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341" r:id="rId3"/>
    <p:sldId id="343" r:id="rId4"/>
    <p:sldId id="344" r:id="rId5"/>
    <p:sldId id="345" r:id="rId6"/>
    <p:sldId id="346" r:id="rId7"/>
    <p:sldId id="388" r:id="rId8"/>
    <p:sldId id="389" r:id="rId9"/>
    <p:sldId id="432" r:id="rId10"/>
    <p:sldId id="455" r:id="rId11"/>
    <p:sldId id="399" r:id="rId12"/>
    <p:sldId id="401" r:id="rId13"/>
    <p:sldId id="400" r:id="rId14"/>
    <p:sldId id="402" r:id="rId15"/>
    <p:sldId id="354" r:id="rId16"/>
    <p:sldId id="353" r:id="rId17"/>
    <p:sldId id="385" r:id="rId18"/>
    <p:sldId id="387" r:id="rId19"/>
    <p:sldId id="390" r:id="rId20"/>
    <p:sldId id="355" r:id="rId21"/>
    <p:sldId id="393" r:id="rId22"/>
    <p:sldId id="392" r:id="rId23"/>
    <p:sldId id="356" r:id="rId24"/>
    <p:sldId id="357" r:id="rId25"/>
    <p:sldId id="383" r:id="rId26"/>
    <p:sldId id="405" r:id="rId27"/>
    <p:sldId id="460" r:id="rId28"/>
    <p:sldId id="461" r:id="rId29"/>
    <p:sldId id="492" r:id="rId30"/>
    <p:sldId id="493" r:id="rId31"/>
    <p:sldId id="462" r:id="rId32"/>
    <p:sldId id="410" r:id="rId33"/>
    <p:sldId id="457" r:id="rId34"/>
    <p:sldId id="459" r:id="rId35"/>
    <p:sldId id="409" r:id="rId36"/>
    <p:sldId id="317" r:id="rId37"/>
    <p:sldId id="318" r:id="rId38"/>
    <p:sldId id="319" r:id="rId39"/>
    <p:sldId id="320" r:id="rId40"/>
    <p:sldId id="321" r:id="rId41"/>
    <p:sldId id="413" r:id="rId42"/>
    <p:sldId id="441" r:id="rId43"/>
    <p:sldId id="442" r:id="rId44"/>
    <p:sldId id="336" r:id="rId45"/>
    <p:sldId id="358" r:id="rId46"/>
    <p:sldId id="415" r:id="rId47"/>
    <p:sldId id="464" r:id="rId48"/>
    <p:sldId id="337" r:id="rId49"/>
    <p:sldId id="422" r:id="rId50"/>
    <p:sldId id="423" r:id="rId51"/>
    <p:sldId id="463" r:id="rId52"/>
    <p:sldId id="450" r:id="rId53"/>
    <p:sldId id="313" r:id="rId5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D2DEEF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42" autoAdjust="0"/>
  </p:normalViewPr>
  <p:slideViewPr>
    <p:cSldViewPr snapToGrid="0">
      <p:cViewPr varScale="1">
        <p:scale>
          <a:sx n="86" d="100"/>
          <a:sy n="86" d="100"/>
        </p:scale>
        <p:origin x="93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140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50BD0-FD99-414F-8C23-CF49EF7D0948}" type="datetimeFigureOut">
              <a:rPr lang="zh-CN" altLang="en-US" smtClean="0"/>
              <a:t>2018-3-29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4E7DA-77EF-4613-BDD2-E62984511C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86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4FFFAA-FB4F-4000-A578-CD731E13CD5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61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54E7DA-77EF-4613-BDD2-E62984511CC4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645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F893-DE60-47B5-8962-AB682F912A47}" type="datetimeFigureOut">
              <a:rPr lang="zh-CN" altLang="en-US" smtClean="0"/>
              <a:t>2018-3-29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01E4-6E17-4E9E-82D2-FF13535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8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F893-DE60-47B5-8962-AB682F912A47}" type="datetimeFigureOut">
              <a:rPr lang="zh-CN" altLang="en-US" smtClean="0"/>
              <a:t>2018-3-29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01E4-6E17-4E9E-82D2-FF13535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926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F893-DE60-47B5-8962-AB682F912A47}" type="datetimeFigureOut">
              <a:rPr lang="zh-CN" altLang="en-US" smtClean="0"/>
              <a:t>2018-3-29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01E4-6E17-4E9E-82D2-FF13535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652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F893-DE60-47B5-8962-AB682F912A47}" type="datetimeFigureOut">
              <a:rPr lang="zh-CN" altLang="en-US" smtClean="0"/>
              <a:t>2018-3-29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01E4-6E17-4E9E-82D2-FF13535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40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F893-DE60-47B5-8962-AB682F912A47}" type="datetimeFigureOut">
              <a:rPr lang="zh-CN" altLang="en-US" smtClean="0"/>
              <a:t>2018-3-29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01E4-6E17-4E9E-82D2-FF13535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6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F893-DE60-47B5-8962-AB682F912A47}" type="datetimeFigureOut">
              <a:rPr lang="zh-CN" altLang="en-US" smtClean="0"/>
              <a:t>2018-3-29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01E4-6E17-4E9E-82D2-FF13535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36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F893-DE60-47B5-8962-AB682F912A47}" type="datetimeFigureOut">
              <a:rPr lang="zh-CN" altLang="en-US" smtClean="0"/>
              <a:t>2018-3-29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01E4-6E17-4E9E-82D2-FF13535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338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F893-DE60-47B5-8962-AB682F912A47}" type="datetimeFigureOut">
              <a:rPr lang="zh-CN" altLang="en-US" smtClean="0"/>
              <a:t>2018-3-29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01E4-6E17-4E9E-82D2-FF13535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88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F893-DE60-47B5-8962-AB682F912A47}" type="datetimeFigureOut">
              <a:rPr lang="zh-CN" altLang="en-US" smtClean="0"/>
              <a:t>2018-3-29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01E4-6E17-4E9E-82D2-FF13535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1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F893-DE60-47B5-8962-AB682F912A47}" type="datetimeFigureOut">
              <a:rPr lang="zh-CN" altLang="en-US" smtClean="0"/>
              <a:t>2018-3-29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01E4-6E17-4E9E-82D2-FF13535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812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F893-DE60-47B5-8962-AB682F912A47}" type="datetimeFigureOut">
              <a:rPr lang="zh-CN" altLang="en-US" smtClean="0"/>
              <a:t>2018-3-29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101E4-6E17-4E9E-82D2-FF13535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5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CF893-DE60-47B5-8962-AB682F912A47}" type="datetimeFigureOut">
              <a:rPr lang="zh-CN" altLang="en-US" smtClean="0"/>
              <a:t>2018-3-29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101E4-6E17-4E9E-82D2-FF13535C09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87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2723" y="1274763"/>
            <a:ext cx="8358554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Progress of </a:t>
            </a:r>
            <a:br>
              <a:rPr lang="en-US" altLang="zh-CN" dirty="0" smtClean="0"/>
            </a:br>
            <a:r>
              <a:rPr lang="en-US" altLang="zh-CN" dirty="0" smtClean="0"/>
              <a:t>Concurrent Objects with Partial Methods</a:t>
            </a:r>
            <a:endParaRPr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612531" y="4489939"/>
            <a:ext cx="7918939" cy="2022229"/>
          </a:xfrm>
        </p:spPr>
        <p:txBody>
          <a:bodyPr>
            <a:normAutofit/>
          </a:bodyPr>
          <a:lstStyle/>
          <a:p>
            <a:r>
              <a:rPr lang="en-US" altLang="zh-CN" sz="2600" dirty="0" smtClean="0"/>
              <a:t>Hongjin Liang  and  </a:t>
            </a:r>
            <a:r>
              <a:rPr lang="en-US" altLang="zh-CN" sz="2600" b="1" u="sng" dirty="0" err="1" smtClean="0"/>
              <a:t>Xinyu</a:t>
            </a:r>
            <a:r>
              <a:rPr lang="en-US" altLang="zh-CN" sz="2600" b="1" u="sng" dirty="0" smtClean="0"/>
              <a:t> </a:t>
            </a:r>
            <a:r>
              <a:rPr lang="en-US" altLang="zh-CN" sz="2600" b="1" u="sng" dirty="0"/>
              <a:t>Feng</a:t>
            </a:r>
            <a:endParaRPr lang="en-US" altLang="zh-CN" sz="2600" b="1" u="sng" dirty="0" smtClean="0"/>
          </a:p>
          <a:p>
            <a:r>
              <a:rPr lang="en-US" altLang="zh-CN" sz="2600" dirty="0" smtClean="0"/>
              <a:t>Nanjing University &amp; USTC</a:t>
            </a:r>
          </a:p>
          <a:p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127222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47"/>
    </mc:Choice>
    <mc:Fallback xmlns="">
      <p:transition spd="slow" advTm="964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66588" y="4454643"/>
            <a:ext cx="7106024" cy="1601694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19"/>
          <p:cNvSpPr txBox="1"/>
          <p:nvPr/>
        </p:nvSpPr>
        <p:spPr>
          <a:xfrm>
            <a:off x="962203" y="4440302"/>
            <a:ext cx="520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No known results for locks!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14145" y="4963522"/>
            <a:ext cx="575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i="1" dirty="0" smtClean="0">
                <a:solidFill>
                  <a:prstClr val="black"/>
                </a:solidFill>
              </a:rPr>
              <a:t>or, in general, objects with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partial methods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8563" y="5531443"/>
            <a:ext cx="5956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lin.</a:t>
            </a:r>
            <a:r>
              <a:rPr lang="en-US" altLang="zh-CN" sz="2400" dirty="0" smtClean="0">
                <a:solidFill>
                  <a:prstClr val="black"/>
                </a:solidFill>
              </a:rPr>
              <a:t> +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progress P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O  </a:t>
            </a:r>
            <a:r>
              <a:rPr lang="en-US" altLang="zh-CN" sz="2400" b="1" dirty="0" smtClean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zh-CN" sz="2400" b="1" baseline="-25000" dirty="0" err="1">
                <a:solidFill>
                  <a:prstClr val="black"/>
                </a:solidFill>
                <a:sym typeface="Symbol"/>
              </a:rPr>
              <a:t>ctxt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Lucida Calligraphy" panose="03010101010101010101" pitchFamily="66" charset="0"/>
                <a:sym typeface="Symbol"/>
              </a:rPr>
              <a:t>A</a:t>
            </a:r>
            <a:r>
              <a:rPr lang="en-US" altLang="zh-CN" sz="2400" b="1" baseline="-25000" dirty="0" smtClean="0">
                <a:solidFill>
                  <a:srgbClr val="FF0000"/>
                </a:solidFill>
                <a:sym typeface="Symbol"/>
              </a:rPr>
              <a:t>P</a:t>
            </a:r>
            <a:endParaRPr lang="zh-CN" altLang="en-US" sz="2400" baseline="-25000" dirty="0">
              <a:solidFill>
                <a:prstClr val="black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12097" y="5531443"/>
            <a:ext cx="306878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?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35956" y="5531443"/>
            <a:ext cx="470359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??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Why is this bad?</a:t>
            </a:r>
            <a:endParaRPr lang="zh-CN" altLang="en-US" dirty="0"/>
          </a:p>
        </p:txBody>
      </p:sp>
      <p:sp>
        <p:nvSpPr>
          <p:cNvPr id="19" name="内容占位符 2"/>
          <p:cNvSpPr>
            <a:spLocks noGrp="1"/>
          </p:cNvSpPr>
          <p:nvPr>
            <p:ph idx="1"/>
          </p:nvPr>
        </p:nvSpPr>
        <p:spPr>
          <a:xfrm>
            <a:off x="628650" y="1878675"/>
            <a:ext cx="5867843" cy="260367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Compositional </a:t>
            </a:r>
            <a:r>
              <a:rPr lang="en-US" altLang="zh-CN" dirty="0"/>
              <a:t>progress </a:t>
            </a:r>
            <a:r>
              <a:rPr lang="en-US" altLang="zh-CN" dirty="0" smtClean="0"/>
              <a:t>verification of lock-based objects?</a:t>
            </a:r>
          </a:p>
          <a:p>
            <a:pPr lvl="1"/>
            <a:r>
              <a:rPr lang="en-US" altLang="zh-CN" b="1" dirty="0" smtClean="0">
                <a:solidFill>
                  <a:srgbClr val="0000FF"/>
                </a:solidFill>
              </a:rPr>
              <a:t>Redo</a:t>
            </a:r>
            <a:r>
              <a:rPr lang="en-US" altLang="zh-CN" dirty="0" smtClean="0"/>
              <a:t> the verification of </a:t>
            </a:r>
            <a:r>
              <a:rPr lang="en-US" altLang="zh-CN" dirty="0" err="1" smtClean="0"/>
              <a:t>acq</a:t>
            </a:r>
            <a:r>
              <a:rPr lang="en-US" altLang="zh-CN" dirty="0" smtClean="0"/>
              <a:t>() and </a:t>
            </a:r>
            <a:r>
              <a:rPr lang="en-US" altLang="zh-CN" dirty="0" err="1" smtClean="0"/>
              <a:t>rel</a:t>
            </a:r>
            <a:r>
              <a:rPr lang="en-US" altLang="zh-CN" dirty="0" smtClean="0"/>
              <a:t>() in different obj.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117553" y="3037050"/>
            <a:ext cx="21849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[Liang </a:t>
            </a:r>
            <a:r>
              <a:rPr lang="en-US" altLang="zh-CN" b="1" dirty="0" smtClean="0">
                <a:solidFill>
                  <a:srgbClr val="FF0000"/>
                </a:solidFill>
              </a:rPr>
              <a:t>&amp; Feng 2016</a:t>
            </a:r>
            <a:r>
              <a:rPr lang="zh-CN" altLang="en-US" b="1" dirty="0" smtClean="0">
                <a:solidFill>
                  <a:srgbClr val="FF0000"/>
                </a:solidFill>
              </a:rPr>
              <a:t>]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5512081" y="698087"/>
            <a:ext cx="3520277" cy="3457957"/>
            <a:chOff x="5512081" y="698087"/>
            <a:chExt cx="3520277" cy="3457957"/>
          </a:xfrm>
        </p:grpSpPr>
        <p:sp>
          <p:nvSpPr>
            <p:cNvPr id="20" name="文本框 19"/>
            <p:cNvSpPr txBox="1"/>
            <p:nvPr/>
          </p:nvSpPr>
          <p:spPr>
            <a:xfrm>
              <a:off x="6880235" y="2016997"/>
              <a:ext cx="1983719" cy="21390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altLang="zh-CN" dirty="0" err="1" smtClean="0">
                  <a:solidFill>
                    <a:prstClr val="black"/>
                  </a:solidFill>
                </a:rPr>
                <a:t>int</a:t>
              </a:r>
              <a:r>
                <a:rPr lang="en-US" altLang="zh-CN" dirty="0" smtClean="0">
                  <a:solidFill>
                    <a:prstClr val="black"/>
                  </a:solidFill>
                </a:rPr>
                <a:t> </a:t>
              </a:r>
              <a:r>
                <a:rPr lang="en-US" altLang="zh-CN" dirty="0" err="1" smtClean="0"/>
                <a:t>cnt</a:t>
              </a:r>
              <a:r>
                <a:rPr lang="en-US" altLang="zh-CN" dirty="0" smtClean="0">
                  <a:solidFill>
                    <a:prstClr val="black"/>
                  </a:solidFill>
                </a:rPr>
                <a:t>;</a:t>
              </a:r>
            </a:p>
            <a:p>
              <a:pPr>
                <a:spcBef>
                  <a:spcPts val="600"/>
                </a:spcBef>
              </a:pPr>
              <a:r>
                <a:rPr lang="en-US" altLang="zh-CN" dirty="0" err="1" smtClean="0">
                  <a:solidFill>
                    <a:prstClr val="black"/>
                  </a:solidFill>
                </a:rPr>
                <a:t>inc</a:t>
              </a:r>
              <a:r>
                <a:rPr lang="en-US" altLang="zh-CN" dirty="0" smtClean="0">
                  <a:solidFill>
                    <a:prstClr val="black"/>
                  </a:solidFill>
                </a:rPr>
                <a:t>() {</a:t>
              </a:r>
            </a:p>
            <a:p>
              <a:pPr>
                <a:spcBef>
                  <a:spcPts val="600"/>
                </a:spcBef>
              </a:pPr>
              <a:r>
                <a:rPr lang="en-US" altLang="zh-CN" dirty="0" smtClean="0">
                  <a:solidFill>
                    <a:prstClr val="black"/>
                  </a:solidFill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</a:rPr>
                <a:t>acq</a:t>
              </a:r>
              <a:r>
                <a:rPr lang="en-US" altLang="zh-CN" dirty="0" smtClean="0">
                  <a:solidFill>
                    <a:prstClr val="black"/>
                  </a:solidFill>
                </a:rPr>
                <a:t>(); </a:t>
              </a:r>
            </a:p>
            <a:p>
              <a:pPr>
                <a:spcBef>
                  <a:spcPts val="600"/>
                </a:spcBef>
              </a:pPr>
              <a:r>
                <a:rPr lang="en-US" altLang="zh-CN" dirty="0">
                  <a:solidFill>
                    <a:prstClr val="black"/>
                  </a:solidFill>
                </a:rPr>
                <a:t> </a:t>
              </a:r>
              <a:r>
                <a:rPr lang="en-US" altLang="zh-CN" dirty="0" smtClean="0">
                  <a:solidFill>
                    <a:prstClr val="black"/>
                  </a:solidFill>
                </a:rPr>
                <a:t>       </a:t>
              </a:r>
              <a:r>
                <a:rPr lang="en-US" altLang="zh-CN" dirty="0" err="1" smtClean="0"/>
                <a:t>cnt</a:t>
              </a:r>
              <a:r>
                <a:rPr lang="en-US" altLang="zh-CN" dirty="0" smtClean="0">
                  <a:solidFill>
                    <a:srgbClr val="0000FF"/>
                  </a:solidFill>
                </a:rPr>
                <a:t> </a:t>
              </a:r>
              <a:r>
                <a:rPr lang="en-US" altLang="zh-CN" dirty="0" smtClean="0">
                  <a:solidFill>
                    <a:prstClr val="black"/>
                  </a:solidFill>
                </a:rPr>
                <a:t>:= </a:t>
              </a:r>
              <a:r>
                <a:rPr lang="en-US" altLang="zh-CN" dirty="0" err="1" smtClean="0"/>
                <a:t>cnt</a:t>
              </a:r>
              <a:r>
                <a:rPr lang="en-US" altLang="zh-CN" dirty="0" smtClean="0">
                  <a:solidFill>
                    <a:srgbClr val="0000FF"/>
                  </a:solidFill>
                </a:rPr>
                <a:t> </a:t>
              </a:r>
              <a:r>
                <a:rPr lang="en-US" altLang="zh-CN" dirty="0" smtClean="0">
                  <a:solidFill>
                    <a:prstClr val="black"/>
                  </a:solidFill>
                </a:rPr>
                <a:t>+ 1; </a:t>
              </a:r>
            </a:p>
            <a:p>
              <a:pPr>
                <a:spcBef>
                  <a:spcPts val="600"/>
                </a:spcBef>
              </a:pPr>
              <a:r>
                <a:rPr lang="en-US" altLang="zh-CN" dirty="0" smtClean="0">
                  <a:solidFill>
                    <a:prstClr val="black"/>
                  </a:solidFill>
                </a:rPr>
                <a:t>    </a:t>
              </a:r>
              <a:r>
                <a:rPr lang="en-US" altLang="zh-CN" dirty="0" err="1" smtClean="0">
                  <a:solidFill>
                    <a:srgbClr val="0000FF"/>
                  </a:solidFill>
                </a:rPr>
                <a:t>rel</a:t>
              </a:r>
              <a:r>
                <a:rPr lang="en-US" altLang="zh-CN" dirty="0" smtClean="0">
                  <a:solidFill>
                    <a:prstClr val="black"/>
                  </a:solidFill>
                </a:rPr>
                <a:t>();</a:t>
              </a:r>
              <a:endParaRPr lang="en-US" altLang="zh-CN" dirty="0">
                <a:solidFill>
                  <a:prstClr val="black"/>
                </a:solidFill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dirty="0" smtClean="0">
                  <a:solidFill>
                    <a:prstClr val="black"/>
                  </a:solidFill>
                </a:rPr>
                <a:t>}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788888" y="1591747"/>
              <a:ext cx="22434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Lock-based counter</a:t>
              </a:r>
              <a:endParaRPr lang="zh-CN" altLang="en-US" dirty="0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5512081" y="698087"/>
              <a:ext cx="2648407" cy="651601"/>
            </a:xfrm>
            <a:prstGeom prst="wedgeRoundRectCallout">
              <a:avLst>
                <a:gd name="adj1" fmla="val 39228"/>
                <a:gd name="adj2" fmla="val 80839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smtClean="0"/>
                <a:t>SF or DF? </a:t>
              </a:r>
              <a:br>
                <a:rPr lang="en-US" altLang="zh-CN" sz="2000" dirty="0" smtClean="0"/>
              </a:br>
              <a:r>
                <a:rPr lang="en-US" altLang="zh-CN" sz="2000" dirty="0" smtClean="0"/>
                <a:t>Depends on lock </a:t>
              </a:r>
              <a:r>
                <a:rPr lang="en-US" altLang="zh-CN" sz="2000" dirty="0" err="1" smtClean="0"/>
                <a:t>impl</a:t>
              </a:r>
              <a:r>
                <a:rPr lang="en-US" altLang="zh-CN" sz="2000" dirty="0" smtClean="0"/>
                <a:t>.!</a:t>
              </a:r>
              <a:endParaRPr lang="zh-CN" altLang="en-US" sz="2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3716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47"/>
    </mc:Choice>
    <mc:Fallback xmlns="">
      <p:transition spd="slow" advTm="621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3097875"/>
            <a:ext cx="8249344" cy="331464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New </a:t>
            </a:r>
            <a:r>
              <a:rPr lang="en-US" altLang="zh-CN" dirty="0" err="1" smtClean="0">
                <a:solidFill>
                  <a:srgbClr val="0000FF"/>
                </a:solidFill>
              </a:rPr>
              <a:t>prog</a:t>
            </a:r>
            <a:r>
              <a:rPr lang="en-US" altLang="zh-CN" dirty="0" smtClean="0">
                <a:solidFill>
                  <a:srgbClr val="0000FF"/>
                </a:solidFill>
              </a:rPr>
              <a:t>. properties</a:t>
            </a:r>
            <a:r>
              <a:rPr lang="en-US" altLang="zh-CN" dirty="0" smtClean="0"/>
              <a:t> for obj. with partial methods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Partial starvation-freedom (PSF)</a:t>
            </a:r>
          </a:p>
          <a:p>
            <a:pPr lvl="1"/>
            <a:r>
              <a:rPr lang="en-US" altLang="zh-CN" dirty="0" smtClean="0">
                <a:solidFill>
                  <a:srgbClr val="FF0000"/>
                </a:solidFill>
              </a:rPr>
              <a:t>Partial deadlock-freedom (PDF)</a:t>
            </a:r>
          </a:p>
          <a:p>
            <a:pPr lvl="1"/>
            <a:r>
              <a:rPr lang="en-US" altLang="zh-CN" dirty="0" smtClean="0"/>
              <a:t>SF and DF are specializations of PSF and PDF</a:t>
            </a:r>
          </a:p>
          <a:p>
            <a:pPr lvl="5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93865" y="1989591"/>
            <a:ext cx="59560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lin.</a:t>
            </a:r>
            <a:r>
              <a:rPr lang="en-US" altLang="zh-CN" sz="2800" dirty="0" smtClean="0">
                <a:solidFill>
                  <a:prstClr val="black"/>
                </a:solidFill>
              </a:rPr>
              <a:t> +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progress P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 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O  </a:t>
            </a:r>
            <a:r>
              <a:rPr lang="en-US" altLang="zh-CN" sz="2800" b="1" dirty="0" smtClean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zh-CN" sz="2800" b="1" baseline="-25000" dirty="0" err="1">
                <a:solidFill>
                  <a:prstClr val="black"/>
                </a:solidFill>
                <a:sym typeface="Symbol"/>
              </a:rPr>
              <a:t>ctxt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Lucida Calligraphy" panose="03010101010101010101" pitchFamily="66" charset="0"/>
                <a:sym typeface="Symbol"/>
              </a:rPr>
              <a:t>A</a:t>
            </a:r>
            <a:r>
              <a:rPr lang="en-US" altLang="zh-CN" sz="2800" b="1" baseline="-25000" dirty="0" smtClean="0">
                <a:solidFill>
                  <a:srgbClr val="FF0000"/>
                </a:solidFill>
                <a:sym typeface="Symbol"/>
              </a:rPr>
              <a:t>P</a:t>
            </a:r>
            <a:endParaRPr lang="zh-CN" altLang="en-US" sz="2800" baseline="-2500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62053" y="1989591"/>
            <a:ext cx="30687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26380" y="1989591"/>
            <a:ext cx="47035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??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8788" y="2512811"/>
            <a:ext cx="1990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P </a:t>
            </a:r>
            <a:r>
              <a:rPr lang="en-US" altLang="zh-CN" sz="2400" b="1" dirty="0">
                <a:sym typeface="Symbol" panose="05050102010706020507" pitchFamily="18" charset="2"/>
              </a:rPr>
              <a:t> </a:t>
            </a:r>
            <a:r>
              <a:rPr lang="en-US" altLang="zh-CN" sz="2400" b="1" dirty="0" smtClean="0">
                <a:sym typeface="Symbol" panose="05050102010706020507" pitchFamily="18" charset="2"/>
              </a:rPr>
              <a:t>{PSF/PDF}</a:t>
            </a:r>
            <a:endParaRPr lang="zh-CN" alt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30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91"/>
    </mc:Choice>
    <mc:Fallback xmlns="">
      <p:transition spd="slow" advTm="304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3097875"/>
            <a:ext cx="8249344" cy="331464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New </a:t>
            </a:r>
            <a:r>
              <a:rPr lang="en-US" altLang="zh-CN" dirty="0" err="1" smtClean="0">
                <a:solidFill>
                  <a:srgbClr val="0000FF"/>
                </a:solidFill>
              </a:rPr>
              <a:t>prog</a:t>
            </a:r>
            <a:r>
              <a:rPr lang="en-US" altLang="zh-CN" dirty="0" smtClean="0">
                <a:solidFill>
                  <a:srgbClr val="0000FF"/>
                </a:solidFill>
              </a:rPr>
              <a:t>. properties</a:t>
            </a:r>
            <a:r>
              <a:rPr lang="en-US" altLang="zh-CN" dirty="0" smtClean="0"/>
              <a:t> for obj. with partial methods</a:t>
            </a:r>
          </a:p>
          <a:p>
            <a:pPr lvl="3"/>
            <a:endParaRPr lang="en-US" altLang="zh-CN" dirty="0" smtClean="0"/>
          </a:p>
          <a:p>
            <a:r>
              <a:rPr lang="en-US" altLang="zh-CN" dirty="0">
                <a:solidFill>
                  <a:srgbClr val="0000FF"/>
                </a:solidFill>
              </a:rPr>
              <a:t>Abstractions</a:t>
            </a:r>
            <a:r>
              <a:rPr lang="en-US" altLang="zh-CN" dirty="0"/>
              <a:t> to establish contextual refinements (CR</a:t>
            </a:r>
            <a:r>
              <a:rPr lang="en-US" altLang="zh-CN" dirty="0" smtClean="0"/>
              <a:t>)</a:t>
            </a:r>
          </a:p>
          <a:p>
            <a:pPr lvl="3"/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lvl="5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93865" y="1989591"/>
            <a:ext cx="59560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lin.</a:t>
            </a:r>
            <a:r>
              <a:rPr lang="en-US" altLang="zh-CN" sz="2800" dirty="0">
                <a:solidFill>
                  <a:prstClr val="black"/>
                </a:solidFill>
              </a:rPr>
              <a:t> +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progress P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 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O  </a:t>
            </a:r>
            <a:r>
              <a:rPr lang="en-US" altLang="zh-CN" sz="2800" b="1" dirty="0" smtClean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zh-CN" sz="2800" b="1" baseline="-25000" dirty="0" err="1">
                <a:solidFill>
                  <a:prstClr val="black"/>
                </a:solidFill>
                <a:sym typeface="Symbol"/>
              </a:rPr>
              <a:t>ctxt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Lucida Calligraphy" panose="03010101010101010101" pitchFamily="66" charset="0"/>
                <a:sym typeface="Symbol"/>
              </a:rPr>
              <a:t>A</a:t>
            </a:r>
            <a:r>
              <a:rPr lang="en-US" altLang="zh-CN" sz="2800" b="1" baseline="-25000" dirty="0" smtClean="0">
                <a:solidFill>
                  <a:srgbClr val="FF0000"/>
                </a:solidFill>
                <a:sym typeface="Symbol"/>
              </a:rPr>
              <a:t>P</a:t>
            </a:r>
            <a:endParaRPr lang="zh-CN" altLang="en-US" sz="2800" baseline="-2500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8788" y="2512811"/>
            <a:ext cx="1990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P </a:t>
            </a:r>
            <a:r>
              <a:rPr lang="en-US" altLang="zh-CN" sz="2400" b="1" dirty="0">
                <a:sym typeface="Symbol" panose="05050102010706020507" pitchFamily="18" charset="2"/>
              </a:rPr>
              <a:t> </a:t>
            </a:r>
            <a:r>
              <a:rPr lang="en-US" altLang="zh-CN" sz="2400" b="1" dirty="0" smtClean="0">
                <a:sym typeface="Symbol" panose="05050102010706020507" pitchFamily="18" charset="2"/>
              </a:rPr>
              <a:t>{PSF/PDF}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5326380" y="1989591"/>
            <a:ext cx="47035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??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9485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13"/>
    </mc:Choice>
    <mc:Fallback xmlns="">
      <p:transition spd="slow" advTm="831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3097875"/>
            <a:ext cx="8249344" cy="3314647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New </a:t>
            </a:r>
            <a:r>
              <a:rPr lang="en-US" altLang="zh-CN" dirty="0" err="1" smtClean="0">
                <a:solidFill>
                  <a:srgbClr val="0000FF"/>
                </a:solidFill>
              </a:rPr>
              <a:t>prog</a:t>
            </a:r>
            <a:r>
              <a:rPr lang="en-US" altLang="zh-CN" dirty="0" smtClean="0">
                <a:solidFill>
                  <a:srgbClr val="0000FF"/>
                </a:solidFill>
              </a:rPr>
              <a:t>. properties</a:t>
            </a:r>
            <a:r>
              <a:rPr lang="en-US" altLang="zh-CN" dirty="0" smtClean="0"/>
              <a:t> for obj. with partial methods</a:t>
            </a:r>
          </a:p>
          <a:p>
            <a:pPr lvl="3"/>
            <a:endParaRPr lang="en-US" altLang="zh-CN" dirty="0" smtClean="0"/>
          </a:p>
          <a:p>
            <a:r>
              <a:rPr lang="en-US" altLang="zh-CN" dirty="0">
                <a:solidFill>
                  <a:srgbClr val="0000FF"/>
                </a:solidFill>
              </a:rPr>
              <a:t>Abstractions</a:t>
            </a:r>
            <a:r>
              <a:rPr lang="en-US" altLang="zh-CN" dirty="0"/>
              <a:t> to establish contextual refinements (CR</a:t>
            </a:r>
            <a:r>
              <a:rPr lang="en-US" altLang="zh-CN" dirty="0" smtClean="0"/>
              <a:t>)</a:t>
            </a:r>
          </a:p>
          <a:p>
            <a:pPr lvl="3"/>
            <a:endParaRPr lang="en-US" altLang="zh-CN" dirty="0" smtClean="0"/>
          </a:p>
          <a:p>
            <a:r>
              <a:rPr lang="en-US" altLang="zh-CN" dirty="0"/>
              <a:t>Equivalence result (</a:t>
            </a:r>
            <a:r>
              <a:rPr lang="en-US" altLang="zh-CN" dirty="0">
                <a:solidFill>
                  <a:srgbClr val="0000FF"/>
                </a:solidFill>
              </a:rPr>
              <a:t>Abstraction Theorem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lvl="5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93865" y="1989591"/>
            <a:ext cx="59560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lin. </a:t>
            </a:r>
            <a:r>
              <a:rPr lang="en-US" altLang="zh-CN" sz="2800" dirty="0">
                <a:solidFill>
                  <a:prstClr val="black"/>
                </a:solidFill>
              </a:rPr>
              <a:t>+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progress P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 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O  </a:t>
            </a:r>
            <a:r>
              <a:rPr lang="en-US" altLang="zh-CN" sz="2800" b="1" dirty="0" smtClean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zh-CN" sz="2800" b="1" baseline="-25000" dirty="0" err="1">
                <a:solidFill>
                  <a:prstClr val="black"/>
                </a:solidFill>
                <a:sym typeface="Symbol"/>
              </a:rPr>
              <a:t>ctxt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Lucida Calligraphy" panose="03010101010101010101" pitchFamily="66" charset="0"/>
                <a:sym typeface="Symbol"/>
              </a:rPr>
              <a:t>A</a:t>
            </a:r>
            <a:r>
              <a:rPr lang="en-US" altLang="zh-CN" sz="2800" b="1" baseline="-25000" dirty="0" smtClean="0">
                <a:solidFill>
                  <a:srgbClr val="FF0000"/>
                </a:solidFill>
                <a:sym typeface="Symbol"/>
              </a:rPr>
              <a:t>P</a:t>
            </a:r>
            <a:endParaRPr lang="zh-CN" altLang="en-US" sz="2800" baseline="-2500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8788" y="2512811"/>
            <a:ext cx="1990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P </a:t>
            </a:r>
            <a:r>
              <a:rPr lang="en-US" altLang="zh-CN" sz="2400" b="1" dirty="0">
                <a:sym typeface="Symbol" panose="05050102010706020507" pitchFamily="18" charset="2"/>
              </a:rPr>
              <a:t> </a:t>
            </a:r>
            <a:r>
              <a:rPr lang="en-US" altLang="zh-CN" sz="2400" b="1" dirty="0" smtClean="0">
                <a:sym typeface="Symbol" panose="05050102010706020507" pitchFamily="18" charset="2"/>
              </a:rPr>
              <a:t>{PSF/PDF}</a:t>
            </a:r>
            <a:endParaRPr lang="zh-CN" altLang="en-US" sz="2400" b="1" dirty="0"/>
          </a:p>
        </p:txBody>
      </p:sp>
      <p:cxnSp>
        <p:nvCxnSpPr>
          <p:cNvPr id="9" name="直接箭头连接符 8"/>
          <p:cNvCxnSpPr>
            <a:endCxn id="4" idx="2"/>
          </p:cNvCxnSpPr>
          <p:nvPr/>
        </p:nvCxnSpPr>
        <p:spPr>
          <a:xfrm flipV="1">
            <a:off x="1972887" y="2512811"/>
            <a:ext cx="1799013" cy="2264236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10514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71"/>
    </mc:Choice>
    <mc:Fallback xmlns="">
      <p:transition spd="slow" advTm="83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contributions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3097875"/>
            <a:ext cx="8249344" cy="360218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New </a:t>
            </a:r>
            <a:r>
              <a:rPr lang="en-US" altLang="zh-CN" dirty="0" err="1" smtClean="0">
                <a:solidFill>
                  <a:srgbClr val="0000FF"/>
                </a:solidFill>
              </a:rPr>
              <a:t>prog</a:t>
            </a:r>
            <a:r>
              <a:rPr lang="en-US" altLang="zh-CN" dirty="0" smtClean="0">
                <a:solidFill>
                  <a:srgbClr val="0000FF"/>
                </a:solidFill>
              </a:rPr>
              <a:t>. properties</a:t>
            </a:r>
            <a:r>
              <a:rPr lang="en-US" altLang="zh-CN" dirty="0" smtClean="0"/>
              <a:t> for obj. with partial methods</a:t>
            </a:r>
          </a:p>
          <a:p>
            <a:pPr lvl="3"/>
            <a:endParaRPr lang="en-US" altLang="zh-CN" dirty="0" smtClean="0"/>
          </a:p>
          <a:p>
            <a:r>
              <a:rPr lang="en-US" altLang="zh-CN" dirty="0">
                <a:solidFill>
                  <a:srgbClr val="0000FF"/>
                </a:solidFill>
              </a:rPr>
              <a:t>Abstractions</a:t>
            </a:r>
            <a:r>
              <a:rPr lang="en-US" altLang="zh-CN" dirty="0"/>
              <a:t> to establish contextual refinements (CR</a:t>
            </a:r>
            <a:r>
              <a:rPr lang="en-US" altLang="zh-CN" dirty="0" smtClean="0"/>
              <a:t>)</a:t>
            </a:r>
          </a:p>
          <a:p>
            <a:pPr lvl="3"/>
            <a:endParaRPr lang="en-US" altLang="zh-CN" dirty="0" smtClean="0"/>
          </a:p>
          <a:p>
            <a:r>
              <a:rPr lang="en-US" altLang="zh-CN" dirty="0"/>
              <a:t>Equivalence result (</a:t>
            </a:r>
            <a:r>
              <a:rPr lang="en-US" altLang="zh-CN" dirty="0">
                <a:solidFill>
                  <a:srgbClr val="0000FF"/>
                </a:solidFill>
              </a:rPr>
              <a:t>Abstraction Theorem</a:t>
            </a:r>
            <a:r>
              <a:rPr lang="en-US" altLang="zh-CN" dirty="0" smtClean="0"/>
              <a:t>)</a:t>
            </a:r>
          </a:p>
          <a:p>
            <a:pPr lvl="3"/>
            <a:endParaRPr lang="en-US" altLang="zh-CN" dirty="0"/>
          </a:p>
          <a:p>
            <a:r>
              <a:rPr lang="en-US" altLang="zh-CN" dirty="0">
                <a:solidFill>
                  <a:srgbClr val="0000FF"/>
                </a:solidFill>
              </a:rPr>
              <a:t>Program logic </a:t>
            </a:r>
            <a:r>
              <a:rPr lang="en-US" altLang="zh-CN" dirty="0"/>
              <a:t>for Progress Reasoning</a:t>
            </a:r>
          </a:p>
          <a:p>
            <a:pPr lvl="1"/>
            <a:r>
              <a:rPr lang="en-US" altLang="zh-CN" dirty="0" err="1"/>
              <a:t>Linearizability</a:t>
            </a:r>
            <a:r>
              <a:rPr lang="en-US" altLang="zh-CN" dirty="0"/>
              <a:t> + </a:t>
            </a:r>
            <a:r>
              <a:rPr lang="en-US" altLang="zh-CN" dirty="0" smtClean="0"/>
              <a:t>PSF/PDF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pPr lvl="5"/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93865" y="1989591"/>
            <a:ext cx="59560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lin.</a:t>
            </a:r>
            <a:r>
              <a:rPr lang="en-US" altLang="zh-CN" sz="2800" dirty="0">
                <a:solidFill>
                  <a:prstClr val="black"/>
                </a:solidFill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</a:rPr>
              <a:t>+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progress P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 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O  </a:t>
            </a:r>
            <a:r>
              <a:rPr lang="en-US" altLang="zh-CN" sz="2800" b="1" dirty="0" smtClean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zh-CN" sz="2800" b="1" baseline="-25000" dirty="0" err="1">
                <a:solidFill>
                  <a:prstClr val="black"/>
                </a:solidFill>
                <a:sym typeface="Symbol"/>
              </a:rPr>
              <a:t>ctxt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latin typeface="Lucida Calligraphy" panose="03010101010101010101" pitchFamily="66" charset="0"/>
                <a:sym typeface="Symbol"/>
              </a:rPr>
              <a:t>A</a:t>
            </a:r>
            <a:r>
              <a:rPr lang="en-US" altLang="zh-CN" sz="2800" b="1" baseline="-25000" dirty="0" smtClean="0">
                <a:solidFill>
                  <a:srgbClr val="FF0000"/>
                </a:solidFill>
                <a:sym typeface="Symbol"/>
              </a:rPr>
              <a:t>P</a:t>
            </a:r>
            <a:endParaRPr lang="zh-CN" altLang="en-US" sz="2800" baseline="-25000" dirty="0">
              <a:solidFill>
                <a:prstClr val="black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58788" y="2512811"/>
            <a:ext cx="1990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/>
              <a:t>P </a:t>
            </a:r>
            <a:r>
              <a:rPr lang="en-US" altLang="zh-CN" sz="2400" b="1" dirty="0">
                <a:sym typeface="Symbol" panose="05050102010706020507" pitchFamily="18" charset="2"/>
              </a:rPr>
              <a:t> </a:t>
            </a:r>
            <a:r>
              <a:rPr lang="en-US" altLang="zh-CN" sz="2400" b="1" dirty="0" smtClean="0">
                <a:sym typeface="Symbol" panose="05050102010706020507" pitchFamily="18" charset="2"/>
              </a:rPr>
              <a:t>{PSF/PDF}</a:t>
            </a:r>
            <a:endParaRPr lang="zh-CN" alt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68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91"/>
    </mc:Choice>
    <mc:Fallback xmlns="">
      <p:transition spd="slow" advTm="839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progress properties 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307201" y="1690689"/>
            <a:ext cx="6598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Different </a:t>
            </a:r>
            <a:r>
              <a:rPr lang="en-US" altLang="zh-CN" sz="2400" b="1" dirty="0" err="1">
                <a:solidFill>
                  <a:srgbClr val="FF0000"/>
                </a:solidFill>
              </a:rPr>
              <a:t>impl</a:t>
            </a:r>
            <a:r>
              <a:rPr lang="en-US" altLang="zh-CN" sz="2400" b="1" dirty="0">
                <a:solidFill>
                  <a:srgbClr val="FF0000"/>
                </a:solidFill>
              </a:rPr>
              <a:t> exhibit different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progress properties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70587" y="5708072"/>
            <a:ext cx="3607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</a:rPr>
              <a:t>How to distinguish them?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8" y="2386663"/>
            <a:ext cx="4028908" cy="302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055" y="2379557"/>
            <a:ext cx="4059106" cy="3044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33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17"/>
    </mc:Choice>
    <mc:Fallback xmlns="">
      <p:transition spd="slow" advTm="14017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progress properties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9366" y="2159102"/>
            <a:ext cx="2625158" cy="3862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 err="1" smtClean="0">
                <a:solidFill>
                  <a:prstClr val="black"/>
                </a:solidFill>
              </a:rPr>
              <a:t>acq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() {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    local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prstClr val="black"/>
                </a:solidFill>
              </a:rPr>
              <a:t>   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 := false; 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while</a:t>
            </a:r>
            <a:r>
              <a:rPr lang="en-US" altLang="zh-CN" sz="2000" dirty="0" smtClean="0">
                <a:solidFill>
                  <a:prstClr val="black"/>
                </a:solidFill>
              </a:rPr>
              <a:t>( !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 ) {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   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 :=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cas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L</a:t>
            </a:r>
            <a:r>
              <a:rPr lang="en-US" altLang="zh-CN" sz="2000" dirty="0" smtClean="0">
                <a:solidFill>
                  <a:prstClr val="black"/>
                </a:solidFill>
              </a:rPr>
              <a:t>, 0, 1);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err="1" smtClean="0">
                <a:solidFill>
                  <a:prstClr val="black"/>
                </a:solidFill>
              </a:rPr>
              <a:t>rel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() </a:t>
            </a:r>
            <a:r>
              <a:rPr lang="en-US" altLang="zh-CN" sz="2000" b="1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    L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:= 0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}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1261" y="1697437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TAS lock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391786" y="2113816"/>
            <a:ext cx="3310276" cy="1800493"/>
            <a:chOff x="1040252" y="2749852"/>
            <a:chExt cx="3310276" cy="1800493"/>
          </a:xfrm>
        </p:grpSpPr>
        <p:grpSp>
          <p:nvGrpSpPr>
            <p:cNvPr id="10" name="组合 22"/>
            <p:cNvGrpSpPr/>
            <p:nvPr/>
          </p:nvGrpSpPr>
          <p:grpSpPr>
            <a:xfrm>
              <a:off x="2418780" y="2822153"/>
              <a:ext cx="72008" cy="1728192"/>
              <a:chOff x="4191000" y="4221088"/>
              <a:chExt cx="76200" cy="1722512"/>
            </a:xfrm>
          </p:grpSpPr>
          <p:sp>
            <p:nvSpPr>
              <p:cNvPr id="13" name="Line 46"/>
              <p:cNvSpPr>
                <a:spLocks noChangeShapeType="1"/>
              </p:cNvSpPr>
              <p:nvPr/>
            </p:nvSpPr>
            <p:spPr bwMode="auto">
              <a:xfrm>
                <a:off x="41910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Line 47"/>
              <p:cNvSpPr>
                <a:spLocks noChangeShapeType="1"/>
              </p:cNvSpPr>
              <p:nvPr/>
            </p:nvSpPr>
            <p:spPr bwMode="auto">
              <a:xfrm>
                <a:off x="42672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TextBox 9"/>
            <p:cNvSpPr txBox="1"/>
            <p:nvPr/>
          </p:nvSpPr>
          <p:spPr>
            <a:xfrm>
              <a:off x="1040252" y="2932345"/>
              <a:ext cx="1236877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err="1" smtClean="0">
                  <a:solidFill>
                    <a:prstClr val="black"/>
                  </a:solidFill>
                </a:rPr>
                <a:t>acq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err="1" smtClean="0">
                  <a:solidFill>
                    <a:prstClr val="black"/>
                  </a:solidFill>
                </a:rPr>
                <a:t>rel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srgbClr val="ED7D31"/>
                  </a:solidFill>
                </a:rPr>
                <a:t>print(1);</a:t>
              </a:r>
            </a:p>
          </p:txBody>
        </p:sp>
        <p:sp>
          <p:nvSpPr>
            <p:cNvPr id="12" name="TextBox 10"/>
            <p:cNvSpPr txBox="1"/>
            <p:nvPr/>
          </p:nvSpPr>
          <p:spPr>
            <a:xfrm>
              <a:off x="2653910" y="2749852"/>
              <a:ext cx="1696618" cy="180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while(true){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srgbClr val="ED7D31"/>
                  </a:solidFill>
                </a:rPr>
                <a:t>    </a:t>
              </a:r>
              <a:r>
                <a:rPr lang="en-US" altLang="zh-CN" sz="2400" dirty="0" err="1" smtClean="0">
                  <a:solidFill>
                    <a:prstClr val="black"/>
                  </a:solidFill>
                </a:rPr>
                <a:t>acq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 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    </a:t>
              </a:r>
              <a:r>
                <a:rPr lang="en-US" altLang="zh-CN" sz="2400" dirty="0" err="1" smtClean="0">
                  <a:solidFill>
                    <a:prstClr val="black"/>
                  </a:solidFill>
                </a:rPr>
                <a:t>rel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}</a:t>
              </a:r>
              <a:endParaRPr lang="he-IL" altLang="zh-CN" sz="240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055045" y="1697437"/>
            <a:ext cx="1162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client: 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91785" y="4175916"/>
            <a:ext cx="361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It </a:t>
            </a:r>
            <a:r>
              <a:rPr lang="en-US" altLang="zh-CN" sz="2400" dirty="0">
                <a:solidFill>
                  <a:srgbClr val="0000FF"/>
                </a:solidFill>
              </a:rPr>
              <a:t>may not </a:t>
            </a:r>
            <a:r>
              <a:rPr lang="en-US" altLang="zh-CN" sz="2400" dirty="0">
                <a:solidFill>
                  <a:prstClr val="black"/>
                </a:solidFill>
              </a:rPr>
              <a:t>print 1 </a:t>
            </a:r>
            <a:r>
              <a:rPr lang="en-US" altLang="zh-CN" sz="2400" dirty="0" smtClean="0">
                <a:solidFill>
                  <a:prstClr val="black"/>
                </a:solidFill>
              </a:rPr>
              <a:t/>
            </a:r>
            <a:br>
              <a:rPr lang="en-US" altLang="zh-CN" sz="2400" dirty="0" smtClean="0">
                <a:solidFill>
                  <a:prstClr val="black"/>
                </a:solidFill>
              </a:rPr>
            </a:br>
            <a:r>
              <a:rPr lang="en-US" altLang="zh-CN" sz="2400" dirty="0" smtClean="0">
                <a:solidFill>
                  <a:prstClr val="black"/>
                </a:solidFill>
              </a:rPr>
              <a:t>(</a:t>
            </a:r>
            <a:r>
              <a:rPr lang="en-US" altLang="zh-CN" sz="2400" dirty="0">
                <a:solidFill>
                  <a:prstClr val="black"/>
                </a:solidFill>
              </a:rPr>
              <a:t>even with fair scheduling</a:t>
            </a:r>
            <a:r>
              <a:rPr lang="en-US" altLang="zh-CN" sz="2400" dirty="0" smtClean="0">
                <a:solidFill>
                  <a:prstClr val="black"/>
                </a:solidFill>
              </a:rPr>
              <a:t>).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613266" y="4995575"/>
            <a:ext cx="5364480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But there always </a:t>
            </a:r>
            <a:r>
              <a:rPr lang="en-US" altLang="zh-CN" sz="2400" dirty="0" smtClean="0">
                <a:solidFill>
                  <a:srgbClr val="0000FF"/>
                </a:solidFill>
              </a:rPr>
              <a:t>exists a method call </a:t>
            </a:r>
            <a:r>
              <a:rPr lang="en-US" altLang="zh-CN" sz="2400" dirty="0" smtClean="0"/>
              <a:t>that returns,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unless the lock is never released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22" name="任意多边形 21"/>
          <p:cNvSpPr/>
          <p:nvPr/>
        </p:nvSpPr>
        <p:spPr>
          <a:xfrm>
            <a:off x="3652058" y="5004262"/>
            <a:ext cx="5286895" cy="814647"/>
          </a:xfrm>
          <a:custGeom>
            <a:avLst/>
            <a:gdLst>
              <a:gd name="connsiteX0" fmla="*/ 5542 w 5286895"/>
              <a:gd name="connsiteY0" fmla="*/ 809105 h 814647"/>
              <a:gd name="connsiteX1" fmla="*/ 1014153 w 5286895"/>
              <a:gd name="connsiteY1" fmla="*/ 814647 h 814647"/>
              <a:gd name="connsiteX2" fmla="*/ 1019695 w 5286895"/>
              <a:gd name="connsiteY2" fmla="*/ 454429 h 814647"/>
              <a:gd name="connsiteX3" fmla="*/ 5286895 w 5286895"/>
              <a:gd name="connsiteY3" fmla="*/ 437803 h 814647"/>
              <a:gd name="connsiteX4" fmla="*/ 5275811 w 5286895"/>
              <a:gd name="connsiteY4" fmla="*/ 0 h 814647"/>
              <a:gd name="connsiteX5" fmla="*/ 520931 w 5286895"/>
              <a:gd name="connsiteY5" fmla="*/ 0 h 814647"/>
              <a:gd name="connsiteX6" fmla="*/ 532015 w 5286895"/>
              <a:gd name="connsiteY6" fmla="*/ 415636 h 814647"/>
              <a:gd name="connsiteX7" fmla="*/ 0 w 5286895"/>
              <a:gd name="connsiteY7" fmla="*/ 410094 h 814647"/>
              <a:gd name="connsiteX8" fmla="*/ 5542 w 5286895"/>
              <a:gd name="connsiteY8" fmla="*/ 809105 h 81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86895" h="814647">
                <a:moveTo>
                  <a:pt x="5542" y="809105"/>
                </a:moveTo>
                <a:lnTo>
                  <a:pt x="1014153" y="814647"/>
                </a:lnTo>
                <a:cubicBezTo>
                  <a:pt x="1016000" y="694574"/>
                  <a:pt x="1017848" y="574502"/>
                  <a:pt x="1019695" y="454429"/>
                </a:cubicBezTo>
                <a:lnTo>
                  <a:pt x="5286895" y="437803"/>
                </a:lnTo>
                <a:lnTo>
                  <a:pt x="5275811" y="0"/>
                </a:lnTo>
                <a:lnTo>
                  <a:pt x="520931" y="0"/>
                </a:lnTo>
                <a:lnTo>
                  <a:pt x="532015" y="415636"/>
                </a:lnTo>
                <a:lnTo>
                  <a:pt x="0" y="410094"/>
                </a:lnTo>
                <a:cubicBezTo>
                  <a:pt x="1847" y="543098"/>
                  <a:pt x="3695" y="676101"/>
                  <a:pt x="5542" y="809105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标注 22"/>
          <p:cNvSpPr/>
          <p:nvPr/>
        </p:nvSpPr>
        <p:spPr>
          <a:xfrm>
            <a:off x="7160029" y="4175916"/>
            <a:ext cx="1601586" cy="684260"/>
          </a:xfrm>
          <a:prstGeom prst="wedgeRoundRectCallout">
            <a:avLst>
              <a:gd name="adj1" fmla="val -107728"/>
              <a:gd name="adj2" fmla="val 667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Deadlock-freedom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781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528"/>
    </mc:Choice>
    <mc:Fallback xmlns="">
      <p:transition spd="slow" advTm="655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22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progress properties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9366" y="2159102"/>
            <a:ext cx="2625158" cy="3862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 err="1" smtClean="0">
                <a:solidFill>
                  <a:prstClr val="black"/>
                </a:solidFill>
              </a:rPr>
              <a:t>acq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() {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    local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prstClr val="black"/>
                </a:solidFill>
              </a:rPr>
              <a:t>   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 := false; 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while</a:t>
            </a:r>
            <a:r>
              <a:rPr lang="en-US" altLang="zh-CN" sz="2000" dirty="0" smtClean="0">
                <a:solidFill>
                  <a:prstClr val="black"/>
                </a:solidFill>
              </a:rPr>
              <a:t>( !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 ) {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   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 :=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cas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L</a:t>
            </a:r>
            <a:r>
              <a:rPr lang="en-US" altLang="zh-CN" sz="2000" dirty="0" smtClean="0">
                <a:solidFill>
                  <a:prstClr val="black"/>
                </a:solidFill>
              </a:rPr>
              <a:t>, 0, 1);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err="1" smtClean="0">
                <a:solidFill>
                  <a:prstClr val="black"/>
                </a:solidFill>
              </a:rPr>
              <a:t>rel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() </a:t>
            </a:r>
            <a:r>
              <a:rPr lang="en-US" altLang="zh-CN" sz="2000" b="1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    L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:= 0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}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1261" y="1697437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TAS lock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391786" y="2113816"/>
            <a:ext cx="3310276" cy="1800493"/>
            <a:chOff x="1040252" y="2749852"/>
            <a:chExt cx="3310276" cy="1800493"/>
          </a:xfrm>
        </p:grpSpPr>
        <p:grpSp>
          <p:nvGrpSpPr>
            <p:cNvPr id="10" name="组合 22"/>
            <p:cNvGrpSpPr/>
            <p:nvPr/>
          </p:nvGrpSpPr>
          <p:grpSpPr>
            <a:xfrm>
              <a:off x="2418780" y="2822153"/>
              <a:ext cx="72008" cy="1728192"/>
              <a:chOff x="4191000" y="4221088"/>
              <a:chExt cx="76200" cy="1722512"/>
            </a:xfrm>
          </p:grpSpPr>
          <p:sp>
            <p:nvSpPr>
              <p:cNvPr id="13" name="Line 46"/>
              <p:cNvSpPr>
                <a:spLocks noChangeShapeType="1"/>
              </p:cNvSpPr>
              <p:nvPr/>
            </p:nvSpPr>
            <p:spPr bwMode="auto">
              <a:xfrm>
                <a:off x="41910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Line 47"/>
              <p:cNvSpPr>
                <a:spLocks noChangeShapeType="1"/>
              </p:cNvSpPr>
              <p:nvPr/>
            </p:nvSpPr>
            <p:spPr bwMode="auto">
              <a:xfrm>
                <a:off x="42672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TextBox 9"/>
            <p:cNvSpPr txBox="1"/>
            <p:nvPr/>
          </p:nvSpPr>
          <p:spPr>
            <a:xfrm>
              <a:off x="1040252" y="2932345"/>
              <a:ext cx="1236877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err="1" smtClean="0">
                  <a:solidFill>
                    <a:prstClr val="black"/>
                  </a:solidFill>
                </a:rPr>
                <a:t>acq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err="1" smtClean="0">
                  <a:solidFill>
                    <a:prstClr val="black"/>
                  </a:solidFill>
                </a:rPr>
                <a:t>rel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srgbClr val="ED7D31"/>
                  </a:solidFill>
                </a:rPr>
                <a:t>print(1);</a:t>
              </a:r>
            </a:p>
          </p:txBody>
        </p:sp>
        <p:sp>
          <p:nvSpPr>
            <p:cNvPr id="12" name="TextBox 10"/>
            <p:cNvSpPr txBox="1"/>
            <p:nvPr/>
          </p:nvSpPr>
          <p:spPr>
            <a:xfrm>
              <a:off x="2653910" y="2749852"/>
              <a:ext cx="1696618" cy="180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while(true){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srgbClr val="ED7D31"/>
                  </a:solidFill>
                </a:rPr>
                <a:t>    </a:t>
              </a:r>
              <a:r>
                <a:rPr lang="en-US" altLang="zh-CN" sz="2400" dirty="0" err="1" smtClean="0">
                  <a:solidFill>
                    <a:prstClr val="black"/>
                  </a:solidFill>
                </a:rPr>
                <a:t>acq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 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    </a:t>
              </a:r>
              <a:r>
                <a:rPr lang="en-US" altLang="zh-CN" sz="2400" dirty="0" err="1" smtClean="0">
                  <a:solidFill>
                    <a:prstClr val="black"/>
                  </a:solidFill>
                </a:rPr>
                <a:t>rel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}</a:t>
              </a:r>
              <a:endParaRPr lang="he-IL" altLang="zh-CN" sz="240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4055045" y="1697437"/>
            <a:ext cx="1162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client: 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91785" y="4175916"/>
            <a:ext cx="37325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It </a:t>
            </a:r>
            <a:r>
              <a:rPr lang="en-US" altLang="zh-CN" sz="2400" dirty="0">
                <a:solidFill>
                  <a:srgbClr val="0000FF"/>
                </a:solidFill>
              </a:rPr>
              <a:t>may not </a:t>
            </a:r>
            <a:r>
              <a:rPr lang="en-US" altLang="zh-CN" sz="2400" dirty="0">
                <a:solidFill>
                  <a:prstClr val="black"/>
                </a:solidFill>
              </a:rPr>
              <a:t>print </a:t>
            </a:r>
            <a:r>
              <a:rPr lang="en-US" altLang="zh-CN" sz="2400" dirty="0" smtClean="0">
                <a:solidFill>
                  <a:prstClr val="black"/>
                </a:solidFill>
              </a:rPr>
              <a:t>1 </a:t>
            </a:r>
            <a:br>
              <a:rPr lang="en-US" altLang="zh-CN" sz="2400" dirty="0" smtClean="0">
                <a:solidFill>
                  <a:prstClr val="black"/>
                </a:solidFill>
              </a:rPr>
            </a:br>
            <a:r>
              <a:rPr lang="en-US" altLang="zh-CN" sz="2400" dirty="0" smtClean="0">
                <a:solidFill>
                  <a:prstClr val="black"/>
                </a:solidFill>
              </a:rPr>
              <a:t>(even with fair scheduling).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613266" y="4995575"/>
            <a:ext cx="5364480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But there always </a:t>
            </a:r>
            <a:r>
              <a:rPr lang="en-US" altLang="zh-CN" sz="2400" dirty="0" smtClean="0">
                <a:solidFill>
                  <a:srgbClr val="0000FF"/>
                </a:solidFill>
              </a:rPr>
              <a:t>exists a method call </a:t>
            </a:r>
            <a:r>
              <a:rPr lang="en-US" altLang="zh-CN" sz="2400" dirty="0" smtClean="0"/>
              <a:t>that returns,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unless the lock is never released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22" name="任意多边形 21"/>
          <p:cNvSpPr/>
          <p:nvPr/>
        </p:nvSpPr>
        <p:spPr>
          <a:xfrm>
            <a:off x="3652058" y="5004262"/>
            <a:ext cx="5286895" cy="814647"/>
          </a:xfrm>
          <a:custGeom>
            <a:avLst/>
            <a:gdLst>
              <a:gd name="connsiteX0" fmla="*/ 5542 w 5286895"/>
              <a:gd name="connsiteY0" fmla="*/ 809105 h 814647"/>
              <a:gd name="connsiteX1" fmla="*/ 1014153 w 5286895"/>
              <a:gd name="connsiteY1" fmla="*/ 814647 h 814647"/>
              <a:gd name="connsiteX2" fmla="*/ 1019695 w 5286895"/>
              <a:gd name="connsiteY2" fmla="*/ 454429 h 814647"/>
              <a:gd name="connsiteX3" fmla="*/ 5286895 w 5286895"/>
              <a:gd name="connsiteY3" fmla="*/ 437803 h 814647"/>
              <a:gd name="connsiteX4" fmla="*/ 5275811 w 5286895"/>
              <a:gd name="connsiteY4" fmla="*/ 0 h 814647"/>
              <a:gd name="connsiteX5" fmla="*/ 520931 w 5286895"/>
              <a:gd name="connsiteY5" fmla="*/ 0 h 814647"/>
              <a:gd name="connsiteX6" fmla="*/ 532015 w 5286895"/>
              <a:gd name="connsiteY6" fmla="*/ 415636 h 814647"/>
              <a:gd name="connsiteX7" fmla="*/ 0 w 5286895"/>
              <a:gd name="connsiteY7" fmla="*/ 410094 h 814647"/>
              <a:gd name="connsiteX8" fmla="*/ 5542 w 5286895"/>
              <a:gd name="connsiteY8" fmla="*/ 809105 h 81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86895" h="814647">
                <a:moveTo>
                  <a:pt x="5542" y="809105"/>
                </a:moveTo>
                <a:lnTo>
                  <a:pt x="1014153" y="814647"/>
                </a:lnTo>
                <a:cubicBezTo>
                  <a:pt x="1016000" y="694574"/>
                  <a:pt x="1017848" y="574502"/>
                  <a:pt x="1019695" y="454429"/>
                </a:cubicBezTo>
                <a:lnTo>
                  <a:pt x="5286895" y="437803"/>
                </a:lnTo>
                <a:lnTo>
                  <a:pt x="5275811" y="0"/>
                </a:lnTo>
                <a:lnTo>
                  <a:pt x="520931" y="0"/>
                </a:lnTo>
                <a:lnTo>
                  <a:pt x="532015" y="415636"/>
                </a:lnTo>
                <a:lnTo>
                  <a:pt x="0" y="410094"/>
                </a:lnTo>
                <a:cubicBezTo>
                  <a:pt x="1847" y="543098"/>
                  <a:pt x="3695" y="676101"/>
                  <a:pt x="5542" y="809105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标注 18"/>
          <p:cNvSpPr/>
          <p:nvPr/>
        </p:nvSpPr>
        <p:spPr>
          <a:xfrm>
            <a:off x="2882077" y="5902036"/>
            <a:ext cx="3121776" cy="680794"/>
          </a:xfrm>
          <a:prstGeom prst="wedgeRoundRectCallout">
            <a:avLst>
              <a:gd name="adj1" fmla="val 46508"/>
              <a:gd name="adj2" fmla="val -787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Rule out non-termination </a:t>
            </a:r>
            <a:br>
              <a:rPr lang="en-US" altLang="zh-CN" sz="2000" dirty="0" smtClean="0"/>
            </a:br>
            <a:r>
              <a:rPr lang="en-US" altLang="zh-CN" sz="2000" dirty="0" smtClean="0"/>
              <a:t>caused by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“bad” clients</a:t>
            </a:r>
            <a:endParaRPr lang="zh-CN" altLang="en-US" sz="1600" b="1" dirty="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0313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62"/>
    </mc:Choice>
    <mc:Fallback xmlns="">
      <p:transition spd="slow" advTm="35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progress properties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9366" y="2159102"/>
            <a:ext cx="2625158" cy="3862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 err="1" smtClean="0">
                <a:solidFill>
                  <a:prstClr val="black"/>
                </a:solidFill>
              </a:rPr>
              <a:t>acq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() {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    local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prstClr val="black"/>
                </a:solidFill>
              </a:rPr>
              <a:t>   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 := false; 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while</a:t>
            </a:r>
            <a:r>
              <a:rPr lang="en-US" altLang="zh-CN" sz="2000" dirty="0" smtClean="0">
                <a:solidFill>
                  <a:prstClr val="black"/>
                </a:solidFill>
              </a:rPr>
              <a:t>( !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 ) {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   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 :=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cas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L</a:t>
            </a:r>
            <a:r>
              <a:rPr lang="en-US" altLang="zh-CN" sz="2000" dirty="0" smtClean="0">
                <a:solidFill>
                  <a:prstClr val="black"/>
                </a:solidFill>
              </a:rPr>
              <a:t>, 0, 1);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err="1" smtClean="0">
                <a:solidFill>
                  <a:prstClr val="black"/>
                </a:solidFill>
              </a:rPr>
              <a:t>rel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() </a:t>
            </a:r>
            <a:r>
              <a:rPr lang="en-US" altLang="zh-CN" sz="2000" b="1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    L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:= 0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}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1261" y="1697437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TAS lock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13266" y="4995575"/>
            <a:ext cx="5364480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But there always </a:t>
            </a:r>
            <a:r>
              <a:rPr lang="en-US" altLang="zh-CN" sz="2400" dirty="0" smtClean="0">
                <a:solidFill>
                  <a:srgbClr val="0000FF"/>
                </a:solidFill>
              </a:rPr>
              <a:t>exists a method call </a:t>
            </a:r>
            <a:r>
              <a:rPr lang="en-US" altLang="zh-CN" sz="2400" dirty="0" smtClean="0"/>
              <a:t>that returns,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unless the lock is never released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22" name="任意多边形 21"/>
          <p:cNvSpPr/>
          <p:nvPr/>
        </p:nvSpPr>
        <p:spPr>
          <a:xfrm>
            <a:off x="3652058" y="5004262"/>
            <a:ext cx="5286895" cy="814647"/>
          </a:xfrm>
          <a:custGeom>
            <a:avLst/>
            <a:gdLst>
              <a:gd name="connsiteX0" fmla="*/ 5542 w 5286895"/>
              <a:gd name="connsiteY0" fmla="*/ 809105 h 814647"/>
              <a:gd name="connsiteX1" fmla="*/ 1014153 w 5286895"/>
              <a:gd name="connsiteY1" fmla="*/ 814647 h 814647"/>
              <a:gd name="connsiteX2" fmla="*/ 1019695 w 5286895"/>
              <a:gd name="connsiteY2" fmla="*/ 454429 h 814647"/>
              <a:gd name="connsiteX3" fmla="*/ 5286895 w 5286895"/>
              <a:gd name="connsiteY3" fmla="*/ 437803 h 814647"/>
              <a:gd name="connsiteX4" fmla="*/ 5275811 w 5286895"/>
              <a:gd name="connsiteY4" fmla="*/ 0 h 814647"/>
              <a:gd name="connsiteX5" fmla="*/ 520931 w 5286895"/>
              <a:gd name="connsiteY5" fmla="*/ 0 h 814647"/>
              <a:gd name="connsiteX6" fmla="*/ 532015 w 5286895"/>
              <a:gd name="connsiteY6" fmla="*/ 415636 h 814647"/>
              <a:gd name="connsiteX7" fmla="*/ 0 w 5286895"/>
              <a:gd name="connsiteY7" fmla="*/ 410094 h 814647"/>
              <a:gd name="connsiteX8" fmla="*/ 5542 w 5286895"/>
              <a:gd name="connsiteY8" fmla="*/ 809105 h 81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86895" h="814647">
                <a:moveTo>
                  <a:pt x="5542" y="809105"/>
                </a:moveTo>
                <a:lnTo>
                  <a:pt x="1014153" y="814647"/>
                </a:lnTo>
                <a:cubicBezTo>
                  <a:pt x="1016000" y="694574"/>
                  <a:pt x="1017848" y="574502"/>
                  <a:pt x="1019695" y="454429"/>
                </a:cubicBezTo>
                <a:lnTo>
                  <a:pt x="5286895" y="437803"/>
                </a:lnTo>
                <a:lnTo>
                  <a:pt x="5275811" y="0"/>
                </a:lnTo>
                <a:lnTo>
                  <a:pt x="520931" y="0"/>
                </a:lnTo>
                <a:lnTo>
                  <a:pt x="532015" y="415636"/>
                </a:lnTo>
                <a:lnTo>
                  <a:pt x="0" y="410094"/>
                </a:lnTo>
                <a:cubicBezTo>
                  <a:pt x="1847" y="543098"/>
                  <a:pt x="3695" y="676101"/>
                  <a:pt x="5542" y="809105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标注 2"/>
          <p:cNvSpPr/>
          <p:nvPr/>
        </p:nvSpPr>
        <p:spPr>
          <a:xfrm>
            <a:off x="2882077" y="5902036"/>
            <a:ext cx="3121776" cy="680794"/>
          </a:xfrm>
          <a:prstGeom prst="wedgeRoundRectCallout">
            <a:avLst>
              <a:gd name="adj1" fmla="val 46508"/>
              <a:gd name="adj2" fmla="val -787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Rule out non-termination </a:t>
            </a:r>
            <a:br>
              <a:rPr lang="en-US" altLang="zh-CN" sz="2000" dirty="0" smtClean="0"/>
            </a:br>
            <a:r>
              <a:rPr lang="en-US" altLang="zh-CN" sz="2000" dirty="0" smtClean="0"/>
              <a:t>caused by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“bad” clients</a:t>
            </a:r>
            <a:endParaRPr lang="zh-CN" altLang="en-US" sz="1600" b="1" dirty="0">
              <a:solidFill>
                <a:srgbClr val="FFFF0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550412" y="2251821"/>
            <a:ext cx="3834542" cy="1467145"/>
            <a:chOff x="5573277" y="2744639"/>
            <a:chExt cx="3834542" cy="1467145"/>
          </a:xfrm>
        </p:grpSpPr>
        <p:grpSp>
          <p:nvGrpSpPr>
            <p:cNvPr id="26" name="组合 22"/>
            <p:cNvGrpSpPr/>
            <p:nvPr/>
          </p:nvGrpSpPr>
          <p:grpSpPr>
            <a:xfrm>
              <a:off x="6794270" y="2766808"/>
              <a:ext cx="72044" cy="1444976"/>
              <a:chOff x="4191000" y="4221088"/>
              <a:chExt cx="76200" cy="1722512"/>
            </a:xfrm>
          </p:grpSpPr>
          <p:sp>
            <p:nvSpPr>
              <p:cNvPr id="29" name="Line 46"/>
              <p:cNvSpPr>
                <a:spLocks noChangeShapeType="1"/>
              </p:cNvSpPr>
              <p:nvPr/>
            </p:nvSpPr>
            <p:spPr bwMode="auto">
              <a:xfrm>
                <a:off x="41910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Line 47"/>
              <p:cNvSpPr>
                <a:spLocks noChangeShapeType="1"/>
              </p:cNvSpPr>
              <p:nvPr/>
            </p:nvSpPr>
            <p:spPr bwMode="auto">
              <a:xfrm>
                <a:off x="42672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7" name="TextBox 9"/>
            <p:cNvSpPr txBox="1"/>
            <p:nvPr/>
          </p:nvSpPr>
          <p:spPr>
            <a:xfrm>
              <a:off x="5573277" y="2744639"/>
              <a:ext cx="919162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F81BD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rPr>
                <a:t>acq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rPr>
                <a:t>();</a:t>
              </a:r>
            </a:p>
            <a:p>
              <a:pPr marL="27432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F81BD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…</a:t>
              </a:r>
            </a:p>
            <a:p>
              <a:pPr marL="27432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F81BD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rel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();</a:t>
              </a:r>
            </a:p>
          </p:txBody>
        </p:sp>
        <p:sp>
          <p:nvSpPr>
            <p:cNvPr id="28" name="TextBox 10"/>
            <p:cNvSpPr txBox="1"/>
            <p:nvPr/>
          </p:nvSpPr>
          <p:spPr>
            <a:xfrm>
              <a:off x="7026718" y="2744639"/>
              <a:ext cx="2381101" cy="90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F81BD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rPr>
                <a:t>acq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rPr>
                <a:t>(); </a:t>
              </a:r>
            </a:p>
            <a:p>
              <a:pPr marL="27432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F81BD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while(true) skip;</a:t>
              </a:r>
              <a:endParaRPr kumimoji="0" lang="he-IL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1" name="圆角矩形标注 30"/>
          <p:cNvSpPr/>
          <p:nvPr/>
        </p:nvSpPr>
        <p:spPr>
          <a:xfrm>
            <a:off x="5512799" y="1365848"/>
            <a:ext cx="2872155" cy="681644"/>
          </a:xfrm>
          <a:prstGeom prst="wedgeRoundRectCallout">
            <a:avLst>
              <a:gd name="adj1" fmla="val -62021"/>
              <a:gd name="adj2" fmla="val 820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May never terminate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200700" y="4013510"/>
            <a:ext cx="4549832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Should blame client instead of obj.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55045" y="1697437"/>
            <a:ext cx="1162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client: 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693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34"/>
    </mc:Choice>
    <mc:Fallback xmlns="">
      <p:transition spd="slow" advTm="257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progress properties 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9366" y="2159102"/>
            <a:ext cx="2625158" cy="3862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 err="1" smtClean="0">
                <a:solidFill>
                  <a:prstClr val="black"/>
                </a:solidFill>
              </a:rPr>
              <a:t>acq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() {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    local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prstClr val="black"/>
                </a:solidFill>
              </a:rPr>
              <a:t>   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 := false; 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while</a:t>
            </a:r>
            <a:r>
              <a:rPr lang="en-US" altLang="zh-CN" sz="2000" dirty="0" smtClean="0">
                <a:solidFill>
                  <a:prstClr val="black"/>
                </a:solidFill>
              </a:rPr>
              <a:t>( !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 ) {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   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 :=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cas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L</a:t>
            </a:r>
            <a:r>
              <a:rPr lang="en-US" altLang="zh-CN" sz="2000" dirty="0" smtClean="0">
                <a:solidFill>
                  <a:prstClr val="black"/>
                </a:solidFill>
              </a:rPr>
              <a:t>, 0, 1);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err="1" smtClean="0">
                <a:solidFill>
                  <a:prstClr val="black"/>
                </a:solidFill>
              </a:rPr>
              <a:t>rel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() </a:t>
            </a:r>
            <a:r>
              <a:rPr lang="en-US" altLang="zh-CN" sz="2000" b="1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    L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:= 0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}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01261" y="1697437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TAS lock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613266" y="4995575"/>
            <a:ext cx="5364480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But there always </a:t>
            </a:r>
            <a:r>
              <a:rPr lang="en-US" altLang="zh-CN" sz="2400" dirty="0" smtClean="0">
                <a:solidFill>
                  <a:srgbClr val="0000FF"/>
                </a:solidFill>
              </a:rPr>
              <a:t>exists a method call </a:t>
            </a:r>
            <a:r>
              <a:rPr lang="en-US" altLang="zh-CN" sz="2400" dirty="0" smtClean="0"/>
              <a:t>that returns,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unless the lock is never released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22" name="任意多边形 21"/>
          <p:cNvSpPr/>
          <p:nvPr/>
        </p:nvSpPr>
        <p:spPr>
          <a:xfrm>
            <a:off x="3652058" y="5004262"/>
            <a:ext cx="5286895" cy="814647"/>
          </a:xfrm>
          <a:custGeom>
            <a:avLst/>
            <a:gdLst>
              <a:gd name="connsiteX0" fmla="*/ 5542 w 5286895"/>
              <a:gd name="connsiteY0" fmla="*/ 809105 h 814647"/>
              <a:gd name="connsiteX1" fmla="*/ 1014153 w 5286895"/>
              <a:gd name="connsiteY1" fmla="*/ 814647 h 814647"/>
              <a:gd name="connsiteX2" fmla="*/ 1019695 w 5286895"/>
              <a:gd name="connsiteY2" fmla="*/ 454429 h 814647"/>
              <a:gd name="connsiteX3" fmla="*/ 5286895 w 5286895"/>
              <a:gd name="connsiteY3" fmla="*/ 437803 h 814647"/>
              <a:gd name="connsiteX4" fmla="*/ 5275811 w 5286895"/>
              <a:gd name="connsiteY4" fmla="*/ 0 h 814647"/>
              <a:gd name="connsiteX5" fmla="*/ 520931 w 5286895"/>
              <a:gd name="connsiteY5" fmla="*/ 0 h 814647"/>
              <a:gd name="connsiteX6" fmla="*/ 532015 w 5286895"/>
              <a:gd name="connsiteY6" fmla="*/ 415636 h 814647"/>
              <a:gd name="connsiteX7" fmla="*/ 0 w 5286895"/>
              <a:gd name="connsiteY7" fmla="*/ 410094 h 814647"/>
              <a:gd name="connsiteX8" fmla="*/ 5542 w 5286895"/>
              <a:gd name="connsiteY8" fmla="*/ 809105 h 814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86895" h="814647">
                <a:moveTo>
                  <a:pt x="5542" y="809105"/>
                </a:moveTo>
                <a:lnTo>
                  <a:pt x="1014153" y="814647"/>
                </a:lnTo>
                <a:cubicBezTo>
                  <a:pt x="1016000" y="694574"/>
                  <a:pt x="1017848" y="574502"/>
                  <a:pt x="1019695" y="454429"/>
                </a:cubicBezTo>
                <a:lnTo>
                  <a:pt x="5286895" y="437803"/>
                </a:lnTo>
                <a:lnTo>
                  <a:pt x="5275811" y="0"/>
                </a:lnTo>
                <a:lnTo>
                  <a:pt x="520931" y="0"/>
                </a:lnTo>
                <a:lnTo>
                  <a:pt x="532015" y="415636"/>
                </a:lnTo>
                <a:lnTo>
                  <a:pt x="0" y="410094"/>
                </a:lnTo>
                <a:cubicBezTo>
                  <a:pt x="1847" y="543098"/>
                  <a:pt x="3695" y="676101"/>
                  <a:pt x="5542" y="809105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4550412" y="2251821"/>
            <a:ext cx="3834542" cy="1467145"/>
            <a:chOff x="5573277" y="2744639"/>
            <a:chExt cx="3834542" cy="1467145"/>
          </a:xfrm>
        </p:grpSpPr>
        <p:grpSp>
          <p:nvGrpSpPr>
            <p:cNvPr id="26" name="组合 22"/>
            <p:cNvGrpSpPr/>
            <p:nvPr/>
          </p:nvGrpSpPr>
          <p:grpSpPr>
            <a:xfrm>
              <a:off x="6794270" y="2766808"/>
              <a:ext cx="72044" cy="1444976"/>
              <a:chOff x="4191000" y="4221088"/>
              <a:chExt cx="76200" cy="1722512"/>
            </a:xfrm>
          </p:grpSpPr>
          <p:sp>
            <p:nvSpPr>
              <p:cNvPr id="29" name="Line 46"/>
              <p:cNvSpPr>
                <a:spLocks noChangeShapeType="1"/>
              </p:cNvSpPr>
              <p:nvPr/>
            </p:nvSpPr>
            <p:spPr bwMode="auto">
              <a:xfrm>
                <a:off x="41910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Line 47"/>
              <p:cNvSpPr>
                <a:spLocks noChangeShapeType="1"/>
              </p:cNvSpPr>
              <p:nvPr/>
            </p:nvSpPr>
            <p:spPr bwMode="auto">
              <a:xfrm>
                <a:off x="42672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7" name="TextBox 9"/>
            <p:cNvSpPr txBox="1"/>
            <p:nvPr/>
          </p:nvSpPr>
          <p:spPr>
            <a:xfrm>
              <a:off x="5573277" y="2744639"/>
              <a:ext cx="919162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F81BD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rPr>
                <a:t>acq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rPr>
                <a:t>();</a:t>
              </a:r>
            </a:p>
            <a:p>
              <a:pPr marL="27432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F81BD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…</a:t>
              </a:r>
            </a:p>
            <a:p>
              <a:pPr marL="27432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F81BD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rel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();</a:t>
              </a:r>
            </a:p>
          </p:txBody>
        </p:sp>
        <p:sp>
          <p:nvSpPr>
            <p:cNvPr id="28" name="TextBox 10"/>
            <p:cNvSpPr txBox="1"/>
            <p:nvPr/>
          </p:nvSpPr>
          <p:spPr>
            <a:xfrm>
              <a:off x="7026718" y="2744639"/>
              <a:ext cx="2381101" cy="90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F81BD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rPr>
                <a:t>acq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rPr>
                <a:t>(); </a:t>
              </a:r>
            </a:p>
            <a:p>
              <a:pPr marL="27432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F81BD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while(true) skip;</a:t>
              </a:r>
              <a:endParaRPr kumimoji="0" lang="he-IL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1" name="圆角矩形标注 30"/>
          <p:cNvSpPr/>
          <p:nvPr/>
        </p:nvSpPr>
        <p:spPr>
          <a:xfrm>
            <a:off x="5512799" y="1365848"/>
            <a:ext cx="2872155" cy="681644"/>
          </a:xfrm>
          <a:prstGeom prst="wedgeRoundRectCallout">
            <a:avLst>
              <a:gd name="adj1" fmla="val -62021"/>
              <a:gd name="adj2" fmla="val 820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May never terminate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4200700" y="4013510"/>
            <a:ext cx="4549832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Should blame client instead of obj.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13267" y="6001788"/>
            <a:ext cx="4317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Partial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Deadlock-Freedom (PDF)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438555" y="3825742"/>
            <a:ext cx="2579860" cy="1174177"/>
          </a:xfrm>
          <a:prstGeom prst="wedgeRoundRectCallout">
            <a:avLst>
              <a:gd name="adj1" fmla="val 42709"/>
              <a:gd name="adj2" fmla="val 8852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Need to generalize this for </a:t>
            </a:r>
            <a:r>
              <a:rPr lang="en-US" altLang="zh-CN" sz="2000" dirty="0" smtClean="0">
                <a:solidFill>
                  <a:srgbClr val="FFFF00"/>
                </a:solidFill>
              </a:rPr>
              <a:t>all objects with partial methods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55045" y="1697437"/>
            <a:ext cx="1162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client: 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0735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731"/>
    </mc:Choice>
    <mc:Fallback xmlns="">
      <p:transition spd="slow" advTm="287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/>
              <a:t>What are good locks?</a:t>
            </a:r>
            <a:endParaRPr lang="zh-CN" altLang="en-US" b="1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6971567" y="437483"/>
            <a:ext cx="1868363" cy="2323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 err="1" smtClean="0"/>
              <a:t>lock_acquire</a:t>
            </a:r>
            <a:r>
              <a:rPr lang="en-US" altLang="zh-CN" sz="2000" b="1" dirty="0" smtClean="0"/>
              <a:t>() {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/>
              <a:t>    …</a:t>
            </a:r>
            <a:endParaRPr lang="en-US" altLang="zh-CN" sz="2000" dirty="0" smtClean="0"/>
          </a:p>
          <a:p>
            <a:pPr>
              <a:spcBef>
                <a:spcPts val="600"/>
              </a:spcBef>
            </a:pPr>
            <a:r>
              <a:rPr lang="en-US" altLang="zh-CN" sz="2000" b="1" dirty="0" smtClean="0"/>
              <a:t>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err="1" smtClean="0"/>
              <a:t>lock_release</a:t>
            </a:r>
            <a:r>
              <a:rPr lang="en-US" altLang="zh-CN" sz="2000" b="1" dirty="0" smtClean="0"/>
              <a:t>() </a:t>
            </a:r>
            <a:r>
              <a:rPr lang="en-US" altLang="zh-CN" sz="2000" b="1" dirty="0"/>
              <a:t>{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/>
              <a:t>    …</a:t>
            </a:r>
            <a:endParaRPr lang="en-US" altLang="zh-CN" sz="2000" dirty="0" smtClean="0"/>
          </a:p>
          <a:p>
            <a:pPr>
              <a:spcBef>
                <a:spcPts val="600"/>
              </a:spcBef>
            </a:pPr>
            <a:r>
              <a:rPr lang="en-US" altLang="zh-CN" sz="2000" b="1" dirty="0" smtClean="0"/>
              <a:t>}</a:t>
            </a:r>
            <a:endParaRPr lang="zh-CN" altLang="en-US" sz="20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518458" y="1407698"/>
            <a:ext cx="4854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i="1" dirty="0" smtClean="0"/>
              <a:t>as objects with 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partial methods</a:t>
            </a:r>
            <a:r>
              <a:rPr lang="en-US" altLang="zh-CN" sz="2800" i="1" dirty="0" smtClean="0">
                <a:solidFill>
                  <a:srgbClr val="FF0000"/>
                </a:solidFill>
              </a:rPr>
              <a:t>?</a:t>
            </a:r>
            <a:endParaRPr lang="zh-CN" altLang="en-US" sz="2800" i="1" dirty="0">
              <a:solidFill>
                <a:srgbClr val="FF0000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6129251" y="1027908"/>
            <a:ext cx="842316" cy="45175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705003" y="4879460"/>
            <a:ext cx="2457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None applies!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929744" y="2761780"/>
            <a:ext cx="5985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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09105" y="2565338"/>
            <a:ext cx="5875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Safety &amp; Functionality: </a:t>
            </a:r>
            <a:r>
              <a:rPr lang="en-US" altLang="zh-CN" sz="2800" dirty="0" err="1" smtClean="0"/>
              <a:t>linearizability</a:t>
            </a:r>
            <a:endParaRPr lang="zh-CN" altLang="en-US" sz="2800" dirty="0"/>
          </a:p>
        </p:txBody>
      </p:sp>
      <p:grpSp>
        <p:nvGrpSpPr>
          <p:cNvPr id="6" name="组合 5"/>
          <p:cNvGrpSpPr/>
          <p:nvPr/>
        </p:nvGrpSpPr>
        <p:grpSpPr>
          <a:xfrm>
            <a:off x="809106" y="3266377"/>
            <a:ext cx="3895897" cy="2881901"/>
            <a:chOff x="809106" y="3621053"/>
            <a:chExt cx="3895897" cy="2881901"/>
          </a:xfrm>
        </p:grpSpPr>
        <p:sp>
          <p:nvSpPr>
            <p:cNvPr id="11" name="文本框 10"/>
            <p:cNvSpPr txBox="1"/>
            <p:nvPr/>
          </p:nvSpPr>
          <p:spPr>
            <a:xfrm>
              <a:off x="809106" y="3621053"/>
              <a:ext cx="35910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Progress:</a:t>
              </a:r>
              <a:endParaRPr lang="zh-CN" altLang="en-US" sz="2800" dirty="0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321724" y="4194629"/>
              <a:ext cx="25852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Wait-freedom (WF)</a:t>
              </a:r>
              <a:endParaRPr lang="zh-CN" altLang="en-US" sz="2400" dirty="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321724" y="4656294"/>
              <a:ext cx="3383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L</a:t>
              </a:r>
              <a:r>
                <a:rPr lang="en-US" altLang="zh-CN" sz="2400" dirty="0" smtClean="0"/>
                <a:t>ock-freedom (LF)</a:t>
              </a:r>
              <a:endParaRPr lang="zh-CN" altLang="en-US" sz="2400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321724" y="5117959"/>
              <a:ext cx="3383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Starvation-freedom (SF)</a:t>
              </a:r>
              <a:endParaRPr lang="zh-CN" altLang="en-US" sz="2400" dirty="0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21724" y="5579624"/>
              <a:ext cx="33832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Deadlock-freedom (DF)</a:t>
              </a:r>
              <a:endParaRPr lang="zh-CN" altLang="en-US" sz="2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21725" y="6041289"/>
              <a:ext cx="2280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... </a:t>
              </a:r>
              <a:endParaRPr lang="zh-CN" altLang="en-US" sz="2400" dirty="0"/>
            </a:p>
          </p:txBody>
        </p: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2093" y="3329347"/>
            <a:ext cx="1015856" cy="1309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接连接符 8"/>
          <p:cNvCxnSpPr/>
          <p:nvPr/>
        </p:nvCxnSpPr>
        <p:spPr>
          <a:xfrm flipH="1">
            <a:off x="1321724" y="3912524"/>
            <a:ext cx="2518757" cy="223575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429789" y="3945775"/>
            <a:ext cx="2704407" cy="2083724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34491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82"/>
    </mc:Choice>
    <mc:Fallback xmlns="">
      <p:transition spd="slow" advTm="616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21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progress properties 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4762605" y="2160106"/>
            <a:ext cx="3310276" cy="1800493"/>
            <a:chOff x="1040252" y="2749852"/>
            <a:chExt cx="3310276" cy="1800493"/>
          </a:xfrm>
        </p:grpSpPr>
        <p:grpSp>
          <p:nvGrpSpPr>
            <p:cNvPr id="20" name="组合 22"/>
            <p:cNvGrpSpPr/>
            <p:nvPr/>
          </p:nvGrpSpPr>
          <p:grpSpPr>
            <a:xfrm>
              <a:off x="2418780" y="2822153"/>
              <a:ext cx="72008" cy="1728192"/>
              <a:chOff x="4191000" y="4221088"/>
              <a:chExt cx="76200" cy="1722512"/>
            </a:xfrm>
          </p:grpSpPr>
          <p:sp>
            <p:nvSpPr>
              <p:cNvPr id="25" name="Line 46"/>
              <p:cNvSpPr>
                <a:spLocks noChangeShapeType="1"/>
              </p:cNvSpPr>
              <p:nvPr/>
            </p:nvSpPr>
            <p:spPr bwMode="auto">
              <a:xfrm>
                <a:off x="41910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Line 47"/>
              <p:cNvSpPr>
                <a:spLocks noChangeShapeType="1"/>
              </p:cNvSpPr>
              <p:nvPr/>
            </p:nvSpPr>
            <p:spPr bwMode="auto">
              <a:xfrm>
                <a:off x="42672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1" name="TextBox 9"/>
            <p:cNvSpPr txBox="1"/>
            <p:nvPr/>
          </p:nvSpPr>
          <p:spPr>
            <a:xfrm>
              <a:off x="1040252" y="2932345"/>
              <a:ext cx="1236877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err="1" smtClean="0">
                  <a:solidFill>
                    <a:prstClr val="black"/>
                  </a:solidFill>
                </a:rPr>
                <a:t>acq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err="1" smtClean="0">
                  <a:solidFill>
                    <a:prstClr val="black"/>
                  </a:solidFill>
                </a:rPr>
                <a:t>rel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srgbClr val="ED7D31"/>
                  </a:solidFill>
                </a:rPr>
                <a:t>print(1);</a:t>
              </a:r>
            </a:p>
          </p:txBody>
        </p:sp>
        <p:sp>
          <p:nvSpPr>
            <p:cNvPr id="24" name="TextBox 10"/>
            <p:cNvSpPr txBox="1"/>
            <p:nvPr/>
          </p:nvSpPr>
          <p:spPr>
            <a:xfrm>
              <a:off x="2653910" y="2749852"/>
              <a:ext cx="1696618" cy="180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while(true){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srgbClr val="ED7D31"/>
                  </a:solidFill>
                </a:rPr>
                <a:t>    </a:t>
              </a:r>
              <a:r>
                <a:rPr lang="en-US" altLang="zh-CN" sz="2400" dirty="0" err="1" smtClean="0">
                  <a:solidFill>
                    <a:prstClr val="black"/>
                  </a:solidFill>
                </a:rPr>
                <a:t>acq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 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    </a:t>
              </a:r>
              <a:r>
                <a:rPr lang="en-US" altLang="zh-CN" sz="2400" dirty="0" err="1" smtClean="0">
                  <a:solidFill>
                    <a:prstClr val="black"/>
                  </a:solidFill>
                </a:rPr>
                <a:t>rel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}</a:t>
              </a:r>
              <a:endParaRPr lang="he-IL" altLang="zh-CN" sz="240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27" name="文本框 26"/>
          <p:cNvSpPr txBox="1"/>
          <p:nvPr/>
        </p:nvSpPr>
        <p:spPr>
          <a:xfrm>
            <a:off x="4425864" y="1743727"/>
            <a:ext cx="1162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client: 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464831" y="4225789"/>
            <a:ext cx="3526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It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must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prstClr val="black"/>
                </a:solidFill>
              </a:rPr>
              <a:t>print </a:t>
            </a:r>
            <a:r>
              <a:rPr lang="en-US" altLang="zh-CN" sz="2400" dirty="0" smtClean="0">
                <a:solidFill>
                  <a:prstClr val="black"/>
                </a:solidFill>
              </a:rPr>
              <a:t>1 </a:t>
            </a: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under fair scheduling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300213" y="4046142"/>
            <a:ext cx="149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Ticket lock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4049" y="1738270"/>
            <a:ext cx="3530592" cy="2323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 err="1" smtClean="0">
                <a:solidFill>
                  <a:prstClr val="black"/>
                </a:solidFill>
              </a:rPr>
              <a:t>acq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() {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    local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  <a:endParaRPr lang="en-US" altLang="zh-CN" sz="2000" dirty="0">
              <a:solidFill>
                <a:prstClr val="black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>
                <a:solidFill>
                  <a:prstClr val="black"/>
                </a:solidFill>
              </a:rPr>
              <a:t> := </a:t>
            </a:r>
            <a:r>
              <a:rPr lang="en-US" altLang="zh-CN" sz="2000" b="1" dirty="0" err="1">
                <a:solidFill>
                  <a:prstClr val="black"/>
                </a:solidFill>
              </a:rPr>
              <a:t>getAndInc</a:t>
            </a:r>
            <a:r>
              <a:rPr lang="en-US" altLang="zh-CN" sz="2000" dirty="0">
                <a:solidFill>
                  <a:prstClr val="black"/>
                </a:solidFill>
              </a:rPr>
              <a:t>( </a:t>
            </a:r>
            <a:r>
              <a:rPr lang="en-US" altLang="zh-CN" sz="2000" b="1" dirty="0">
                <a:solidFill>
                  <a:srgbClr val="0000FF"/>
                </a:solidFill>
              </a:rPr>
              <a:t>next</a:t>
            </a:r>
            <a:r>
              <a:rPr lang="en-US" altLang="zh-CN" sz="2000" dirty="0">
                <a:solidFill>
                  <a:prstClr val="black"/>
                </a:solidFill>
              </a:rPr>
              <a:t> ); 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   </a:t>
            </a:r>
            <a:r>
              <a:rPr lang="en-US" altLang="zh-CN" sz="2000" b="1" dirty="0">
                <a:solidFill>
                  <a:prstClr val="black"/>
                </a:solidFill>
              </a:rPr>
              <a:t>while</a:t>
            </a:r>
            <a:r>
              <a:rPr lang="en-US" altLang="zh-CN" sz="2000" dirty="0">
                <a:solidFill>
                  <a:prstClr val="black"/>
                </a:solidFill>
              </a:rPr>
              <a:t>( 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>
                <a:solidFill>
                  <a:prstClr val="black"/>
                </a:solidFill>
              </a:rPr>
              <a:t> != </a:t>
            </a:r>
            <a:r>
              <a:rPr lang="en-US" altLang="zh-CN" sz="2000" b="1" dirty="0">
                <a:solidFill>
                  <a:srgbClr val="0000FF"/>
                </a:solidFill>
              </a:rPr>
              <a:t>serving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) {} 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err="1" smtClean="0">
                <a:solidFill>
                  <a:prstClr val="black"/>
                </a:solidFill>
              </a:rPr>
              <a:t>rel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() {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 serving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:=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serving</a:t>
            </a:r>
            <a:r>
              <a:rPr lang="en-US" altLang="zh-CN" sz="2000" dirty="0" smtClean="0">
                <a:solidFill>
                  <a:prstClr val="black"/>
                </a:solidFill>
              </a:rPr>
              <a:t> + 1; 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}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11783" y="5321976"/>
            <a:ext cx="6868682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Every method </a:t>
            </a:r>
            <a:r>
              <a:rPr lang="en-US" altLang="zh-CN" sz="2400" dirty="0" smtClean="0"/>
              <a:t>must return (under fair scheduling),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unless the lock is never released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35" name="圆角矩形标注 34"/>
          <p:cNvSpPr/>
          <p:nvPr/>
        </p:nvSpPr>
        <p:spPr>
          <a:xfrm>
            <a:off x="2543055" y="4422094"/>
            <a:ext cx="1601586" cy="684260"/>
          </a:xfrm>
          <a:prstGeom prst="wedgeRoundRectCallout">
            <a:avLst>
              <a:gd name="adj1" fmla="val -107728"/>
              <a:gd name="adj2" fmla="val 6675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Starvation-freedom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1011783" y="5321976"/>
            <a:ext cx="6868682" cy="458140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071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470"/>
    </mc:Choice>
    <mc:Fallback xmlns="">
      <p:transition spd="slow" advTm="234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 animBg="1"/>
      <p:bldP spid="35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progress properties 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300213" y="4046142"/>
            <a:ext cx="149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Ticket lock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4049" y="1738270"/>
            <a:ext cx="3530592" cy="2323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 err="1" smtClean="0">
                <a:solidFill>
                  <a:prstClr val="black"/>
                </a:solidFill>
              </a:rPr>
              <a:t>acq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() {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    local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  <a:endParaRPr lang="en-US" altLang="zh-CN" sz="2000" dirty="0">
              <a:solidFill>
                <a:prstClr val="black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>
                <a:solidFill>
                  <a:prstClr val="black"/>
                </a:solidFill>
              </a:rPr>
              <a:t> := </a:t>
            </a:r>
            <a:r>
              <a:rPr lang="en-US" altLang="zh-CN" sz="2000" b="1" dirty="0" err="1">
                <a:solidFill>
                  <a:prstClr val="black"/>
                </a:solidFill>
              </a:rPr>
              <a:t>getAndInc</a:t>
            </a:r>
            <a:r>
              <a:rPr lang="en-US" altLang="zh-CN" sz="2000" dirty="0">
                <a:solidFill>
                  <a:prstClr val="black"/>
                </a:solidFill>
              </a:rPr>
              <a:t>( </a:t>
            </a:r>
            <a:r>
              <a:rPr lang="en-US" altLang="zh-CN" sz="2000" b="1" dirty="0">
                <a:solidFill>
                  <a:srgbClr val="0000FF"/>
                </a:solidFill>
              </a:rPr>
              <a:t>next</a:t>
            </a:r>
            <a:r>
              <a:rPr lang="en-US" altLang="zh-CN" sz="2000" dirty="0">
                <a:solidFill>
                  <a:prstClr val="black"/>
                </a:solidFill>
              </a:rPr>
              <a:t> ); 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   </a:t>
            </a:r>
            <a:r>
              <a:rPr lang="en-US" altLang="zh-CN" sz="2000" b="1" dirty="0">
                <a:solidFill>
                  <a:prstClr val="black"/>
                </a:solidFill>
              </a:rPr>
              <a:t>while</a:t>
            </a:r>
            <a:r>
              <a:rPr lang="en-US" altLang="zh-CN" sz="2000" dirty="0">
                <a:solidFill>
                  <a:prstClr val="black"/>
                </a:solidFill>
              </a:rPr>
              <a:t>( 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>
                <a:solidFill>
                  <a:prstClr val="black"/>
                </a:solidFill>
              </a:rPr>
              <a:t> != </a:t>
            </a:r>
            <a:r>
              <a:rPr lang="en-US" altLang="zh-CN" sz="2000" b="1" dirty="0">
                <a:solidFill>
                  <a:srgbClr val="0000FF"/>
                </a:solidFill>
              </a:rPr>
              <a:t>serving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) {} 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err="1" smtClean="0">
                <a:solidFill>
                  <a:prstClr val="black"/>
                </a:solidFill>
              </a:rPr>
              <a:t>rel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() {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 serving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:=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serving</a:t>
            </a:r>
            <a:r>
              <a:rPr lang="en-US" altLang="zh-CN" sz="2000" dirty="0" smtClean="0">
                <a:solidFill>
                  <a:prstClr val="black"/>
                </a:solidFill>
              </a:rPr>
              <a:t> + 1; 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}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11783" y="5321976"/>
            <a:ext cx="6868682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Every method </a:t>
            </a:r>
            <a:r>
              <a:rPr lang="en-US" altLang="zh-CN" sz="2400" dirty="0" smtClean="0"/>
              <a:t>must return (under fair scheduling),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unless the lock is never released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011783" y="5321976"/>
            <a:ext cx="6868682" cy="458140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550412" y="2251821"/>
            <a:ext cx="3834542" cy="1467145"/>
            <a:chOff x="5573277" y="2744639"/>
            <a:chExt cx="3834542" cy="1467145"/>
          </a:xfrm>
        </p:grpSpPr>
        <p:grpSp>
          <p:nvGrpSpPr>
            <p:cNvPr id="18" name="组合 22"/>
            <p:cNvGrpSpPr/>
            <p:nvPr/>
          </p:nvGrpSpPr>
          <p:grpSpPr>
            <a:xfrm>
              <a:off x="6794270" y="2766808"/>
              <a:ext cx="72044" cy="1444976"/>
              <a:chOff x="4191000" y="4221088"/>
              <a:chExt cx="76200" cy="1722512"/>
            </a:xfrm>
          </p:grpSpPr>
          <p:sp>
            <p:nvSpPr>
              <p:cNvPr id="31" name="Line 46"/>
              <p:cNvSpPr>
                <a:spLocks noChangeShapeType="1"/>
              </p:cNvSpPr>
              <p:nvPr/>
            </p:nvSpPr>
            <p:spPr bwMode="auto">
              <a:xfrm>
                <a:off x="41910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Line 47"/>
              <p:cNvSpPr>
                <a:spLocks noChangeShapeType="1"/>
              </p:cNvSpPr>
              <p:nvPr/>
            </p:nvSpPr>
            <p:spPr bwMode="auto">
              <a:xfrm>
                <a:off x="42672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" name="TextBox 9"/>
            <p:cNvSpPr txBox="1"/>
            <p:nvPr/>
          </p:nvSpPr>
          <p:spPr>
            <a:xfrm>
              <a:off x="5573277" y="2744639"/>
              <a:ext cx="919162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F81BD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rPr>
                <a:t>acq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rPr>
                <a:t>();</a:t>
              </a:r>
            </a:p>
            <a:p>
              <a:pPr marL="27432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F81BD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…</a:t>
              </a:r>
            </a:p>
            <a:p>
              <a:pPr marL="27432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F81BD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rel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();</a:t>
              </a:r>
            </a:p>
          </p:txBody>
        </p:sp>
        <p:sp>
          <p:nvSpPr>
            <p:cNvPr id="23" name="TextBox 10"/>
            <p:cNvSpPr txBox="1"/>
            <p:nvPr/>
          </p:nvSpPr>
          <p:spPr>
            <a:xfrm>
              <a:off x="7026718" y="2744639"/>
              <a:ext cx="2381101" cy="90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F81BD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rPr>
                <a:t>acq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rPr>
                <a:t>(); </a:t>
              </a:r>
            </a:p>
            <a:p>
              <a:pPr marL="27432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F81BD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while(true) skip;</a:t>
              </a:r>
              <a:endParaRPr kumimoji="0" lang="he-IL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6" name="圆角矩形标注 35"/>
          <p:cNvSpPr/>
          <p:nvPr/>
        </p:nvSpPr>
        <p:spPr>
          <a:xfrm>
            <a:off x="5512799" y="1365848"/>
            <a:ext cx="2872155" cy="681644"/>
          </a:xfrm>
          <a:prstGeom prst="wedgeRoundRectCallout">
            <a:avLst>
              <a:gd name="adj1" fmla="val -62021"/>
              <a:gd name="adj2" fmla="val 820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May never terminate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4200700" y="4013510"/>
            <a:ext cx="4549832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Should blame client instead of obj.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圆角矩形标注 37"/>
          <p:cNvSpPr/>
          <p:nvPr/>
        </p:nvSpPr>
        <p:spPr>
          <a:xfrm>
            <a:off x="878780" y="4574494"/>
            <a:ext cx="3121776" cy="680794"/>
          </a:xfrm>
          <a:prstGeom prst="wedgeRoundRectCallout">
            <a:avLst>
              <a:gd name="adj1" fmla="val 46508"/>
              <a:gd name="adj2" fmla="val 12886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Rule out non-termination </a:t>
            </a:r>
            <a:br>
              <a:rPr lang="en-US" altLang="zh-CN" sz="2000" dirty="0" smtClean="0"/>
            </a:br>
            <a:r>
              <a:rPr lang="en-US" altLang="zh-CN" sz="2000" dirty="0" smtClean="0"/>
              <a:t>caused by </a:t>
            </a:r>
            <a:r>
              <a:rPr lang="en-US" altLang="zh-CN" sz="2000" b="1" dirty="0" smtClean="0">
                <a:solidFill>
                  <a:srgbClr val="FFFF00"/>
                </a:solidFill>
              </a:rPr>
              <a:t>“bad” clients</a:t>
            </a:r>
            <a:endParaRPr lang="zh-CN" altLang="en-US" sz="1600" b="1" dirty="0">
              <a:solidFill>
                <a:srgbClr val="FFFF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25864" y="1743727"/>
            <a:ext cx="1162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client: 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477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61"/>
    </mc:Choice>
    <mc:Fallback xmlns="">
      <p:transition spd="slow" advTm="7561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New progress properties 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300213" y="4046142"/>
            <a:ext cx="1490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Ticket lock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14049" y="1738270"/>
            <a:ext cx="3530592" cy="2323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 err="1" smtClean="0">
                <a:solidFill>
                  <a:prstClr val="black"/>
                </a:solidFill>
              </a:rPr>
              <a:t>acq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() {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    local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  <a:endParaRPr lang="en-US" altLang="zh-CN" sz="2000" dirty="0">
              <a:solidFill>
                <a:prstClr val="black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>
                <a:solidFill>
                  <a:prstClr val="black"/>
                </a:solidFill>
              </a:rPr>
              <a:t> := </a:t>
            </a:r>
            <a:r>
              <a:rPr lang="en-US" altLang="zh-CN" sz="2000" b="1" dirty="0" err="1">
                <a:solidFill>
                  <a:prstClr val="black"/>
                </a:solidFill>
              </a:rPr>
              <a:t>getAndInc</a:t>
            </a:r>
            <a:r>
              <a:rPr lang="en-US" altLang="zh-CN" sz="2000" dirty="0">
                <a:solidFill>
                  <a:prstClr val="black"/>
                </a:solidFill>
              </a:rPr>
              <a:t>( </a:t>
            </a:r>
            <a:r>
              <a:rPr lang="en-US" altLang="zh-CN" sz="2000" b="1" dirty="0">
                <a:solidFill>
                  <a:srgbClr val="0000FF"/>
                </a:solidFill>
              </a:rPr>
              <a:t>next</a:t>
            </a:r>
            <a:r>
              <a:rPr lang="en-US" altLang="zh-CN" sz="2000" dirty="0">
                <a:solidFill>
                  <a:prstClr val="black"/>
                </a:solidFill>
              </a:rPr>
              <a:t> ); 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   </a:t>
            </a:r>
            <a:r>
              <a:rPr lang="en-US" altLang="zh-CN" sz="2000" b="1" dirty="0">
                <a:solidFill>
                  <a:prstClr val="black"/>
                </a:solidFill>
              </a:rPr>
              <a:t>while</a:t>
            </a:r>
            <a:r>
              <a:rPr lang="en-US" altLang="zh-CN" sz="2000" dirty="0">
                <a:solidFill>
                  <a:prstClr val="black"/>
                </a:solidFill>
              </a:rPr>
              <a:t>( 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>
                <a:solidFill>
                  <a:prstClr val="black"/>
                </a:solidFill>
              </a:rPr>
              <a:t> != </a:t>
            </a:r>
            <a:r>
              <a:rPr lang="en-US" altLang="zh-CN" sz="2000" b="1" dirty="0">
                <a:solidFill>
                  <a:srgbClr val="0000FF"/>
                </a:solidFill>
              </a:rPr>
              <a:t>serving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) {} 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err="1" smtClean="0">
                <a:solidFill>
                  <a:prstClr val="black"/>
                </a:solidFill>
              </a:rPr>
              <a:t>rel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() {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 serving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:=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serving</a:t>
            </a:r>
            <a:r>
              <a:rPr lang="en-US" altLang="zh-CN" sz="2000" dirty="0" smtClean="0">
                <a:solidFill>
                  <a:prstClr val="black"/>
                </a:solidFill>
              </a:rPr>
              <a:t> + 1; 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}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11783" y="5321976"/>
            <a:ext cx="6868682" cy="830997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00FF"/>
                </a:solidFill>
              </a:rPr>
              <a:t>Every method </a:t>
            </a:r>
            <a:r>
              <a:rPr lang="en-US" altLang="zh-CN" sz="2400" dirty="0" smtClean="0"/>
              <a:t>must return (under fair scheduling),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unless the lock is never released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33" name="文本框 32"/>
          <p:cNvSpPr txBox="1"/>
          <p:nvPr/>
        </p:nvSpPr>
        <p:spPr>
          <a:xfrm>
            <a:off x="1011784" y="6256143"/>
            <a:ext cx="4317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Partial</a:t>
            </a:r>
            <a:r>
              <a:rPr lang="en-US" altLang="zh-CN" sz="2400" b="1" dirty="0" smtClean="0"/>
              <a:t> Starvation-Freedom (PSF)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1011783" y="5321976"/>
            <a:ext cx="6868682" cy="458140"/>
          </a:xfrm>
          <a:prstGeom prst="rect">
            <a:avLst/>
          </a:pr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550412" y="2251821"/>
            <a:ext cx="3834542" cy="1467145"/>
            <a:chOff x="5573277" y="2744639"/>
            <a:chExt cx="3834542" cy="1467145"/>
          </a:xfrm>
        </p:grpSpPr>
        <p:grpSp>
          <p:nvGrpSpPr>
            <p:cNvPr id="18" name="组合 22"/>
            <p:cNvGrpSpPr/>
            <p:nvPr/>
          </p:nvGrpSpPr>
          <p:grpSpPr>
            <a:xfrm>
              <a:off x="6794270" y="2766808"/>
              <a:ext cx="72044" cy="1444976"/>
              <a:chOff x="4191000" y="4221088"/>
              <a:chExt cx="76200" cy="1722512"/>
            </a:xfrm>
          </p:grpSpPr>
          <p:sp>
            <p:nvSpPr>
              <p:cNvPr id="31" name="Line 46"/>
              <p:cNvSpPr>
                <a:spLocks noChangeShapeType="1"/>
              </p:cNvSpPr>
              <p:nvPr/>
            </p:nvSpPr>
            <p:spPr bwMode="auto">
              <a:xfrm>
                <a:off x="41910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Line 47"/>
              <p:cNvSpPr>
                <a:spLocks noChangeShapeType="1"/>
              </p:cNvSpPr>
              <p:nvPr/>
            </p:nvSpPr>
            <p:spPr bwMode="auto">
              <a:xfrm>
                <a:off x="42672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22" name="TextBox 9"/>
            <p:cNvSpPr txBox="1"/>
            <p:nvPr/>
          </p:nvSpPr>
          <p:spPr>
            <a:xfrm>
              <a:off x="5573277" y="2744639"/>
              <a:ext cx="919162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F81BD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rPr>
                <a:t>acq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rPr>
                <a:t>();</a:t>
              </a:r>
            </a:p>
            <a:p>
              <a:pPr marL="27432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F81BD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…</a:t>
              </a:r>
            </a:p>
            <a:p>
              <a:pPr marL="27432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F81BD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rel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();</a:t>
              </a:r>
            </a:p>
          </p:txBody>
        </p:sp>
        <p:sp>
          <p:nvSpPr>
            <p:cNvPr id="23" name="TextBox 10"/>
            <p:cNvSpPr txBox="1"/>
            <p:nvPr/>
          </p:nvSpPr>
          <p:spPr>
            <a:xfrm>
              <a:off x="7026718" y="2744639"/>
              <a:ext cx="2381101" cy="9079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F81BD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rPr>
                <a:t>acq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</a:rPr>
                <a:t>(); </a:t>
              </a:r>
            </a:p>
            <a:p>
              <a:pPr marL="27432" marR="0" lvl="0" indent="0" defTabSz="91440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F81BD"/>
                </a:buClr>
                <a:buSzPct val="80000"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while(true) skip;</a:t>
              </a:r>
              <a:endParaRPr kumimoji="0" lang="he-IL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6" name="圆角矩形标注 35"/>
          <p:cNvSpPr/>
          <p:nvPr/>
        </p:nvSpPr>
        <p:spPr>
          <a:xfrm>
            <a:off x="5512799" y="1365848"/>
            <a:ext cx="2872155" cy="681644"/>
          </a:xfrm>
          <a:prstGeom prst="wedgeRoundRectCallout">
            <a:avLst>
              <a:gd name="adj1" fmla="val -62021"/>
              <a:gd name="adj2" fmla="val 8201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May never terminate</a:t>
            </a:r>
            <a:endParaRPr lang="zh-CN" altLang="en-US" sz="2400" dirty="0"/>
          </a:p>
        </p:txBody>
      </p:sp>
      <p:sp>
        <p:nvSpPr>
          <p:cNvPr id="37" name="文本框 36"/>
          <p:cNvSpPr txBox="1"/>
          <p:nvPr/>
        </p:nvSpPr>
        <p:spPr>
          <a:xfrm>
            <a:off x="4200700" y="4013510"/>
            <a:ext cx="4549832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Should blame client instead of obj.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25864" y="1743727"/>
            <a:ext cx="1162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client: 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641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01"/>
    </mc:Choice>
    <mc:Fallback xmlns="">
      <p:transition spd="slow" advTm="79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progress properties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7201" y="1690689"/>
            <a:ext cx="6598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Different </a:t>
            </a:r>
            <a:r>
              <a:rPr lang="en-US" altLang="zh-CN" sz="2400" b="1" dirty="0" err="1">
                <a:solidFill>
                  <a:srgbClr val="FF0000"/>
                </a:solidFill>
              </a:rPr>
              <a:t>impl</a:t>
            </a:r>
            <a:r>
              <a:rPr lang="en-US" altLang="zh-CN" sz="2400" b="1" dirty="0">
                <a:solidFill>
                  <a:srgbClr val="FF0000"/>
                </a:solidFill>
              </a:rPr>
              <a:t> exhibit different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progress properties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69711" y="5423836"/>
            <a:ext cx="809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PDF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497870" y="5423836"/>
            <a:ext cx="8094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smtClean="0">
                <a:solidFill>
                  <a:srgbClr val="FF0000"/>
                </a:solidFill>
              </a:rPr>
              <a:t>PSF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8" y="2386663"/>
            <a:ext cx="4028908" cy="302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055" y="2379557"/>
            <a:ext cx="4059106" cy="3044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92661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53"/>
    </mc:Choice>
    <mc:Fallback xmlns="">
      <p:transition spd="slow" advTm="153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progress properties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07201" y="1690689"/>
            <a:ext cx="65983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Different </a:t>
            </a:r>
            <a:r>
              <a:rPr lang="en-US" altLang="zh-CN" sz="2400" b="1" dirty="0" err="1">
                <a:solidFill>
                  <a:srgbClr val="FF0000"/>
                </a:solidFill>
              </a:rPr>
              <a:t>impl</a:t>
            </a:r>
            <a:r>
              <a:rPr lang="en-US" altLang="zh-CN" sz="2400" b="1" dirty="0">
                <a:solidFill>
                  <a:srgbClr val="FF0000"/>
                </a:solidFill>
              </a:rPr>
              <a:t> exhibit different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progress properties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061557" y="5503115"/>
            <a:ext cx="5680364" cy="764771"/>
            <a:chOff x="875607" y="5802284"/>
            <a:chExt cx="5680364" cy="764771"/>
          </a:xfrm>
        </p:grpSpPr>
        <p:sp>
          <p:nvSpPr>
            <p:cNvPr id="4" name="矩形 3"/>
            <p:cNvSpPr/>
            <p:nvPr/>
          </p:nvSpPr>
          <p:spPr>
            <a:xfrm>
              <a:off x="875607" y="5802284"/>
              <a:ext cx="5680364" cy="76477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969818" y="5918662"/>
              <a:ext cx="54365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What are the abstractions for locks?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98" y="2386663"/>
            <a:ext cx="4028908" cy="302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3055" y="2379557"/>
            <a:ext cx="4059106" cy="3044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836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13"/>
    </mc:Choice>
    <mc:Fallback xmlns="">
      <p:transition spd="slow" advTm="12113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b="1" i="1" dirty="0"/>
              <a:t>Progress-aware abstractions for locks?</a:t>
            </a:r>
            <a:endParaRPr lang="zh-CN" altLang="en-US" sz="4000" b="1" i="1" dirty="0"/>
          </a:p>
        </p:txBody>
      </p:sp>
      <p:sp>
        <p:nvSpPr>
          <p:cNvPr id="10" name="矩形 9"/>
          <p:cNvSpPr/>
          <p:nvPr/>
        </p:nvSpPr>
        <p:spPr>
          <a:xfrm>
            <a:off x="1808017" y="2281105"/>
            <a:ext cx="64104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</a:t>
            </a:r>
            <a:r>
              <a:rPr lang="en-US" altLang="zh-CN" sz="2400" b="1" dirty="0" smtClean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zh-CN" sz="2400" b="1" baseline="-25000" dirty="0" err="1">
                <a:solidFill>
                  <a:prstClr val="black"/>
                </a:solidFill>
                <a:sym typeface="Symbol"/>
              </a:rPr>
              <a:t>ctxt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Lucida Calligraphy" panose="03010101010101010101" pitchFamily="66" charset="0"/>
                <a:sym typeface="Symbol"/>
              </a:rPr>
              <a:t>A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  </a:t>
            </a:r>
            <a:r>
              <a:rPr lang="en-US" altLang="zh-CN" sz="2400" b="1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400" dirty="0" err="1" smtClean="0">
                <a:solidFill>
                  <a:prstClr val="black"/>
                </a:solidFill>
                <a:sym typeface="Symbol"/>
              </a:rPr>
              <a:t>iff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 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</a:t>
            </a:r>
            <a:r>
              <a:rPr lang="en-US" altLang="zh-CN" sz="2400" b="1" dirty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.  </a:t>
            </a:r>
            <a:r>
              <a:rPr lang="en-US" altLang="zh-CN" sz="2400" dirty="0" err="1">
                <a:solidFill>
                  <a:prstClr val="black"/>
                </a:solidFill>
                <a:sym typeface="Symbol"/>
              </a:rPr>
              <a:t>ObsBeh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(</a:t>
            </a:r>
            <a:r>
              <a:rPr lang="en-US" altLang="zh-CN" sz="2400" b="1" dirty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[</a:t>
            </a:r>
            <a:r>
              <a:rPr lang="en-US" altLang="zh-CN" sz="2400" b="1" dirty="0">
                <a:solidFill>
                  <a:srgbClr val="0000FF"/>
                </a:solidFill>
              </a:rPr>
              <a:t>O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]) 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  <a:sym typeface="Symbol"/>
              </a:rPr>
              <a:t>ObsBeh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(</a:t>
            </a:r>
            <a:r>
              <a:rPr lang="en-US" altLang="zh-CN" sz="2400" b="1" dirty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[</a:t>
            </a:r>
            <a:r>
              <a:rPr lang="en-US" altLang="zh-CN" sz="2400" b="1" dirty="0">
                <a:solidFill>
                  <a:srgbClr val="FF0000"/>
                </a:solidFill>
                <a:latin typeface="Lucida Calligraphy" panose="03010101010101010101" pitchFamily="66" charset="0"/>
                <a:sym typeface="Symbol"/>
              </a:rPr>
              <a:t>A</a:t>
            </a:r>
            <a:r>
              <a:rPr lang="en-US" altLang="zh-CN" sz="2400" dirty="0">
                <a:solidFill>
                  <a:prstClr val="black"/>
                </a:solidFill>
                <a:sym typeface="Symbol"/>
              </a:rPr>
              <a:t>])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1" name="TextBox 19"/>
          <p:cNvSpPr txBox="1"/>
          <p:nvPr/>
        </p:nvSpPr>
        <p:spPr>
          <a:xfrm>
            <a:off x="981657" y="1690689"/>
            <a:ext cx="42941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Contextual Refinement (CR):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5810" y="2910958"/>
            <a:ext cx="3404217" cy="3743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88" y="3495137"/>
            <a:ext cx="3332312" cy="23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1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62"/>
    </mc:Choice>
    <mc:Fallback xmlns="">
      <p:transition spd="slow" advTm="11062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Progress-aware abstractions for locks?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97033" y="2244438"/>
            <a:ext cx="659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Atomic</a:t>
            </a:r>
            <a:r>
              <a:rPr lang="en-US" altLang="zh-CN" sz="2800" dirty="0" smtClean="0"/>
              <a:t> </a:t>
            </a:r>
            <a:r>
              <a:rPr lang="en-US" altLang="zh-CN" sz="2800" b="1" dirty="0" smtClean="0"/>
              <a:t>Partial Spec </a:t>
            </a:r>
            <a:r>
              <a:rPr lang="en-US" altLang="zh-CN" sz="2800" dirty="0" smtClean="0"/>
              <a:t>(APS): </a:t>
            </a:r>
            <a:r>
              <a:rPr lang="en-US" altLang="zh-CN" sz="2800" b="1" dirty="0"/>
              <a:t>await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00FF"/>
                </a:solidFill>
              </a:rPr>
              <a:t>B</a:t>
            </a:r>
            <a:r>
              <a:rPr lang="en-US" altLang="zh-CN" sz="2800" dirty="0"/>
              <a:t>) { </a:t>
            </a:r>
            <a:r>
              <a:rPr lang="en-US" altLang="zh-CN" sz="2800" dirty="0">
                <a:solidFill>
                  <a:srgbClr val="0000FF"/>
                </a:solidFill>
              </a:rPr>
              <a:t>C</a:t>
            </a:r>
            <a:r>
              <a:rPr lang="en-US" altLang="zh-CN" sz="2800" dirty="0"/>
              <a:t> } 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706879" y="3009037"/>
            <a:ext cx="5364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</a:t>
            </a:r>
            <a:r>
              <a:rPr lang="en-US" altLang="zh-CN" sz="2400" dirty="0" smtClean="0"/>
              <a:t>f </a:t>
            </a:r>
            <a:r>
              <a:rPr lang="en-US" altLang="zh-CN" sz="2400" dirty="0" smtClean="0">
                <a:solidFill>
                  <a:srgbClr val="0000FF"/>
                </a:solidFill>
              </a:rPr>
              <a:t>B</a:t>
            </a:r>
            <a:r>
              <a:rPr lang="en-US" altLang="zh-CN" sz="2400" dirty="0" smtClean="0"/>
              <a:t> is false, </a:t>
            </a:r>
            <a:r>
              <a:rPr lang="en-US" altLang="zh-CN" sz="2400" b="1" dirty="0" smtClean="0"/>
              <a:t>waits</a:t>
            </a:r>
            <a:r>
              <a:rPr lang="en-US" altLang="zh-CN" sz="2400" dirty="0" smtClean="0"/>
              <a:t> until </a:t>
            </a:r>
            <a:r>
              <a:rPr lang="en-US" altLang="zh-CN" sz="2400" dirty="0" smtClean="0">
                <a:solidFill>
                  <a:srgbClr val="0000FF"/>
                </a:solidFill>
              </a:rPr>
              <a:t>B</a:t>
            </a:r>
            <a:r>
              <a:rPr lang="en-US" altLang="zh-CN" sz="2400" dirty="0" smtClean="0"/>
              <a:t> becomes true; </a:t>
            </a:r>
            <a:br>
              <a:rPr lang="en-US" altLang="zh-CN" sz="2400" dirty="0" smtClean="0"/>
            </a:br>
            <a:r>
              <a:rPr lang="en-US" altLang="zh-CN" sz="2400" dirty="0" smtClean="0"/>
              <a:t>otherwise executes </a:t>
            </a:r>
            <a:r>
              <a:rPr lang="en-US" altLang="zh-CN" sz="2400" dirty="0" smtClean="0">
                <a:solidFill>
                  <a:srgbClr val="0000FF"/>
                </a:solidFill>
              </a:rPr>
              <a:t>C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/>
              <a:t>atomically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1706879" y="4170083"/>
            <a:ext cx="655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It is called “</a:t>
            </a:r>
            <a:r>
              <a:rPr lang="en-US" altLang="zh-CN" sz="2400" dirty="0">
                <a:solidFill>
                  <a:srgbClr val="FF0000"/>
                </a:solidFill>
              </a:rPr>
              <a:t>disabled</a:t>
            </a:r>
            <a:r>
              <a:rPr lang="en-US" altLang="zh-CN" sz="2400" dirty="0" smtClean="0"/>
              <a:t>”</a:t>
            </a:r>
            <a:r>
              <a:rPr lang="en-US" altLang="zh-CN" sz="2400" dirty="0" smtClean="0">
                <a:solidFill>
                  <a:srgbClr val="FF0000"/>
                </a:solidFill>
              </a:rPr>
              <a:t> /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“</a:t>
            </a:r>
            <a:r>
              <a:rPr lang="en-US" altLang="zh-CN" sz="2400" dirty="0" smtClean="0">
                <a:solidFill>
                  <a:srgbClr val="FF0000"/>
                </a:solidFill>
              </a:rPr>
              <a:t>enabled</a:t>
            </a:r>
            <a:r>
              <a:rPr lang="en-US" altLang="zh-CN" sz="2400" dirty="0" smtClean="0"/>
              <a:t>” if </a:t>
            </a:r>
            <a:r>
              <a:rPr lang="en-US" altLang="zh-CN" sz="2400" dirty="0" smtClean="0">
                <a:solidFill>
                  <a:srgbClr val="0000FF"/>
                </a:solidFill>
              </a:rPr>
              <a:t>B</a:t>
            </a:r>
            <a:r>
              <a:rPr lang="en-US" altLang="zh-CN" sz="2400" dirty="0" smtClean="0"/>
              <a:t> is </a:t>
            </a:r>
            <a:r>
              <a:rPr lang="en-US" altLang="zh-CN" sz="2400" dirty="0" smtClean="0">
                <a:solidFill>
                  <a:srgbClr val="FF0000"/>
                </a:solidFill>
              </a:rPr>
              <a:t>false/true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706879" y="4961797"/>
            <a:ext cx="655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Atomic block </a:t>
            </a:r>
            <a:r>
              <a:rPr lang="en-US" altLang="zh-CN" sz="2400" b="1" dirty="0" smtClean="0"/>
              <a:t>&lt;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C</a:t>
            </a:r>
            <a:r>
              <a:rPr lang="en-US" altLang="zh-CN" sz="2400" b="1" dirty="0" smtClean="0"/>
              <a:t>&gt;</a:t>
            </a:r>
            <a:r>
              <a:rPr lang="en-US" altLang="zh-CN" sz="2400" dirty="0" smtClean="0"/>
              <a:t> can be viewed as </a:t>
            </a:r>
            <a:r>
              <a:rPr lang="en-US" altLang="zh-CN" sz="2400" b="1" dirty="0" smtClean="0"/>
              <a:t>await</a:t>
            </a:r>
            <a:r>
              <a:rPr lang="en-US" altLang="zh-CN" sz="2400" dirty="0" smtClean="0"/>
              <a:t>(</a:t>
            </a:r>
            <a:r>
              <a:rPr lang="en-US" altLang="zh-CN" sz="2400" dirty="0" smtClean="0">
                <a:solidFill>
                  <a:srgbClr val="FF0000"/>
                </a:solidFill>
              </a:rPr>
              <a:t>true</a:t>
            </a:r>
            <a:r>
              <a:rPr lang="en-US" altLang="zh-CN" sz="2400" dirty="0" smtClean="0"/>
              <a:t>) </a:t>
            </a:r>
            <a:r>
              <a:rPr lang="en-US" altLang="zh-CN" sz="2400" dirty="0"/>
              <a:t>{ </a:t>
            </a:r>
            <a:r>
              <a:rPr lang="en-US" altLang="zh-CN" sz="2400" dirty="0">
                <a:solidFill>
                  <a:srgbClr val="0000FF"/>
                </a:solidFill>
              </a:rPr>
              <a:t>C</a:t>
            </a:r>
            <a:r>
              <a:rPr lang="en-US" altLang="zh-CN" sz="2400" dirty="0"/>
              <a:t> } 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024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61"/>
    </mc:Choice>
    <mc:Fallback xmlns="">
      <p:transition spd="slow" advTm="40861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Progress-aware abstractions for locks?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97033" y="2244438"/>
            <a:ext cx="659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Atomic Partial </a:t>
            </a:r>
            <a:r>
              <a:rPr lang="en-US" altLang="zh-CN" sz="2800" dirty="0" smtClean="0">
                <a:solidFill>
                  <a:prstClr val="black"/>
                </a:solidFill>
              </a:rPr>
              <a:t>Spec (APS): </a:t>
            </a:r>
            <a:r>
              <a:rPr lang="en-US" altLang="zh-CN" sz="2800" b="1" dirty="0">
                <a:solidFill>
                  <a:prstClr val="black"/>
                </a:solidFill>
              </a:rPr>
              <a:t>await</a:t>
            </a:r>
            <a:r>
              <a:rPr lang="en-US" altLang="zh-CN" sz="2800" dirty="0">
                <a:solidFill>
                  <a:prstClr val="black"/>
                </a:solidFill>
              </a:rPr>
              <a:t>(B) { C } 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97033" y="3063039"/>
            <a:ext cx="277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Spec for locks?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00842" y="3641950"/>
            <a:ext cx="6223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dirty="0">
                <a:solidFill>
                  <a:prstClr val="black"/>
                </a:solidFill>
              </a:rPr>
              <a:t>ACQ(){ </a:t>
            </a:r>
            <a:r>
              <a:rPr lang="en-US" altLang="zh-CN" sz="2400" b="1" dirty="0">
                <a:solidFill>
                  <a:prstClr val="black"/>
                </a:solidFill>
              </a:rPr>
              <a:t>await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>
                <a:solidFill>
                  <a:srgbClr val="FF0000"/>
                </a:solidFill>
              </a:rPr>
              <a:t>L=0</a:t>
            </a:r>
            <a:r>
              <a:rPr lang="en-US" altLang="zh-CN" sz="2400" dirty="0">
                <a:solidFill>
                  <a:prstClr val="black"/>
                </a:solidFill>
              </a:rPr>
              <a:t>){ </a:t>
            </a:r>
            <a:r>
              <a:rPr lang="en-US" altLang="zh-CN" sz="2400" dirty="0">
                <a:solidFill>
                  <a:srgbClr val="FF0000"/>
                </a:solidFill>
              </a:rPr>
              <a:t>L := 1 </a:t>
            </a:r>
            <a:r>
              <a:rPr lang="en-US" altLang="zh-CN" sz="2400" dirty="0">
                <a:solidFill>
                  <a:prstClr val="black"/>
                </a:solidFill>
              </a:rPr>
              <a:t>};  }        REL() { L := 0; 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22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54"/>
    </mc:Choice>
    <mc:Fallback xmlns="">
      <p:transition spd="slow" advTm="22954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Progress-aware abstractions for locks?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97033" y="2244438"/>
            <a:ext cx="659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Atomic Partial </a:t>
            </a:r>
            <a:r>
              <a:rPr lang="en-US" altLang="zh-CN" sz="2800" dirty="0" smtClean="0">
                <a:solidFill>
                  <a:prstClr val="black"/>
                </a:solidFill>
              </a:rPr>
              <a:t>Spec (APS): </a:t>
            </a:r>
            <a:r>
              <a:rPr lang="en-US" altLang="zh-CN" sz="2800" b="1" dirty="0">
                <a:solidFill>
                  <a:prstClr val="black"/>
                </a:solidFill>
              </a:rPr>
              <a:t>await</a:t>
            </a:r>
            <a:r>
              <a:rPr lang="en-US" altLang="zh-CN" sz="2800" dirty="0">
                <a:solidFill>
                  <a:prstClr val="black"/>
                </a:solidFill>
              </a:rPr>
              <a:t>(B) { C } 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97033" y="3027019"/>
            <a:ext cx="277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More generally: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00841" y="3674581"/>
            <a:ext cx="6683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lin.</a:t>
            </a:r>
            <a:r>
              <a:rPr lang="en-US" altLang="zh-CN" sz="2800" dirty="0">
                <a:solidFill>
                  <a:prstClr val="black"/>
                </a:solidFill>
              </a:rPr>
              <a:t> +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progress P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 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O  </a:t>
            </a:r>
            <a:r>
              <a:rPr lang="en-US" altLang="zh-CN" sz="2800" b="1" dirty="0" smtClean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zh-CN" sz="2800" b="1" baseline="-25000" dirty="0" err="1">
                <a:solidFill>
                  <a:prstClr val="black"/>
                </a:solidFill>
                <a:sym typeface="Symbol"/>
              </a:rPr>
              <a:t>ctxt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</a:rPr>
              <a:t>await</a:t>
            </a:r>
            <a:r>
              <a:rPr lang="en-US" altLang="zh-CN" sz="2800" dirty="0">
                <a:solidFill>
                  <a:prstClr val="black"/>
                </a:solidFill>
              </a:rPr>
              <a:t>(B) { C } </a:t>
            </a:r>
            <a:endParaRPr lang="zh-CN" altLang="en-US" sz="2800" baseline="-25000" dirty="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65765" y="4197801"/>
            <a:ext cx="1990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prstClr val="black"/>
                </a:solidFill>
              </a:rPr>
              <a:t>P </a:t>
            </a:r>
            <a:r>
              <a:rPr lang="en-US" altLang="zh-CN" sz="2400" b="1" dirty="0">
                <a:solidFill>
                  <a:prstClr val="black"/>
                </a:solidFill>
                <a:sym typeface="Symbol" panose="05050102010706020507" pitchFamily="18" charset="2"/>
              </a:rPr>
              <a:t> </a:t>
            </a:r>
            <a:r>
              <a:rPr lang="en-US" altLang="zh-CN" sz="2400" b="1" dirty="0" smtClean="0">
                <a:solidFill>
                  <a:prstClr val="black"/>
                </a:solidFill>
                <a:sym typeface="Symbol" panose="05050102010706020507" pitchFamily="18" charset="2"/>
              </a:rPr>
              <a:t>{PSF/PDF}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438898" y="3716229"/>
            <a:ext cx="207645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??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2376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43"/>
    </mc:Choice>
    <mc:Fallback xmlns="">
      <p:transition spd="slow" advTm="364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Progress-aware abstractions for locks?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97033" y="2244438"/>
            <a:ext cx="659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Atomic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Partial </a:t>
            </a:r>
            <a:r>
              <a:rPr lang="en-US" altLang="zh-CN" sz="2800" dirty="0" smtClean="0">
                <a:solidFill>
                  <a:prstClr val="black"/>
                </a:solidFill>
              </a:rPr>
              <a:t>Spec (APS): </a:t>
            </a:r>
            <a:r>
              <a:rPr lang="en-US" altLang="zh-CN" sz="2800" b="1" dirty="0">
                <a:solidFill>
                  <a:prstClr val="black"/>
                </a:solidFill>
              </a:rPr>
              <a:t>await</a:t>
            </a:r>
            <a:r>
              <a:rPr lang="en-US" altLang="zh-CN" sz="2800" dirty="0">
                <a:solidFill>
                  <a:prstClr val="black"/>
                </a:solidFill>
              </a:rPr>
              <a:t>(B) { C } 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97033" y="3027019"/>
            <a:ext cx="277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More generally: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00841" y="3674581"/>
            <a:ext cx="6683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lin.</a:t>
            </a:r>
            <a:r>
              <a:rPr lang="en-US" altLang="zh-CN" sz="2800" dirty="0">
                <a:solidFill>
                  <a:prstClr val="black"/>
                </a:solidFill>
              </a:rPr>
              <a:t> +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progress P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 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O  </a:t>
            </a:r>
            <a:r>
              <a:rPr lang="en-US" altLang="zh-CN" sz="2800" b="1" dirty="0" smtClean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zh-CN" sz="2800" b="1" baseline="-25000" dirty="0" err="1">
                <a:solidFill>
                  <a:prstClr val="black"/>
                </a:solidFill>
                <a:sym typeface="Symbol"/>
              </a:rPr>
              <a:t>ctxt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</a:rPr>
              <a:t>await</a:t>
            </a:r>
            <a:r>
              <a:rPr lang="en-US" altLang="zh-CN" sz="2800" dirty="0">
                <a:solidFill>
                  <a:prstClr val="black"/>
                </a:solidFill>
              </a:rPr>
              <a:t>(B) { C } </a:t>
            </a:r>
            <a:endParaRPr lang="zh-CN" altLang="en-US" sz="2800" baseline="-25000" dirty="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65765" y="4197801"/>
            <a:ext cx="1990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prstClr val="black"/>
                </a:solidFill>
              </a:rPr>
              <a:t>P </a:t>
            </a:r>
            <a:r>
              <a:rPr lang="en-US" altLang="zh-CN" sz="2400" b="1" dirty="0">
                <a:solidFill>
                  <a:prstClr val="black"/>
                </a:solidFill>
                <a:sym typeface="Symbol" panose="05050102010706020507" pitchFamily="18" charset="2"/>
              </a:rPr>
              <a:t> </a:t>
            </a:r>
            <a:r>
              <a:rPr lang="en-US" altLang="zh-CN" sz="2400" b="1" dirty="0" smtClean="0">
                <a:solidFill>
                  <a:prstClr val="black"/>
                </a:solidFill>
                <a:sym typeface="Symbol" panose="05050102010706020507" pitchFamily="18" charset="2"/>
              </a:rPr>
              <a:t>{PSF/PDF}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00842" y="4884111"/>
            <a:ext cx="452212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prstClr val="black"/>
                </a:solidFill>
              </a:rPr>
              <a:t>Atomic</a:t>
            </a:r>
            <a:r>
              <a:rPr lang="en-US" altLang="zh-CN" sz="2400" dirty="0">
                <a:solidFill>
                  <a:prstClr val="black"/>
                </a:solidFill>
              </a:rPr>
              <a:t>: to capture </a:t>
            </a:r>
            <a:r>
              <a:rPr lang="en-US" altLang="zh-CN" sz="2400" dirty="0" err="1">
                <a:solidFill>
                  <a:prstClr val="black"/>
                </a:solidFill>
              </a:rPr>
              <a:t>linearizability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686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43"/>
    </mc:Choice>
    <mc:Fallback xmlns="">
      <p:transition spd="slow" advTm="364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 smtClean="0"/>
              <a:t>Not all locks are equally good!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111641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91"/>
    </mc:Choice>
    <mc:Fallback xmlns="">
      <p:transition spd="slow" advTm="6591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Progress-aware abstractions for locks?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97033" y="2244438"/>
            <a:ext cx="659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Atomic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Partial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</a:rPr>
              <a:t>Spec (APS): </a:t>
            </a:r>
            <a:r>
              <a:rPr lang="en-US" altLang="zh-CN" sz="2800" b="1" dirty="0">
                <a:solidFill>
                  <a:prstClr val="black"/>
                </a:solidFill>
              </a:rPr>
              <a:t>await</a:t>
            </a:r>
            <a:r>
              <a:rPr lang="en-US" altLang="zh-CN" sz="2800" dirty="0">
                <a:solidFill>
                  <a:prstClr val="black"/>
                </a:solidFill>
              </a:rPr>
              <a:t>(B) { C } 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97033" y="3027019"/>
            <a:ext cx="277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More generally: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00841" y="3674581"/>
            <a:ext cx="6683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lin.</a:t>
            </a:r>
            <a:r>
              <a:rPr lang="en-US" altLang="zh-CN" sz="2800" dirty="0">
                <a:solidFill>
                  <a:prstClr val="black"/>
                </a:solidFill>
              </a:rPr>
              <a:t> +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progress P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 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O  </a:t>
            </a:r>
            <a:r>
              <a:rPr lang="en-US" altLang="zh-CN" sz="2800" b="1" dirty="0" smtClean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zh-CN" sz="2800" b="1" baseline="-25000" dirty="0" err="1">
                <a:solidFill>
                  <a:prstClr val="black"/>
                </a:solidFill>
                <a:sym typeface="Symbol"/>
              </a:rPr>
              <a:t>ctxt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</a:rPr>
              <a:t>await</a:t>
            </a:r>
            <a:r>
              <a:rPr lang="en-US" altLang="zh-CN" sz="2800" dirty="0">
                <a:solidFill>
                  <a:prstClr val="black"/>
                </a:solidFill>
              </a:rPr>
              <a:t>(B) { C } </a:t>
            </a:r>
            <a:endParaRPr lang="zh-CN" altLang="en-US" sz="2800" baseline="-25000" dirty="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65765" y="4197801"/>
            <a:ext cx="1990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prstClr val="black"/>
                </a:solidFill>
              </a:rPr>
              <a:t>P </a:t>
            </a:r>
            <a:r>
              <a:rPr lang="en-US" altLang="zh-CN" sz="2400" b="1" dirty="0">
                <a:solidFill>
                  <a:prstClr val="black"/>
                </a:solidFill>
                <a:sym typeface="Symbol" panose="05050102010706020507" pitchFamily="18" charset="2"/>
              </a:rPr>
              <a:t> </a:t>
            </a:r>
            <a:r>
              <a:rPr lang="en-US" altLang="zh-CN" sz="2400" b="1" dirty="0" smtClean="0">
                <a:solidFill>
                  <a:prstClr val="black"/>
                </a:solidFill>
                <a:sym typeface="Symbol" panose="05050102010706020507" pitchFamily="18" charset="2"/>
              </a:rPr>
              <a:t>{PSF/PDF}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00842" y="4884111"/>
            <a:ext cx="452212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prstClr val="black"/>
                </a:solidFill>
              </a:rPr>
              <a:t>Atomic</a:t>
            </a:r>
            <a:r>
              <a:rPr lang="en-US" altLang="zh-CN" sz="2400" dirty="0">
                <a:solidFill>
                  <a:prstClr val="black"/>
                </a:solidFill>
              </a:rPr>
              <a:t>: to capture </a:t>
            </a:r>
            <a:r>
              <a:rPr lang="en-US" altLang="zh-CN" sz="2400" dirty="0" err="1">
                <a:solidFill>
                  <a:prstClr val="black"/>
                </a:solidFill>
              </a:rPr>
              <a:t>linearizability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00841" y="5412211"/>
            <a:ext cx="3589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prstClr val="black"/>
                </a:solidFill>
              </a:rPr>
              <a:t>Partial</a:t>
            </a:r>
            <a:r>
              <a:rPr lang="en-US" altLang="zh-CN" sz="2400" dirty="0">
                <a:solidFill>
                  <a:prstClr val="black"/>
                </a:solidFill>
              </a:rPr>
              <a:t>: to capture progress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892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443"/>
    </mc:Choice>
    <mc:Fallback xmlns="">
      <p:transition spd="slow" advTm="364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Progress-aware abstractions for locks?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197033" y="2244438"/>
            <a:ext cx="6594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Atomic Partial Spec</a:t>
            </a:r>
            <a:r>
              <a:rPr lang="en-US" altLang="zh-CN" sz="2800" dirty="0" smtClean="0">
                <a:solidFill>
                  <a:prstClr val="black"/>
                </a:solidFill>
              </a:rPr>
              <a:t> (APS): </a:t>
            </a:r>
            <a:r>
              <a:rPr lang="en-US" altLang="zh-CN" sz="2800" b="1" dirty="0">
                <a:solidFill>
                  <a:prstClr val="black"/>
                </a:solidFill>
              </a:rPr>
              <a:t>await</a:t>
            </a:r>
            <a:r>
              <a:rPr lang="en-US" altLang="zh-CN" sz="2800" dirty="0">
                <a:solidFill>
                  <a:prstClr val="black"/>
                </a:solidFill>
              </a:rPr>
              <a:t>(B) { C } 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97033" y="3027019"/>
            <a:ext cx="2770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More generally: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00841" y="3674581"/>
            <a:ext cx="66834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lin.</a:t>
            </a:r>
            <a:r>
              <a:rPr lang="en-US" altLang="zh-CN" sz="2800" dirty="0">
                <a:solidFill>
                  <a:prstClr val="black"/>
                </a:solidFill>
              </a:rPr>
              <a:t> +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progress P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 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O  </a:t>
            </a:r>
            <a:r>
              <a:rPr lang="en-US" altLang="zh-CN" sz="2800" b="1" dirty="0" smtClean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zh-CN" sz="2800" b="1" baseline="-25000" dirty="0" err="1">
                <a:solidFill>
                  <a:prstClr val="black"/>
                </a:solidFill>
                <a:sym typeface="Symbol"/>
              </a:rPr>
              <a:t>ctxt</a:t>
            </a:r>
            <a:r>
              <a:rPr lang="en-US" altLang="zh-CN" sz="2800" b="1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800" b="1" dirty="0">
                <a:solidFill>
                  <a:prstClr val="black"/>
                </a:solidFill>
              </a:rPr>
              <a:t>await</a:t>
            </a:r>
            <a:r>
              <a:rPr lang="en-US" altLang="zh-CN" sz="2800" dirty="0">
                <a:solidFill>
                  <a:prstClr val="black"/>
                </a:solidFill>
              </a:rPr>
              <a:t>(B) { C } </a:t>
            </a:r>
            <a:endParaRPr lang="zh-CN" altLang="en-US" sz="2800" baseline="-25000" dirty="0">
              <a:solidFill>
                <a:prstClr val="black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165765" y="4197801"/>
            <a:ext cx="1990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prstClr val="black"/>
                </a:solidFill>
              </a:rPr>
              <a:t>P </a:t>
            </a:r>
            <a:r>
              <a:rPr lang="en-US" altLang="zh-CN" sz="2400" b="1" dirty="0">
                <a:solidFill>
                  <a:prstClr val="black"/>
                </a:solidFill>
                <a:sym typeface="Symbol" panose="05050102010706020507" pitchFamily="18" charset="2"/>
              </a:rPr>
              <a:t> </a:t>
            </a:r>
            <a:r>
              <a:rPr lang="en-US" altLang="zh-CN" sz="2400" b="1" dirty="0" smtClean="0">
                <a:solidFill>
                  <a:prstClr val="black"/>
                </a:solidFill>
                <a:sym typeface="Symbol" panose="05050102010706020507" pitchFamily="18" charset="2"/>
              </a:rPr>
              <a:t>{PSF/PDF}</a:t>
            </a:r>
            <a:endParaRPr lang="zh-CN" altLang="en-US" sz="2400" b="1" dirty="0">
              <a:solidFill>
                <a:prstClr val="black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00842" y="4884111"/>
            <a:ext cx="4522124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prstClr val="black"/>
                </a:solidFill>
              </a:rPr>
              <a:t>Atomic</a:t>
            </a:r>
            <a:r>
              <a:rPr lang="en-US" altLang="zh-CN" sz="2400" dirty="0">
                <a:solidFill>
                  <a:prstClr val="black"/>
                </a:solidFill>
              </a:rPr>
              <a:t>: to capture </a:t>
            </a:r>
            <a:r>
              <a:rPr lang="en-US" altLang="zh-CN" sz="2400" dirty="0" err="1">
                <a:solidFill>
                  <a:prstClr val="black"/>
                </a:solidFill>
              </a:rPr>
              <a:t>linearizability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900841" y="5412211"/>
            <a:ext cx="3589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400" b="1" dirty="0">
                <a:solidFill>
                  <a:prstClr val="black"/>
                </a:solidFill>
              </a:rPr>
              <a:t>Partial</a:t>
            </a:r>
            <a:r>
              <a:rPr lang="en-US" altLang="zh-CN" sz="2400" dirty="0">
                <a:solidFill>
                  <a:prstClr val="black"/>
                </a:solidFill>
              </a:rPr>
              <a:t>: to capture progress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046124" y="3566309"/>
            <a:ext cx="65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>
                <a:solidFill>
                  <a:srgbClr val="FF0000"/>
                </a:solidFill>
                <a:sym typeface="Wingdings 2" panose="05020102010507070707" pitchFamily="18" charset="2"/>
              </a:rPr>
              <a:t>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819106" y="2754439"/>
            <a:ext cx="3341718" cy="787597"/>
          </a:xfrm>
          <a:prstGeom prst="wedgeRoundRectCallout">
            <a:avLst>
              <a:gd name="adj1" fmla="val 41438"/>
              <a:gd name="adj2" fmla="val 75880"/>
              <a:gd name="adj3" fmla="val 16667"/>
            </a:avLst>
          </a:prstGeom>
          <a:solidFill>
            <a:srgbClr val="FFFFC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rgbClr val="FF0000"/>
                </a:solidFill>
              </a:rPr>
              <a:t>Insufficient to serve as abstractions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453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89"/>
    </mc:Choice>
    <mc:Fallback xmlns="">
      <p:transition spd="slow" advTm="76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Atomic partial specs </a:t>
            </a:r>
            <a:r>
              <a:rPr lang="en-US" altLang="zh-CN" dirty="0" smtClean="0">
                <a:solidFill>
                  <a:srgbClr val="0000FF"/>
                </a:solidFill>
              </a:rPr>
              <a:t>insufficient</a:t>
            </a:r>
            <a:r>
              <a:rPr lang="en-US" altLang="zh-CN" dirty="0" smtClean="0"/>
              <a:t> as abstractions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1161" y="2105755"/>
            <a:ext cx="7547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Problem #1: it is sensitive to fairness of scheduling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803197" y="2729209"/>
            <a:ext cx="5869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 e.g.,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strong fairness </a:t>
            </a:r>
            <a:r>
              <a:rPr lang="en-US" altLang="zh-CN" sz="2800" dirty="0" smtClean="0">
                <a:solidFill>
                  <a:prstClr val="black"/>
                </a:solidFill>
              </a:rPr>
              <a:t>vs.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weak fairness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77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62"/>
    </mc:Choice>
    <mc:Fallback xmlns="">
      <p:transition spd="slow" advTm="8762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Atomic partial specs </a:t>
            </a:r>
            <a:r>
              <a:rPr lang="en-US" altLang="zh-CN" dirty="0">
                <a:solidFill>
                  <a:srgbClr val="0000FF"/>
                </a:solidFill>
              </a:rPr>
              <a:t>insufficient</a:t>
            </a:r>
            <a:r>
              <a:rPr lang="en-US" altLang="zh-CN" dirty="0"/>
              <a:t> as abstractions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1161" y="2105755"/>
            <a:ext cx="7547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Problem #1: it is sensitive to fairness of scheduling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95271" y="3527120"/>
            <a:ext cx="3310276" cy="1800493"/>
            <a:chOff x="1040252" y="2749852"/>
            <a:chExt cx="3310276" cy="1800493"/>
          </a:xfrm>
        </p:grpSpPr>
        <p:grpSp>
          <p:nvGrpSpPr>
            <p:cNvPr id="7" name="组合 22"/>
            <p:cNvGrpSpPr/>
            <p:nvPr/>
          </p:nvGrpSpPr>
          <p:grpSpPr>
            <a:xfrm>
              <a:off x="2418780" y="2822153"/>
              <a:ext cx="72008" cy="1728192"/>
              <a:chOff x="4191000" y="4221088"/>
              <a:chExt cx="76200" cy="1722512"/>
            </a:xfrm>
          </p:grpSpPr>
          <p:sp>
            <p:nvSpPr>
              <p:cNvPr id="10" name="Line 46"/>
              <p:cNvSpPr>
                <a:spLocks noChangeShapeType="1"/>
              </p:cNvSpPr>
              <p:nvPr/>
            </p:nvSpPr>
            <p:spPr bwMode="auto">
              <a:xfrm>
                <a:off x="41910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Line 47"/>
              <p:cNvSpPr>
                <a:spLocks noChangeShapeType="1"/>
              </p:cNvSpPr>
              <p:nvPr/>
            </p:nvSpPr>
            <p:spPr bwMode="auto">
              <a:xfrm>
                <a:off x="42672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TextBox 9"/>
            <p:cNvSpPr txBox="1"/>
            <p:nvPr/>
          </p:nvSpPr>
          <p:spPr>
            <a:xfrm>
              <a:off x="1040252" y="2932345"/>
              <a:ext cx="1236877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err="1" smtClean="0">
                  <a:solidFill>
                    <a:prstClr val="black"/>
                  </a:solidFill>
                </a:rPr>
                <a:t>acq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err="1" smtClean="0">
                  <a:solidFill>
                    <a:prstClr val="black"/>
                  </a:solidFill>
                </a:rPr>
                <a:t>rel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srgbClr val="ED7D31"/>
                  </a:solidFill>
                </a:rPr>
                <a:t>print(1);</a:t>
              </a: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2653910" y="2749852"/>
              <a:ext cx="1696618" cy="180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while(true){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srgbClr val="ED7D31"/>
                  </a:solidFill>
                </a:rPr>
                <a:t>    </a:t>
              </a:r>
              <a:r>
                <a:rPr lang="en-US" altLang="zh-CN" sz="2400" dirty="0" err="1" smtClean="0">
                  <a:solidFill>
                    <a:prstClr val="black"/>
                  </a:solidFill>
                </a:rPr>
                <a:t>acq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 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    </a:t>
              </a:r>
              <a:r>
                <a:rPr lang="en-US" altLang="zh-CN" sz="2400" dirty="0" err="1" smtClean="0">
                  <a:solidFill>
                    <a:prstClr val="black"/>
                  </a:solidFill>
                </a:rPr>
                <a:t>rel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}</a:t>
              </a:r>
              <a:endParaRPr lang="he-IL" altLang="zh-CN" sz="240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58530" y="2924671"/>
            <a:ext cx="1162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client: 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48348" y="3506300"/>
            <a:ext cx="3674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ACQ(){ </a:t>
            </a:r>
            <a:r>
              <a:rPr lang="en-US" altLang="zh-CN" sz="2400" b="1" dirty="0">
                <a:solidFill>
                  <a:prstClr val="black"/>
                </a:solidFill>
              </a:rPr>
              <a:t>await</a:t>
            </a:r>
            <a:r>
              <a:rPr lang="en-US" altLang="zh-CN" sz="2400" dirty="0">
                <a:solidFill>
                  <a:prstClr val="black"/>
                </a:solidFill>
              </a:rPr>
              <a:t>(L=0){ L := 1 };  }        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REL</a:t>
            </a:r>
            <a:r>
              <a:rPr lang="en-US" altLang="zh-CN" sz="2400" dirty="0">
                <a:solidFill>
                  <a:prstClr val="black"/>
                </a:solidFill>
              </a:rPr>
              <a:t>() { L := 0; }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2000" y="2924671"/>
            <a:ext cx="3773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00FF"/>
                </a:solidFill>
              </a:rPr>
              <a:t>Atomic partial spec: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1160" y="5636296"/>
            <a:ext cx="788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It </a:t>
            </a:r>
            <a:r>
              <a:rPr lang="en-US" altLang="zh-CN" sz="2400" dirty="0">
                <a:solidFill>
                  <a:srgbClr val="0000FF"/>
                </a:solidFill>
              </a:rPr>
              <a:t>may not </a:t>
            </a:r>
            <a:r>
              <a:rPr lang="en-US" altLang="zh-CN" sz="2400" dirty="0"/>
              <a:t>print 1 </a:t>
            </a:r>
            <a:r>
              <a:rPr lang="en-US" altLang="zh-CN" sz="2400" dirty="0" smtClean="0"/>
              <a:t>if left thread is </a:t>
            </a:r>
            <a:br>
              <a:rPr lang="en-US" altLang="zh-CN" sz="2400" dirty="0" smtClean="0"/>
            </a:br>
            <a:r>
              <a:rPr lang="en-US" altLang="zh-CN" sz="2400" dirty="0" smtClean="0"/>
              <a:t>  always scheduled when await is </a:t>
            </a:r>
            <a:r>
              <a:rPr lang="en-US" altLang="zh-CN" sz="2400" b="1" dirty="0" smtClean="0"/>
              <a:t>disabled</a:t>
            </a:r>
            <a:r>
              <a:rPr lang="en-US" altLang="zh-CN" sz="2400" dirty="0" smtClean="0"/>
              <a:t> (lock unavailable)</a:t>
            </a:r>
          </a:p>
        </p:txBody>
      </p:sp>
      <p:sp>
        <p:nvSpPr>
          <p:cNvPr id="16" name="圆角矩形标注 15"/>
          <p:cNvSpPr/>
          <p:nvPr/>
        </p:nvSpPr>
        <p:spPr>
          <a:xfrm>
            <a:off x="5076306" y="4867746"/>
            <a:ext cx="2499360" cy="646051"/>
          </a:xfrm>
          <a:prstGeom prst="wedgeRoundRectCallout">
            <a:avLst>
              <a:gd name="adj1" fmla="val -94815"/>
              <a:gd name="adj2" fmla="val 13799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 smtClean="0"/>
              <a:t>Weak fairness</a:t>
            </a:r>
            <a:endParaRPr lang="zh-CN" altLang="en-US" sz="24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942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06"/>
    </mc:Choice>
    <mc:Fallback xmlns="">
      <p:transition spd="slow" advTm="463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Atomic partial specs </a:t>
            </a:r>
            <a:r>
              <a:rPr lang="en-US" altLang="zh-CN" dirty="0">
                <a:solidFill>
                  <a:srgbClr val="0000FF"/>
                </a:solidFill>
              </a:rPr>
              <a:t>insufficient</a:t>
            </a:r>
            <a:r>
              <a:rPr lang="en-US" altLang="zh-CN" dirty="0"/>
              <a:t> as abstractions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11161" y="2105755"/>
            <a:ext cx="7547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Problem #1: it is sensitive to fairness of scheduling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95271" y="3527120"/>
            <a:ext cx="3310276" cy="1800493"/>
            <a:chOff x="1040252" y="2749852"/>
            <a:chExt cx="3310276" cy="1800493"/>
          </a:xfrm>
        </p:grpSpPr>
        <p:grpSp>
          <p:nvGrpSpPr>
            <p:cNvPr id="7" name="组合 22"/>
            <p:cNvGrpSpPr/>
            <p:nvPr/>
          </p:nvGrpSpPr>
          <p:grpSpPr>
            <a:xfrm>
              <a:off x="2418780" y="2822153"/>
              <a:ext cx="72008" cy="1728192"/>
              <a:chOff x="4191000" y="4221088"/>
              <a:chExt cx="76200" cy="1722512"/>
            </a:xfrm>
          </p:grpSpPr>
          <p:sp>
            <p:nvSpPr>
              <p:cNvPr id="10" name="Line 46"/>
              <p:cNvSpPr>
                <a:spLocks noChangeShapeType="1"/>
              </p:cNvSpPr>
              <p:nvPr/>
            </p:nvSpPr>
            <p:spPr bwMode="auto">
              <a:xfrm>
                <a:off x="41910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11" name="Line 47"/>
              <p:cNvSpPr>
                <a:spLocks noChangeShapeType="1"/>
              </p:cNvSpPr>
              <p:nvPr/>
            </p:nvSpPr>
            <p:spPr bwMode="auto">
              <a:xfrm>
                <a:off x="42672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8" name="TextBox 9"/>
            <p:cNvSpPr txBox="1"/>
            <p:nvPr/>
          </p:nvSpPr>
          <p:spPr>
            <a:xfrm>
              <a:off x="1040252" y="2932345"/>
              <a:ext cx="1236877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err="1" smtClean="0">
                  <a:solidFill>
                    <a:prstClr val="black"/>
                  </a:solidFill>
                </a:rPr>
                <a:t>acq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err="1" smtClean="0">
                  <a:solidFill>
                    <a:prstClr val="black"/>
                  </a:solidFill>
                </a:rPr>
                <a:t>rel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srgbClr val="ED7D31"/>
                  </a:solidFill>
                </a:rPr>
                <a:t>print(1);</a:t>
              </a: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2653910" y="2749852"/>
              <a:ext cx="1696618" cy="180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while(true){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srgbClr val="ED7D31"/>
                  </a:solidFill>
                </a:rPr>
                <a:t>    </a:t>
              </a:r>
              <a:r>
                <a:rPr lang="en-US" altLang="zh-CN" sz="2400" dirty="0" err="1" smtClean="0">
                  <a:solidFill>
                    <a:prstClr val="black"/>
                  </a:solidFill>
                </a:rPr>
                <a:t>acq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 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    </a:t>
              </a:r>
              <a:r>
                <a:rPr lang="en-US" altLang="zh-CN" sz="2400" dirty="0" err="1" smtClean="0">
                  <a:solidFill>
                    <a:prstClr val="black"/>
                  </a:solidFill>
                </a:rPr>
                <a:t>rel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}</a:t>
              </a:r>
              <a:endParaRPr lang="he-IL" altLang="zh-CN" sz="2400" dirty="0" smtClean="0">
                <a:solidFill>
                  <a:prstClr val="black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458530" y="2924671"/>
            <a:ext cx="1162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client: 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48348" y="3506300"/>
            <a:ext cx="3674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ACQ(){ </a:t>
            </a:r>
            <a:r>
              <a:rPr lang="en-US" altLang="zh-CN" sz="2400" b="1" dirty="0">
                <a:solidFill>
                  <a:prstClr val="black"/>
                </a:solidFill>
              </a:rPr>
              <a:t>await</a:t>
            </a:r>
            <a:r>
              <a:rPr lang="en-US" altLang="zh-CN" sz="2400" dirty="0">
                <a:solidFill>
                  <a:prstClr val="black"/>
                </a:solidFill>
              </a:rPr>
              <a:t>(L=0){ L := 1 };  }        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REL</a:t>
            </a:r>
            <a:r>
              <a:rPr lang="en-US" altLang="zh-CN" sz="2400" dirty="0">
                <a:solidFill>
                  <a:prstClr val="black"/>
                </a:solidFill>
              </a:rPr>
              <a:t>() { L := 0; }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2000" y="2924671"/>
            <a:ext cx="3773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00FF"/>
                </a:solidFill>
              </a:rPr>
              <a:t>Atomic partial spec: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11160" y="5684143"/>
            <a:ext cx="788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It </a:t>
            </a:r>
            <a:r>
              <a:rPr lang="en-US" altLang="zh-CN" sz="2400" dirty="0" smtClean="0">
                <a:solidFill>
                  <a:srgbClr val="FF0000"/>
                </a:solidFill>
              </a:rPr>
              <a:t>must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 smtClean="0"/>
              <a:t>print </a:t>
            </a:r>
            <a:r>
              <a:rPr lang="en-US" altLang="zh-CN" sz="2400" dirty="0"/>
              <a:t>1 </a:t>
            </a:r>
            <a:r>
              <a:rPr lang="en-US" altLang="zh-CN" sz="2400" dirty="0" smtClean="0"/>
              <a:t>with </a:t>
            </a:r>
            <a:r>
              <a:rPr lang="en-US" altLang="zh-CN" sz="2400" b="1" dirty="0" smtClean="0"/>
              <a:t>strong</a:t>
            </a:r>
            <a:r>
              <a:rPr lang="en-US" altLang="zh-CN" sz="2400" dirty="0" smtClean="0"/>
              <a:t> fairness</a:t>
            </a:r>
          </a:p>
        </p:txBody>
      </p:sp>
      <p:sp>
        <p:nvSpPr>
          <p:cNvPr id="18" name="圆角矩形标注 17"/>
          <p:cNvSpPr/>
          <p:nvPr/>
        </p:nvSpPr>
        <p:spPr>
          <a:xfrm>
            <a:off x="3962400" y="4395706"/>
            <a:ext cx="4860174" cy="1288437"/>
          </a:xfrm>
          <a:prstGeom prst="wedgeRoundRectCallout">
            <a:avLst>
              <a:gd name="adj1" fmla="val -57321"/>
              <a:gd name="adj2" fmla="val 569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Strong fairness: </a:t>
            </a:r>
            <a:r>
              <a:rPr lang="en-US" altLang="zh-CN" sz="2000" dirty="0"/>
              <a:t>if the </a:t>
            </a:r>
            <a:r>
              <a:rPr lang="en-US" altLang="zh-CN" sz="2000" b="1" dirty="0"/>
              <a:t>await</a:t>
            </a:r>
            <a:r>
              <a:rPr lang="en-US" altLang="zh-CN" sz="2000" dirty="0"/>
              <a:t> block is enabled </a:t>
            </a:r>
            <a:r>
              <a:rPr lang="en-US" altLang="zh-CN" sz="2000" dirty="0">
                <a:solidFill>
                  <a:srgbClr val="FFFF00"/>
                </a:solidFill>
              </a:rPr>
              <a:t>infinitely many times</a:t>
            </a:r>
            <a:r>
              <a:rPr lang="en-US" altLang="zh-CN" sz="2000" dirty="0"/>
              <a:t>, the thread </a:t>
            </a:r>
            <a:r>
              <a:rPr lang="en-US" altLang="zh-CN" sz="2000" dirty="0" smtClean="0"/>
              <a:t>will be </a:t>
            </a:r>
            <a:r>
              <a:rPr lang="en-US" altLang="zh-CN" sz="2000" dirty="0"/>
              <a:t>scheduled when await is enabled. </a:t>
            </a:r>
            <a:endParaRPr lang="zh-CN" alt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554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411"/>
    </mc:Choice>
    <mc:Fallback xmlns="">
      <p:transition spd="slow" advTm="294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Atomic partial specs </a:t>
            </a:r>
            <a:r>
              <a:rPr lang="en-US" altLang="zh-CN" dirty="0">
                <a:solidFill>
                  <a:srgbClr val="0000FF"/>
                </a:solidFill>
              </a:rPr>
              <a:t>insufficient</a:t>
            </a:r>
            <a:r>
              <a:rPr lang="en-US" altLang="zh-CN" dirty="0"/>
              <a:t> as abstractions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11161" y="2105755"/>
            <a:ext cx="7547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Compare it with other lock implementations:</a:t>
            </a:r>
            <a:endParaRPr lang="zh-CN" altLang="en-US" sz="2800" dirty="0"/>
          </a:p>
        </p:txBody>
      </p:sp>
      <p:grpSp>
        <p:nvGrpSpPr>
          <p:cNvPr id="27" name="组合 26"/>
          <p:cNvGrpSpPr/>
          <p:nvPr/>
        </p:nvGrpSpPr>
        <p:grpSpPr>
          <a:xfrm>
            <a:off x="4572000" y="2924671"/>
            <a:ext cx="4250574" cy="2828320"/>
            <a:chOff x="4572000" y="2924671"/>
            <a:chExt cx="4250574" cy="2828320"/>
          </a:xfrm>
        </p:grpSpPr>
        <p:sp>
          <p:nvSpPr>
            <p:cNvPr id="28" name="文本框 27"/>
            <p:cNvSpPr txBox="1"/>
            <p:nvPr/>
          </p:nvSpPr>
          <p:spPr>
            <a:xfrm>
              <a:off x="5148348" y="3506300"/>
              <a:ext cx="36742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prstClr val="black"/>
                  </a:solidFill>
                </a:rPr>
                <a:t>ACQ(){ await(L=0){ L := 1 };  }        </a:t>
              </a:r>
              <a:endParaRPr lang="en-US" altLang="zh-CN" sz="2400" dirty="0" smtClean="0">
                <a:solidFill>
                  <a:prstClr val="black"/>
                </a:solidFill>
              </a:endParaRPr>
            </a:p>
            <a:p>
              <a:r>
                <a:rPr lang="en-US" altLang="zh-CN" sz="2400" dirty="0" smtClean="0">
                  <a:solidFill>
                    <a:prstClr val="black"/>
                  </a:solidFill>
                </a:rPr>
                <a:t>REL</a:t>
              </a:r>
              <a:r>
                <a:rPr lang="en-US" altLang="zh-CN" sz="2400" dirty="0">
                  <a:solidFill>
                    <a:prstClr val="black"/>
                  </a:solidFill>
                </a:rPr>
                <a:t>() { L := 0; }</a:t>
              </a:r>
              <a:endParaRPr lang="zh-CN" altLang="en-US" sz="16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572000" y="2924671"/>
              <a:ext cx="3773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zh-CN" sz="2800" dirty="0" smtClean="0">
                  <a:solidFill>
                    <a:srgbClr val="0000FF"/>
                  </a:solidFill>
                </a:rPr>
                <a:t>Atomic partial spec:</a:t>
              </a:r>
              <a:endParaRPr lang="zh-CN" altLang="en-US" sz="2800" dirty="0">
                <a:solidFill>
                  <a:srgbClr val="0000FF"/>
                </a:solidFill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572000" y="4501023"/>
              <a:ext cx="22499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zh-CN" sz="2800" dirty="0" smtClean="0"/>
                <a:t>TAS locks</a:t>
              </a:r>
              <a:endParaRPr lang="zh-CN" altLang="en-US" sz="2800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572000" y="5229771"/>
              <a:ext cx="33528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en-US" altLang="zh-CN" sz="2800" dirty="0" smtClean="0"/>
                <a:t>Ticket locks</a:t>
              </a:r>
              <a:endParaRPr lang="zh-CN" altLang="en-US" sz="28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58530" y="2924671"/>
            <a:ext cx="3647017" cy="2402942"/>
            <a:chOff x="458530" y="2924671"/>
            <a:chExt cx="3647017" cy="2402942"/>
          </a:xfrm>
        </p:grpSpPr>
        <p:grpSp>
          <p:nvGrpSpPr>
            <p:cNvPr id="34" name="组合 33"/>
            <p:cNvGrpSpPr/>
            <p:nvPr/>
          </p:nvGrpSpPr>
          <p:grpSpPr>
            <a:xfrm>
              <a:off x="795271" y="3527120"/>
              <a:ext cx="3310276" cy="1800493"/>
              <a:chOff x="1040252" y="2749852"/>
              <a:chExt cx="3310276" cy="1800493"/>
            </a:xfrm>
          </p:grpSpPr>
          <p:grpSp>
            <p:nvGrpSpPr>
              <p:cNvPr id="35" name="组合 22"/>
              <p:cNvGrpSpPr/>
              <p:nvPr/>
            </p:nvGrpSpPr>
            <p:grpSpPr>
              <a:xfrm>
                <a:off x="2418780" y="2822153"/>
                <a:ext cx="72008" cy="1728192"/>
                <a:chOff x="4191000" y="4221088"/>
                <a:chExt cx="76200" cy="1722512"/>
              </a:xfrm>
            </p:grpSpPr>
            <p:sp>
              <p:nvSpPr>
                <p:cNvPr id="38" name="Line 46"/>
                <p:cNvSpPr>
                  <a:spLocks noChangeShapeType="1"/>
                </p:cNvSpPr>
                <p:nvPr/>
              </p:nvSpPr>
              <p:spPr bwMode="auto">
                <a:xfrm>
                  <a:off x="4191000" y="4221088"/>
                  <a:ext cx="0" cy="17225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9" name="Line 47"/>
                <p:cNvSpPr>
                  <a:spLocks noChangeShapeType="1"/>
                </p:cNvSpPr>
                <p:nvPr/>
              </p:nvSpPr>
              <p:spPr bwMode="auto">
                <a:xfrm>
                  <a:off x="4267200" y="4221088"/>
                  <a:ext cx="0" cy="17225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6" name="TextBox 9"/>
              <p:cNvSpPr txBox="1"/>
              <p:nvPr/>
            </p:nvSpPr>
            <p:spPr>
              <a:xfrm>
                <a:off x="1040252" y="2932345"/>
                <a:ext cx="1236877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7432">
                  <a:spcBef>
                    <a:spcPts val="600"/>
                  </a:spcBef>
                  <a:buClr>
                    <a:srgbClr val="4F81BD"/>
                  </a:buClr>
                  <a:buSzPct val="80000"/>
                  <a:defRPr/>
                </a:pPr>
                <a:r>
                  <a:rPr lang="en-US" altLang="zh-CN" sz="2400" dirty="0" err="1" smtClean="0">
                    <a:solidFill>
                      <a:prstClr val="black"/>
                    </a:solidFill>
                  </a:rPr>
                  <a:t>acq</a:t>
                </a:r>
                <a:r>
                  <a:rPr lang="en-US" altLang="zh-CN" sz="2400" dirty="0" smtClean="0">
                    <a:solidFill>
                      <a:prstClr val="black"/>
                    </a:solidFill>
                  </a:rPr>
                  <a:t>();</a:t>
                </a:r>
              </a:p>
              <a:p>
                <a:pPr marL="27432">
                  <a:spcBef>
                    <a:spcPts val="600"/>
                  </a:spcBef>
                  <a:buClr>
                    <a:srgbClr val="4F81BD"/>
                  </a:buClr>
                  <a:buSzPct val="80000"/>
                  <a:defRPr/>
                </a:pPr>
                <a:r>
                  <a:rPr lang="en-US" altLang="zh-CN" sz="2400" dirty="0" err="1" smtClean="0">
                    <a:solidFill>
                      <a:prstClr val="black"/>
                    </a:solidFill>
                  </a:rPr>
                  <a:t>rel</a:t>
                </a:r>
                <a:r>
                  <a:rPr lang="en-US" altLang="zh-CN" sz="2400" dirty="0" smtClean="0">
                    <a:solidFill>
                      <a:prstClr val="black"/>
                    </a:solidFill>
                  </a:rPr>
                  <a:t>();</a:t>
                </a:r>
              </a:p>
              <a:p>
                <a:pPr marL="27432">
                  <a:spcBef>
                    <a:spcPts val="600"/>
                  </a:spcBef>
                  <a:buClr>
                    <a:srgbClr val="4F81BD"/>
                  </a:buClr>
                  <a:buSzPct val="80000"/>
                  <a:defRPr/>
                </a:pPr>
                <a:r>
                  <a:rPr lang="en-US" altLang="zh-CN" sz="2400" dirty="0" smtClean="0">
                    <a:solidFill>
                      <a:srgbClr val="ED7D31"/>
                    </a:solidFill>
                  </a:rPr>
                  <a:t>print(1);</a:t>
                </a:r>
              </a:p>
            </p:txBody>
          </p:sp>
          <p:sp>
            <p:nvSpPr>
              <p:cNvPr id="37" name="TextBox 10"/>
              <p:cNvSpPr txBox="1"/>
              <p:nvPr/>
            </p:nvSpPr>
            <p:spPr>
              <a:xfrm>
                <a:off x="2653910" y="2749852"/>
                <a:ext cx="1696618" cy="1800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7432">
                  <a:spcBef>
                    <a:spcPts val="600"/>
                  </a:spcBef>
                  <a:buClr>
                    <a:srgbClr val="4F81BD"/>
                  </a:buClr>
                  <a:buSzPct val="80000"/>
                  <a:defRPr/>
                </a:pPr>
                <a:r>
                  <a:rPr lang="en-US" altLang="zh-CN" sz="2400" dirty="0" smtClean="0">
                    <a:solidFill>
                      <a:prstClr val="black"/>
                    </a:solidFill>
                  </a:rPr>
                  <a:t>while(true){</a:t>
                </a:r>
              </a:p>
              <a:p>
                <a:pPr marL="27432">
                  <a:spcBef>
                    <a:spcPts val="600"/>
                  </a:spcBef>
                  <a:buClr>
                    <a:srgbClr val="4F81BD"/>
                  </a:buClr>
                  <a:buSzPct val="80000"/>
                  <a:defRPr/>
                </a:pPr>
                <a:r>
                  <a:rPr lang="en-US" altLang="zh-CN" sz="2400" dirty="0" smtClean="0">
                    <a:solidFill>
                      <a:srgbClr val="ED7D31"/>
                    </a:solidFill>
                  </a:rPr>
                  <a:t>    </a:t>
                </a:r>
                <a:r>
                  <a:rPr lang="en-US" altLang="zh-CN" sz="2400" dirty="0" err="1" smtClean="0">
                    <a:solidFill>
                      <a:prstClr val="black"/>
                    </a:solidFill>
                  </a:rPr>
                  <a:t>acq</a:t>
                </a:r>
                <a:r>
                  <a:rPr lang="en-US" altLang="zh-CN" sz="2400" dirty="0" smtClean="0">
                    <a:solidFill>
                      <a:prstClr val="black"/>
                    </a:solidFill>
                  </a:rPr>
                  <a:t>(); </a:t>
                </a:r>
              </a:p>
              <a:p>
                <a:pPr marL="27432">
                  <a:spcBef>
                    <a:spcPts val="600"/>
                  </a:spcBef>
                  <a:buClr>
                    <a:srgbClr val="4F81BD"/>
                  </a:buClr>
                  <a:buSzPct val="80000"/>
                  <a:defRPr/>
                </a:pPr>
                <a:r>
                  <a:rPr lang="en-US" altLang="zh-CN" sz="2400" dirty="0" smtClean="0">
                    <a:solidFill>
                      <a:prstClr val="black"/>
                    </a:solidFill>
                  </a:rPr>
                  <a:t>    </a:t>
                </a:r>
                <a:r>
                  <a:rPr lang="en-US" altLang="zh-CN" sz="2400" dirty="0" err="1" smtClean="0">
                    <a:solidFill>
                      <a:prstClr val="black"/>
                    </a:solidFill>
                  </a:rPr>
                  <a:t>rel</a:t>
                </a:r>
                <a:r>
                  <a:rPr lang="en-US" altLang="zh-CN" sz="2400" dirty="0" smtClean="0">
                    <a:solidFill>
                      <a:prstClr val="black"/>
                    </a:solidFill>
                  </a:rPr>
                  <a:t>();</a:t>
                </a:r>
              </a:p>
              <a:p>
                <a:pPr marL="27432">
                  <a:spcBef>
                    <a:spcPts val="600"/>
                  </a:spcBef>
                  <a:buClr>
                    <a:srgbClr val="4F81BD"/>
                  </a:buClr>
                  <a:buSzPct val="80000"/>
                  <a:defRPr/>
                </a:pPr>
                <a:r>
                  <a:rPr lang="en-US" altLang="zh-CN" sz="2400" dirty="0" smtClean="0">
                    <a:solidFill>
                      <a:prstClr val="black"/>
                    </a:solidFill>
                  </a:rPr>
                  <a:t>}</a:t>
                </a:r>
                <a:endParaRPr lang="he-IL" altLang="zh-CN" sz="2400" dirty="0" smtClea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458530" y="2924671"/>
              <a:ext cx="1162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prstClr val="black"/>
                  </a:solidFill>
                </a:rPr>
                <a:t>client: </a:t>
              </a:r>
              <a:endParaRPr lang="zh-CN" altLang="en-US" sz="2800" dirty="0">
                <a:solidFill>
                  <a:prstClr val="black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9370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82"/>
    </mc:Choice>
    <mc:Fallback xmlns="">
      <p:transition spd="slow" advTm="10082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1161" y="2105755"/>
            <a:ext cx="7547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Compare it with other lock implementations: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148348" y="3567262"/>
            <a:ext cx="3674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ACQ(){ await(L=0){ L := 1 };  }        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REL</a:t>
            </a:r>
            <a:r>
              <a:rPr lang="en-US" altLang="zh-CN" sz="2400" dirty="0">
                <a:solidFill>
                  <a:prstClr val="black"/>
                </a:solidFill>
              </a:rPr>
              <a:t>() { L := 0; }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2000" y="2924671"/>
            <a:ext cx="3773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Atomic partial spec: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572000" y="4501023"/>
            <a:ext cx="224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00FF"/>
                </a:solidFill>
              </a:rPr>
              <a:t>TAS locks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75474" y="1836132"/>
            <a:ext cx="4293007" cy="2562127"/>
            <a:chOff x="4171169" y="3982760"/>
            <a:chExt cx="4293007" cy="2562127"/>
          </a:xfrm>
        </p:grpSpPr>
        <p:sp>
          <p:nvSpPr>
            <p:cNvPr id="3" name="矩形 2"/>
            <p:cNvSpPr/>
            <p:nvPr/>
          </p:nvSpPr>
          <p:spPr>
            <a:xfrm>
              <a:off x="4172989" y="4056611"/>
              <a:ext cx="4222866" cy="24882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1169" y="3982760"/>
              <a:ext cx="4293007" cy="253141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18" name="文本框 17"/>
          <p:cNvSpPr txBox="1"/>
          <p:nvPr/>
        </p:nvSpPr>
        <p:spPr>
          <a:xfrm>
            <a:off x="1090256" y="5912520"/>
            <a:ext cx="2469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It </a:t>
            </a:r>
            <a:r>
              <a:rPr lang="en-US" altLang="zh-CN" sz="2400" dirty="0">
                <a:solidFill>
                  <a:srgbClr val="0000FF"/>
                </a:solidFill>
              </a:rPr>
              <a:t>may not </a:t>
            </a:r>
            <a:r>
              <a:rPr lang="en-US" altLang="zh-CN" sz="2400" dirty="0"/>
              <a:t>print </a:t>
            </a:r>
            <a:r>
              <a:rPr lang="en-US" altLang="zh-CN" sz="2400" dirty="0" smtClean="0"/>
              <a:t>1</a:t>
            </a:r>
            <a:r>
              <a:rPr lang="en-US" altLang="zh-CN" sz="2400" dirty="0"/>
              <a:t>.</a:t>
            </a:r>
            <a:r>
              <a:rPr lang="en-US" altLang="zh-CN" sz="2400" dirty="0" smtClean="0"/>
              <a:t> </a:t>
            </a:r>
          </a:p>
        </p:txBody>
      </p:sp>
      <p:sp>
        <p:nvSpPr>
          <p:cNvPr id="19" name="圆角矩形标注 18"/>
          <p:cNvSpPr/>
          <p:nvPr/>
        </p:nvSpPr>
        <p:spPr>
          <a:xfrm>
            <a:off x="4675475" y="5024244"/>
            <a:ext cx="3421122" cy="1000586"/>
          </a:xfrm>
          <a:prstGeom prst="wedgeRoundRectCallout">
            <a:avLst>
              <a:gd name="adj1" fmla="val -113478"/>
              <a:gd name="adj2" fmla="val 4907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/>
              <a:t>Behaviors are the same under strong &amp; weak fairness</a:t>
            </a:r>
            <a:endParaRPr lang="zh-CN" altLang="en-US" sz="2000" dirty="0"/>
          </a:p>
        </p:txBody>
      </p:sp>
      <p:sp>
        <p:nvSpPr>
          <p:cNvPr id="2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Atomic partial specs </a:t>
            </a:r>
            <a:r>
              <a:rPr lang="en-US" altLang="zh-CN" dirty="0">
                <a:solidFill>
                  <a:srgbClr val="0000FF"/>
                </a:solidFill>
              </a:rPr>
              <a:t>insufficient</a:t>
            </a:r>
            <a:r>
              <a:rPr lang="en-US" altLang="zh-CN" dirty="0"/>
              <a:t> as abstractions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458530" y="2924671"/>
            <a:ext cx="3647017" cy="2402942"/>
            <a:chOff x="458530" y="2924671"/>
            <a:chExt cx="3647017" cy="2402942"/>
          </a:xfrm>
        </p:grpSpPr>
        <p:grpSp>
          <p:nvGrpSpPr>
            <p:cNvPr id="25" name="组合 24"/>
            <p:cNvGrpSpPr/>
            <p:nvPr/>
          </p:nvGrpSpPr>
          <p:grpSpPr>
            <a:xfrm>
              <a:off x="795271" y="3527120"/>
              <a:ext cx="3310276" cy="1800493"/>
              <a:chOff x="1040252" y="2749852"/>
              <a:chExt cx="3310276" cy="1800493"/>
            </a:xfrm>
          </p:grpSpPr>
          <p:grpSp>
            <p:nvGrpSpPr>
              <p:cNvPr id="27" name="组合 22"/>
              <p:cNvGrpSpPr/>
              <p:nvPr/>
            </p:nvGrpSpPr>
            <p:grpSpPr>
              <a:xfrm>
                <a:off x="2418780" y="2822153"/>
                <a:ext cx="72008" cy="1728192"/>
                <a:chOff x="4191000" y="4221088"/>
                <a:chExt cx="76200" cy="1722512"/>
              </a:xfrm>
            </p:grpSpPr>
            <p:sp>
              <p:nvSpPr>
                <p:cNvPr id="30" name="Line 46"/>
                <p:cNvSpPr>
                  <a:spLocks noChangeShapeType="1"/>
                </p:cNvSpPr>
                <p:nvPr/>
              </p:nvSpPr>
              <p:spPr bwMode="auto">
                <a:xfrm>
                  <a:off x="4191000" y="4221088"/>
                  <a:ext cx="0" cy="17225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Line 47"/>
                <p:cNvSpPr>
                  <a:spLocks noChangeShapeType="1"/>
                </p:cNvSpPr>
                <p:nvPr/>
              </p:nvSpPr>
              <p:spPr bwMode="auto">
                <a:xfrm>
                  <a:off x="4267200" y="4221088"/>
                  <a:ext cx="0" cy="17225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" name="TextBox 9"/>
              <p:cNvSpPr txBox="1"/>
              <p:nvPr/>
            </p:nvSpPr>
            <p:spPr>
              <a:xfrm>
                <a:off x="1040252" y="2932345"/>
                <a:ext cx="1236877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7432">
                  <a:spcBef>
                    <a:spcPts val="600"/>
                  </a:spcBef>
                  <a:buClr>
                    <a:srgbClr val="4F81BD"/>
                  </a:buClr>
                  <a:buSzPct val="80000"/>
                  <a:defRPr/>
                </a:pPr>
                <a:r>
                  <a:rPr lang="en-US" altLang="zh-CN" sz="2400" dirty="0" err="1" smtClean="0">
                    <a:solidFill>
                      <a:prstClr val="black"/>
                    </a:solidFill>
                  </a:rPr>
                  <a:t>acq</a:t>
                </a:r>
                <a:r>
                  <a:rPr lang="en-US" altLang="zh-CN" sz="2400" dirty="0" smtClean="0">
                    <a:solidFill>
                      <a:prstClr val="black"/>
                    </a:solidFill>
                  </a:rPr>
                  <a:t>();</a:t>
                </a:r>
              </a:p>
              <a:p>
                <a:pPr marL="27432">
                  <a:spcBef>
                    <a:spcPts val="600"/>
                  </a:spcBef>
                  <a:buClr>
                    <a:srgbClr val="4F81BD"/>
                  </a:buClr>
                  <a:buSzPct val="80000"/>
                  <a:defRPr/>
                </a:pPr>
                <a:r>
                  <a:rPr lang="en-US" altLang="zh-CN" sz="2400" dirty="0" err="1" smtClean="0">
                    <a:solidFill>
                      <a:prstClr val="black"/>
                    </a:solidFill>
                  </a:rPr>
                  <a:t>rel</a:t>
                </a:r>
                <a:r>
                  <a:rPr lang="en-US" altLang="zh-CN" sz="2400" dirty="0" smtClean="0">
                    <a:solidFill>
                      <a:prstClr val="black"/>
                    </a:solidFill>
                  </a:rPr>
                  <a:t>();</a:t>
                </a:r>
              </a:p>
              <a:p>
                <a:pPr marL="27432">
                  <a:spcBef>
                    <a:spcPts val="600"/>
                  </a:spcBef>
                  <a:buClr>
                    <a:srgbClr val="4F81BD"/>
                  </a:buClr>
                  <a:buSzPct val="80000"/>
                  <a:defRPr/>
                </a:pPr>
                <a:r>
                  <a:rPr lang="en-US" altLang="zh-CN" sz="2400" dirty="0" smtClean="0">
                    <a:solidFill>
                      <a:srgbClr val="ED7D31"/>
                    </a:solidFill>
                  </a:rPr>
                  <a:t>print(1);</a:t>
                </a:r>
              </a:p>
            </p:txBody>
          </p:sp>
          <p:sp>
            <p:nvSpPr>
              <p:cNvPr id="29" name="TextBox 10"/>
              <p:cNvSpPr txBox="1"/>
              <p:nvPr/>
            </p:nvSpPr>
            <p:spPr>
              <a:xfrm>
                <a:off x="2653910" y="2749852"/>
                <a:ext cx="1696618" cy="1800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7432">
                  <a:spcBef>
                    <a:spcPts val="600"/>
                  </a:spcBef>
                  <a:buClr>
                    <a:srgbClr val="4F81BD"/>
                  </a:buClr>
                  <a:buSzPct val="80000"/>
                  <a:defRPr/>
                </a:pPr>
                <a:r>
                  <a:rPr lang="en-US" altLang="zh-CN" sz="2400" dirty="0" smtClean="0">
                    <a:solidFill>
                      <a:prstClr val="black"/>
                    </a:solidFill>
                  </a:rPr>
                  <a:t>while(true){</a:t>
                </a:r>
              </a:p>
              <a:p>
                <a:pPr marL="27432">
                  <a:spcBef>
                    <a:spcPts val="600"/>
                  </a:spcBef>
                  <a:buClr>
                    <a:srgbClr val="4F81BD"/>
                  </a:buClr>
                  <a:buSzPct val="80000"/>
                  <a:defRPr/>
                </a:pPr>
                <a:r>
                  <a:rPr lang="en-US" altLang="zh-CN" sz="2400" dirty="0" smtClean="0">
                    <a:solidFill>
                      <a:srgbClr val="ED7D31"/>
                    </a:solidFill>
                  </a:rPr>
                  <a:t>    </a:t>
                </a:r>
                <a:r>
                  <a:rPr lang="en-US" altLang="zh-CN" sz="2400" dirty="0" err="1" smtClean="0">
                    <a:solidFill>
                      <a:prstClr val="black"/>
                    </a:solidFill>
                  </a:rPr>
                  <a:t>acq</a:t>
                </a:r>
                <a:r>
                  <a:rPr lang="en-US" altLang="zh-CN" sz="2400" dirty="0" smtClean="0">
                    <a:solidFill>
                      <a:prstClr val="black"/>
                    </a:solidFill>
                  </a:rPr>
                  <a:t>(); </a:t>
                </a:r>
              </a:p>
              <a:p>
                <a:pPr marL="27432">
                  <a:spcBef>
                    <a:spcPts val="600"/>
                  </a:spcBef>
                  <a:buClr>
                    <a:srgbClr val="4F81BD"/>
                  </a:buClr>
                  <a:buSzPct val="80000"/>
                  <a:defRPr/>
                </a:pPr>
                <a:r>
                  <a:rPr lang="en-US" altLang="zh-CN" sz="2400" dirty="0" smtClean="0">
                    <a:solidFill>
                      <a:prstClr val="black"/>
                    </a:solidFill>
                  </a:rPr>
                  <a:t>    </a:t>
                </a:r>
                <a:r>
                  <a:rPr lang="en-US" altLang="zh-CN" sz="2400" dirty="0" err="1" smtClean="0">
                    <a:solidFill>
                      <a:prstClr val="black"/>
                    </a:solidFill>
                  </a:rPr>
                  <a:t>rel</a:t>
                </a:r>
                <a:r>
                  <a:rPr lang="en-US" altLang="zh-CN" sz="2400" dirty="0" smtClean="0">
                    <a:solidFill>
                      <a:prstClr val="black"/>
                    </a:solidFill>
                  </a:rPr>
                  <a:t>();</a:t>
                </a:r>
              </a:p>
              <a:p>
                <a:pPr marL="27432">
                  <a:spcBef>
                    <a:spcPts val="600"/>
                  </a:spcBef>
                  <a:buClr>
                    <a:srgbClr val="4F81BD"/>
                  </a:buClr>
                  <a:buSzPct val="80000"/>
                  <a:defRPr/>
                </a:pPr>
                <a:r>
                  <a:rPr lang="en-US" altLang="zh-CN" sz="2400" dirty="0" smtClean="0">
                    <a:solidFill>
                      <a:prstClr val="black"/>
                    </a:solidFill>
                  </a:rPr>
                  <a:t>}</a:t>
                </a:r>
                <a:endParaRPr lang="he-IL" altLang="zh-CN" sz="2400" dirty="0" smtClea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458530" y="2924671"/>
              <a:ext cx="1162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prstClr val="black"/>
                  </a:solidFill>
                </a:rPr>
                <a:t>client: </a:t>
              </a:r>
              <a:endParaRPr lang="zh-CN" altLang="en-US" sz="2800" dirty="0">
                <a:solidFill>
                  <a:prstClr val="black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2108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39"/>
    </mc:Choice>
    <mc:Fallback xmlns="">
      <p:transition spd="slow" advTm="271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1161" y="2105755"/>
            <a:ext cx="7547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Consider the client behaviors with the three locks:</a:t>
            </a:r>
            <a:endParaRPr lang="zh-CN" altLang="en-US" sz="2800" dirty="0"/>
          </a:p>
        </p:txBody>
      </p:sp>
      <p:sp>
        <p:nvSpPr>
          <p:cNvPr id="13" name="文本框 12"/>
          <p:cNvSpPr txBox="1"/>
          <p:nvPr/>
        </p:nvSpPr>
        <p:spPr>
          <a:xfrm>
            <a:off x="5148348" y="3567262"/>
            <a:ext cx="36742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</a:rPr>
              <a:t>ACQ(){ await(L=0){ L := 1 };  }        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r>
              <a:rPr lang="en-US" altLang="zh-CN" sz="2400" dirty="0" smtClean="0">
                <a:solidFill>
                  <a:prstClr val="black"/>
                </a:solidFill>
              </a:rPr>
              <a:t>REL</a:t>
            </a:r>
            <a:r>
              <a:rPr lang="en-US" altLang="zh-CN" sz="2400" dirty="0">
                <a:solidFill>
                  <a:prstClr val="black"/>
                </a:solidFill>
              </a:rPr>
              <a:t>() { L := 0; }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572000" y="2924671"/>
            <a:ext cx="3773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Atomic partial spec:</a:t>
            </a:r>
            <a:endParaRPr lang="zh-CN" altLang="en-US" sz="2800" dirty="0"/>
          </a:p>
        </p:txBody>
      </p:sp>
      <p:sp>
        <p:nvSpPr>
          <p:cNvPr id="15" name="文本框 14"/>
          <p:cNvSpPr txBox="1"/>
          <p:nvPr/>
        </p:nvSpPr>
        <p:spPr>
          <a:xfrm>
            <a:off x="4572000" y="4501023"/>
            <a:ext cx="2249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/>
              <a:t>TAS locks</a:t>
            </a:r>
            <a:endParaRPr lang="zh-CN" altLang="en-US" sz="2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4572000" y="5229771"/>
            <a:ext cx="335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solidFill>
                  <a:srgbClr val="0000FF"/>
                </a:solidFill>
              </a:rPr>
              <a:t>Ticket locks</a:t>
            </a:r>
            <a:endParaRPr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93186" y="5560116"/>
            <a:ext cx="36884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It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</a:rPr>
              <a:t>must</a:t>
            </a:r>
            <a:r>
              <a:rPr lang="en-US" altLang="zh-CN" sz="2400" dirty="0" smtClean="0">
                <a:solidFill>
                  <a:srgbClr val="0000FF"/>
                </a:solidFill>
              </a:rPr>
              <a:t> </a:t>
            </a:r>
            <a:r>
              <a:rPr lang="en-US" altLang="zh-CN" sz="2400" dirty="0"/>
              <a:t>print </a:t>
            </a:r>
            <a:r>
              <a:rPr lang="en-US" altLang="zh-CN" sz="2400" dirty="0" smtClean="0"/>
              <a:t>1 </a:t>
            </a:r>
          </a:p>
          <a:p>
            <a:r>
              <a:rPr lang="en-US" altLang="zh-CN" sz="2400" dirty="0" smtClean="0"/>
              <a:t>under </a:t>
            </a:r>
            <a:r>
              <a:rPr lang="en-US" altLang="zh-CN" sz="2400" dirty="0" smtClean="0">
                <a:solidFill>
                  <a:srgbClr val="FF0000"/>
                </a:solidFill>
              </a:rPr>
              <a:t>strong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r>
              <a:rPr lang="en-US" altLang="zh-CN" sz="2400" dirty="0" smtClean="0">
                <a:solidFill>
                  <a:srgbClr val="FF0000"/>
                </a:solidFill>
              </a:rPr>
              <a:t>weak</a:t>
            </a:r>
            <a:r>
              <a:rPr lang="en-US" altLang="zh-CN" sz="2400" dirty="0" smtClean="0"/>
              <a:t> fairness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696959" y="476597"/>
            <a:ext cx="7876233" cy="2567446"/>
            <a:chOff x="1778924" y="4583786"/>
            <a:chExt cx="6712440" cy="2246689"/>
          </a:xfrm>
        </p:grpSpPr>
        <p:sp>
          <p:nvSpPr>
            <p:cNvPr id="21" name="矩形 20"/>
            <p:cNvSpPr/>
            <p:nvPr/>
          </p:nvSpPr>
          <p:spPr>
            <a:xfrm>
              <a:off x="1778924" y="4583786"/>
              <a:ext cx="6528261" cy="22466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05332" y="4596517"/>
              <a:ext cx="6686032" cy="222559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24" name="矩形 23"/>
          <p:cNvSpPr/>
          <p:nvPr/>
        </p:nvSpPr>
        <p:spPr>
          <a:xfrm>
            <a:off x="4533207" y="2924671"/>
            <a:ext cx="4372495" cy="2212594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3" name="组合 22"/>
          <p:cNvGrpSpPr/>
          <p:nvPr/>
        </p:nvGrpSpPr>
        <p:grpSpPr>
          <a:xfrm>
            <a:off x="458530" y="2924671"/>
            <a:ext cx="3647017" cy="2402942"/>
            <a:chOff x="458530" y="2924671"/>
            <a:chExt cx="3647017" cy="2402942"/>
          </a:xfrm>
        </p:grpSpPr>
        <p:grpSp>
          <p:nvGrpSpPr>
            <p:cNvPr id="25" name="组合 24"/>
            <p:cNvGrpSpPr/>
            <p:nvPr/>
          </p:nvGrpSpPr>
          <p:grpSpPr>
            <a:xfrm>
              <a:off x="795271" y="3527120"/>
              <a:ext cx="3310276" cy="1800493"/>
              <a:chOff x="1040252" y="2749852"/>
              <a:chExt cx="3310276" cy="1800493"/>
            </a:xfrm>
          </p:grpSpPr>
          <p:grpSp>
            <p:nvGrpSpPr>
              <p:cNvPr id="27" name="组合 22"/>
              <p:cNvGrpSpPr/>
              <p:nvPr/>
            </p:nvGrpSpPr>
            <p:grpSpPr>
              <a:xfrm>
                <a:off x="2418780" y="2822153"/>
                <a:ext cx="72008" cy="1728192"/>
                <a:chOff x="4191000" y="4221088"/>
                <a:chExt cx="76200" cy="1722512"/>
              </a:xfrm>
            </p:grpSpPr>
            <p:sp>
              <p:nvSpPr>
                <p:cNvPr id="30" name="Line 46"/>
                <p:cNvSpPr>
                  <a:spLocks noChangeShapeType="1"/>
                </p:cNvSpPr>
                <p:nvPr/>
              </p:nvSpPr>
              <p:spPr bwMode="auto">
                <a:xfrm>
                  <a:off x="4191000" y="4221088"/>
                  <a:ext cx="0" cy="17225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" name="Line 47"/>
                <p:cNvSpPr>
                  <a:spLocks noChangeShapeType="1"/>
                </p:cNvSpPr>
                <p:nvPr/>
              </p:nvSpPr>
              <p:spPr bwMode="auto">
                <a:xfrm>
                  <a:off x="4267200" y="4221088"/>
                  <a:ext cx="0" cy="17225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" name="TextBox 9"/>
              <p:cNvSpPr txBox="1"/>
              <p:nvPr/>
            </p:nvSpPr>
            <p:spPr>
              <a:xfrm>
                <a:off x="1040252" y="2932345"/>
                <a:ext cx="1236877" cy="13542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7432">
                  <a:spcBef>
                    <a:spcPts val="600"/>
                  </a:spcBef>
                  <a:buClr>
                    <a:srgbClr val="4F81BD"/>
                  </a:buClr>
                  <a:buSzPct val="80000"/>
                  <a:defRPr/>
                </a:pPr>
                <a:r>
                  <a:rPr lang="en-US" altLang="zh-CN" sz="2400" dirty="0" err="1" smtClean="0">
                    <a:solidFill>
                      <a:prstClr val="black"/>
                    </a:solidFill>
                  </a:rPr>
                  <a:t>acq</a:t>
                </a:r>
                <a:r>
                  <a:rPr lang="en-US" altLang="zh-CN" sz="2400" dirty="0" smtClean="0">
                    <a:solidFill>
                      <a:prstClr val="black"/>
                    </a:solidFill>
                  </a:rPr>
                  <a:t>();</a:t>
                </a:r>
              </a:p>
              <a:p>
                <a:pPr marL="27432">
                  <a:spcBef>
                    <a:spcPts val="600"/>
                  </a:spcBef>
                  <a:buClr>
                    <a:srgbClr val="4F81BD"/>
                  </a:buClr>
                  <a:buSzPct val="80000"/>
                  <a:defRPr/>
                </a:pPr>
                <a:r>
                  <a:rPr lang="en-US" altLang="zh-CN" sz="2400" dirty="0" err="1" smtClean="0">
                    <a:solidFill>
                      <a:prstClr val="black"/>
                    </a:solidFill>
                  </a:rPr>
                  <a:t>rel</a:t>
                </a:r>
                <a:r>
                  <a:rPr lang="en-US" altLang="zh-CN" sz="2400" dirty="0" smtClean="0">
                    <a:solidFill>
                      <a:prstClr val="black"/>
                    </a:solidFill>
                  </a:rPr>
                  <a:t>();</a:t>
                </a:r>
              </a:p>
              <a:p>
                <a:pPr marL="27432">
                  <a:spcBef>
                    <a:spcPts val="600"/>
                  </a:spcBef>
                  <a:buClr>
                    <a:srgbClr val="4F81BD"/>
                  </a:buClr>
                  <a:buSzPct val="80000"/>
                  <a:defRPr/>
                </a:pPr>
                <a:r>
                  <a:rPr lang="en-US" altLang="zh-CN" sz="2400" dirty="0" smtClean="0">
                    <a:solidFill>
                      <a:srgbClr val="ED7D31"/>
                    </a:solidFill>
                  </a:rPr>
                  <a:t>print(1);</a:t>
                </a:r>
              </a:p>
            </p:txBody>
          </p:sp>
          <p:sp>
            <p:nvSpPr>
              <p:cNvPr id="29" name="TextBox 10"/>
              <p:cNvSpPr txBox="1"/>
              <p:nvPr/>
            </p:nvSpPr>
            <p:spPr>
              <a:xfrm>
                <a:off x="2653910" y="2749852"/>
                <a:ext cx="1696618" cy="18004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7432">
                  <a:spcBef>
                    <a:spcPts val="600"/>
                  </a:spcBef>
                  <a:buClr>
                    <a:srgbClr val="4F81BD"/>
                  </a:buClr>
                  <a:buSzPct val="80000"/>
                  <a:defRPr/>
                </a:pPr>
                <a:r>
                  <a:rPr lang="en-US" altLang="zh-CN" sz="2400" dirty="0" smtClean="0">
                    <a:solidFill>
                      <a:prstClr val="black"/>
                    </a:solidFill>
                  </a:rPr>
                  <a:t>while(true){</a:t>
                </a:r>
              </a:p>
              <a:p>
                <a:pPr marL="27432">
                  <a:spcBef>
                    <a:spcPts val="600"/>
                  </a:spcBef>
                  <a:buClr>
                    <a:srgbClr val="4F81BD"/>
                  </a:buClr>
                  <a:buSzPct val="80000"/>
                  <a:defRPr/>
                </a:pPr>
                <a:r>
                  <a:rPr lang="en-US" altLang="zh-CN" sz="2400" dirty="0" smtClean="0">
                    <a:solidFill>
                      <a:srgbClr val="ED7D31"/>
                    </a:solidFill>
                  </a:rPr>
                  <a:t>    </a:t>
                </a:r>
                <a:r>
                  <a:rPr lang="en-US" altLang="zh-CN" sz="2400" dirty="0" err="1" smtClean="0">
                    <a:solidFill>
                      <a:prstClr val="black"/>
                    </a:solidFill>
                  </a:rPr>
                  <a:t>acq</a:t>
                </a:r>
                <a:r>
                  <a:rPr lang="en-US" altLang="zh-CN" sz="2400" dirty="0" smtClean="0">
                    <a:solidFill>
                      <a:prstClr val="black"/>
                    </a:solidFill>
                  </a:rPr>
                  <a:t>(); </a:t>
                </a:r>
              </a:p>
              <a:p>
                <a:pPr marL="27432">
                  <a:spcBef>
                    <a:spcPts val="600"/>
                  </a:spcBef>
                  <a:buClr>
                    <a:srgbClr val="4F81BD"/>
                  </a:buClr>
                  <a:buSzPct val="80000"/>
                  <a:defRPr/>
                </a:pPr>
                <a:r>
                  <a:rPr lang="en-US" altLang="zh-CN" sz="2400" dirty="0" smtClean="0">
                    <a:solidFill>
                      <a:prstClr val="black"/>
                    </a:solidFill>
                  </a:rPr>
                  <a:t>    </a:t>
                </a:r>
                <a:r>
                  <a:rPr lang="en-US" altLang="zh-CN" sz="2400" dirty="0" err="1" smtClean="0">
                    <a:solidFill>
                      <a:prstClr val="black"/>
                    </a:solidFill>
                  </a:rPr>
                  <a:t>rel</a:t>
                </a:r>
                <a:r>
                  <a:rPr lang="en-US" altLang="zh-CN" sz="2400" dirty="0" smtClean="0">
                    <a:solidFill>
                      <a:prstClr val="black"/>
                    </a:solidFill>
                  </a:rPr>
                  <a:t>();</a:t>
                </a:r>
              </a:p>
              <a:p>
                <a:pPr marL="27432">
                  <a:spcBef>
                    <a:spcPts val="600"/>
                  </a:spcBef>
                  <a:buClr>
                    <a:srgbClr val="4F81BD"/>
                  </a:buClr>
                  <a:buSzPct val="80000"/>
                  <a:defRPr/>
                </a:pPr>
                <a:r>
                  <a:rPr lang="en-US" altLang="zh-CN" sz="2400" dirty="0" smtClean="0">
                    <a:solidFill>
                      <a:prstClr val="black"/>
                    </a:solidFill>
                  </a:rPr>
                  <a:t>}</a:t>
                </a:r>
                <a:endParaRPr lang="he-IL" altLang="zh-CN" sz="2400" dirty="0" smtClean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458530" y="2924671"/>
              <a:ext cx="11623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olidFill>
                    <a:prstClr val="black"/>
                  </a:solidFill>
                </a:rPr>
                <a:t>client: </a:t>
              </a:r>
              <a:endParaRPr lang="zh-CN" altLang="en-US" sz="2800" dirty="0">
                <a:solidFill>
                  <a:prstClr val="black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1968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46"/>
    </mc:Choice>
    <mc:Fallback xmlns="">
      <p:transition spd="slow" advTm="129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414253" cy="1325563"/>
          </a:xfrm>
        </p:spPr>
        <p:txBody>
          <a:bodyPr>
            <a:normAutofit/>
          </a:bodyPr>
          <a:lstStyle/>
          <a:p>
            <a:r>
              <a:rPr lang="en-US" altLang="zh-CN" sz="4000" b="1" i="1" dirty="0" smtClean="0"/>
              <a:t>APS insufficient as abstractions</a:t>
            </a:r>
            <a:endParaRPr lang="zh-CN" altLang="en-US" sz="4000" b="1" i="1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71742"/>
              </p:ext>
            </p:extLst>
          </p:nvPr>
        </p:nvGraphicFramePr>
        <p:xfrm>
          <a:off x="628650" y="2623278"/>
          <a:ext cx="7938626" cy="149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3642"/>
                <a:gridCol w="2192215"/>
                <a:gridCol w="1617785"/>
                <a:gridCol w="207498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Atomic partial spec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Ticket</a:t>
                      </a:r>
                      <a:r>
                        <a:rPr lang="en-US" altLang="zh-CN" sz="2000" baseline="0" dirty="0" smtClean="0"/>
                        <a:t> lock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TAS</a:t>
                      </a:r>
                      <a:r>
                        <a:rPr lang="en-US" altLang="zh-CN" sz="2000" baseline="0" dirty="0" smtClean="0"/>
                        <a:t> lock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Strong fairness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Must print 1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Must print 1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May not</a:t>
                      </a:r>
                      <a:r>
                        <a:rPr lang="en-US" altLang="zh-CN" sz="2000" baseline="0" dirty="0" smtClean="0">
                          <a:solidFill>
                            <a:srgbClr val="0000FF"/>
                          </a:solidFill>
                        </a:rPr>
                        <a:t> print 1</a:t>
                      </a:r>
                      <a:endParaRPr lang="zh-CN" altLang="en-US" sz="200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Weak fairness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May not</a:t>
                      </a:r>
                      <a:r>
                        <a:rPr lang="en-US" altLang="zh-CN" sz="2000" baseline="0" dirty="0" smtClean="0">
                          <a:solidFill>
                            <a:srgbClr val="0000FF"/>
                          </a:solidFill>
                        </a:rPr>
                        <a:t> print 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Must print 1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May not</a:t>
                      </a:r>
                      <a:r>
                        <a:rPr lang="en-US" altLang="zh-CN" sz="2000" baseline="0" dirty="0" smtClean="0">
                          <a:solidFill>
                            <a:srgbClr val="0000FF"/>
                          </a:solidFill>
                        </a:rPr>
                        <a:t> print 1</a:t>
                      </a:r>
                      <a:endParaRPr lang="zh-CN" altLang="en-US" sz="200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28114" y="4633888"/>
            <a:ext cx="7339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Problem #1: await </a:t>
            </a:r>
            <a:r>
              <a:rPr lang="en-US" altLang="zh-CN" sz="2400" dirty="0" smtClean="0"/>
              <a:t>blocks cannot be abstraction for the same </a:t>
            </a:r>
            <a:r>
              <a:rPr lang="en-US" altLang="zh-CN" sz="2400" dirty="0" err="1" smtClean="0"/>
              <a:t>impl</a:t>
            </a:r>
            <a:r>
              <a:rPr lang="en-US" altLang="zh-CN" sz="2400" dirty="0" smtClean="0"/>
              <a:t>. under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different fairness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10961" y="3214255"/>
            <a:ext cx="3631940" cy="986443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5310161" y="305455"/>
            <a:ext cx="3310276" cy="1800493"/>
            <a:chOff x="1040252" y="2749852"/>
            <a:chExt cx="3310276" cy="1800493"/>
          </a:xfrm>
        </p:grpSpPr>
        <p:grpSp>
          <p:nvGrpSpPr>
            <p:cNvPr id="19" name="组合 22"/>
            <p:cNvGrpSpPr/>
            <p:nvPr/>
          </p:nvGrpSpPr>
          <p:grpSpPr>
            <a:xfrm>
              <a:off x="2418780" y="2822153"/>
              <a:ext cx="72008" cy="1728192"/>
              <a:chOff x="4191000" y="4221088"/>
              <a:chExt cx="76200" cy="1722512"/>
            </a:xfrm>
          </p:grpSpPr>
          <p:sp>
            <p:nvSpPr>
              <p:cNvPr id="22" name="Line 46"/>
              <p:cNvSpPr>
                <a:spLocks noChangeShapeType="1"/>
              </p:cNvSpPr>
              <p:nvPr/>
            </p:nvSpPr>
            <p:spPr bwMode="auto">
              <a:xfrm>
                <a:off x="41910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Line 47"/>
              <p:cNvSpPr>
                <a:spLocks noChangeShapeType="1"/>
              </p:cNvSpPr>
              <p:nvPr/>
            </p:nvSpPr>
            <p:spPr bwMode="auto">
              <a:xfrm>
                <a:off x="42672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" name="TextBox 9"/>
            <p:cNvSpPr txBox="1"/>
            <p:nvPr/>
          </p:nvSpPr>
          <p:spPr>
            <a:xfrm>
              <a:off x="1040252" y="2932345"/>
              <a:ext cx="1236877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err="1" smtClean="0">
                  <a:solidFill>
                    <a:prstClr val="black"/>
                  </a:solidFill>
                </a:rPr>
                <a:t>acq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err="1" smtClean="0">
                  <a:solidFill>
                    <a:prstClr val="black"/>
                  </a:solidFill>
                </a:rPr>
                <a:t>rel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srgbClr val="ED7D31"/>
                  </a:solidFill>
                </a:rPr>
                <a:t>print(1);</a:t>
              </a:r>
            </a:p>
          </p:txBody>
        </p:sp>
        <p:sp>
          <p:nvSpPr>
            <p:cNvPr id="21" name="TextBox 10"/>
            <p:cNvSpPr txBox="1"/>
            <p:nvPr/>
          </p:nvSpPr>
          <p:spPr>
            <a:xfrm>
              <a:off x="2653910" y="2749852"/>
              <a:ext cx="1696618" cy="180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while(true){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srgbClr val="ED7D31"/>
                  </a:solidFill>
                </a:rPr>
                <a:t>    </a:t>
              </a:r>
              <a:r>
                <a:rPr lang="en-US" altLang="zh-CN" sz="2400" dirty="0" err="1" smtClean="0">
                  <a:solidFill>
                    <a:prstClr val="black"/>
                  </a:solidFill>
                </a:rPr>
                <a:t>acq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 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    </a:t>
              </a:r>
              <a:r>
                <a:rPr lang="en-US" altLang="zh-CN" sz="2400" dirty="0" err="1" smtClean="0">
                  <a:solidFill>
                    <a:prstClr val="black"/>
                  </a:solidFill>
                </a:rPr>
                <a:t>rel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}</a:t>
              </a:r>
              <a:endParaRPr lang="he-IL" altLang="zh-CN" sz="2400" dirty="0" smtClean="0">
                <a:solidFill>
                  <a:prstClr val="black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48170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500"/>
    </mc:Choice>
    <mc:Fallback xmlns="">
      <p:transition spd="slow" advTm="495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630176"/>
              </p:ext>
            </p:extLst>
          </p:nvPr>
        </p:nvGraphicFramePr>
        <p:xfrm>
          <a:off x="628650" y="2623278"/>
          <a:ext cx="7938626" cy="149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3642"/>
                <a:gridCol w="2192215"/>
                <a:gridCol w="1617785"/>
                <a:gridCol w="207498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Atomic partial spec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Ticket</a:t>
                      </a:r>
                      <a:r>
                        <a:rPr lang="en-US" altLang="zh-CN" sz="2000" baseline="0" dirty="0" smtClean="0"/>
                        <a:t> lock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TAS</a:t>
                      </a:r>
                      <a:r>
                        <a:rPr lang="en-US" altLang="zh-CN" sz="2000" baseline="0" dirty="0" smtClean="0"/>
                        <a:t> lock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Strong fairness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Must print 1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Must print 1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May not</a:t>
                      </a:r>
                      <a:r>
                        <a:rPr lang="en-US" altLang="zh-CN" sz="2000" baseline="0" dirty="0" smtClean="0">
                          <a:solidFill>
                            <a:srgbClr val="0000FF"/>
                          </a:solidFill>
                        </a:rPr>
                        <a:t> print 1</a:t>
                      </a:r>
                      <a:endParaRPr lang="zh-CN" altLang="en-US" sz="200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Weak fairness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May not</a:t>
                      </a:r>
                      <a:r>
                        <a:rPr lang="en-US" altLang="zh-CN" sz="2000" baseline="0" dirty="0" smtClean="0">
                          <a:solidFill>
                            <a:srgbClr val="0000FF"/>
                          </a:solidFill>
                        </a:rPr>
                        <a:t> print 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Must print 1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May not</a:t>
                      </a:r>
                      <a:r>
                        <a:rPr lang="en-US" altLang="zh-CN" sz="2000" baseline="0" dirty="0" smtClean="0">
                          <a:solidFill>
                            <a:srgbClr val="0000FF"/>
                          </a:solidFill>
                        </a:rPr>
                        <a:t> print 1</a:t>
                      </a:r>
                      <a:endParaRPr lang="zh-CN" altLang="en-US" sz="200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28114" y="4633888"/>
            <a:ext cx="7339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Problem #1: await </a:t>
            </a:r>
            <a:r>
              <a:rPr lang="en-US" altLang="zh-CN" sz="2400" dirty="0" smtClean="0"/>
              <a:t>blocks cannot be abstraction for the same </a:t>
            </a:r>
            <a:r>
              <a:rPr lang="en-US" altLang="zh-CN" sz="2400" dirty="0" err="1" smtClean="0"/>
              <a:t>impl</a:t>
            </a:r>
            <a:r>
              <a:rPr lang="en-US" altLang="zh-CN" sz="2400" dirty="0" smtClean="0"/>
              <a:t>. under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different fairness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10961" y="3214253"/>
            <a:ext cx="5640312" cy="57634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02151" y="5566476"/>
            <a:ext cx="7787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Problem #2: await </a:t>
            </a:r>
            <a:r>
              <a:rPr lang="en-US" altLang="zh-CN" sz="2400" dirty="0" smtClean="0"/>
              <a:t>blocks cannot serve as abstraction for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different implementations</a:t>
            </a:r>
            <a:r>
              <a:rPr lang="en-US" altLang="zh-CN" sz="2400" dirty="0" smtClean="0"/>
              <a:t>, which exhibit different progress</a:t>
            </a:r>
            <a:endParaRPr lang="zh-CN" altLang="en-US" sz="2400" dirty="0"/>
          </a:p>
        </p:txBody>
      </p: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414253" cy="1325563"/>
          </a:xfrm>
        </p:spPr>
        <p:txBody>
          <a:bodyPr>
            <a:normAutofit/>
          </a:bodyPr>
          <a:lstStyle/>
          <a:p>
            <a:r>
              <a:rPr lang="en-US" altLang="zh-CN" sz="4000" b="1" i="1" dirty="0"/>
              <a:t>APS insufficient as abstractions</a:t>
            </a:r>
            <a:endParaRPr lang="zh-CN" altLang="en-US" b="1" i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5285556" y="2165009"/>
            <a:ext cx="69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PSF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7157530" y="2165008"/>
            <a:ext cx="69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PDF</a:t>
            </a:r>
            <a:endParaRPr lang="zh-CN" altLang="en-US" sz="2400" dirty="0"/>
          </a:p>
        </p:txBody>
      </p:sp>
      <p:grpSp>
        <p:nvGrpSpPr>
          <p:cNvPr id="29" name="组合 28"/>
          <p:cNvGrpSpPr/>
          <p:nvPr/>
        </p:nvGrpSpPr>
        <p:grpSpPr>
          <a:xfrm>
            <a:off x="5310161" y="305455"/>
            <a:ext cx="3310276" cy="1800493"/>
            <a:chOff x="1040252" y="2749852"/>
            <a:chExt cx="3310276" cy="1800493"/>
          </a:xfrm>
        </p:grpSpPr>
        <p:grpSp>
          <p:nvGrpSpPr>
            <p:cNvPr id="30" name="组合 22"/>
            <p:cNvGrpSpPr/>
            <p:nvPr/>
          </p:nvGrpSpPr>
          <p:grpSpPr>
            <a:xfrm>
              <a:off x="2418780" y="2822153"/>
              <a:ext cx="72008" cy="1728192"/>
              <a:chOff x="4191000" y="4221088"/>
              <a:chExt cx="76200" cy="1722512"/>
            </a:xfrm>
          </p:grpSpPr>
          <p:sp>
            <p:nvSpPr>
              <p:cNvPr id="33" name="Line 46"/>
              <p:cNvSpPr>
                <a:spLocks noChangeShapeType="1"/>
              </p:cNvSpPr>
              <p:nvPr/>
            </p:nvSpPr>
            <p:spPr bwMode="auto">
              <a:xfrm>
                <a:off x="41910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Line 47"/>
              <p:cNvSpPr>
                <a:spLocks noChangeShapeType="1"/>
              </p:cNvSpPr>
              <p:nvPr/>
            </p:nvSpPr>
            <p:spPr bwMode="auto">
              <a:xfrm>
                <a:off x="42672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1" name="TextBox 9"/>
            <p:cNvSpPr txBox="1"/>
            <p:nvPr/>
          </p:nvSpPr>
          <p:spPr>
            <a:xfrm>
              <a:off x="1040252" y="2932345"/>
              <a:ext cx="1236877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err="1" smtClean="0">
                  <a:solidFill>
                    <a:prstClr val="black"/>
                  </a:solidFill>
                </a:rPr>
                <a:t>acq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err="1" smtClean="0">
                  <a:solidFill>
                    <a:prstClr val="black"/>
                  </a:solidFill>
                </a:rPr>
                <a:t>rel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srgbClr val="ED7D31"/>
                  </a:solidFill>
                </a:rPr>
                <a:t>print(1);</a:t>
              </a:r>
            </a:p>
          </p:txBody>
        </p:sp>
        <p:sp>
          <p:nvSpPr>
            <p:cNvPr id="32" name="TextBox 10"/>
            <p:cNvSpPr txBox="1"/>
            <p:nvPr/>
          </p:nvSpPr>
          <p:spPr>
            <a:xfrm>
              <a:off x="2653910" y="2749852"/>
              <a:ext cx="1696618" cy="180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while(true){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srgbClr val="ED7D31"/>
                  </a:solidFill>
                </a:rPr>
                <a:t>    </a:t>
              </a:r>
              <a:r>
                <a:rPr lang="en-US" altLang="zh-CN" sz="2400" dirty="0" err="1" smtClean="0">
                  <a:solidFill>
                    <a:prstClr val="black"/>
                  </a:solidFill>
                </a:rPr>
                <a:t>acq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 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    </a:t>
              </a:r>
              <a:r>
                <a:rPr lang="en-US" altLang="zh-CN" sz="2400" dirty="0" err="1" smtClean="0">
                  <a:solidFill>
                    <a:prstClr val="black"/>
                  </a:solidFill>
                </a:rPr>
                <a:t>rel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}</a:t>
              </a:r>
              <a:endParaRPr lang="he-IL" altLang="zh-CN" sz="2400" dirty="0" smtClean="0">
                <a:solidFill>
                  <a:prstClr val="black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4721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95"/>
    </mc:Choice>
    <mc:Fallback xmlns="">
      <p:transition spd="slow" advTm="235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Example: Test-and-Set (TAS) locks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39366" y="2159102"/>
            <a:ext cx="2625158" cy="38625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 err="1" smtClean="0">
                <a:solidFill>
                  <a:prstClr val="black"/>
                </a:solidFill>
              </a:rPr>
              <a:t>acq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() {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    local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000" dirty="0" smtClean="0">
                <a:solidFill>
                  <a:prstClr val="black"/>
                </a:solidFill>
              </a:rPr>
              <a:t>   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 := false; 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while</a:t>
            </a:r>
            <a:r>
              <a:rPr lang="en-US" altLang="zh-CN" sz="2000" dirty="0" smtClean="0">
                <a:solidFill>
                  <a:prstClr val="black"/>
                </a:solidFill>
              </a:rPr>
              <a:t>( !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 ) {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   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succ</a:t>
            </a:r>
            <a:r>
              <a:rPr lang="en-US" altLang="zh-CN" sz="2000" dirty="0" smtClean="0">
                <a:solidFill>
                  <a:prstClr val="black"/>
                </a:solidFill>
              </a:rPr>
              <a:t> :=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cas</a:t>
            </a:r>
            <a:r>
              <a:rPr lang="en-US" altLang="zh-CN" sz="2000" dirty="0" smtClean="0">
                <a:solidFill>
                  <a:prstClr val="black"/>
                </a:solidFill>
              </a:rPr>
              <a:t>(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L</a:t>
            </a:r>
            <a:r>
              <a:rPr lang="en-US" altLang="zh-CN" sz="2000" dirty="0" smtClean="0">
                <a:solidFill>
                  <a:prstClr val="black"/>
                </a:solidFill>
              </a:rPr>
              <a:t>, 0, 1);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</a:t>
            </a:r>
            <a:r>
              <a:rPr lang="en-US" altLang="zh-CN" sz="2000" dirty="0" smtClean="0">
                <a:solidFill>
                  <a:prstClr val="black"/>
                </a:solidFill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err="1" smtClean="0">
                <a:solidFill>
                  <a:prstClr val="black"/>
                </a:solidFill>
              </a:rPr>
              <a:t>rel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() </a:t>
            </a:r>
            <a:r>
              <a:rPr lang="en-US" altLang="zh-CN" sz="2000" b="1" dirty="0">
                <a:solidFill>
                  <a:prstClr val="black"/>
                </a:solidFill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srgbClr val="0000FF"/>
                </a:solidFill>
              </a:rPr>
              <a:t>    L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:= 0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}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01261" y="1697437"/>
            <a:ext cx="1318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TAS locks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220360" y="1928269"/>
            <a:ext cx="4000500" cy="2381250"/>
            <a:chOff x="4583775" y="2563326"/>
            <a:chExt cx="4000500" cy="238125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3775" y="2563326"/>
              <a:ext cx="4000500" cy="2381250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6710810" y="2731081"/>
              <a:ext cx="857250" cy="3000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solidFill>
                    <a:prstClr val="black"/>
                  </a:solidFill>
                </a:rPr>
                <a:t>Tickets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6013154" y="4882342"/>
            <a:ext cx="119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Unfair!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880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205"/>
    </mc:Choice>
    <mc:Fallback xmlns="">
      <p:transition spd="slow" advTm="352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338684"/>
              </p:ext>
            </p:extLst>
          </p:nvPr>
        </p:nvGraphicFramePr>
        <p:xfrm>
          <a:off x="628650" y="2623278"/>
          <a:ext cx="7938626" cy="1493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3642"/>
                <a:gridCol w="2192215"/>
                <a:gridCol w="1617785"/>
                <a:gridCol w="2074984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Atomic partial spec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Ticket</a:t>
                      </a:r>
                      <a:r>
                        <a:rPr lang="en-US" altLang="zh-CN" sz="2000" baseline="0" dirty="0" smtClean="0"/>
                        <a:t> lock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TAS</a:t>
                      </a:r>
                      <a:r>
                        <a:rPr lang="en-US" altLang="zh-CN" sz="2000" baseline="0" dirty="0" smtClean="0"/>
                        <a:t> lock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Strong fairness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Must print 1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Must print 1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May not</a:t>
                      </a:r>
                      <a:r>
                        <a:rPr lang="en-US" altLang="zh-CN" sz="2000" baseline="0" dirty="0" smtClean="0">
                          <a:solidFill>
                            <a:srgbClr val="0000FF"/>
                          </a:solidFill>
                        </a:rPr>
                        <a:t> print 1</a:t>
                      </a:r>
                      <a:endParaRPr lang="zh-CN" altLang="en-US" sz="200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Weak fairness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May not</a:t>
                      </a:r>
                      <a:r>
                        <a:rPr lang="en-US" altLang="zh-CN" sz="2000" baseline="0" dirty="0" smtClean="0">
                          <a:solidFill>
                            <a:srgbClr val="0000FF"/>
                          </a:solidFill>
                        </a:rPr>
                        <a:t> print 1</a:t>
                      </a:r>
                      <a:endParaRPr lang="zh-CN" altLang="en-US" sz="2000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Must print 1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rgbClr val="0000FF"/>
                          </a:solidFill>
                        </a:rPr>
                        <a:t>May not</a:t>
                      </a:r>
                      <a:r>
                        <a:rPr lang="en-US" altLang="zh-CN" sz="2000" baseline="0" dirty="0" smtClean="0">
                          <a:solidFill>
                            <a:srgbClr val="0000FF"/>
                          </a:solidFill>
                        </a:rPr>
                        <a:t> print 1</a:t>
                      </a:r>
                      <a:endParaRPr lang="zh-CN" altLang="en-US" sz="2000" dirty="0" smtClean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2810961" y="3214253"/>
            <a:ext cx="5640312" cy="576349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2810961" y="3214255"/>
            <a:ext cx="3631940" cy="986443"/>
          </a:xfrm>
          <a:prstGeom prst="round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989891" y="4574457"/>
            <a:ext cx="7339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</a:rPr>
              <a:t>We need more than one abstraction!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89891" y="5712411"/>
            <a:ext cx="7339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</a:rPr>
              <a:t>Can we systematically generate all of them?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354834" y="5049387"/>
            <a:ext cx="716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2 progress (PSF vs. PDF) 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x</a:t>
            </a:r>
            <a:r>
              <a:rPr lang="en-US" altLang="zh-CN" sz="2400" dirty="0" smtClean="0"/>
              <a:t> 2 fairness (Strong vs. Weak)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4414253" cy="1325563"/>
          </a:xfrm>
        </p:spPr>
        <p:txBody>
          <a:bodyPr>
            <a:normAutofit/>
          </a:bodyPr>
          <a:lstStyle/>
          <a:p>
            <a:r>
              <a:rPr lang="en-US" altLang="zh-CN" sz="4000" b="1" i="1" dirty="0"/>
              <a:t>APS insufficient as abstractions</a:t>
            </a:r>
            <a:endParaRPr lang="zh-CN" altLang="en-US" sz="4000" b="1" i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5285556" y="2165009"/>
            <a:ext cx="69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PSF</a:t>
            </a:r>
            <a:endParaRPr lang="zh-CN" altLang="en-US" sz="2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7157530" y="2165008"/>
            <a:ext cx="691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PDF</a:t>
            </a:r>
            <a:endParaRPr lang="zh-CN" altLang="en-US" sz="2400" dirty="0"/>
          </a:p>
        </p:txBody>
      </p:sp>
      <p:grpSp>
        <p:nvGrpSpPr>
          <p:cNvPr id="34" name="组合 33"/>
          <p:cNvGrpSpPr/>
          <p:nvPr/>
        </p:nvGrpSpPr>
        <p:grpSpPr>
          <a:xfrm>
            <a:off x="5310161" y="305455"/>
            <a:ext cx="3310276" cy="1800493"/>
            <a:chOff x="1040252" y="2749852"/>
            <a:chExt cx="3310276" cy="1800493"/>
          </a:xfrm>
        </p:grpSpPr>
        <p:grpSp>
          <p:nvGrpSpPr>
            <p:cNvPr id="35" name="组合 22"/>
            <p:cNvGrpSpPr/>
            <p:nvPr/>
          </p:nvGrpSpPr>
          <p:grpSpPr>
            <a:xfrm>
              <a:off x="2418780" y="2822153"/>
              <a:ext cx="72008" cy="1728192"/>
              <a:chOff x="4191000" y="4221088"/>
              <a:chExt cx="76200" cy="1722512"/>
            </a:xfrm>
          </p:grpSpPr>
          <p:sp>
            <p:nvSpPr>
              <p:cNvPr id="38" name="Line 46"/>
              <p:cNvSpPr>
                <a:spLocks noChangeShapeType="1"/>
              </p:cNvSpPr>
              <p:nvPr/>
            </p:nvSpPr>
            <p:spPr bwMode="auto">
              <a:xfrm>
                <a:off x="41910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Line 47"/>
              <p:cNvSpPr>
                <a:spLocks noChangeShapeType="1"/>
              </p:cNvSpPr>
              <p:nvPr/>
            </p:nvSpPr>
            <p:spPr bwMode="auto">
              <a:xfrm>
                <a:off x="4267200" y="4221088"/>
                <a:ext cx="0" cy="17225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6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6" name="TextBox 9"/>
            <p:cNvSpPr txBox="1"/>
            <p:nvPr/>
          </p:nvSpPr>
          <p:spPr>
            <a:xfrm>
              <a:off x="1040252" y="2932345"/>
              <a:ext cx="1236877" cy="13542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err="1" smtClean="0">
                  <a:solidFill>
                    <a:prstClr val="black"/>
                  </a:solidFill>
                </a:rPr>
                <a:t>acq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err="1" smtClean="0">
                  <a:solidFill>
                    <a:prstClr val="black"/>
                  </a:solidFill>
                </a:rPr>
                <a:t>rel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srgbClr val="ED7D31"/>
                  </a:solidFill>
                </a:rPr>
                <a:t>print(1);</a:t>
              </a:r>
            </a:p>
          </p:txBody>
        </p:sp>
        <p:sp>
          <p:nvSpPr>
            <p:cNvPr id="37" name="TextBox 10"/>
            <p:cNvSpPr txBox="1"/>
            <p:nvPr/>
          </p:nvSpPr>
          <p:spPr>
            <a:xfrm>
              <a:off x="2653910" y="2749852"/>
              <a:ext cx="1696618" cy="18004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while(true){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srgbClr val="ED7D31"/>
                  </a:solidFill>
                </a:rPr>
                <a:t>    </a:t>
              </a:r>
              <a:r>
                <a:rPr lang="en-US" altLang="zh-CN" sz="2400" dirty="0" err="1" smtClean="0">
                  <a:solidFill>
                    <a:prstClr val="black"/>
                  </a:solidFill>
                </a:rPr>
                <a:t>acq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 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    </a:t>
              </a:r>
              <a:r>
                <a:rPr lang="en-US" altLang="zh-CN" sz="2400" dirty="0" err="1" smtClean="0">
                  <a:solidFill>
                    <a:prstClr val="black"/>
                  </a:solidFill>
                </a:rPr>
                <a:t>rel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();</a:t>
              </a:r>
            </a:p>
            <a:p>
              <a:pPr marL="27432">
                <a:spcBef>
                  <a:spcPts val="600"/>
                </a:spcBef>
                <a:buClr>
                  <a:srgbClr val="4F81BD"/>
                </a:buClr>
                <a:buSzPct val="80000"/>
                <a:defRPr/>
              </a:pPr>
              <a:r>
                <a:rPr lang="en-US" altLang="zh-CN" sz="2400" dirty="0" smtClean="0">
                  <a:solidFill>
                    <a:prstClr val="black"/>
                  </a:solidFill>
                </a:rPr>
                <a:t>}</a:t>
              </a:r>
              <a:endParaRPr lang="he-IL" altLang="zh-CN" sz="2400" dirty="0" smtClean="0">
                <a:solidFill>
                  <a:prstClr val="black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778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157"/>
    </mc:Choice>
    <mc:Fallback xmlns="">
      <p:transition spd="slow" advTm="421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75898"/>
          </a:xfrm>
        </p:spPr>
        <p:txBody>
          <a:bodyPr/>
          <a:lstStyle/>
          <a:p>
            <a:r>
              <a:rPr lang="en-US" altLang="zh-CN" b="1" dirty="0" smtClean="0"/>
              <a:t>Code wrappers</a:t>
            </a:r>
            <a:r>
              <a:rPr lang="en-US" altLang="zh-CN" dirty="0" smtClean="0"/>
              <a:t>: syntactic transformations that turn </a:t>
            </a:r>
            <a:r>
              <a:rPr lang="en-US" altLang="zh-CN" b="1" dirty="0" smtClean="0"/>
              <a:t>await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0000FF"/>
                </a:solidFill>
              </a:rPr>
              <a:t>B</a:t>
            </a:r>
            <a:r>
              <a:rPr lang="en-US" altLang="zh-CN" dirty="0" smtClean="0"/>
              <a:t>){</a:t>
            </a:r>
            <a:r>
              <a:rPr lang="en-US" altLang="zh-CN" dirty="0" smtClean="0">
                <a:solidFill>
                  <a:srgbClr val="0000FF"/>
                </a:solidFill>
              </a:rPr>
              <a:t>C</a:t>
            </a:r>
            <a:r>
              <a:rPr lang="en-US" altLang="zh-CN" dirty="0" smtClean="0"/>
              <a:t>} to proper (possibly </a:t>
            </a:r>
            <a:r>
              <a:rPr lang="en-US" altLang="zh-CN" b="1" dirty="0" smtClean="0"/>
              <a:t>non-atomic</a:t>
            </a:r>
            <a:r>
              <a:rPr lang="en-US" altLang="zh-CN" dirty="0" smtClean="0"/>
              <a:t>) specs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888498" y="2964737"/>
            <a:ext cx="7961785" cy="1701575"/>
            <a:chOff x="888498" y="2964737"/>
            <a:chExt cx="7961785" cy="1701575"/>
          </a:xfrm>
        </p:grpSpPr>
        <p:sp>
          <p:nvSpPr>
            <p:cNvPr id="4" name="文本框 3"/>
            <p:cNvSpPr txBox="1"/>
            <p:nvPr/>
          </p:nvSpPr>
          <p:spPr>
            <a:xfrm>
              <a:off x="3186545" y="3679768"/>
              <a:ext cx="32197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(APS) A</a:t>
              </a:r>
              <a:r>
                <a:rPr lang="en-US" altLang="zh-CN" sz="2400" dirty="0" smtClean="0"/>
                <a:t> ::= </a:t>
              </a:r>
              <a:r>
                <a:rPr lang="en-US" altLang="zh-CN" sz="2400" b="1" dirty="0" smtClean="0"/>
                <a:t>await</a:t>
              </a:r>
              <a:r>
                <a:rPr lang="en-US" altLang="zh-CN" sz="2400" dirty="0" smtClean="0"/>
                <a:t>(</a:t>
              </a:r>
              <a:r>
                <a:rPr lang="en-US" altLang="zh-CN" sz="2400" dirty="0" smtClean="0">
                  <a:solidFill>
                    <a:srgbClr val="0000FF"/>
                  </a:solidFill>
                </a:rPr>
                <a:t>B</a:t>
              </a:r>
              <a:r>
                <a:rPr lang="en-US" altLang="zh-CN" sz="2400" dirty="0" smtClean="0"/>
                <a:t>){</a:t>
              </a:r>
              <a:r>
                <a:rPr lang="en-US" altLang="zh-CN" sz="2400" dirty="0" smtClean="0">
                  <a:solidFill>
                    <a:srgbClr val="0000FF"/>
                  </a:solidFill>
                </a:rPr>
                <a:t>C</a:t>
              </a:r>
              <a:r>
                <a:rPr lang="en-US" altLang="zh-CN" sz="2400" dirty="0" smtClean="0"/>
                <a:t>} </a:t>
              </a:r>
              <a:endParaRPr lang="zh-CN" altLang="en-US" sz="2400" dirty="0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125584" y="4204647"/>
              <a:ext cx="44279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(Spec) S ::= … | </a:t>
              </a:r>
              <a:r>
                <a:rPr lang="en-US" altLang="zh-CN" sz="2400" dirty="0" smtClean="0">
                  <a:solidFill>
                    <a:srgbClr val="0000FF"/>
                  </a:solidFill>
                </a:rPr>
                <a:t>A</a:t>
              </a:r>
              <a:r>
                <a:rPr lang="en-US" altLang="zh-CN" sz="2400" dirty="0" smtClean="0"/>
                <a:t> | S;S | S+S | … </a:t>
              </a:r>
              <a:endParaRPr lang="zh-CN" altLang="en-US" sz="2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88498" y="2964737"/>
              <a:ext cx="79617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Extend spec lang. with atomic partial specs (APS):</a:t>
              </a:r>
              <a:endParaRPr lang="zh-CN" altLang="en-US" sz="2800" dirty="0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988251" y="5160027"/>
            <a:ext cx="498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P-</a:t>
            </a:r>
            <a:r>
              <a:rPr lang="en-US" altLang="zh-CN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-</a:t>
            </a:r>
            <a:r>
              <a:rPr lang="en-US" altLang="zh-CN" sz="2800" dirty="0" smtClean="0"/>
              <a:t>Wrapper :  </a:t>
            </a:r>
            <a:r>
              <a:rPr lang="en-US" altLang="zh-CN" sz="2800" dirty="0" smtClean="0">
                <a:solidFill>
                  <a:srgbClr val="0000FF"/>
                </a:solidFill>
              </a:rPr>
              <a:t>APS</a:t>
            </a:r>
            <a:r>
              <a:rPr lang="en-US" altLang="zh-CN" sz="2800" dirty="0" smtClean="0"/>
              <a:t>  </a:t>
            </a:r>
            <a:r>
              <a:rPr lang="en-US" altLang="zh-CN" sz="2800" dirty="0" smtClean="0">
                <a:sym typeface="Symbol" panose="05050102010706020507" pitchFamily="18" charset="2"/>
              </a:rPr>
              <a:t>  Spec</a:t>
            </a:r>
            <a:endParaRPr lang="en-US" altLang="zh-CN" sz="2800" dirty="0" smtClean="0"/>
          </a:p>
        </p:txBody>
      </p:sp>
      <p:sp>
        <p:nvSpPr>
          <p:cNvPr id="19" name="文本框 18"/>
          <p:cNvSpPr txBox="1"/>
          <p:nvPr/>
        </p:nvSpPr>
        <p:spPr>
          <a:xfrm>
            <a:off x="1032335" y="5764989"/>
            <a:ext cx="3417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ym typeface="Symbol" panose="05050102010706020507" pitchFamily="18" charset="2"/>
              </a:rPr>
              <a:t>P </a:t>
            </a:r>
            <a:r>
              <a:rPr lang="zh-CN" altLang="en-US" sz="2000" dirty="0">
                <a:sym typeface="Symbol" panose="05050102010706020507" pitchFamily="18" charset="2"/>
              </a:rPr>
              <a:t> </a:t>
            </a:r>
            <a:r>
              <a:rPr lang="en-US" altLang="zh-CN" sz="2000" dirty="0">
                <a:sym typeface="Symbol" panose="05050102010706020507" pitchFamily="18" charset="2"/>
              </a:rPr>
              <a:t>{PSF, PDF}</a:t>
            </a:r>
            <a:endParaRPr lang="zh-CN" altLang="en-US" sz="2000" dirty="0"/>
          </a:p>
          <a:p>
            <a:r>
              <a:rPr lang="zh-CN" altLang="en-US" sz="2000" dirty="0" smtClean="0">
                <a:sym typeface="Symbol" panose="05050102010706020507" pitchFamily="18" charset="2"/>
              </a:rPr>
              <a:t> </a:t>
            </a:r>
            <a:r>
              <a:rPr lang="en-US" altLang="zh-CN" sz="2000" dirty="0" smtClean="0">
                <a:sym typeface="Symbol" panose="05050102010706020507" pitchFamily="18" charset="2"/>
              </a:rPr>
              <a:t>{Strong / Weak Fairness}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34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34"/>
    </mc:Choice>
    <mc:Fallback xmlns="">
      <p:transition spd="slow" advTm="561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Code wrappers</a:t>
            </a:r>
            <a:r>
              <a:rPr lang="en-US" altLang="zh-CN" dirty="0"/>
              <a:t>: syntactic transformations that turn </a:t>
            </a:r>
            <a:r>
              <a:rPr lang="en-US" altLang="zh-CN" b="1" dirty="0"/>
              <a:t>await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en-US" altLang="zh-CN" dirty="0"/>
              <a:t>){</a:t>
            </a: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en-US" altLang="zh-CN" dirty="0"/>
              <a:t>} to proper (possibly </a:t>
            </a:r>
            <a:r>
              <a:rPr lang="en-US" altLang="zh-CN" b="1" dirty="0"/>
              <a:t>non-atomic</a:t>
            </a:r>
            <a:r>
              <a:rPr lang="en-US" altLang="zh-CN" dirty="0"/>
              <a:t>) specs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405896" y="2848892"/>
            <a:ext cx="1192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O  </a:t>
            </a:r>
            <a:r>
              <a:rPr lang="en-US" altLang="zh-CN" sz="2400" b="1" dirty="0" smtClean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zh-CN" sz="2400" b="1" baseline="-25000" dirty="0" err="1" smtClean="0">
                <a:solidFill>
                  <a:prstClr val="black"/>
                </a:solidFill>
                <a:sym typeface="Symbol"/>
              </a:rPr>
              <a:t>ctxt</a:t>
            </a:r>
            <a:endParaRPr lang="zh-CN" altLang="en-US" sz="2400" baseline="-25000" dirty="0">
              <a:solidFill>
                <a:prstClr val="black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62741" y="5910588"/>
            <a:ext cx="1679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Obj. </a:t>
            </a:r>
            <a:r>
              <a:rPr lang="en-US" altLang="zh-CN" sz="2400" dirty="0" err="1" smtClean="0"/>
              <a:t>Impl</a:t>
            </a:r>
            <a:r>
              <a:rPr lang="en-US" altLang="zh-CN" sz="2400" dirty="0" smtClean="0"/>
              <a:t>. </a:t>
            </a:r>
            <a:r>
              <a:rPr lang="en-US" altLang="zh-CN" sz="2400" b="1" dirty="0">
                <a:solidFill>
                  <a:srgbClr val="0000FF"/>
                </a:solidFill>
              </a:rPr>
              <a:t>O</a:t>
            </a:r>
            <a:endParaRPr lang="zh-CN" altLang="en-US" sz="2400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705" y="5086785"/>
            <a:ext cx="630593" cy="721454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4590216" y="4302584"/>
            <a:ext cx="222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await</a:t>
            </a:r>
            <a:r>
              <a:rPr lang="en-US" altLang="zh-CN" sz="2400" dirty="0" smtClean="0"/>
              <a:t>(B){C} </a:t>
            </a:r>
            <a:endParaRPr lang="zh-CN" altLang="en-US" sz="2400" dirty="0"/>
          </a:p>
        </p:txBody>
      </p:sp>
      <p:sp>
        <p:nvSpPr>
          <p:cNvPr id="35" name="右箭头 34"/>
          <p:cNvSpPr/>
          <p:nvPr/>
        </p:nvSpPr>
        <p:spPr>
          <a:xfrm rot="16200000">
            <a:off x="5290820" y="5266386"/>
            <a:ext cx="829820" cy="222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626534" y="2850607"/>
            <a:ext cx="2066764" cy="523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          ??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598016" y="2814319"/>
            <a:ext cx="2164291" cy="577426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圆角矩形标注 20"/>
          <p:cNvSpPr/>
          <p:nvPr/>
        </p:nvSpPr>
        <p:spPr>
          <a:xfrm>
            <a:off x="282785" y="3373827"/>
            <a:ext cx="3599190" cy="1096126"/>
          </a:xfrm>
          <a:prstGeom prst="wedgeRoundRectCallout">
            <a:avLst>
              <a:gd name="adj1" fmla="val 78883"/>
              <a:gd name="adj2" fmla="val 5752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Captures </a:t>
            </a:r>
            <a:r>
              <a:rPr lang="en-US" altLang="zh-CN" sz="2000" dirty="0" err="1" smtClean="0">
                <a:solidFill>
                  <a:schemeClr val="tx1"/>
                </a:solidFill>
              </a:rPr>
              <a:t>linearizability</a:t>
            </a:r>
            <a:r>
              <a:rPr lang="en-US" altLang="zh-CN" sz="2000" dirty="0" smtClean="0">
                <a:solidFill>
                  <a:schemeClr val="tx1"/>
                </a:solidFill>
              </a:rPr>
              <a:t/>
            </a:r>
            <a:br>
              <a:rPr lang="en-US" altLang="zh-CN" sz="2000" dirty="0" smtClean="0">
                <a:solidFill>
                  <a:schemeClr val="tx1"/>
                </a:solidFill>
              </a:rPr>
            </a:br>
            <a:r>
              <a:rPr lang="en-US" altLang="zh-CN" sz="2000" dirty="0" smtClean="0">
                <a:solidFill>
                  <a:schemeClr val="tx1"/>
                </a:solidFill>
              </a:rPr>
              <a:t>Simple &amp; Intuitive</a:t>
            </a:r>
          </a:p>
          <a:p>
            <a:pPr algn="ctr"/>
            <a:r>
              <a:rPr lang="en-US" altLang="zh-CN" sz="2000" dirty="0" smtClean="0">
                <a:solidFill>
                  <a:srgbClr val="FF0000"/>
                </a:solidFill>
              </a:rPr>
              <a:t>But insufficient for CR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594545" y="3419599"/>
            <a:ext cx="2023457" cy="759233"/>
            <a:chOff x="5286201" y="3419599"/>
            <a:chExt cx="2023457" cy="759233"/>
          </a:xfrm>
        </p:grpSpPr>
        <p:sp>
          <p:nvSpPr>
            <p:cNvPr id="23" name="右箭头 22"/>
            <p:cNvSpPr/>
            <p:nvPr/>
          </p:nvSpPr>
          <p:spPr>
            <a:xfrm rot="16200000">
              <a:off x="5017769" y="3688031"/>
              <a:ext cx="759233" cy="2223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5460250" y="3592466"/>
              <a:ext cx="1849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P-</a:t>
              </a:r>
              <a:r>
                <a:rPr lang="en-US" altLang="zh-CN" sz="2400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-</a:t>
              </a:r>
              <a:r>
                <a:rPr lang="en-US" altLang="zh-CN" sz="2400" dirty="0" smtClean="0"/>
                <a:t>Wrapper</a:t>
              </a: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6887262" y="3964914"/>
            <a:ext cx="205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Symbol" panose="05050102010706020507" pitchFamily="18" charset="2"/>
              </a:rPr>
              <a:t>P </a:t>
            </a:r>
            <a:r>
              <a:rPr lang="zh-CN" altLang="en-US" dirty="0">
                <a:sym typeface="Symbol" panose="05050102010706020507" pitchFamily="18" charset="2"/>
              </a:rPr>
              <a:t> </a:t>
            </a:r>
            <a:r>
              <a:rPr lang="en-US" altLang="zh-CN" dirty="0">
                <a:sym typeface="Symbol" panose="05050102010706020507" pitchFamily="18" charset="2"/>
              </a:rPr>
              <a:t>{PSF, PDF}</a:t>
            </a:r>
            <a:endParaRPr lang="zh-CN" altLang="en-US" dirty="0"/>
          </a:p>
          <a:p>
            <a:r>
              <a:rPr lang="zh-CN" altLang="en-US" dirty="0" smtClean="0">
                <a:sym typeface="Symbol" panose="05050102010706020507" pitchFamily="18" charset="2"/>
              </a:rPr>
              <a:t> </a:t>
            </a:r>
            <a:r>
              <a:rPr lang="en-US" altLang="zh-CN" dirty="0" smtClean="0">
                <a:sym typeface="Symbol" panose="05050102010706020507" pitchFamily="18" charset="2"/>
              </a:rPr>
              <a:t>{Strong, Weak}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053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612"/>
    </mc:Choice>
    <mc:Fallback xmlns="">
      <p:transition spd="slow" advTm="396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 animBg="1"/>
      <p:bldP spid="21" grpId="0" animBg="1"/>
      <p:bldP spid="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Code wrappers</a:t>
            </a:r>
            <a:r>
              <a:rPr lang="en-US" altLang="zh-CN" dirty="0"/>
              <a:t>: syntactic transformations that turn </a:t>
            </a:r>
            <a:r>
              <a:rPr lang="en-US" altLang="zh-CN" b="1" dirty="0"/>
              <a:t>await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en-US" altLang="zh-CN" dirty="0"/>
              <a:t>){</a:t>
            </a: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en-US" altLang="zh-CN" dirty="0"/>
              <a:t>} to proper (possibly </a:t>
            </a:r>
            <a:r>
              <a:rPr lang="en-US" altLang="zh-CN" b="1" dirty="0"/>
              <a:t>non-atomic</a:t>
            </a:r>
            <a:r>
              <a:rPr lang="en-US" altLang="zh-CN" dirty="0"/>
              <a:t>) specs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3405896" y="2848892"/>
            <a:ext cx="1192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O  </a:t>
            </a:r>
            <a:r>
              <a:rPr lang="en-US" altLang="zh-CN" sz="2400" b="1" dirty="0" smtClean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zh-CN" sz="2400" b="1" baseline="-25000" dirty="0" err="1" smtClean="0">
                <a:solidFill>
                  <a:prstClr val="black"/>
                </a:solidFill>
                <a:sym typeface="Symbol"/>
              </a:rPr>
              <a:t>ctxt</a:t>
            </a:r>
            <a:endParaRPr lang="zh-CN" altLang="en-US" sz="2400" baseline="-25000" dirty="0">
              <a:solidFill>
                <a:prstClr val="black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62741" y="5910588"/>
            <a:ext cx="1679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Obj. </a:t>
            </a:r>
            <a:r>
              <a:rPr lang="en-US" altLang="zh-CN" sz="2400" dirty="0" err="1" smtClean="0"/>
              <a:t>Impl</a:t>
            </a:r>
            <a:r>
              <a:rPr lang="en-US" altLang="zh-CN" sz="2400" dirty="0" smtClean="0"/>
              <a:t>. </a:t>
            </a:r>
            <a:r>
              <a:rPr lang="en-US" altLang="zh-CN" sz="2400" b="1" dirty="0">
                <a:solidFill>
                  <a:srgbClr val="0000FF"/>
                </a:solidFill>
              </a:rPr>
              <a:t>O</a:t>
            </a:r>
            <a:endParaRPr lang="zh-CN" altLang="en-US" sz="2400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705" y="5086785"/>
            <a:ext cx="630593" cy="721454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4590216" y="4302584"/>
            <a:ext cx="222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await</a:t>
            </a:r>
            <a:r>
              <a:rPr lang="en-US" altLang="zh-CN" sz="2400" dirty="0" smtClean="0"/>
              <a:t>(B){C} </a:t>
            </a:r>
            <a:endParaRPr lang="zh-CN" altLang="en-US" sz="2400" dirty="0"/>
          </a:p>
        </p:txBody>
      </p:sp>
      <p:sp>
        <p:nvSpPr>
          <p:cNvPr id="35" name="右箭头 34"/>
          <p:cNvSpPr/>
          <p:nvPr/>
        </p:nvSpPr>
        <p:spPr>
          <a:xfrm rot="16200000">
            <a:off x="5290820" y="5266386"/>
            <a:ext cx="829820" cy="222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6" name="组合 35"/>
          <p:cNvGrpSpPr/>
          <p:nvPr/>
        </p:nvGrpSpPr>
        <p:grpSpPr>
          <a:xfrm>
            <a:off x="5594545" y="3419599"/>
            <a:ext cx="2023457" cy="759233"/>
            <a:chOff x="5286201" y="3419599"/>
            <a:chExt cx="2023457" cy="759233"/>
          </a:xfrm>
        </p:grpSpPr>
        <p:sp>
          <p:nvSpPr>
            <p:cNvPr id="37" name="右箭头 36"/>
            <p:cNvSpPr/>
            <p:nvPr/>
          </p:nvSpPr>
          <p:spPr>
            <a:xfrm rot="16200000">
              <a:off x="5017769" y="3688031"/>
              <a:ext cx="759233" cy="2223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460250" y="3592466"/>
              <a:ext cx="1849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P-</a:t>
              </a:r>
              <a:r>
                <a:rPr lang="en-US" altLang="zh-CN" sz="2400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-</a:t>
              </a:r>
              <a:r>
                <a:rPr lang="en-US" altLang="zh-CN" sz="2400" dirty="0" smtClean="0"/>
                <a:t>Wrapper</a:t>
              </a:r>
            </a:p>
          </p:txBody>
        </p:sp>
      </p:grpSp>
      <p:sp>
        <p:nvSpPr>
          <p:cNvPr id="39" name="文本框 38"/>
          <p:cNvSpPr txBox="1"/>
          <p:nvPr/>
        </p:nvSpPr>
        <p:spPr>
          <a:xfrm>
            <a:off x="6887262" y="3964914"/>
            <a:ext cx="205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Symbol" panose="05050102010706020507" pitchFamily="18" charset="2"/>
              </a:rPr>
              <a:t>P </a:t>
            </a:r>
            <a:r>
              <a:rPr lang="zh-CN" altLang="en-US" dirty="0">
                <a:sym typeface="Symbol" panose="05050102010706020507" pitchFamily="18" charset="2"/>
              </a:rPr>
              <a:t> </a:t>
            </a:r>
            <a:r>
              <a:rPr lang="en-US" altLang="zh-CN" dirty="0">
                <a:sym typeface="Symbol" panose="05050102010706020507" pitchFamily="18" charset="2"/>
              </a:rPr>
              <a:t>{PSF, PDF}</a:t>
            </a:r>
            <a:endParaRPr lang="zh-CN" altLang="en-US" dirty="0"/>
          </a:p>
          <a:p>
            <a:r>
              <a:rPr lang="zh-CN" altLang="en-US" dirty="0" smtClean="0">
                <a:sym typeface="Symbol" panose="05050102010706020507" pitchFamily="18" charset="2"/>
              </a:rPr>
              <a:t> </a:t>
            </a:r>
            <a:r>
              <a:rPr lang="en-US" altLang="zh-CN" dirty="0" smtClean="0">
                <a:sym typeface="Symbol" panose="05050102010706020507" pitchFamily="18" charset="2"/>
              </a:rPr>
              <a:t>{Strong, Weak}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600848" y="2807078"/>
            <a:ext cx="3642218" cy="577426"/>
            <a:chOff x="1642164" y="6151043"/>
            <a:chExt cx="3642218" cy="577426"/>
          </a:xfrm>
        </p:grpSpPr>
        <p:sp>
          <p:nvSpPr>
            <p:cNvPr id="31" name="矩形 30"/>
            <p:cNvSpPr/>
            <p:nvPr/>
          </p:nvSpPr>
          <p:spPr>
            <a:xfrm>
              <a:off x="1669311" y="6202051"/>
              <a:ext cx="36044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P-</a:t>
              </a:r>
              <a:r>
                <a:rPr lang="en-US" altLang="zh-CN" sz="2400" dirty="0">
                  <a:solidFill>
                    <a:srgbClr val="FF0000"/>
                  </a:solidFill>
                  <a:sym typeface="Symbol" panose="05050102010706020507" pitchFamily="18" charset="2"/>
                </a:rPr>
                <a:t>-</a:t>
              </a:r>
              <a:r>
                <a:rPr lang="en-US" altLang="zh-CN" sz="2400" dirty="0" smtClean="0"/>
                <a:t>Wrapper( </a:t>
              </a:r>
              <a:r>
                <a:rPr lang="en-US" altLang="zh-CN" sz="2400" b="1" dirty="0" smtClean="0"/>
                <a:t>await</a:t>
              </a:r>
              <a:r>
                <a:rPr lang="en-US" altLang="zh-CN" sz="2400" dirty="0" smtClean="0"/>
                <a:t>(B){ </a:t>
              </a:r>
              <a:r>
                <a:rPr lang="en-US" altLang="zh-CN" sz="2400" dirty="0"/>
                <a:t>C </a:t>
              </a:r>
              <a:r>
                <a:rPr lang="en-US" altLang="zh-CN" sz="2400" dirty="0" smtClean="0"/>
                <a:t>} ) </a:t>
              </a:r>
              <a:endParaRPr lang="zh-CN" altLang="en-US" sz="24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642164" y="6151043"/>
              <a:ext cx="3642218" cy="577426"/>
            </a:xfrm>
            <a:prstGeom prst="rect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0043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91"/>
    </mc:Choice>
    <mc:Fallback xmlns="">
      <p:transition spd="slow" advTm="110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wrappers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Code wrappers</a:t>
            </a:r>
            <a:r>
              <a:rPr lang="en-US" altLang="zh-CN" dirty="0"/>
              <a:t>: syntactic transformations that turn </a:t>
            </a:r>
            <a:r>
              <a:rPr lang="en-US" altLang="zh-CN" b="1" dirty="0"/>
              <a:t>await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en-US" altLang="zh-CN" dirty="0"/>
              <a:t>){</a:t>
            </a: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en-US" altLang="zh-CN" dirty="0"/>
              <a:t>} to proper (possibly </a:t>
            </a:r>
            <a:r>
              <a:rPr lang="en-US" altLang="zh-CN" b="1" dirty="0"/>
              <a:t>non-atomic</a:t>
            </a:r>
            <a:r>
              <a:rPr lang="en-US" altLang="zh-CN" dirty="0"/>
              <a:t>) specs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26794" y="2971913"/>
            <a:ext cx="3417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P-</a:t>
            </a:r>
            <a:r>
              <a:rPr lang="en-US" altLang="zh-CN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-</a:t>
            </a:r>
            <a:r>
              <a:rPr lang="en-US" altLang="zh-CN" sz="2400" dirty="0" smtClean="0"/>
              <a:t>Wrapper(await(B){C})</a:t>
            </a:r>
          </a:p>
          <a:p>
            <a:r>
              <a:rPr lang="en-US" altLang="zh-CN" sz="2000" dirty="0">
                <a:sym typeface="Symbol" panose="05050102010706020507" pitchFamily="18" charset="2"/>
              </a:rPr>
              <a:t>P </a:t>
            </a:r>
            <a:r>
              <a:rPr lang="zh-CN" altLang="en-US" sz="2000" dirty="0">
                <a:sym typeface="Symbol" panose="05050102010706020507" pitchFamily="18" charset="2"/>
              </a:rPr>
              <a:t> </a:t>
            </a:r>
            <a:r>
              <a:rPr lang="en-US" altLang="zh-CN" sz="2000" dirty="0">
                <a:sym typeface="Symbol" panose="05050102010706020507" pitchFamily="18" charset="2"/>
              </a:rPr>
              <a:t>{PSF, PDF}</a:t>
            </a:r>
            <a:endParaRPr lang="zh-CN" altLang="en-US" sz="2000" dirty="0"/>
          </a:p>
          <a:p>
            <a:r>
              <a:rPr lang="zh-CN" altLang="en-US" sz="2000" dirty="0" smtClean="0">
                <a:sym typeface="Symbol" panose="05050102010706020507" pitchFamily="18" charset="2"/>
              </a:rPr>
              <a:t> </a:t>
            </a:r>
            <a:r>
              <a:rPr lang="en-US" altLang="zh-CN" sz="2000" dirty="0" smtClean="0">
                <a:sym typeface="Symbol" panose="05050102010706020507" pitchFamily="18" charset="2"/>
              </a:rPr>
              <a:t>{Strong / Weak Fairness}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424182"/>
              </p:ext>
            </p:extLst>
          </p:nvPr>
        </p:nvGraphicFramePr>
        <p:xfrm>
          <a:off x="1080655" y="4458393"/>
          <a:ext cx="7165572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8469"/>
                <a:gridCol w="2435448"/>
                <a:gridCol w="25016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PSF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PDF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Strong fairness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?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?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85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Weak fairness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?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?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43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62"/>
    </mc:Choice>
    <mc:Fallback xmlns="">
      <p:transition spd="slow" advTm="12662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Wrappers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59621" y="1963651"/>
            <a:ext cx="5185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7030A0"/>
                </a:solidFill>
              </a:rPr>
              <a:t>PSF</a:t>
            </a:r>
            <a:r>
              <a:rPr lang="en-US" altLang="zh-CN" sz="2800" b="1" dirty="0" smtClean="0"/>
              <a:t>-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sfair</a:t>
            </a:r>
            <a:r>
              <a:rPr lang="en-US" altLang="zh-CN" sz="2800" b="1" dirty="0" smtClean="0"/>
              <a:t>-wrapper</a:t>
            </a:r>
            <a:r>
              <a:rPr lang="en-US" altLang="zh-CN" sz="2800" dirty="0" smtClean="0"/>
              <a:t>(await(</a:t>
            </a:r>
            <a:r>
              <a:rPr lang="en-US" altLang="zh-CN" sz="2800" dirty="0" smtClean="0">
                <a:solidFill>
                  <a:srgbClr val="0000FF"/>
                </a:solidFill>
              </a:rPr>
              <a:t>B</a:t>
            </a:r>
            <a:r>
              <a:rPr lang="en-US" altLang="zh-CN" sz="2800" dirty="0" smtClean="0"/>
              <a:t>){</a:t>
            </a:r>
            <a:r>
              <a:rPr lang="en-US" altLang="zh-CN" sz="2800" dirty="0" smtClean="0">
                <a:solidFill>
                  <a:srgbClr val="0000FF"/>
                </a:solidFill>
              </a:rPr>
              <a:t>C</a:t>
            </a:r>
            <a:r>
              <a:rPr lang="en-US" altLang="zh-CN" sz="2800" dirty="0" smtClean="0"/>
              <a:t>}) = ?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5736421" y="1963651"/>
            <a:ext cx="1808444" cy="523220"/>
          </a:xfrm>
          <a:prstGeom prst="rect">
            <a:avLst/>
          </a:prstGeom>
          <a:solidFill>
            <a:srgbClr val="FFFFCC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await(B){C}</a:t>
            </a:r>
            <a:endParaRPr lang="zh-CN" altLang="en-US" sz="2800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421257"/>
              </p:ext>
            </p:extLst>
          </p:nvPr>
        </p:nvGraphicFramePr>
        <p:xfrm>
          <a:off x="2349731" y="5070761"/>
          <a:ext cx="6539346" cy="131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4465"/>
                <a:gridCol w="2471855"/>
                <a:gridCol w="2283026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PSF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PDF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Strong fairness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?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?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Weak fairness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?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?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150822" y="5491942"/>
            <a:ext cx="2438400" cy="4045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303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55"/>
    </mc:Choice>
    <mc:Fallback xmlns="">
      <p:transition spd="slow" advTm="14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Wrappers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42996" y="1963651"/>
            <a:ext cx="5314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7030A0"/>
                </a:solidFill>
              </a:rPr>
              <a:t>PSF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-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wfair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-wrapper</a:t>
            </a:r>
            <a:r>
              <a:rPr lang="en-US" altLang="zh-CN" sz="2800" dirty="0" smtClean="0">
                <a:solidFill>
                  <a:prstClr val="black"/>
                </a:solidFill>
              </a:rPr>
              <a:t>(await(</a:t>
            </a:r>
            <a:r>
              <a:rPr lang="en-US" altLang="zh-CN" sz="2800" dirty="0" smtClean="0">
                <a:solidFill>
                  <a:srgbClr val="0000FF"/>
                </a:solidFill>
              </a:rPr>
              <a:t>B</a:t>
            </a:r>
            <a:r>
              <a:rPr lang="en-US" altLang="zh-CN" sz="2800" dirty="0" smtClean="0">
                <a:solidFill>
                  <a:prstClr val="black"/>
                </a:solidFill>
              </a:rPr>
              <a:t>){</a:t>
            </a:r>
            <a:r>
              <a:rPr lang="en-US" altLang="zh-CN" sz="2800" dirty="0" smtClean="0">
                <a:solidFill>
                  <a:srgbClr val="0000FF"/>
                </a:solidFill>
              </a:rPr>
              <a:t>C</a:t>
            </a:r>
            <a:r>
              <a:rPr lang="en-US" altLang="zh-CN" sz="2800" dirty="0" smtClean="0">
                <a:solidFill>
                  <a:prstClr val="black"/>
                </a:solidFill>
              </a:rPr>
              <a:t>}) = ?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2349731" y="5070761"/>
          <a:ext cx="6539346" cy="131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4465"/>
                <a:gridCol w="2471855"/>
                <a:gridCol w="2283026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PSF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PDF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Strong fairness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?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?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Weak fairness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?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?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矩形 10"/>
          <p:cNvSpPr/>
          <p:nvPr/>
        </p:nvSpPr>
        <p:spPr>
          <a:xfrm>
            <a:off x="4150822" y="5940831"/>
            <a:ext cx="2438400" cy="4045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4511040" y="679466"/>
            <a:ext cx="4289367" cy="894903"/>
          </a:xfrm>
          <a:prstGeom prst="wedgeRoundRectCallout">
            <a:avLst>
              <a:gd name="adj1" fmla="val -11408"/>
              <a:gd name="adj2" fmla="val 102683"/>
              <a:gd name="adj3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/>
              <a:t>needs more </a:t>
            </a:r>
            <a:r>
              <a:rPr lang="en-US" altLang="zh-CN" sz="2400" dirty="0" smtClean="0"/>
              <a:t>progress </a:t>
            </a:r>
            <a:r>
              <a:rPr lang="en-US" altLang="zh-CN" sz="2400" dirty="0"/>
              <a:t>than </a:t>
            </a:r>
            <a:r>
              <a:rPr lang="en-US" altLang="zh-CN" sz="2400" b="1" dirty="0"/>
              <a:t>await(B){C}</a:t>
            </a:r>
            <a:r>
              <a:rPr lang="en-US" altLang="zh-CN" sz="2400" dirty="0"/>
              <a:t> under </a:t>
            </a:r>
            <a:r>
              <a:rPr lang="en-US" altLang="zh-CN" sz="2400" dirty="0">
                <a:solidFill>
                  <a:srgbClr val="0000FF"/>
                </a:solidFill>
              </a:rPr>
              <a:t>weak</a:t>
            </a:r>
            <a:r>
              <a:rPr lang="en-US" altLang="zh-CN" sz="2400" dirty="0"/>
              <a:t> fairness 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195753" y="2911097"/>
            <a:ext cx="74324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srgbClr val="FF0000"/>
                </a:solidFill>
              </a:rPr>
              <a:t>listid</a:t>
            </a:r>
            <a:r>
              <a:rPr lang="en-US" altLang="zh-CN" sz="2800" dirty="0" smtClean="0">
                <a:solidFill>
                  <a:srgbClr val="FF0000"/>
                </a:solidFill>
              </a:rPr>
              <a:t>  := 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listid</a:t>
            </a:r>
            <a:r>
              <a:rPr lang="en-US" altLang="zh-CN" sz="2800" dirty="0" smtClean="0">
                <a:solidFill>
                  <a:srgbClr val="FF0000"/>
                </a:solidFill>
              </a:rPr>
              <a:t> ++ [(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cid</a:t>
            </a:r>
            <a:r>
              <a:rPr lang="en-US" altLang="zh-CN" sz="2800" dirty="0" smtClean="0">
                <a:solidFill>
                  <a:srgbClr val="FF0000"/>
                </a:solidFill>
              </a:rPr>
              <a:t>,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‘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B</a:t>
            </a:r>
            <a:r>
              <a:rPr lang="en-US" altLang="zh-CN" sz="2800" dirty="0" smtClean="0">
                <a:solidFill>
                  <a:srgbClr val="FF0000"/>
                </a:solidFill>
              </a:rPr>
              <a:t>’)];</a:t>
            </a:r>
          </a:p>
          <a:p>
            <a:r>
              <a:rPr lang="en-US" altLang="zh-CN" sz="2800" b="1" dirty="0" smtClean="0">
                <a:solidFill>
                  <a:prstClr val="black"/>
                </a:solidFill>
              </a:rPr>
              <a:t>await</a:t>
            </a:r>
            <a:r>
              <a:rPr lang="en-US" altLang="zh-CN" sz="2800" dirty="0" smtClean="0">
                <a:solidFill>
                  <a:prstClr val="black"/>
                </a:solidFill>
              </a:rPr>
              <a:t>(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B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sym typeface="Symbol" panose="05050102010706020507" pitchFamily="18" charset="2"/>
              </a:rPr>
              <a:t> </a:t>
            </a:r>
            <a:r>
              <a:rPr lang="en-US" altLang="zh-CN" sz="28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cid</a:t>
            </a:r>
            <a:r>
              <a:rPr lang="en-US" altLang="zh-CN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2800" b="1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enhd</a:t>
            </a:r>
            <a:r>
              <a:rPr lang="en-US" altLang="zh-CN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listid</a:t>
            </a:r>
            <a:r>
              <a:rPr lang="en-US" altLang="zh-CN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 smtClean="0">
                <a:solidFill>
                  <a:prstClr val="black"/>
                </a:solidFill>
                <a:sym typeface="Symbol" panose="05050102010706020507" pitchFamily="18" charset="2"/>
              </a:rPr>
              <a:t>){ </a:t>
            </a:r>
            <a:r>
              <a:rPr lang="en-US" altLang="zh-CN" sz="2800" b="1" dirty="0" smtClean="0">
                <a:solidFill>
                  <a:srgbClr val="0000FF"/>
                </a:solidFill>
                <a:sym typeface="Symbol" panose="05050102010706020507" pitchFamily="18" charset="2"/>
              </a:rPr>
              <a:t>C</a:t>
            </a:r>
            <a:r>
              <a:rPr lang="en-US" altLang="zh-CN" sz="2800" dirty="0" smtClean="0">
                <a:solidFill>
                  <a:prstClr val="black"/>
                </a:solidFill>
                <a:sym typeface="Symbol" panose="05050102010706020507" pitchFamily="18" charset="2"/>
              </a:rPr>
              <a:t>; </a:t>
            </a:r>
            <a:r>
              <a:rPr lang="en-US" altLang="zh-CN" sz="28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listid</a:t>
            </a:r>
            <a:r>
              <a:rPr lang="en-US" altLang="zh-CN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 := </a:t>
            </a:r>
            <a:r>
              <a:rPr lang="en-US" altLang="zh-CN" sz="28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listid</a:t>
            </a:r>
            <a:r>
              <a:rPr lang="en-US" altLang="zh-CN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\</a:t>
            </a:r>
            <a:r>
              <a:rPr lang="en-US" altLang="zh-CN" sz="28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cid</a:t>
            </a:r>
            <a:r>
              <a:rPr lang="en-US" altLang="zh-CN" sz="2800" dirty="0" smtClean="0">
                <a:solidFill>
                  <a:prstClr val="black"/>
                </a:solidFill>
                <a:sym typeface="Symbol" panose="05050102010706020507" pitchFamily="18" charset="2"/>
              </a:rPr>
              <a:t>; }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16" name="圆角矩形标注 15"/>
          <p:cNvSpPr/>
          <p:nvPr/>
        </p:nvSpPr>
        <p:spPr>
          <a:xfrm>
            <a:off x="200612" y="4169681"/>
            <a:ext cx="2520422" cy="596602"/>
          </a:xfrm>
          <a:prstGeom prst="wedgeRoundRectCallout">
            <a:avLst>
              <a:gd name="adj1" fmla="val -6332"/>
              <a:gd name="adj2" fmla="val -1853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prstClr val="white"/>
                </a:solidFill>
              </a:rPr>
              <a:t>a waiting queue</a:t>
            </a:r>
            <a:endParaRPr lang="zh-CN" altLang="en-US" sz="2400" dirty="0">
              <a:solidFill>
                <a:prstClr val="white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190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76"/>
    </mc:Choice>
    <mc:Fallback xmlns="">
      <p:transition spd="slow" advTm="186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Wrappers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842996" y="1963651"/>
            <a:ext cx="5370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7030A0"/>
                </a:solidFill>
              </a:rPr>
              <a:t>PDF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-</a:t>
            </a:r>
            <a:r>
              <a:rPr lang="en-US" altLang="zh-CN" sz="2800" b="1" dirty="0" err="1" smtClean="0">
                <a:solidFill>
                  <a:srgbClr val="0000FF"/>
                </a:solidFill>
              </a:rPr>
              <a:t>wfair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-wrapper</a:t>
            </a:r>
            <a:r>
              <a:rPr lang="en-US" altLang="zh-CN" sz="2800" dirty="0" smtClean="0">
                <a:solidFill>
                  <a:prstClr val="black"/>
                </a:solidFill>
              </a:rPr>
              <a:t>(await(</a:t>
            </a:r>
            <a:r>
              <a:rPr lang="en-US" altLang="zh-CN" sz="2800" dirty="0" smtClean="0">
                <a:solidFill>
                  <a:srgbClr val="0000FF"/>
                </a:solidFill>
              </a:rPr>
              <a:t>B</a:t>
            </a:r>
            <a:r>
              <a:rPr lang="en-US" altLang="zh-CN" sz="2800" dirty="0" smtClean="0">
                <a:solidFill>
                  <a:prstClr val="black"/>
                </a:solidFill>
              </a:rPr>
              <a:t>){</a:t>
            </a:r>
            <a:r>
              <a:rPr lang="en-US" altLang="zh-CN" sz="2800" dirty="0" smtClean="0">
                <a:solidFill>
                  <a:srgbClr val="0000FF"/>
                </a:solidFill>
              </a:rPr>
              <a:t>C</a:t>
            </a:r>
            <a:r>
              <a:rPr lang="en-US" altLang="zh-CN" sz="2800" dirty="0" smtClean="0">
                <a:solidFill>
                  <a:prstClr val="black"/>
                </a:solidFill>
              </a:rPr>
              <a:t>}) = ?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2349731" y="5070761"/>
          <a:ext cx="6539346" cy="1310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84465"/>
                <a:gridCol w="2471855"/>
                <a:gridCol w="2283026"/>
              </a:tblGrid>
              <a:tr h="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PSF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PDF</a:t>
                      </a:r>
                      <a:endParaRPr lang="zh-CN" altLang="en-US" sz="2000" dirty="0"/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Strong fairness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?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D2DEE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?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/>
                        <a:t>Weak fairness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?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?</a:t>
                      </a:r>
                      <a:endParaRPr lang="zh-CN" alt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1" name="圆角矩形标注 10"/>
          <p:cNvSpPr/>
          <p:nvPr/>
        </p:nvSpPr>
        <p:spPr>
          <a:xfrm>
            <a:off x="4366954" y="644512"/>
            <a:ext cx="4716086" cy="894903"/>
          </a:xfrm>
          <a:prstGeom prst="wedgeRoundRectCallout">
            <a:avLst>
              <a:gd name="adj1" fmla="val -13103"/>
              <a:gd name="adj2" fmla="val 105159"/>
              <a:gd name="adj3" fmla="val 16667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>
                <a:solidFill>
                  <a:prstClr val="white"/>
                </a:solidFill>
              </a:rPr>
              <a:t>await(B){C}</a:t>
            </a:r>
            <a:r>
              <a:rPr lang="en-US" altLang="zh-CN" sz="2400" dirty="0">
                <a:solidFill>
                  <a:prstClr val="white"/>
                </a:solidFill>
              </a:rPr>
              <a:t> provides more progress than needed (for PDF)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17111" y="3274200"/>
            <a:ext cx="576625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await(</a:t>
            </a:r>
            <a:r>
              <a:rPr lang="en-US" altLang="zh-CN" sz="2800" dirty="0" smtClean="0">
                <a:solidFill>
                  <a:srgbClr val="0000FF"/>
                </a:solidFill>
              </a:rPr>
              <a:t>B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sym typeface="Symbol" panose="05050102010706020507" pitchFamily="18" charset="2"/>
              </a:rPr>
              <a:t> </a:t>
            </a:r>
            <a:r>
              <a:rPr lang="en-US" altLang="zh-CN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done</a:t>
            </a:r>
            <a:r>
              <a:rPr lang="en-US" altLang="zh-CN" sz="2800" dirty="0" smtClean="0">
                <a:solidFill>
                  <a:prstClr val="black"/>
                </a:solidFill>
              </a:rPr>
              <a:t>){  </a:t>
            </a:r>
            <a:r>
              <a:rPr lang="en-US" altLang="zh-CN" sz="2800" dirty="0" smtClean="0">
                <a:solidFill>
                  <a:srgbClr val="0000FF"/>
                </a:solidFill>
              </a:rPr>
              <a:t>C</a:t>
            </a:r>
            <a:r>
              <a:rPr lang="en-US" altLang="zh-CN" sz="2800" dirty="0" smtClean="0">
                <a:solidFill>
                  <a:prstClr val="black"/>
                </a:solidFill>
              </a:rPr>
              <a:t>;  </a:t>
            </a:r>
            <a:r>
              <a:rPr lang="en-US" altLang="zh-CN" sz="2800" dirty="0" smtClean="0">
                <a:solidFill>
                  <a:srgbClr val="FF0000"/>
                </a:solidFill>
              </a:rPr>
              <a:t>done := true</a:t>
            </a:r>
            <a:r>
              <a:rPr lang="en-US" altLang="zh-CN" sz="2800" dirty="0" smtClean="0">
                <a:solidFill>
                  <a:prstClr val="black"/>
                </a:solidFill>
              </a:rPr>
              <a:t>;  };</a:t>
            </a:r>
          </a:p>
          <a:p>
            <a:r>
              <a:rPr lang="en-US" altLang="zh-CN" sz="2800" dirty="0" smtClean="0">
                <a:solidFill>
                  <a:srgbClr val="FF0000"/>
                </a:solidFill>
              </a:rPr>
              <a:t>done := false; 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17111" y="2741169"/>
            <a:ext cx="68225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done:</a:t>
            </a:r>
            <a:r>
              <a:rPr lang="en-US" altLang="zh-CN" sz="2800" dirty="0" smtClean="0">
                <a:solidFill>
                  <a:prstClr val="black"/>
                </a:solidFill>
                <a:sym typeface="Symbol" panose="05050102010706020507" pitchFamily="18" charset="2"/>
              </a:rPr>
              <a:t> auxiliary Boolean </a:t>
            </a:r>
            <a:r>
              <a:rPr lang="en-US" altLang="zh-CN" sz="2800" dirty="0" err="1" smtClean="0">
                <a:solidFill>
                  <a:prstClr val="black"/>
                </a:solidFill>
                <a:sym typeface="Symbol" panose="05050102010706020507" pitchFamily="18" charset="2"/>
              </a:rPr>
              <a:t>var</a:t>
            </a:r>
            <a:r>
              <a:rPr lang="en-US" altLang="zh-CN" sz="2800" dirty="0" smtClean="0">
                <a:solidFill>
                  <a:prstClr val="black"/>
                </a:solidFill>
                <a:sym typeface="Symbol" panose="05050102010706020507" pitchFamily="18" charset="2"/>
              </a:rPr>
              <a:t>, initialized to false</a:t>
            </a:r>
            <a:endParaRPr lang="en-US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17110" y="4116654"/>
            <a:ext cx="2683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await(</a:t>
            </a:r>
            <a:r>
              <a:rPr lang="en-US" altLang="zh-CN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done</a:t>
            </a:r>
            <a:r>
              <a:rPr lang="en-US" altLang="zh-CN" sz="2800" dirty="0" smtClean="0">
                <a:solidFill>
                  <a:srgbClr val="FF0000"/>
                </a:solidFill>
              </a:rPr>
              <a:t>){ };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772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49"/>
    </mc:Choice>
    <mc:Fallback xmlns="">
      <p:transition spd="slow" advTm="14149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73" y="1611342"/>
            <a:ext cx="7486537" cy="296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Code wrappers in summary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161850"/>
              </p:ext>
            </p:extLst>
          </p:nvPr>
        </p:nvGraphicFramePr>
        <p:xfrm>
          <a:off x="1080655" y="4890655"/>
          <a:ext cx="7165572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8469"/>
                <a:gridCol w="2435448"/>
                <a:gridCol w="2501655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PSF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PDF</a:t>
                      </a:r>
                      <a:endParaRPr lang="zh-CN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Strong fairness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  <a:tr h="3859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Weak fairness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1" dirty="0" smtClean="0">
                          <a:solidFill>
                            <a:srgbClr val="FF0000"/>
                          </a:solidFill>
                          <a:sym typeface="Wingdings 2" panose="05020102010507070707" pitchFamily="18" charset="2"/>
                        </a:rPr>
                        <a:t></a:t>
                      </a:r>
                      <a:endParaRPr lang="zh-CN" altLang="en-US" sz="2400" b="1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89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49"/>
    </mc:Choice>
    <mc:Fallback xmlns="">
      <p:transition spd="slow" advTm="14049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Code wrappers</a:t>
            </a:r>
            <a:r>
              <a:rPr lang="en-US" altLang="zh-CN" dirty="0"/>
              <a:t>: syntactic transformations that turn </a:t>
            </a:r>
            <a:r>
              <a:rPr lang="en-US" altLang="zh-CN" b="1" dirty="0"/>
              <a:t>await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en-US" altLang="zh-CN" dirty="0"/>
              <a:t>){</a:t>
            </a: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en-US" altLang="zh-CN" dirty="0"/>
              <a:t>} to proper (possibly </a:t>
            </a:r>
            <a:r>
              <a:rPr lang="en-US" altLang="zh-CN" b="1" dirty="0"/>
              <a:t>non-atomic</a:t>
            </a:r>
            <a:r>
              <a:rPr lang="en-US" altLang="zh-CN" dirty="0"/>
              <a:t>) specs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158239" y="2864426"/>
            <a:ext cx="7437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400" dirty="0" smtClean="0">
                <a:solidFill>
                  <a:prstClr val="black"/>
                </a:solidFill>
              </a:rPr>
              <a:t> lin.</a:t>
            </a:r>
            <a:r>
              <a:rPr lang="en-US" altLang="zh-CN" sz="2400" dirty="0">
                <a:solidFill>
                  <a:prstClr val="black"/>
                </a:solidFill>
              </a:rPr>
              <a:t> +</a:t>
            </a:r>
            <a:r>
              <a:rPr lang="en-US" altLang="zh-CN" sz="2400" dirty="0" smtClean="0">
                <a:solidFill>
                  <a:prstClr val="black"/>
                </a:solidFill>
              </a:rPr>
              <a:t> progress P  </a:t>
            </a:r>
            <a:r>
              <a:rPr lang="en-US" altLang="zh-CN" sz="2400" b="1" dirty="0" smtClean="0">
                <a:solidFill>
                  <a:prstClr val="black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O  </a:t>
            </a:r>
            <a:r>
              <a:rPr lang="en-US" altLang="zh-CN" sz="2400" b="1" dirty="0" smtClean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zh-CN" sz="2400" b="1" baseline="-25000" dirty="0" err="1">
                <a:solidFill>
                  <a:prstClr val="black"/>
                </a:solidFill>
                <a:sym typeface="Symbol"/>
              </a:rPr>
              <a:t>ctxt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P-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-</a:t>
            </a:r>
            <a:r>
              <a:rPr lang="en-US" altLang="zh-CN" sz="2400" dirty="0" smtClean="0"/>
              <a:t>Wrapper( </a:t>
            </a:r>
            <a:r>
              <a:rPr lang="en-US" altLang="zh-CN" sz="2400" b="1" dirty="0" smtClean="0"/>
              <a:t>await</a:t>
            </a:r>
            <a:r>
              <a:rPr lang="en-US" altLang="zh-CN" sz="2400" dirty="0" smtClean="0"/>
              <a:t>(B){ </a:t>
            </a:r>
            <a:r>
              <a:rPr lang="en-US" altLang="zh-CN" sz="2400" dirty="0"/>
              <a:t>C </a:t>
            </a:r>
            <a:r>
              <a:rPr lang="en-US" altLang="zh-CN" sz="2400" dirty="0" smtClean="0"/>
              <a:t>} ) </a:t>
            </a:r>
            <a:endParaRPr lang="zh-CN" altLang="en-US" sz="2400" baseline="-25000" dirty="0">
              <a:solidFill>
                <a:prstClr val="black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41862" y="2748743"/>
            <a:ext cx="2998123" cy="10390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862741" y="5910588"/>
            <a:ext cx="1679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Obj. </a:t>
            </a:r>
            <a:r>
              <a:rPr lang="en-US" altLang="zh-CN" sz="2400" dirty="0" err="1" smtClean="0"/>
              <a:t>Impl</a:t>
            </a:r>
            <a:r>
              <a:rPr lang="en-US" altLang="zh-CN" sz="2400" dirty="0" smtClean="0"/>
              <a:t>. </a:t>
            </a:r>
            <a:r>
              <a:rPr lang="en-US" altLang="zh-CN" sz="2400" b="1" dirty="0">
                <a:solidFill>
                  <a:srgbClr val="0000FF"/>
                </a:solidFill>
              </a:rPr>
              <a:t>O</a:t>
            </a:r>
            <a:endParaRPr lang="zh-CN" altLang="en-US" sz="2400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2705" y="5086785"/>
            <a:ext cx="630593" cy="721454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4590216" y="4302584"/>
            <a:ext cx="2224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 smtClean="0"/>
              <a:t>await</a:t>
            </a:r>
            <a:r>
              <a:rPr lang="en-US" altLang="zh-CN" sz="2400" dirty="0" smtClean="0"/>
              <a:t>(B){C} </a:t>
            </a:r>
            <a:endParaRPr lang="zh-CN" altLang="en-US" sz="2400" dirty="0"/>
          </a:p>
        </p:txBody>
      </p:sp>
      <p:sp>
        <p:nvSpPr>
          <p:cNvPr id="30" name="右箭头 29"/>
          <p:cNvSpPr/>
          <p:nvPr/>
        </p:nvSpPr>
        <p:spPr>
          <a:xfrm rot="16200000">
            <a:off x="5290820" y="5266386"/>
            <a:ext cx="829820" cy="222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5594545" y="3419599"/>
            <a:ext cx="2023457" cy="759233"/>
            <a:chOff x="5286201" y="3419599"/>
            <a:chExt cx="2023457" cy="759233"/>
          </a:xfrm>
        </p:grpSpPr>
        <p:sp>
          <p:nvSpPr>
            <p:cNvPr id="32" name="右箭头 31"/>
            <p:cNvSpPr/>
            <p:nvPr/>
          </p:nvSpPr>
          <p:spPr>
            <a:xfrm rot="16200000">
              <a:off x="5017769" y="3688031"/>
              <a:ext cx="759233" cy="2223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460250" y="3592466"/>
              <a:ext cx="1849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P-</a:t>
              </a:r>
              <a:r>
                <a:rPr lang="en-US" altLang="zh-CN" sz="2400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-</a:t>
              </a:r>
              <a:r>
                <a:rPr lang="en-US" altLang="zh-CN" sz="2400" dirty="0" smtClean="0"/>
                <a:t>Wrapper</a:t>
              </a:r>
            </a:p>
          </p:txBody>
        </p:sp>
      </p:grpSp>
      <p:sp>
        <p:nvSpPr>
          <p:cNvPr id="34" name="文本框 33"/>
          <p:cNvSpPr txBox="1"/>
          <p:nvPr/>
        </p:nvSpPr>
        <p:spPr>
          <a:xfrm>
            <a:off x="6887262" y="3964914"/>
            <a:ext cx="205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ym typeface="Symbol" panose="05050102010706020507" pitchFamily="18" charset="2"/>
              </a:rPr>
              <a:t>P </a:t>
            </a:r>
            <a:r>
              <a:rPr lang="zh-CN" altLang="en-US" dirty="0">
                <a:sym typeface="Symbol" panose="05050102010706020507" pitchFamily="18" charset="2"/>
              </a:rPr>
              <a:t> </a:t>
            </a:r>
            <a:r>
              <a:rPr lang="en-US" altLang="zh-CN" dirty="0">
                <a:sym typeface="Symbol" panose="05050102010706020507" pitchFamily="18" charset="2"/>
              </a:rPr>
              <a:t>{PSF, PDF}</a:t>
            </a:r>
            <a:endParaRPr lang="zh-CN" altLang="en-US" dirty="0"/>
          </a:p>
          <a:p>
            <a:r>
              <a:rPr lang="zh-CN" altLang="en-US" dirty="0" smtClean="0">
                <a:sym typeface="Symbol" panose="05050102010706020507" pitchFamily="18" charset="2"/>
              </a:rPr>
              <a:t> </a:t>
            </a:r>
            <a:r>
              <a:rPr lang="en-US" altLang="zh-CN" dirty="0" smtClean="0">
                <a:sym typeface="Symbol" panose="05050102010706020507" pitchFamily="18" charset="2"/>
              </a:rPr>
              <a:t>{Strong, Weak}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16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58"/>
    </mc:Choice>
    <mc:Fallback xmlns="">
      <p:transition spd="slow" advTm="178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dirty="0" smtClean="0"/>
              <a:t>Ticket locks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44793" y="4046142"/>
            <a:ext cx="1608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Ticket locks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820149" y="4013163"/>
            <a:ext cx="6000750" cy="2699244"/>
            <a:chOff x="2956744" y="4258488"/>
            <a:chExt cx="6000750" cy="2699244"/>
          </a:xfrm>
        </p:grpSpPr>
        <p:grpSp>
          <p:nvGrpSpPr>
            <p:cNvPr id="6" name="组合 5"/>
            <p:cNvGrpSpPr/>
            <p:nvPr/>
          </p:nvGrpSpPr>
          <p:grpSpPr>
            <a:xfrm>
              <a:off x="2956744" y="4258488"/>
              <a:ext cx="6000750" cy="2466975"/>
              <a:chOff x="2956744" y="4258488"/>
              <a:chExt cx="6000750" cy="2466975"/>
            </a:xfrm>
          </p:grpSpPr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6744" y="4258488"/>
                <a:ext cx="6000750" cy="2466975"/>
              </a:xfrm>
              <a:prstGeom prst="rect">
                <a:avLst/>
              </a:prstGeom>
            </p:spPr>
          </p:pic>
          <p:pic>
            <p:nvPicPr>
              <p:cNvPr id="9" name="图片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50197" y="4753132"/>
                <a:ext cx="643955" cy="431450"/>
              </a:xfrm>
              <a:prstGeom prst="rect">
                <a:avLst/>
              </a:prstGeom>
            </p:spPr>
          </p:pic>
        </p:grpSp>
        <p:sp>
          <p:nvSpPr>
            <p:cNvPr id="7" name="文本框 6"/>
            <p:cNvSpPr txBox="1"/>
            <p:nvPr/>
          </p:nvSpPr>
          <p:spPr>
            <a:xfrm>
              <a:off x="4032141" y="6496067"/>
              <a:ext cx="3846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i="1" dirty="0" smtClean="0">
                  <a:solidFill>
                    <a:prstClr val="black"/>
                  </a:solidFill>
                </a:rPr>
                <a:t>Queue management in banks</a:t>
              </a:r>
              <a:endParaRPr lang="zh-CN" altLang="en-US" sz="2400" i="1" dirty="0">
                <a:solidFill>
                  <a:prstClr val="black"/>
                </a:solidFill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14049" y="1738270"/>
            <a:ext cx="3530592" cy="2323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b="1" dirty="0" err="1" smtClean="0">
                <a:solidFill>
                  <a:prstClr val="black"/>
                </a:solidFill>
              </a:rPr>
              <a:t>acq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() {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    local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 err="1" smtClean="0">
                <a:solidFill>
                  <a:prstClr val="black"/>
                </a:solidFill>
              </a:rPr>
              <a:t>i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  <a:endParaRPr lang="en-US" altLang="zh-CN" sz="2000" dirty="0">
              <a:solidFill>
                <a:prstClr val="black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   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>
                <a:solidFill>
                  <a:prstClr val="black"/>
                </a:solidFill>
              </a:rPr>
              <a:t> := </a:t>
            </a:r>
            <a:r>
              <a:rPr lang="en-US" altLang="zh-CN" sz="2000" b="1" dirty="0" err="1">
                <a:solidFill>
                  <a:prstClr val="black"/>
                </a:solidFill>
              </a:rPr>
              <a:t>getAndInc</a:t>
            </a:r>
            <a:r>
              <a:rPr lang="en-US" altLang="zh-CN" sz="2000" dirty="0">
                <a:solidFill>
                  <a:prstClr val="black"/>
                </a:solidFill>
              </a:rPr>
              <a:t>( </a:t>
            </a:r>
            <a:r>
              <a:rPr lang="en-US" altLang="zh-CN" sz="2000" b="1" dirty="0">
                <a:solidFill>
                  <a:srgbClr val="0000FF"/>
                </a:solidFill>
              </a:rPr>
              <a:t>next</a:t>
            </a:r>
            <a:r>
              <a:rPr lang="en-US" altLang="zh-CN" sz="2000" dirty="0">
                <a:solidFill>
                  <a:prstClr val="black"/>
                </a:solidFill>
              </a:rPr>
              <a:t> ); 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prstClr val="black"/>
                </a:solidFill>
              </a:rPr>
              <a:t>    </a:t>
            </a:r>
            <a:r>
              <a:rPr lang="en-US" altLang="zh-CN" sz="2000" b="1" dirty="0">
                <a:solidFill>
                  <a:prstClr val="black"/>
                </a:solidFill>
              </a:rPr>
              <a:t>while</a:t>
            </a:r>
            <a:r>
              <a:rPr lang="en-US" altLang="zh-CN" sz="2000" dirty="0">
                <a:solidFill>
                  <a:prstClr val="black"/>
                </a:solidFill>
              </a:rPr>
              <a:t>( </a:t>
            </a:r>
            <a:r>
              <a:rPr lang="en-US" altLang="zh-CN" sz="2000" dirty="0" err="1">
                <a:solidFill>
                  <a:prstClr val="black"/>
                </a:solidFill>
              </a:rPr>
              <a:t>i</a:t>
            </a:r>
            <a:r>
              <a:rPr lang="en-US" altLang="zh-CN" sz="2000" dirty="0">
                <a:solidFill>
                  <a:prstClr val="black"/>
                </a:solidFill>
              </a:rPr>
              <a:t> != </a:t>
            </a:r>
            <a:r>
              <a:rPr lang="en-US" altLang="zh-CN" sz="2000" b="1" dirty="0">
                <a:solidFill>
                  <a:srgbClr val="0000FF"/>
                </a:solidFill>
              </a:rPr>
              <a:t>serving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) {} </a:t>
            </a:r>
            <a:r>
              <a:rPr lang="en-US" altLang="zh-CN" sz="2000" dirty="0" smtClean="0">
                <a:solidFill>
                  <a:prstClr val="black"/>
                </a:solidFill>
              </a:rPr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smtClean="0">
                <a:solidFill>
                  <a:prstClr val="black"/>
                </a:solidFill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altLang="zh-CN" sz="2000" b="1" dirty="0" err="1" smtClean="0">
                <a:solidFill>
                  <a:prstClr val="black"/>
                </a:solidFill>
              </a:rPr>
              <a:t>rel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() {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  serving</a:t>
            </a:r>
            <a:r>
              <a:rPr lang="en-US" altLang="zh-CN" sz="2000" dirty="0" smtClean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:= 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serving</a:t>
            </a:r>
            <a:r>
              <a:rPr lang="en-US" altLang="zh-CN" sz="2000" dirty="0" smtClean="0">
                <a:solidFill>
                  <a:prstClr val="black"/>
                </a:solidFill>
              </a:rPr>
              <a:t> + 1;  </a:t>
            </a:r>
            <a:r>
              <a:rPr lang="en-US" altLang="zh-CN" sz="2000" b="1" dirty="0" smtClean="0">
                <a:solidFill>
                  <a:prstClr val="black"/>
                </a:solidFill>
              </a:rPr>
              <a:t>}</a:t>
            </a:r>
            <a:endParaRPr lang="zh-CN" altLang="en-US" sz="2000" b="1" dirty="0">
              <a:solidFill>
                <a:prstClr val="black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906803" y="4109990"/>
            <a:ext cx="655116" cy="1364691"/>
            <a:chOff x="7043398" y="4355315"/>
            <a:chExt cx="655116" cy="1364691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7370956" y="4721972"/>
              <a:ext cx="0" cy="99803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7043398" y="4355315"/>
              <a:ext cx="655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FF0000"/>
                  </a:solidFill>
                </a:rPr>
                <a:t>next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433" y="4109990"/>
            <a:ext cx="1384436" cy="1384436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4457560" y="4184400"/>
            <a:ext cx="1159846" cy="539132"/>
            <a:chOff x="6007992" y="4744438"/>
            <a:chExt cx="1159846" cy="539132"/>
          </a:xfrm>
        </p:grpSpPr>
        <p:cxnSp>
          <p:nvCxnSpPr>
            <p:cNvPr id="17" name="直接箭头连接符 16"/>
            <p:cNvCxnSpPr/>
            <p:nvPr/>
          </p:nvCxnSpPr>
          <p:spPr>
            <a:xfrm flipH="1">
              <a:off x="6007992" y="5067845"/>
              <a:ext cx="535406" cy="215725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/>
            <p:cNvSpPr txBox="1"/>
            <p:nvPr/>
          </p:nvSpPr>
          <p:spPr>
            <a:xfrm>
              <a:off x="6213089" y="4744438"/>
              <a:ext cx="9547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serving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30826" y="3990085"/>
            <a:ext cx="247184" cy="852724"/>
            <a:chOff x="7043398" y="4411070"/>
            <a:chExt cx="247184" cy="852724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7166990" y="4769590"/>
              <a:ext cx="0" cy="494204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7043398" y="4411070"/>
              <a:ext cx="2471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 smtClean="0">
                  <a:solidFill>
                    <a:srgbClr val="FF0000"/>
                  </a:solidFill>
                </a:rPr>
                <a:t>i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6030826" y="2454839"/>
            <a:ext cx="886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Fair!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568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05"/>
    </mc:Choice>
    <mc:Fallback xmlns="">
      <p:transition spd="slow" advTm="272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solution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Code wrappers</a:t>
            </a:r>
            <a:r>
              <a:rPr lang="en-US" altLang="zh-CN" dirty="0"/>
              <a:t>: syntactic transformations that turn </a:t>
            </a:r>
            <a:r>
              <a:rPr lang="en-US" altLang="zh-CN" b="1" dirty="0"/>
              <a:t>await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B</a:t>
            </a:r>
            <a:r>
              <a:rPr lang="en-US" altLang="zh-CN" dirty="0"/>
              <a:t>){</a:t>
            </a:r>
            <a:r>
              <a:rPr lang="en-US" altLang="zh-CN" dirty="0">
                <a:solidFill>
                  <a:srgbClr val="0000FF"/>
                </a:solidFill>
              </a:rPr>
              <a:t>C</a:t>
            </a:r>
            <a:r>
              <a:rPr lang="en-US" altLang="zh-CN" dirty="0"/>
              <a:t>} to proper (possibly </a:t>
            </a:r>
            <a:r>
              <a:rPr lang="en-US" altLang="zh-CN" b="1" dirty="0"/>
              <a:t>non-atomic</a:t>
            </a:r>
            <a:r>
              <a:rPr lang="en-US" altLang="zh-CN" dirty="0"/>
              <a:t>) specs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158239" y="2864426"/>
            <a:ext cx="7437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400" dirty="0" smtClean="0">
                <a:solidFill>
                  <a:prstClr val="black"/>
                </a:solidFill>
              </a:rPr>
              <a:t> lin.</a:t>
            </a:r>
            <a:r>
              <a:rPr lang="en-US" altLang="zh-CN" sz="2400" dirty="0">
                <a:solidFill>
                  <a:prstClr val="black"/>
                </a:solidFill>
              </a:rPr>
              <a:t> +</a:t>
            </a:r>
            <a:r>
              <a:rPr lang="en-US" altLang="zh-CN" sz="2400" dirty="0" smtClean="0">
                <a:solidFill>
                  <a:prstClr val="black"/>
                </a:solidFill>
              </a:rPr>
              <a:t> progress P  </a:t>
            </a:r>
            <a:r>
              <a:rPr lang="en-US" altLang="zh-CN" sz="2400" b="1" dirty="0" smtClean="0">
                <a:solidFill>
                  <a:prstClr val="black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O  </a:t>
            </a:r>
            <a:r>
              <a:rPr lang="en-US" altLang="zh-CN" sz="2400" b="1" dirty="0" smtClean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zh-CN" sz="2400" b="1" baseline="-25000" dirty="0" err="1">
                <a:solidFill>
                  <a:prstClr val="black"/>
                </a:solidFill>
                <a:sym typeface="Symbol"/>
              </a:rPr>
              <a:t>ctxt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P-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-</a:t>
            </a:r>
            <a:r>
              <a:rPr lang="en-US" altLang="zh-CN" sz="2400" dirty="0" smtClean="0"/>
              <a:t>Wrapper( </a:t>
            </a:r>
            <a:r>
              <a:rPr lang="en-US" altLang="zh-CN" sz="2400" b="1" dirty="0" smtClean="0"/>
              <a:t>await</a:t>
            </a:r>
            <a:r>
              <a:rPr lang="en-US" altLang="zh-CN" sz="2400" dirty="0" smtClean="0"/>
              <a:t>(B){ </a:t>
            </a:r>
            <a:r>
              <a:rPr lang="en-US" altLang="zh-CN" sz="2400" dirty="0"/>
              <a:t>C </a:t>
            </a:r>
            <a:r>
              <a:rPr lang="en-US" altLang="zh-CN" sz="2400" dirty="0" smtClean="0"/>
              <a:t>} ) </a:t>
            </a:r>
            <a:endParaRPr lang="zh-CN" altLang="en-US" sz="2400" baseline="-25000" dirty="0">
              <a:solidFill>
                <a:prstClr val="black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594867" y="3298297"/>
            <a:ext cx="205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sym typeface="Symbol" panose="05050102010706020507" pitchFamily="18" charset="2"/>
              </a:rPr>
              <a:t>P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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{PSF, PDF}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ym typeface="Symbol" panose="05050102010706020507" pitchFamily="18" charset="2"/>
              </a:rPr>
              <a:t> </a:t>
            </a:r>
            <a:r>
              <a:rPr lang="en-US" altLang="zh-CN" dirty="0" smtClean="0">
                <a:sym typeface="Symbol" panose="05050102010706020507" pitchFamily="18" charset="2"/>
              </a:rPr>
              <a:t>{Strong, Weak}</a:t>
            </a:r>
          </a:p>
        </p:txBody>
      </p:sp>
      <p:sp>
        <p:nvSpPr>
          <p:cNvPr id="19" name="圆角矩形标注 18"/>
          <p:cNvSpPr/>
          <p:nvPr/>
        </p:nvSpPr>
        <p:spPr>
          <a:xfrm>
            <a:off x="404312" y="4020992"/>
            <a:ext cx="3605900" cy="957671"/>
          </a:xfrm>
          <a:prstGeom prst="wedgeRoundRectCallout">
            <a:avLst>
              <a:gd name="adj1" fmla="val 42961"/>
              <a:gd name="adj2" fmla="val -12062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FF00"/>
                </a:solidFill>
              </a:rPr>
              <a:t>Abstraction Theorem</a:t>
            </a:r>
          </a:p>
          <a:p>
            <a:pPr algn="ctr"/>
            <a:r>
              <a:rPr lang="en-US" altLang="zh-CN" sz="2800" dirty="0" smtClean="0"/>
              <a:t>to establish equiv.</a:t>
            </a:r>
            <a:endParaRPr lang="zh-CN" altLang="en-US" sz="28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158239" y="5054593"/>
            <a:ext cx="7137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i="1" dirty="0" smtClean="0"/>
              <a:t>Justifies wrappers: abstractions NOT too weak</a:t>
            </a:r>
            <a:endParaRPr lang="en-US" altLang="zh-CN" sz="2800" b="1" i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1158240" y="5653743"/>
            <a:ext cx="5436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800" b="1" i="1" dirty="0" smtClean="0"/>
              <a:t>Justifies P (PSF/PDF): implies CR</a:t>
            </a:r>
            <a:endParaRPr lang="en-US" altLang="zh-CN" sz="2800" b="1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686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15"/>
    </mc:Choice>
    <mc:Fallback xmlns="">
      <p:transition spd="slow" advTm="30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7" grpId="0"/>
      <p:bldP spid="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Program logic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745870" y="4504067"/>
            <a:ext cx="7671157" cy="1171757"/>
            <a:chOff x="1158239" y="2077616"/>
            <a:chExt cx="7671157" cy="1171757"/>
          </a:xfrm>
        </p:grpSpPr>
        <p:sp>
          <p:nvSpPr>
            <p:cNvPr id="16" name="矩形 15"/>
            <p:cNvSpPr/>
            <p:nvPr/>
          </p:nvSpPr>
          <p:spPr>
            <a:xfrm>
              <a:off x="1158239" y="2077616"/>
              <a:ext cx="743712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FF"/>
                  </a:solidFill>
                </a:rPr>
                <a:t>O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 lin.</a:t>
              </a:r>
              <a:r>
                <a:rPr lang="en-US" altLang="zh-CN" sz="2400" dirty="0">
                  <a:solidFill>
                    <a:prstClr val="black"/>
                  </a:solidFill>
                </a:rPr>
                <a:t> +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 progress P  </a:t>
              </a:r>
              <a:r>
                <a:rPr lang="en-US" altLang="zh-CN" sz="2400" b="1" dirty="0" smtClean="0">
                  <a:solidFill>
                    <a:prstClr val="black"/>
                  </a:solidFill>
                  <a:sym typeface="Symbol" panose="05050102010706020507" pitchFamily="18" charset="2"/>
                </a:rPr>
                <a:t>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   </a:t>
              </a:r>
              <a:r>
                <a:rPr lang="en-US" altLang="zh-CN" sz="2400" b="1" dirty="0" smtClean="0">
                  <a:solidFill>
                    <a:srgbClr val="0000FF"/>
                  </a:solidFill>
                </a:rPr>
                <a:t>O  </a:t>
              </a:r>
              <a:r>
                <a:rPr lang="en-US" altLang="zh-CN" sz="2400" b="1" dirty="0" smtClean="0">
                  <a:solidFill>
                    <a:prstClr val="black"/>
                  </a:solidFill>
                  <a:sym typeface="Symbol"/>
                </a:rPr>
                <a:t></a:t>
              </a:r>
              <a:r>
                <a:rPr lang="en-US" altLang="zh-CN" sz="2400" b="1" baseline="-25000" dirty="0" err="1">
                  <a:solidFill>
                    <a:prstClr val="black"/>
                  </a:solidFill>
                  <a:sym typeface="Symbol"/>
                </a:rPr>
                <a:t>ctxt</a:t>
              </a:r>
              <a:r>
                <a:rPr lang="en-US" altLang="zh-CN" sz="2400" b="1" dirty="0">
                  <a:solidFill>
                    <a:prstClr val="black"/>
                  </a:solidFill>
                  <a:sym typeface="Symbol"/>
                </a:rPr>
                <a:t> </a:t>
              </a:r>
              <a:r>
                <a:rPr lang="en-US" altLang="zh-CN" sz="2400" dirty="0">
                  <a:solidFill>
                    <a:srgbClr val="FF0000"/>
                  </a:solidFill>
                </a:rPr>
                <a:t>P-</a:t>
              </a:r>
              <a:r>
                <a:rPr lang="en-US" altLang="zh-CN" sz="2400" dirty="0">
                  <a:solidFill>
                    <a:srgbClr val="FF0000"/>
                  </a:solidFill>
                  <a:sym typeface="Symbol" panose="05050102010706020507" pitchFamily="18" charset="2"/>
                </a:rPr>
                <a:t>-</a:t>
              </a:r>
              <a:r>
                <a:rPr lang="en-US" altLang="zh-CN" sz="2400" dirty="0" smtClean="0"/>
                <a:t>Wrapper( </a:t>
              </a:r>
              <a:r>
                <a:rPr lang="en-US" altLang="zh-CN" sz="2400" b="1" dirty="0" smtClean="0"/>
                <a:t>await</a:t>
              </a:r>
              <a:r>
                <a:rPr lang="en-US" altLang="zh-CN" sz="2400" dirty="0" smtClean="0"/>
                <a:t>(B){ </a:t>
              </a:r>
              <a:r>
                <a:rPr lang="en-US" altLang="zh-CN" sz="2400" dirty="0"/>
                <a:t>C </a:t>
              </a:r>
              <a:r>
                <a:rPr lang="en-US" altLang="zh-CN" sz="2400" dirty="0" smtClean="0"/>
                <a:t>} ) </a:t>
              </a:r>
              <a:endParaRPr lang="zh-CN" altLang="en-US" sz="2400" baseline="-25000" dirty="0">
                <a:solidFill>
                  <a:prstClr val="black"/>
                </a:solidFill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6774161" y="2603042"/>
              <a:ext cx="2055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P </a:t>
              </a:r>
              <a:r>
                <a:rPr lang="zh-CN" altLang="en-US" dirty="0">
                  <a:solidFill>
                    <a:srgbClr val="FF0000"/>
                  </a:solidFill>
                  <a:sym typeface="Symbol" panose="05050102010706020507" pitchFamily="18" charset="2"/>
                </a:rPr>
                <a:t> </a:t>
              </a:r>
              <a:r>
                <a:rPr lang="en-US" altLang="zh-CN" dirty="0">
                  <a:solidFill>
                    <a:srgbClr val="FF0000"/>
                  </a:solidFill>
                  <a:sym typeface="Symbol" panose="05050102010706020507" pitchFamily="18" charset="2"/>
                </a:rPr>
                <a:t>{PSF, PDF}</a:t>
              </a:r>
              <a:endParaRPr lang="zh-CN" altLang="en-US" dirty="0">
                <a:solidFill>
                  <a:srgbClr val="FF0000"/>
                </a:solidFill>
              </a:endParaRPr>
            </a:p>
            <a:p>
              <a:r>
                <a:rPr lang="zh-CN" altLang="en-US" dirty="0" smtClean="0">
                  <a:sym typeface="Symbol" panose="05050102010706020507" pitchFamily="18" charset="2"/>
                </a:rPr>
                <a:t> </a:t>
              </a:r>
              <a:r>
                <a:rPr lang="en-US" altLang="zh-CN" dirty="0" smtClean="0">
                  <a:sym typeface="Symbol" panose="05050102010706020507" pitchFamily="18" charset="2"/>
                </a:rPr>
                <a:t>{Strong, Weak}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441994" y="1909293"/>
            <a:ext cx="5231518" cy="1386746"/>
            <a:chOff x="284035" y="3345355"/>
            <a:chExt cx="5231518" cy="1386746"/>
          </a:xfrm>
        </p:grpSpPr>
        <p:grpSp>
          <p:nvGrpSpPr>
            <p:cNvPr id="8" name="组合 7"/>
            <p:cNvGrpSpPr/>
            <p:nvPr/>
          </p:nvGrpSpPr>
          <p:grpSpPr>
            <a:xfrm>
              <a:off x="284035" y="3345355"/>
              <a:ext cx="3812667" cy="1029740"/>
              <a:chOff x="2961494" y="3802867"/>
              <a:chExt cx="3812667" cy="1029740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2961494" y="3802867"/>
                <a:ext cx="3812667" cy="952796"/>
                <a:chOff x="975746" y="4125597"/>
                <a:chExt cx="3102302" cy="952796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1290735" y="4555173"/>
                  <a:ext cx="2787313" cy="523220"/>
                  <a:chOff x="1076641" y="4760343"/>
                  <a:chExt cx="2787313" cy="523220"/>
                </a:xfrm>
              </p:grpSpPr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2584998" y="4760343"/>
                    <a:ext cx="1278956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{p} </a:t>
                    </a:r>
                    <a:r>
                      <a:rPr kumimoji="0" lang="en-US" altLang="zh-CN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</a:rPr>
                      <a:t>O</a:t>
                    </a:r>
                    <a:r>
                      <a:rPr kumimoji="0" lang="en-US" altLang="zh-CN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 : </a:t>
                    </a:r>
                    <a:r>
                      <a:rPr kumimoji="0" lang="en-US" altLang="zh-CN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sym typeface="Symbol" panose="05050102010706020507" pitchFamily="18" charset="2"/>
                      </a:rPr>
                      <a:t>A</a:t>
                    </a:r>
                    <a:endParaRPr kumimoji="0" lang="zh-CN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</a:endParaRPr>
                  </a:p>
                </p:txBody>
              </p:sp>
              <p:grpSp>
                <p:nvGrpSpPr>
                  <p:cNvPr id="28" name="组合 27"/>
                  <p:cNvGrpSpPr/>
                  <p:nvPr/>
                </p:nvGrpSpPr>
                <p:grpSpPr>
                  <a:xfrm>
                    <a:off x="2110230" y="4874084"/>
                    <a:ext cx="203867" cy="268003"/>
                    <a:chOff x="1737681" y="5462084"/>
                    <a:chExt cx="195747" cy="283336"/>
                  </a:xfrm>
                </p:grpSpPr>
                <p:cxnSp>
                  <p:nvCxnSpPr>
                    <p:cNvPr id="30" name="直接连接符 29"/>
                    <p:cNvCxnSpPr/>
                    <p:nvPr/>
                  </p:nvCxnSpPr>
                  <p:spPr>
                    <a:xfrm>
                      <a:off x="1737681" y="5462084"/>
                      <a:ext cx="0" cy="283336"/>
                    </a:xfrm>
                    <a:prstGeom prst="line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  <p:cxnSp>
                  <p:nvCxnSpPr>
                    <p:cNvPr id="31" name="直接连接符 30"/>
                    <p:cNvCxnSpPr/>
                    <p:nvPr/>
                  </p:nvCxnSpPr>
                  <p:spPr>
                    <a:xfrm>
                      <a:off x="1737681" y="5605634"/>
                      <a:ext cx="195747" cy="0"/>
                    </a:xfrm>
                    <a:prstGeom prst="line">
                      <a:avLst/>
                    </a:prstGeom>
                    <a:noFill/>
                    <a:ln w="31750" cap="flat" cmpd="sng" algn="ctr">
                      <a:solidFill>
                        <a:sysClr val="windowText" lastClr="000000"/>
                      </a:solidFill>
                      <a:prstDash val="solid"/>
                      <a:miter lim="800000"/>
                    </a:ln>
                    <a:effectLst/>
                  </p:spPr>
                </p:cxnSp>
              </p:grpSp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1076641" y="4760343"/>
                    <a:ext cx="1237455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800" b="0" i="0" u="none" strike="noStrike" kern="0" cap="none" spc="0" normalizeH="0" baseline="0" noProof="0" dirty="0" smtClean="0">
                        <a:ln>
                          <a:noFill/>
                        </a:ln>
                        <a:effectLst/>
                        <a:uLnTx/>
                        <a:uFillTx/>
                      </a:rPr>
                      <a:t>D</a:t>
                    </a:r>
                    <a:r>
                      <a:rPr kumimoji="0" lang="en-US" altLang="zh-CN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rPr>
                      <a:t>, R, </a:t>
                    </a:r>
                    <a:r>
                      <a:rPr kumimoji="0" lang="en-US" altLang="zh-CN" sz="28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sym typeface="Symbol" panose="05050102010706020507" pitchFamily="18" charset="2"/>
                      </a:rPr>
                      <a:t>G</a:t>
                    </a:r>
                    <a:endParaRPr kumimoji="0" lang="zh-CN" altLang="en-US" sz="2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32" name="文本框 31"/>
                <p:cNvSpPr txBox="1"/>
                <p:nvPr/>
              </p:nvSpPr>
              <p:spPr>
                <a:xfrm>
                  <a:off x="975746" y="4125597"/>
                  <a:ext cx="251874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/>
                    <a:t>Program logic:</a:t>
                  </a:r>
                  <a:endParaRPr lang="zh-CN" altLang="en-US" sz="2400" dirty="0"/>
                </a:p>
              </p:txBody>
            </p:sp>
          </p:grpSp>
          <p:sp>
            <p:nvSpPr>
              <p:cNvPr id="34" name="文本框 33"/>
              <p:cNvSpPr txBox="1"/>
              <p:nvPr/>
            </p:nvSpPr>
            <p:spPr>
              <a:xfrm>
                <a:off x="4703326" y="4494053"/>
                <a:ext cx="66511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(P, </a:t>
                </a:r>
                <a:r>
                  <a:rPr lang="en-US" altLang="zh-CN" sz="1600" b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</a:t>
                </a:r>
                <a:r>
                  <a:rPr lang="en-US" altLang="zh-CN" sz="1600" b="1" dirty="0" smtClean="0">
                    <a:solidFill>
                      <a:srgbClr val="FF0000"/>
                    </a:solidFill>
                  </a:rPr>
                  <a:t>)</a:t>
                </a:r>
                <a:endParaRPr lang="zh-CN" altLang="en-US" sz="16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35" name="矩形 34"/>
            <p:cNvSpPr/>
            <p:nvPr/>
          </p:nvSpPr>
          <p:spPr>
            <a:xfrm>
              <a:off x="3562375" y="4331991"/>
              <a:ext cx="195317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solidFill>
                    <a:srgbClr val="FF0000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zh-CN" sz="2000" b="1" dirty="0" smtClean="0">
                  <a:solidFill>
                    <a:srgbClr val="0000FF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zh-CN" sz="2000" dirty="0" smtClean="0">
                  <a:sym typeface="Symbol" panose="05050102010706020507" pitchFamily="18" charset="2"/>
                </a:rPr>
                <a:t>::= </a:t>
              </a:r>
              <a:r>
                <a:rPr lang="en-US" altLang="zh-CN" sz="2000" b="1" dirty="0" smtClean="0">
                  <a:sym typeface="Wingdings 3" panose="05040102010807070707" pitchFamily="18" charset="2"/>
                </a:rPr>
                <a:t>await</a:t>
              </a:r>
              <a:r>
                <a:rPr lang="en-US" altLang="zh-CN" sz="2000" dirty="0" smtClean="0">
                  <a:sym typeface="Wingdings 3" panose="05040102010807070707" pitchFamily="18" charset="2"/>
                </a:rPr>
                <a:t>(B){C</a:t>
              </a:r>
              <a:r>
                <a:rPr lang="en-US" altLang="zh-CN" sz="2000" dirty="0" smtClean="0">
                  <a:sym typeface="Symbol" panose="05050102010706020507" pitchFamily="18" charset="2"/>
                </a:rPr>
                <a:t>}</a:t>
              </a:r>
              <a:endParaRPr lang="en-US" altLang="zh-CN" sz="2000" dirty="0">
                <a:sym typeface="Symbol" panose="05050102010706020507" pitchFamily="18" charset="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538702" y="3538599"/>
            <a:ext cx="1898596" cy="845264"/>
            <a:chOff x="4577743" y="2878832"/>
            <a:chExt cx="1898596" cy="845264"/>
          </a:xfrm>
        </p:grpSpPr>
        <p:sp>
          <p:nvSpPr>
            <p:cNvPr id="10" name="燕尾形箭头 9"/>
            <p:cNvSpPr/>
            <p:nvPr/>
          </p:nvSpPr>
          <p:spPr>
            <a:xfrm rot="5400000">
              <a:off x="4280694" y="3175881"/>
              <a:ext cx="845264" cy="251166"/>
            </a:xfrm>
            <a:prstGeom prst="notch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28434" y="3006366"/>
              <a:ext cx="15479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Soundness</a:t>
              </a:r>
              <a:endParaRPr lang="zh-CN" altLang="en-US" dirty="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655481" y="5827058"/>
            <a:ext cx="6717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Allows us to verify </a:t>
            </a:r>
            <a:r>
              <a:rPr lang="en-US" altLang="zh-CN" sz="2400" dirty="0" err="1" smtClean="0"/>
              <a:t>linearizability</a:t>
            </a:r>
            <a:r>
              <a:rPr lang="en-US" altLang="zh-CN" sz="2400" dirty="0" smtClean="0"/>
              <a:t> and PSF/PDF</a:t>
            </a:r>
            <a:endParaRPr lang="zh-CN" altLang="en-US" dirty="0"/>
          </a:p>
        </p:txBody>
      </p:sp>
      <p:sp>
        <p:nvSpPr>
          <p:cNvPr id="9" name="圆角矩形标注 8"/>
          <p:cNvSpPr/>
          <p:nvPr/>
        </p:nvSpPr>
        <p:spPr>
          <a:xfrm>
            <a:off x="4464430" y="911152"/>
            <a:ext cx="4419815" cy="899741"/>
          </a:xfrm>
          <a:prstGeom prst="wedgeRoundRectCallout">
            <a:avLst>
              <a:gd name="adj1" fmla="val -46204"/>
              <a:gd name="adj2" fmla="val 929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Extension of </a:t>
            </a:r>
            <a:r>
              <a:rPr lang="en-US" altLang="zh-CN" sz="2400" b="1" dirty="0" err="1" smtClean="0"/>
              <a:t>LiLi</a:t>
            </a:r>
            <a:r>
              <a:rPr lang="en-US" altLang="zh-CN" sz="2400" dirty="0" smtClean="0"/>
              <a:t> </a:t>
            </a:r>
            <a:r>
              <a:rPr lang="en-US" altLang="zh-CN" dirty="0" smtClean="0">
                <a:solidFill>
                  <a:srgbClr val="FFFFCC"/>
                </a:solidFill>
              </a:rPr>
              <a:t>[Liang &amp;</a:t>
            </a:r>
            <a:r>
              <a:rPr lang="zh-CN" altLang="en-US" dirty="0">
                <a:solidFill>
                  <a:srgbClr val="FFFFCC"/>
                </a:solidFill>
              </a:rPr>
              <a:t> </a:t>
            </a:r>
            <a:r>
              <a:rPr lang="en-US" altLang="zh-CN" dirty="0" smtClean="0">
                <a:solidFill>
                  <a:srgbClr val="FFFFCC"/>
                </a:solidFill>
              </a:rPr>
              <a:t>Feng 2016]</a:t>
            </a:r>
            <a:r>
              <a:rPr lang="en-US" altLang="zh-CN" sz="2400" dirty="0" smtClean="0">
                <a:solidFill>
                  <a:srgbClr val="FFFFCC"/>
                </a:solidFill>
              </a:rPr>
              <a:t> </a:t>
            </a:r>
            <a:r>
              <a:rPr lang="en-US" altLang="zh-CN" sz="2400" dirty="0" smtClean="0"/>
              <a:t>for SF &amp; DF</a:t>
            </a:r>
            <a:endParaRPr lang="zh-CN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628650" y="4504067"/>
            <a:ext cx="3046879" cy="525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2155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83"/>
    </mc:Choice>
    <mc:Fallback xmlns="">
      <p:transition spd="slow" advTm="434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Study progress of objects with partial methods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2 new progress properties: PSF &amp; PDF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4 wrappers to generate abstractions </a:t>
            </a:r>
          </a:p>
          <a:p>
            <a:pPr lvl="2">
              <a:spcBef>
                <a:spcPts val="1200"/>
              </a:spcBef>
            </a:pPr>
            <a:r>
              <a:rPr lang="en-US" altLang="zh-CN" dirty="0" smtClean="0"/>
              <a:t>for PSF/PDF objects under strongly/weakly fair scheduling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Abstraction Theorem</a:t>
            </a:r>
          </a:p>
          <a:p>
            <a:pPr lvl="1">
              <a:spcBef>
                <a:spcPts val="1200"/>
              </a:spcBef>
            </a:pPr>
            <a:r>
              <a:rPr lang="en-US" altLang="zh-CN" dirty="0" smtClean="0"/>
              <a:t>A new program logic for </a:t>
            </a:r>
            <a:r>
              <a:rPr lang="en-US" altLang="zh-CN" dirty="0" err="1" smtClean="0"/>
              <a:t>Linearizability</a:t>
            </a:r>
            <a:r>
              <a:rPr lang="en-US" altLang="zh-CN" dirty="0" smtClean="0"/>
              <a:t> + PSF </a:t>
            </a:r>
            <a:r>
              <a:rPr lang="en-US" altLang="zh-CN" dirty="0"/>
              <a:t>/</a:t>
            </a:r>
            <a:r>
              <a:rPr lang="en-US" altLang="zh-CN" dirty="0" smtClean="0"/>
              <a:t> PDF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08424" y="2479312"/>
            <a:ext cx="75243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400" dirty="0" smtClean="0">
                <a:solidFill>
                  <a:prstClr val="black"/>
                </a:solidFill>
              </a:rPr>
              <a:t> lin.</a:t>
            </a:r>
            <a:r>
              <a:rPr lang="en-US" altLang="zh-CN" sz="2400" dirty="0">
                <a:solidFill>
                  <a:prstClr val="black"/>
                </a:solidFill>
              </a:rPr>
              <a:t> +</a:t>
            </a:r>
            <a:r>
              <a:rPr lang="en-US" altLang="zh-CN" sz="2400" dirty="0" smtClean="0">
                <a:solidFill>
                  <a:prstClr val="black"/>
                </a:solidFill>
              </a:rPr>
              <a:t> progress P  </a:t>
            </a:r>
            <a:r>
              <a:rPr lang="en-US" altLang="zh-CN" sz="2400" b="1" dirty="0" smtClean="0">
                <a:solidFill>
                  <a:prstClr val="black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O  </a:t>
            </a:r>
            <a:r>
              <a:rPr lang="en-US" altLang="zh-CN" sz="2400" b="1" dirty="0" smtClean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zh-CN" sz="2400" b="1" baseline="-25000" dirty="0" err="1">
                <a:solidFill>
                  <a:prstClr val="black"/>
                </a:solidFill>
                <a:sym typeface="Symbol"/>
              </a:rPr>
              <a:t>ctxt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P-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-</a:t>
            </a:r>
            <a:r>
              <a:rPr lang="en-US" altLang="zh-CN" sz="2400" dirty="0" smtClean="0"/>
              <a:t>Wrapper( </a:t>
            </a:r>
            <a:r>
              <a:rPr lang="en-US" altLang="zh-CN" sz="2400" kern="0" dirty="0" smtClean="0">
                <a:sym typeface="Symbol" panose="05050102010706020507" pitchFamily="18" charset="2"/>
              </a:rPr>
              <a:t>await(B){C}</a:t>
            </a:r>
            <a:r>
              <a:rPr lang="zh-CN" altLang="en-US" sz="2400" kern="0" dirty="0" smtClean="0">
                <a:sym typeface="Symbol" panose="05050102010706020507" pitchFamily="18" charset="2"/>
              </a:rPr>
              <a:t> </a:t>
            </a:r>
            <a:r>
              <a:rPr lang="en-US" altLang="zh-CN" sz="2400" dirty="0" smtClean="0"/>
              <a:t>) </a:t>
            </a:r>
            <a:endParaRPr lang="zh-CN" altLang="en-US" sz="2400" baseline="-25000" dirty="0">
              <a:solidFill>
                <a:prstClr val="black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657340" y="2940977"/>
            <a:ext cx="2055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sym typeface="Symbol" panose="05050102010706020507" pitchFamily="18" charset="2"/>
              </a:rPr>
              <a:t>P </a:t>
            </a:r>
            <a:r>
              <a:rPr lang="zh-CN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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{PSF, PDF}</a:t>
            </a:r>
            <a:endParaRPr lang="zh-CN" altLang="en-US" b="1" dirty="0">
              <a:solidFill>
                <a:srgbClr val="FF0000"/>
              </a:solidFill>
            </a:endParaRPr>
          </a:p>
          <a:p>
            <a:r>
              <a:rPr lang="zh-CN" altLang="en-US" dirty="0" smtClean="0">
                <a:sym typeface="Symbol" panose="05050102010706020507" pitchFamily="18" charset="2"/>
              </a:rPr>
              <a:t> </a:t>
            </a:r>
            <a:r>
              <a:rPr lang="en-US" altLang="zh-CN" dirty="0" smtClean="0">
                <a:sym typeface="Symbol" panose="05050102010706020507" pitchFamily="18" charset="2"/>
              </a:rPr>
              <a:t>{Strong, Weak}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2922495" y="2940977"/>
            <a:ext cx="1213223" cy="51342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619625" y="2995613"/>
            <a:ext cx="776288" cy="92868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445721" y="2901488"/>
            <a:ext cx="1028794" cy="19222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59397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06"/>
    </mc:Choice>
    <mc:Fallback xmlns="">
      <p:transition spd="slow" advTm="313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0635" y="2598479"/>
            <a:ext cx="6304165" cy="1325563"/>
          </a:xfrm>
        </p:spPr>
        <p:txBody>
          <a:bodyPr/>
          <a:lstStyle/>
          <a:p>
            <a:pPr algn="ctr"/>
            <a:r>
              <a:rPr lang="en-US" altLang="zh-CN" dirty="0" smtClean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73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74"/>
    </mc:Choice>
    <mc:Fallback xmlns="">
      <p:transition spd="slow" advTm="2974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1" dirty="0"/>
              <a:t>Not all locks are equally good!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70587" y="5497477"/>
            <a:ext cx="4521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</a:rPr>
              <a:t>How to distinguish them?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0587" y="5959142"/>
            <a:ext cx="5824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</a:rPr>
              <a:t>What are the progress-aware abstractions?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8" y="2098486"/>
            <a:ext cx="4028908" cy="302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055" y="2091380"/>
            <a:ext cx="4059106" cy="3044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9807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743"/>
    </mc:Choice>
    <mc:Fallback xmlns="">
      <p:transition spd="slow" advTm="257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93926" cy="132556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Abstractions &amp; Contextual Refinements</a:t>
            </a:r>
            <a:endParaRPr lang="zh-CN" altLang="en-US" sz="4000" dirty="0"/>
          </a:p>
        </p:txBody>
      </p:sp>
      <p:grpSp>
        <p:nvGrpSpPr>
          <p:cNvPr id="3" name="组合 2"/>
          <p:cNvGrpSpPr/>
          <p:nvPr/>
        </p:nvGrpSpPr>
        <p:grpSpPr>
          <a:xfrm>
            <a:off x="981657" y="1690689"/>
            <a:ext cx="7236859" cy="1052081"/>
            <a:chOff x="981657" y="1690689"/>
            <a:chExt cx="7236859" cy="1052081"/>
          </a:xfrm>
        </p:grpSpPr>
        <p:sp>
          <p:nvSpPr>
            <p:cNvPr id="10" name="矩形 9"/>
            <p:cNvSpPr/>
            <p:nvPr/>
          </p:nvSpPr>
          <p:spPr>
            <a:xfrm>
              <a:off x="1808017" y="2281105"/>
              <a:ext cx="641049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FF"/>
                  </a:solidFill>
                </a:rPr>
                <a:t>O</a:t>
              </a:r>
              <a:r>
                <a:rPr lang="en-US" altLang="zh-CN" sz="2400" b="1" dirty="0" smtClean="0">
                  <a:solidFill>
                    <a:prstClr val="black"/>
                  </a:solidFill>
                </a:rPr>
                <a:t>  </a:t>
              </a:r>
              <a:r>
                <a:rPr lang="en-US" altLang="zh-CN" sz="2400" b="1" dirty="0" smtClean="0">
                  <a:solidFill>
                    <a:prstClr val="black"/>
                  </a:solidFill>
                  <a:sym typeface="Symbol"/>
                </a:rPr>
                <a:t></a:t>
              </a:r>
              <a:r>
                <a:rPr lang="en-US" altLang="zh-CN" sz="2400" b="1" baseline="-25000" dirty="0" err="1">
                  <a:solidFill>
                    <a:prstClr val="black"/>
                  </a:solidFill>
                  <a:sym typeface="Symbol"/>
                </a:rPr>
                <a:t>ctxt</a:t>
              </a:r>
              <a:r>
                <a:rPr lang="en-US" altLang="zh-CN" sz="2400" b="1" dirty="0">
                  <a:solidFill>
                    <a:prstClr val="black"/>
                  </a:solidFill>
                  <a:sym typeface="Symbol"/>
                </a:rPr>
                <a:t> </a:t>
              </a:r>
              <a:r>
                <a:rPr lang="en-US" altLang="zh-CN" sz="2400" b="1" dirty="0">
                  <a:solidFill>
                    <a:srgbClr val="FF0000"/>
                  </a:solidFill>
                  <a:latin typeface="Lucida Calligraphy" panose="03010101010101010101" pitchFamily="66" charset="0"/>
                  <a:sym typeface="Symbol"/>
                </a:rPr>
                <a:t>A</a:t>
              </a:r>
              <a:r>
                <a:rPr lang="en-US" altLang="zh-CN" sz="2400" b="1" dirty="0">
                  <a:solidFill>
                    <a:prstClr val="black"/>
                  </a:solidFill>
                  <a:sym typeface="Symbol"/>
                </a:rPr>
                <a:t>  </a:t>
              </a:r>
              <a:r>
                <a:rPr lang="en-US" altLang="zh-CN" sz="2400" b="1" dirty="0" smtClean="0">
                  <a:solidFill>
                    <a:prstClr val="black"/>
                  </a:solidFill>
                  <a:sym typeface="Symbol"/>
                </a:rPr>
                <a:t> </a:t>
              </a:r>
              <a:r>
                <a:rPr lang="en-US" altLang="zh-CN" sz="2400" dirty="0" err="1" smtClean="0">
                  <a:solidFill>
                    <a:prstClr val="black"/>
                  </a:solidFill>
                  <a:sym typeface="Symbol"/>
                </a:rPr>
                <a:t>iff</a:t>
              </a:r>
              <a:r>
                <a:rPr lang="en-US" altLang="zh-CN" sz="2400" dirty="0" smtClean="0">
                  <a:solidFill>
                    <a:prstClr val="black"/>
                  </a:solidFill>
                  <a:sym typeface="Symbol"/>
                </a:rPr>
                <a:t>  </a:t>
              </a:r>
              <a:r>
                <a:rPr lang="en-US" altLang="zh-CN" sz="2400" b="1" dirty="0">
                  <a:solidFill>
                    <a:prstClr val="black"/>
                  </a:solidFill>
                  <a:sym typeface="Symbol"/>
                </a:rPr>
                <a:t></a:t>
              </a:r>
              <a:r>
                <a:rPr lang="en-US" altLang="zh-CN" sz="2400" b="1" dirty="0">
                  <a:solidFill>
                    <a:srgbClr val="00B050"/>
                  </a:solidFill>
                  <a:sym typeface="Symbol"/>
                </a:rPr>
                <a:t>C</a:t>
              </a:r>
              <a:r>
                <a:rPr lang="en-US" altLang="zh-CN" sz="2400" dirty="0">
                  <a:solidFill>
                    <a:prstClr val="black"/>
                  </a:solidFill>
                  <a:sym typeface="Symbol"/>
                </a:rPr>
                <a:t>.  </a:t>
              </a:r>
              <a:r>
                <a:rPr lang="en-US" altLang="zh-CN" sz="2400" dirty="0" err="1">
                  <a:solidFill>
                    <a:prstClr val="black"/>
                  </a:solidFill>
                  <a:sym typeface="Symbol"/>
                </a:rPr>
                <a:t>ObsBeh</a:t>
              </a:r>
              <a:r>
                <a:rPr lang="en-US" altLang="zh-CN" sz="2400" dirty="0">
                  <a:solidFill>
                    <a:prstClr val="black"/>
                  </a:solidFill>
                  <a:sym typeface="Symbol"/>
                </a:rPr>
                <a:t>(</a:t>
              </a:r>
              <a:r>
                <a:rPr lang="en-US" altLang="zh-CN" sz="2400" b="1" dirty="0">
                  <a:solidFill>
                    <a:srgbClr val="00B050"/>
                  </a:solidFill>
                  <a:sym typeface="Symbol"/>
                </a:rPr>
                <a:t>C</a:t>
              </a:r>
              <a:r>
                <a:rPr lang="en-US" altLang="zh-CN" sz="2400" dirty="0">
                  <a:solidFill>
                    <a:prstClr val="black"/>
                  </a:solidFill>
                  <a:sym typeface="Symbol"/>
                </a:rPr>
                <a:t>[</a:t>
              </a:r>
              <a:r>
                <a:rPr lang="en-US" altLang="zh-CN" sz="2400" b="1" dirty="0">
                  <a:solidFill>
                    <a:srgbClr val="0000FF"/>
                  </a:solidFill>
                </a:rPr>
                <a:t>O</a:t>
              </a:r>
              <a:r>
                <a:rPr lang="en-US" altLang="zh-CN" sz="2400" dirty="0">
                  <a:solidFill>
                    <a:prstClr val="black"/>
                  </a:solidFill>
                  <a:sym typeface="Symbol"/>
                </a:rPr>
                <a:t>]) </a:t>
              </a:r>
              <a:r>
                <a:rPr lang="en-US" altLang="zh-CN" sz="2400" b="1" dirty="0">
                  <a:solidFill>
                    <a:prstClr val="black"/>
                  </a:solidFill>
                  <a:sym typeface="Symbol"/>
                </a:rPr>
                <a:t></a:t>
              </a:r>
              <a:r>
                <a:rPr lang="en-US" altLang="zh-CN" sz="2400" dirty="0">
                  <a:solidFill>
                    <a:prstClr val="black"/>
                  </a:solidFill>
                  <a:sym typeface="Symbol"/>
                </a:rPr>
                <a:t> </a:t>
              </a:r>
              <a:r>
                <a:rPr lang="en-US" altLang="zh-CN" sz="2400" dirty="0" err="1">
                  <a:solidFill>
                    <a:prstClr val="black"/>
                  </a:solidFill>
                  <a:sym typeface="Symbol"/>
                </a:rPr>
                <a:t>ObsBeh</a:t>
              </a:r>
              <a:r>
                <a:rPr lang="en-US" altLang="zh-CN" sz="2400" dirty="0">
                  <a:solidFill>
                    <a:prstClr val="black"/>
                  </a:solidFill>
                  <a:sym typeface="Symbol"/>
                </a:rPr>
                <a:t>(</a:t>
              </a:r>
              <a:r>
                <a:rPr lang="en-US" altLang="zh-CN" sz="2400" b="1" dirty="0">
                  <a:solidFill>
                    <a:srgbClr val="00B050"/>
                  </a:solidFill>
                  <a:sym typeface="Symbol"/>
                </a:rPr>
                <a:t>C</a:t>
              </a:r>
              <a:r>
                <a:rPr lang="en-US" altLang="zh-CN" sz="2400" dirty="0">
                  <a:solidFill>
                    <a:prstClr val="black"/>
                  </a:solidFill>
                  <a:sym typeface="Symbol"/>
                </a:rPr>
                <a:t>[</a:t>
              </a:r>
              <a:r>
                <a:rPr lang="en-US" altLang="zh-CN" sz="2400" b="1" dirty="0">
                  <a:solidFill>
                    <a:srgbClr val="FF0000"/>
                  </a:solidFill>
                  <a:latin typeface="Lucida Calligraphy" panose="03010101010101010101" pitchFamily="66" charset="0"/>
                  <a:sym typeface="Symbol"/>
                </a:rPr>
                <a:t>A</a:t>
              </a:r>
              <a:r>
                <a:rPr lang="en-US" altLang="zh-CN" sz="2400" dirty="0">
                  <a:solidFill>
                    <a:prstClr val="black"/>
                  </a:solidFill>
                  <a:sym typeface="Symbol"/>
                </a:rPr>
                <a:t>])</a:t>
              </a:r>
              <a:endParaRPr lang="zh-CN" altLang="en-US" sz="2400" dirty="0">
                <a:solidFill>
                  <a:prstClr val="black"/>
                </a:solidFill>
              </a:endParaRPr>
            </a:p>
          </p:txBody>
        </p:sp>
        <p:sp>
          <p:nvSpPr>
            <p:cNvPr id="11" name="TextBox 19"/>
            <p:cNvSpPr txBox="1"/>
            <p:nvPr/>
          </p:nvSpPr>
          <p:spPr>
            <a:xfrm>
              <a:off x="981657" y="1690689"/>
              <a:ext cx="42941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prstClr val="black"/>
                  </a:solidFill>
                </a:rPr>
                <a:t>Contextual Refinement (CR):</a:t>
              </a:r>
              <a:endParaRPr lang="zh-CN" altLang="en-US" sz="2800" dirty="0">
                <a:solidFill>
                  <a:prstClr val="black"/>
                </a:solidFill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810" y="2910958"/>
            <a:ext cx="3404217" cy="374371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787" y="3333186"/>
            <a:ext cx="3332312" cy="2385975"/>
          </a:xfrm>
          <a:prstGeom prst="rect">
            <a:avLst/>
          </a:prstGeom>
        </p:spPr>
      </p:pic>
      <p:sp>
        <p:nvSpPr>
          <p:cNvPr id="9" name="TextBox 19"/>
          <p:cNvSpPr txBox="1"/>
          <p:nvPr/>
        </p:nvSpPr>
        <p:spPr>
          <a:xfrm>
            <a:off x="1314166" y="5850920"/>
            <a:ext cx="310893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smtClean="0"/>
              <a:t>Is </a:t>
            </a:r>
            <a:r>
              <a:rPr lang="en-US" altLang="zh-CN" sz="2200" b="1" dirty="0" smtClean="0">
                <a:solidFill>
                  <a:srgbClr val="0000FF"/>
                </a:solidFill>
              </a:rPr>
              <a:t>O </a:t>
            </a:r>
            <a:r>
              <a:rPr lang="en-US" altLang="zh-CN" sz="2200" dirty="0" smtClean="0"/>
              <a:t>as good as </a:t>
            </a:r>
            <a:r>
              <a:rPr lang="en-US" altLang="zh-CN" sz="2200" b="1" dirty="0" smtClean="0">
                <a:solidFill>
                  <a:srgbClr val="FF0000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zh-CN" sz="2200" dirty="0" smtClean="0"/>
              <a:t>, </a:t>
            </a:r>
            <a:br>
              <a:rPr lang="en-US" altLang="zh-CN" sz="2200" dirty="0" smtClean="0"/>
            </a:br>
            <a:r>
              <a:rPr lang="en-US" altLang="zh-CN" sz="2200" dirty="0" smtClean="0"/>
              <a:t>from </a:t>
            </a:r>
            <a:r>
              <a:rPr lang="en-US" altLang="zh-CN" sz="2200" b="1" dirty="0" smtClean="0">
                <a:solidFill>
                  <a:srgbClr val="00B050"/>
                </a:solidFill>
              </a:rPr>
              <a:t>C</a:t>
            </a:r>
            <a:r>
              <a:rPr lang="en-US" altLang="zh-CN" sz="2200" b="1" dirty="0" smtClean="0"/>
              <a:t>’s</a:t>
            </a:r>
            <a:r>
              <a:rPr lang="en-US" altLang="zh-CN" sz="2200" dirty="0" smtClean="0"/>
              <a:t> point of view?</a:t>
            </a:r>
            <a:endParaRPr lang="zh-CN" altLang="en-US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73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20"/>
    </mc:Choice>
    <mc:Fallback xmlns="">
      <p:transition spd="slow" advTm="497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82594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Abstractions &amp; Contextual </a:t>
            </a:r>
            <a:r>
              <a:rPr lang="en-US" altLang="zh-CN" sz="4000" dirty="0" smtClean="0"/>
              <a:t>Refinements</a:t>
            </a:r>
            <a:endParaRPr lang="zh-CN" altLang="en-US" sz="4000" dirty="0"/>
          </a:p>
        </p:txBody>
      </p:sp>
      <p:sp>
        <p:nvSpPr>
          <p:cNvPr id="28" name="TextBox 19"/>
          <p:cNvSpPr txBox="1"/>
          <p:nvPr/>
        </p:nvSpPr>
        <p:spPr>
          <a:xfrm>
            <a:off x="962204" y="1783102"/>
            <a:ext cx="754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Abstraction for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linearizable</a:t>
            </a:r>
            <a:r>
              <a:rPr lang="en-US" altLang="zh-CN" sz="2800" dirty="0" smtClean="0">
                <a:solidFill>
                  <a:prstClr val="black"/>
                </a:solidFill>
              </a:rPr>
              <a:t> objects: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atomic</a:t>
            </a:r>
            <a:r>
              <a:rPr lang="en-US" altLang="zh-CN" sz="2800" dirty="0" smtClean="0">
                <a:solidFill>
                  <a:prstClr val="black"/>
                </a:solidFill>
              </a:rPr>
              <a:t> specs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88563" y="2367381"/>
            <a:ext cx="5407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lin.</a:t>
            </a:r>
            <a:r>
              <a:rPr lang="en-US" altLang="zh-CN" sz="2400" dirty="0" smtClean="0">
                <a:solidFill>
                  <a:prstClr val="black"/>
                </a:solidFill>
              </a:rPr>
              <a:t> w.r.t.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atomic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Lucida Calligraphy" panose="03010101010101010101" pitchFamily="66" charset="0"/>
                <a:sym typeface="Symbol"/>
              </a:rPr>
              <a:t>A    </a:t>
            </a:r>
            <a:r>
              <a:rPr lang="en-US" altLang="zh-CN" sz="2400" b="1" dirty="0" smtClean="0">
                <a:solidFill>
                  <a:prstClr val="black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O  </a:t>
            </a:r>
            <a:r>
              <a:rPr lang="en-US" altLang="zh-CN" sz="2400" b="1" dirty="0" smtClean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zh-CN" sz="2400" b="1" baseline="-25000" dirty="0" err="1">
                <a:solidFill>
                  <a:prstClr val="black"/>
                </a:solidFill>
                <a:sym typeface="Symbol"/>
              </a:rPr>
              <a:t>ctxt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Lucida Calligraphy" panose="03010101010101010101" pitchFamily="66" charset="0"/>
                <a:sym typeface="Symbol"/>
              </a:rPr>
              <a:t>A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0" name="TextBox 19"/>
          <p:cNvSpPr txBox="1"/>
          <p:nvPr/>
        </p:nvSpPr>
        <p:spPr>
          <a:xfrm>
            <a:off x="962203" y="3069868"/>
            <a:ext cx="779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Similar equiv. results hold for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WF/LF/SF/DF</a:t>
            </a:r>
            <a:r>
              <a:rPr lang="en-US" altLang="zh-CN" sz="2800" dirty="0" smtClean="0">
                <a:solidFill>
                  <a:prstClr val="black"/>
                </a:solidFill>
              </a:rPr>
              <a:t> objects</a:t>
            </a:r>
            <a:r>
              <a:rPr lang="en-US" altLang="zh-CN" sz="2800" dirty="0">
                <a:solidFill>
                  <a:prstClr val="black"/>
                </a:solidFill>
              </a:rPr>
              <a:t>: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3" name="矩形 12"/>
          <p:cNvSpPr/>
          <p:nvPr/>
        </p:nvSpPr>
        <p:spPr>
          <a:xfrm>
            <a:off x="1788563" y="3827624"/>
            <a:ext cx="5407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lin.</a:t>
            </a:r>
            <a:r>
              <a:rPr lang="en-US" altLang="zh-CN" sz="2400" dirty="0" smtClean="0">
                <a:solidFill>
                  <a:prstClr val="black"/>
                </a:solidFill>
              </a:rPr>
              <a:t> +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progress P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O  </a:t>
            </a:r>
            <a:r>
              <a:rPr lang="en-US" altLang="zh-CN" sz="2400" b="1" dirty="0" smtClean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zh-CN" sz="2400" b="1" baseline="-25000" dirty="0" err="1">
                <a:solidFill>
                  <a:prstClr val="black"/>
                </a:solidFill>
                <a:sym typeface="Symbol"/>
              </a:rPr>
              <a:t>ctxt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Lucida Calligraphy" panose="03010101010101010101" pitchFamily="66" charset="0"/>
                <a:sym typeface="Symbol"/>
              </a:rPr>
              <a:t>A</a:t>
            </a:r>
            <a:r>
              <a:rPr lang="en-US" altLang="zh-CN" sz="2400" b="1" baseline="-25000" dirty="0" smtClean="0">
                <a:solidFill>
                  <a:srgbClr val="FF0000"/>
                </a:solidFill>
                <a:sym typeface="Symbol"/>
              </a:rPr>
              <a:t>P</a:t>
            </a:r>
            <a:endParaRPr lang="zh-CN" altLang="en-US" sz="2400" baseline="-25000" dirty="0">
              <a:solidFill>
                <a:prstClr val="black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371281" y="4718154"/>
            <a:ext cx="2510443" cy="473230"/>
          </a:xfrm>
          <a:prstGeom prst="wedgeRoundRectCallout">
            <a:avLst>
              <a:gd name="adj1" fmla="val 16695"/>
              <a:gd name="adj2" fmla="val -1518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P </a:t>
            </a:r>
            <a:r>
              <a:rPr lang="en-US" altLang="zh-CN" sz="2000" b="1" dirty="0">
                <a:sym typeface="Symbol" panose="05050102010706020507" pitchFamily="18" charset="2"/>
              </a:rPr>
              <a:t> {WF, LF, SF, DF</a:t>
            </a:r>
            <a:r>
              <a:rPr lang="en-US" altLang="zh-CN" sz="2000" b="1" dirty="0" smtClean="0">
                <a:sym typeface="Symbol" panose="05050102010706020507" pitchFamily="18" charset="2"/>
              </a:rPr>
              <a:t>}</a:t>
            </a:r>
            <a:endParaRPr lang="zh-CN" altLang="en-US" b="1" dirty="0"/>
          </a:p>
        </p:txBody>
      </p:sp>
      <p:sp>
        <p:nvSpPr>
          <p:cNvPr id="6" name="圆角矩形标注 5"/>
          <p:cNvSpPr/>
          <p:nvPr/>
        </p:nvSpPr>
        <p:spPr>
          <a:xfrm>
            <a:off x="5169898" y="4662735"/>
            <a:ext cx="3369425" cy="698269"/>
          </a:xfrm>
          <a:prstGeom prst="wedgeRoundRectCallout">
            <a:avLst>
              <a:gd name="adj1" fmla="val -28893"/>
              <a:gd name="adj2" fmla="val -1057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solidFill>
                  <a:schemeClr val="bg1"/>
                </a:solidFill>
              </a:rPr>
              <a:t>progress-aware abstractions </a:t>
            </a:r>
            <a:r>
              <a:rPr lang="en-US" altLang="zh-CN" sz="2000" dirty="0" smtClean="0">
                <a:solidFill>
                  <a:schemeClr val="bg1"/>
                </a:solidFill>
              </a:rPr>
              <a:t>for progress P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494357" y="2182715"/>
            <a:ext cx="2168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[</a:t>
            </a:r>
            <a:r>
              <a:rPr lang="zh-CN" altLang="en-US" b="1" dirty="0" smtClean="0">
                <a:solidFill>
                  <a:srgbClr val="FF0000"/>
                </a:solidFill>
              </a:rPr>
              <a:t>Filipović </a:t>
            </a:r>
            <a:r>
              <a:rPr lang="en-US" altLang="zh-CN" b="1" dirty="0" smtClean="0">
                <a:solidFill>
                  <a:srgbClr val="FF0000"/>
                </a:solidFill>
              </a:rPr>
              <a:t>et al. 2009]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10807" y="3442020"/>
            <a:ext cx="4683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[</a:t>
            </a:r>
            <a:r>
              <a:rPr lang="zh-CN" altLang="en-US" b="1" dirty="0" smtClean="0">
                <a:solidFill>
                  <a:srgbClr val="FF0000"/>
                </a:solidFill>
              </a:rPr>
              <a:t>Gotsman </a:t>
            </a:r>
            <a:r>
              <a:rPr lang="en-US" altLang="zh-CN" b="1" dirty="0" smtClean="0">
                <a:solidFill>
                  <a:srgbClr val="FF0000"/>
                </a:solidFill>
              </a:rPr>
              <a:t>&amp; </a:t>
            </a:r>
            <a:r>
              <a:rPr lang="zh-CN" altLang="en-US" b="1" dirty="0" smtClean="0">
                <a:solidFill>
                  <a:srgbClr val="FF0000"/>
                </a:solidFill>
              </a:rPr>
              <a:t>Yang 2011; Liang et al. 2013</a:t>
            </a:r>
            <a:r>
              <a:rPr lang="en-US" altLang="zh-CN" b="1" dirty="0" smtClean="0">
                <a:solidFill>
                  <a:srgbClr val="FF0000"/>
                </a:solidFill>
              </a:rPr>
              <a:t>, 2016</a:t>
            </a:r>
            <a:r>
              <a:rPr lang="zh-CN" altLang="en-US" b="1" dirty="0" smtClean="0">
                <a:solidFill>
                  <a:srgbClr val="FF0000"/>
                </a:solidFill>
              </a:rPr>
              <a:t>]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886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675"/>
    </mc:Choice>
    <mc:Fallback xmlns="">
      <p:transition spd="slow" advTm="466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13" grpId="0"/>
      <p:bldP spid="5" grpId="0" animBg="1"/>
      <p:bldP spid="6" grpId="0" animBg="1"/>
      <p:bldP spid="1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282594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Abstractions &amp; Contextual </a:t>
            </a:r>
            <a:r>
              <a:rPr lang="en-US" altLang="zh-CN" sz="4000" dirty="0" smtClean="0"/>
              <a:t>Refinements</a:t>
            </a:r>
            <a:endParaRPr lang="zh-CN" altLang="en-US" sz="4000" dirty="0"/>
          </a:p>
        </p:txBody>
      </p:sp>
      <p:sp>
        <p:nvSpPr>
          <p:cNvPr id="28" name="TextBox 19"/>
          <p:cNvSpPr txBox="1"/>
          <p:nvPr/>
        </p:nvSpPr>
        <p:spPr>
          <a:xfrm>
            <a:off x="962204" y="1783102"/>
            <a:ext cx="7541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Abstraction for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linearizable</a:t>
            </a:r>
            <a:r>
              <a:rPr lang="en-US" altLang="zh-CN" sz="2800" dirty="0" smtClean="0">
                <a:solidFill>
                  <a:prstClr val="black"/>
                </a:solidFill>
              </a:rPr>
              <a:t> objects: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atomic</a:t>
            </a:r>
            <a:r>
              <a:rPr lang="en-US" altLang="zh-CN" sz="2800" dirty="0" smtClean="0">
                <a:solidFill>
                  <a:prstClr val="black"/>
                </a:solidFill>
              </a:rPr>
              <a:t> specs</a:t>
            </a:r>
            <a:endParaRPr lang="zh-CN" altLang="en-US" sz="2800" dirty="0">
              <a:solidFill>
                <a:prstClr val="black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88563" y="2367381"/>
            <a:ext cx="5407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lin.</a:t>
            </a:r>
            <a:r>
              <a:rPr lang="en-US" altLang="zh-CN" sz="2400" dirty="0" smtClean="0">
                <a:solidFill>
                  <a:prstClr val="black"/>
                </a:solidFill>
              </a:rPr>
              <a:t> w.r.t.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atomic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Lucida Calligraphy" panose="03010101010101010101" pitchFamily="66" charset="0"/>
                <a:sym typeface="Symbol"/>
              </a:rPr>
              <a:t>A    </a:t>
            </a:r>
            <a:r>
              <a:rPr lang="en-US" altLang="zh-CN" sz="2400" b="1" dirty="0" smtClean="0">
                <a:solidFill>
                  <a:prstClr val="black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O  </a:t>
            </a:r>
            <a:r>
              <a:rPr lang="en-US" altLang="zh-CN" sz="2400" b="1" dirty="0" smtClean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zh-CN" sz="2400" b="1" baseline="-25000" dirty="0" err="1">
                <a:solidFill>
                  <a:prstClr val="black"/>
                </a:solidFill>
                <a:sym typeface="Symbol"/>
              </a:rPr>
              <a:t>ctxt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Lucida Calligraphy" panose="03010101010101010101" pitchFamily="66" charset="0"/>
                <a:sym typeface="Symbol"/>
              </a:rPr>
              <a:t>A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30" name="TextBox 19"/>
          <p:cNvSpPr txBox="1"/>
          <p:nvPr/>
        </p:nvSpPr>
        <p:spPr>
          <a:xfrm>
            <a:off x="962203" y="3069868"/>
            <a:ext cx="779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Similar equiv. results hold for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WF/LF/SF/DF</a:t>
            </a:r>
            <a:r>
              <a:rPr lang="en-US" altLang="zh-CN" sz="2800" dirty="0" smtClean="0">
                <a:solidFill>
                  <a:prstClr val="black"/>
                </a:solidFill>
              </a:rPr>
              <a:t> objects</a:t>
            </a:r>
            <a:r>
              <a:rPr lang="en-US" altLang="zh-CN" sz="2800" dirty="0">
                <a:solidFill>
                  <a:prstClr val="black"/>
                </a:solidFill>
              </a:rPr>
              <a:t>:</a:t>
            </a:r>
            <a:r>
              <a:rPr lang="en-US" altLang="zh-CN" sz="2800" dirty="0" smtClean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9" name="TextBox 19"/>
          <p:cNvSpPr txBox="1"/>
          <p:nvPr/>
        </p:nvSpPr>
        <p:spPr>
          <a:xfrm>
            <a:off x="962203" y="4440302"/>
            <a:ext cx="5208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</a:rPr>
              <a:t>No known results for locks!</a:t>
            </a:r>
            <a:endParaRPr lang="zh-CN" altLang="en-US" sz="2800" b="1" dirty="0">
              <a:solidFill>
                <a:prstClr val="black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114145" y="4963522"/>
            <a:ext cx="5757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i="1" dirty="0" smtClean="0">
                <a:solidFill>
                  <a:prstClr val="black"/>
                </a:solidFill>
              </a:rPr>
              <a:t>or, in general, objects with </a:t>
            </a:r>
            <a:r>
              <a:rPr lang="en-US" altLang="zh-CN" sz="2400" b="1" i="1" dirty="0" smtClean="0">
                <a:solidFill>
                  <a:srgbClr val="FF0000"/>
                </a:solidFill>
              </a:rPr>
              <a:t>partial methods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88563" y="5531443"/>
            <a:ext cx="59560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lin.</a:t>
            </a:r>
            <a:r>
              <a:rPr lang="en-US" altLang="zh-CN" sz="2400" dirty="0" smtClean="0">
                <a:solidFill>
                  <a:prstClr val="black"/>
                </a:solidFill>
              </a:rPr>
              <a:t> +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progress P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O  </a:t>
            </a:r>
            <a:r>
              <a:rPr lang="en-US" altLang="zh-CN" sz="2400" b="1" dirty="0" smtClean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zh-CN" sz="2400" b="1" baseline="-25000" dirty="0" err="1">
                <a:solidFill>
                  <a:prstClr val="black"/>
                </a:solidFill>
                <a:sym typeface="Symbol"/>
              </a:rPr>
              <a:t>ctxt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Lucida Calligraphy" panose="03010101010101010101" pitchFamily="66" charset="0"/>
                <a:sym typeface="Symbol"/>
              </a:rPr>
              <a:t>A</a:t>
            </a:r>
            <a:r>
              <a:rPr lang="en-US" altLang="zh-CN" sz="2400" b="1" baseline="-25000" dirty="0" smtClean="0">
                <a:solidFill>
                  <a:srgbClr val="FF0000"/>
                </a:solidFill>
                <a:sym typeface="Symbol"/>
              </a:rPr>
              <a:t>P</a:t>
            </a:r>
            <a:endParaRPr lang="zh-CN" altLang="en-US" sz="2400" baseline="-25000" dirty="0">
              <a:solidFill>
                <a:prstClr val="black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12097" y="5531443"/>
            <a:ext cx="30687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?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35956" y="5531443"/>
            <a:ext cx="47035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??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94357" y="2182715"/>
            <a:ext cx="21684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[</a:t>
            </a:r>
            <a:r>
              <a:rPr lang="zh-CN" altLang="en-US" b="1" dirty="0" smtClean="0">
                <a:solidFill>
                  <a:srgbClr val="FF0000"/>
                </a:solidFill>
              </a:rPr>
              <a:t>Filipović </a:t>
            </a:r>
            <a:r>
              <a:rPr lang="en-US" altLang="zh-CN" b="1" dirty="0" smtClean="0">
                <a:solidFill>
                  <a:srgbClr val="FF0000"/>
                </a:solidFill>
              </a:rPr>
              <a:t>et al. 2009]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88563" y="3827624"/>
            <a:ext cx="5407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lin.</a:t>
            </a:r>
            <a:r>
              <a:rPr lang="en-US" altLang="zh-CN" sz="2400" dirty="0" smtClean="0">
                <a:solidFill>
                  <a:prstClr val="black"/>
                </a:solidFill>
              </a:rPr>
              <a:t> + 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progress P</a:t>
            </a:r>
            <a:r>
              <a:rPr lang="en-US" altLang="zh-CN" sz="2400" dirty="0" smtClean="0">
                <a:solidFill>
                  <a:prstClr val="black"/>
                </a:solidFill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sym typeface="Symbol" panose="05050102010706020507" pitchFamily="18" charset="2"/>
              </a:rPr>
              <a:t></a:t>
            </a:r>
            <a:r>
              <a:rPr lang="en-US" altLang="zh-CN" sz="2400" b="1" dirty="0" smtClean="0">
                <a:solidFill>
                  <a:prstClr val="black"/>
                </a:solidFill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O  </a:t>
            </a:r>
            <a:r>
              <a:rPr lang="en-US" altLang="zh-CN" sz="2400" b="1" dirty="0" smtClean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zh-CN" sz="2400" b="1" baseline="-25000" dirty="0" err="1">
                <a:solidFill>
                  <a:prstClr val="black"/>
                </a:solidFill>
                <a:sym typeface="Symbol"/>
              </a:rPr>
              <a:t>ctxt</a:t>
            </a:r>
            <a:r>
              <a:rPr lang="en-US" altLang="zh-CN" sz="2400" b="1" dirty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Lucida Calligraphy" panose="03010101010101010101" pitchFamily="66" charset="0"/>
                <a:sym typeface="Symbol"/>
              </a:rPr>
              <a:t>A</a:t>
            </a:r>
            <a:r>
              <a:rPr lang="en-US" altLang="zh-CN" sz="2400" b="1" baseline="-25000" dirty="0" smtClean="0">
                <a:solidFill>
                  <a:srgbClr val="FF0000"/>
                </a:solidFill>
                <a:sym typeface="Symbol"/>
              </a:rPr>
              <a:t>P</a:t>
            </a:r>
            <a:endParaRPr lang="zh-CN" altLang="en-US" sz="2400" baseline="-25000" dirty="0">
              <a:solidFill>
                <a:prstClr val="black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310807" y="3442020"/>
            <a:ext cx="46837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[</a:t>
            </a:r>
            <a:r>
              <a:rPr lang="zh-CN" altLang="en-US" b="1" dirty="0" smtClean="0">
                <a:solidFill>
                  <a:srgbClr val="FF0000"/>
                </a:solidFill>
              </a:rPr>
              <a:t>Gotsman </a:t>
            </a:r>
            <a:r>
              <a:rPr lang="en-US" altLang="zh-CN" b="1" dirty="0" smtClean="0">
                <a:solidFill>
                  <a:srgbClr val="FF0000"/>
                </a:solidFill>
              </a:rPr>
              <a:t>&amp; </a:t>
            </a:r>
            <a:r>
              <a:rPr lang="zh-CN" altLang="en-US" b="1" dirty="0" smtClean="0">
                <a:solidFill>
                  <a:srgbClr val="FF0000"/>
                </a:solidFill>
              </a:rPr>
              <a:t>Yang 2011; Liang et al. 2013</a:t>
            </a:r>
            <a:r>
              <a:rPr lang="en-US" altLang="zh-CN" b="1" dirty="0" smtClean="0">
                <a:solidFill>
                  <a:srgbClr val="FF0000"/>
                </a:solidFill>
              </a:rPr>
              <a:t>, 2016</a:t>
            </a:r>
            <a:r>
              <a:rPr lang="zh-CN" altLang="en-US" b="1" dirty="0" smtClean="0">
                <a:solidFill>
                  <a:srgbClr val="FF0000"/>
                </a:solidFill>
              </a:rPr>
              <a:t>]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44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244"/>
    </mc:Choice>
    <mc:Fallback xmlns="">
      <p:transition spd="slow" advTm="292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 animBg="1"/>
      <p:bldP spid="1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|18.2|10.3|4.6|9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9|22.6|4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3|8.9|17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1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5.3|3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7.2|3.8|12.6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7.2|3.8|12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5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61.4|14.9|20.1|13|15.9|39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61.4|14.9|20.1|13|15.9|39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3.4|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3.4|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3|13.4|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|61.4|14.9|20.1|13|15.9|39.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7|23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2.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|9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9|6.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0.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|16.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5.2|17.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|5.9|20.8|1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8.6|7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9.9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12.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|6|10.7|4.8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4|3.3|4.9|3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3|7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1|7.8|10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6.6|9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1|3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25689</TotalTime>
  <Words>2900</Words>
  <Application>Microsoft Office PowerPoint</Application>
  <PresentationFormat>全屏显示(4:3)</PresentationFormat>
  <Paragraphs>610</Paragraphs>
  <Slides>53</Slides>
  <Notes>2</Notes>
  <HiddenSlides>1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2" baseType="lpstr">
      <vt:lpstr>Lucida Calligraphy</vt:lpstr>
      <vt:lpstr>宋体</vt:lpstr>
      <vt:lpstr>Arial</vt:lpstr>
      <vt:lpstr>Calibri</vt:lpstr>
      <vt:lpstr>Calibri Light</vt:lpstr>
      <vt:lpstr>Symbol</vt:lpstr>
      <vt:lpstr>Wingdings 2</vt:lpstr>
      <vt:lpstr>Wingdings 3</vt:lpstr>
      <vt:lpstr>Office 主题</vt:lpstr>
      <vt:lpstr>Progress of  Concurrent Objects with Partial Methods</vt:lpstr>
      <vt:lpstr>What are good locks?</vt:lpstr>
      <vt:lpstr>Not all locks are equally good!</vt:lpstr>
      <vt:lpstr>Example: Test-and-Set (TAS) locks</vt:lpstr>
      <vt:lpstr>Example: Ticket locks</vt:lpstr>
      <vt:lpstr>Not all locks are equally good!</vt:lpstr>
      <vt:lpstr>Abstractions &amp; Contextual Refinements</vt:lpstr>
      <vt:lpstr>Abstractions &amp; Contextual Refinements</vt:lpstr>
      <vt:lpstr>Abstractions &amp; Contextual Refinements</vt:lpstr>
      <vt:lpstr>Why is this bad?</vt:lpstr>
      <vt:lpstr>Our contributions</vt:lpstr>
      <vt:lpstr>Our contributions</vt:lpstr>
      <vt:lpstr>Our contributions</vt:lpstr>
      <vt:lpstr>Our contributions</vt:lpstr>
      <vt:lpstr>New progress properties </vt:lpstr>
      <vt:lpstr>New progress properties </vt:lpstr>
      <vt:lpstr>New progress properties </vt:lpstr>
      <vt:lpstr>New progress properties </vt:lpstr>
      <vt:lpstr>New progress properties </vt:lpstr>
      <vt:lpstr>New progress properties </vt:lpstr>
      <vt:lpstr>New progress properties </vt:lpstr>
      <vt:lpstr>New progress properties </vt:lpstr>
      <vt:lpstr>New progress properties </vt:lpstr>
      <vt:lpstr>New progress properties </vt:lpstr>
      <vt:lpstr>Progress-aware abstractions for locks?</vt:lpstr>
      <vt:lpstr>Progress-aware abstractions for locks?</vt:lpstr>
      <vt:lpstr>Progress-aware abstractions for locks?</vt:lpstr>
      <vt:lpstr>Progress-aware abstractions for locks?</vt:lpstr>
      <vt:lpstr>Progress-aware abstractions for locks?</vt:lpstr>
      <vt:lpstr>Progress-aware abstractions for locks?</vt:lpstr>
      <vt:lpstr>Progress-aware abstractions for locks?</vt:lpstr>
      <vt:lpstr>Atomic partial specs insufficient as abstractions</vt:lpstr>
      <vt:lpstr>Atomic partial specs insufficient as abstractions</vt:lpstr>
      <vt:lpstr>Atomic partial specs insufficient as abstractions</vt:lpstr>
      <vt:lpstr>Atomic partial specs insufficient as abstractions</vt:lpstr>
      <vt:lpstr>Atomic partial specs insufficient as abstractions</vt:lpstr>
      <vt:lpstr>PowerPoint 演示文稿</vt:lpstr>
      <vt:lpstr>APS insufficient as abstractions</vt:lpstr>
      <vt:lpstr>APS insufficient as abstractions</vt:lpstr>
      <vt:lpstr>APS insufficient as abstractions</vt:lpstr>
      <vt:lpstr>Our solution</vt:lpstr>
      <vt:lpstr>Our solution</vt:lpstr>
      <vt:lpstr>Our solution</vt:lpstr>
      <vt:lpstr>Code wrappers</vt:lpstr>
      <vt:lpstr>Code Wrappers</vt:lpstr>
      <vt:lpstr>Code Wrappers</vt:lpstr>
      <vt:lpstr>Code Wrappers</vt:lpstr>
      <vt:lpstr>Code wrappers in summary</vt:lpstr>
      <vt:lpstr>Our solution</vt:lpstr>
      <vt:lpstr>Our solution</vt:lpstr>
      <vt:lpstr>Program logic</vt:lpstr>
      <vt:lpstr>Conclusion</vt:lpstr>
      <vt:lpstr>Thank you!</vt:lpstr>
    </vt:vector>
  </TitlesOfParts>
  <Company>USTC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of  Concurrent Objects with Partial Methods</dc:title>
  <dc:creator>Hongjin</dc:creator>
  <cp:lastModifiedBy>xinyu</cp:lastModifiedBy>
  <cp:revision>657</cp:revision>
  <dcterms:created xsi:type="dcterms:W3CDTF">2017-11-13T02:56:33Z</dcterms:created>
  <dcterms:modified xsi:type="dcterms:W3CDTF">2018-03-29T06:56:31Z</dcterms:modified>
</cp:coreProperties>
</file>