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tags/tag16.xml" ContentType="application/vnd.openxmlformats-officedocument.presentationml.tags+xml"/>
  <Override PartName="/ppt/tags/tag18.xml" ContentType="application/vnd.openxmlformats-officedocument.presentationml.tags+xml"/>
  <Override PartName="/ppt/tags/tag27.xml" ContentType="application/vnd.openxmlformats-officedocument.presentationml.tags+xml"/>
  <Override PartName="/ppt/tags/tag14.xml" ContentType="application/vnd.openxmlformats-officedocument.presentationml.tags+xml"/>
  <Override PartName="/ppt/notesSlides/notesSlide9.xml" ContentType="application/vnd.openxmlformats-officedocument.presentationml.notesSlide+xml"/>
  <Override PartName="/ppt/tags/tag25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21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notesSlides/notesSlide8.xml" ContentType="application/vnd.openxmlformats-officedocument.presentationml.notesSlide+xml"/>
  <Override PartName="/ppt/tags/tag24.xml" ContentType="application/vnd.openxmlformats-officedocument.presentationml.tags+xml"/>
  <Override PartName="/ppt/tags/tag13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81" r:id="rId6"/>
    <p:sldId id="353" r:id="rId7"/>
    <p:sldId id="354" r:id="rId8"/>
    <p:sldId id="261" r:id="rId9"/>
    <p:sldId id="342" r:id="rId10"/>
    <p:sldId id="266" r:id="rId11"/>
    <p:sldId id="346" r:id="rId12"/>
    <p:sldId id="270" r:id="rId13"/>
    <p:sldId id="273" r:id="rId14"/>
    <p:sldId id="274" r:id="rId15"/>
    <p:sldId id="285" r:id="rId16"/>
    <p:sldId id="263" r:id="rId17"/>
    <p:sldId id="344" r:id="rId18"/>
    <p:sldId id="343" r:id="rId19"/>
    <p:sldId id="287" r:id="rId20"/>
    <p:sldId id="288" r:id="rId21"/>
    <p:sldId id="289" r:id="rId22"/>
    <p:sldId id="290" r:id="rId23"/>
    <p:sldId id="291" r:id="rId24"/>
    <p:sldId id="292" r:id="rId25"/>
    <p:sldId id="293" r:id="rId26"/>
    <p:sldId id="294" r:id="rId27"/>
    <p:sldId id="295" r:id="rId28"/>
    <p:sldId id="296" r:id="rId29"/>
    <p:sldId id="297" r:id="rId30"/>
    <p:sldId id="298" r:id="rId31"/>
    <p:sldId id="301" r:id="rId32"/>
    <p:sldId id="347" r:id="rId33"/>
    <p:sldId id="348" r:id="rId34"/>
    <p:sldId id="349" r:id="rId35"/>
    <p:sldId id="350" r:id="rId36"/>
    <p:sldId id="305" r:id="rId37"/>
    <p:sldId id="306" r:id="rId38"/>
    <p:sldId id="307" r:id="rId39"/>
    <p:sldId id="308" r:id="rId40"/>
    <p:sldId id="309" r:id="rId41"/>
    <p:sldId id="356" r:id="rId42"/>
    <p:sldId id="315" r:id="rId43"/>
    <p:sldId id="316" r:id="rId44"/>
    <p:sldId id="317" r:id="rId45"/>
    <p:sldId id="341" r:id="rId46"/>
    <p:sldId id="303" r:id="rId47"/>
    <p:sldId id="322" r:id="rId48"/>
    <p:sldId id="323" r:id="rId49"/>
    <p:sldId id="337" r:id="rId50"/>
    <p:sldId id="338" r:id="rId51"/>
    <p:sldId id="340" r:id="rId5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0000FF"/>
    <a:srgbClr val="99CCFF"/>
    <a:srgbClr val="FFFF99"/>
    <a:srgbClr val="FEFDCA"/>
    <a:srgbClr val="FEFDC2"/>
    <a:srgbClr val="FEFDD6"/>
    <a:srgbClr val="FEFC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 autoAdjust="0"/>
    <p:restoredTop sz="94654" autoAdjust="0"/>
  </p:normalViewPr>
  <p:slideViewPr>
    <p:cSldViewPr>
      <p:cViewPr varScale="1">
        <p:scale>
          <a:sx n="63" d="100"/>
          <a:sy n="63" d="100"/>
        </p:scale>
        <p:origin x="-912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17803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80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29FFF-B6F7-45CE-A031-0BF4C15C1D04}" type="datetimeFigureOut">
              <a:rPr lang="en-US" smtClean="0"/>
              <a:pPr/>
              <a:t>5/30/2014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62B25-1B5C-4AC4-9D72-D643278BE68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62B25-1B5C-4AC4-9D72-D643278BE685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62B25-1B5C-4AC4-9D72-D643278BE685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762B25-1B5C-4AC4-9D72-D643278BE685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67ED6F-D303-42B6-87A6-BE82ABD6FC1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953BD0-1916-4E28-B811-59B1A43747B1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zh-CN"/>
          </a:p>
        </p:txBody>
      </p:sp>
      <p:sp>
        <p:nvSpPr>
          <p:cNvPr id="2765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9878006D-95F9-4B13-AF19-AA800B8734B4}" type="slidenum">
              <a:rPr lang="en-US" altLang="zh-CN" sz="1200">
                <a:latin typeface="Calibri" pitchFamily="34" charset="0"/>
              </a:rPr>
              <a:pPr algn="r"/>
              <a:t>25</a:t>
            </a:fld>
            <a:endParaRPr lang="en-US" altLang="zh-CN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1AAFFD-EF5E-4E02-BB5D-66F832AAE408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3A4C6F-94E6-4B13-8FA5-C48FF62775A3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6B872-A06B-4F01-8139-6C048FAA214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59741B-BECE-4F1A-995B-202E556668D9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.hk/url?sa=t&amp;rct=j&amp;q=java.util.concurrency&amp;source=web&amp;cd=2&amp;ved=0CF8QFjAB&amp;url=http://download.oracle.com/javase/6/docs/api/java/util/concurrent/package-summary.html&amp;ei=ZA2yT-evG4K3iQfHvOHpCA&amp;usg=AFQjCNEWXyh-z2AYqGX11QZr-6cfe_Fazg" TargetMode="Externa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rmAutofit/>
          </a:bodyPr>
          <a:lstStyle/>
          <a:p>
            <a:r>
              <a:rPr lang="en-US" altLang="zh-CN" sz="3800" b="1" dirty="0" smtClean="0"/>
              <a:t>Refinement Verification of </a:t>
            </a:r>
            <a:br>
              <a:rPr lang="en-US" altLang="zh-CN" sz="3800" b="1" dirty="0" smtClean="0"/>
            </a:br>
            <a:r>
              <a:rPr lang="en-US" altLang="zh-CN" sz="3800" b="1" dirty="0" smtClean="0"/>
              <a:t>Concurrent Programs and Its Applications</a:t>
            </a:r>
            <a:endParaRPr lang="en-US" sz="38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0" y="4365104"/>
            <a:ext cx="9144000" cy="2088232"/>
          </a:xfrm>
        </p:spPr>
        <p:txBody>
          <a:bodyPr>
            <a:noAutofit/>
          </a:bodyPr>
          <a:lstStyle/>
          <a:p>
            <a:r>
              <a:rPr lang="en-US" altLang="zh-CN" sz="2800" dirty="0" err="1" smtClean="0">
                <a:solidFill>
                  <a:schemeClr val="tx1"/>
                </a:solidFill>
              </a:rPr>
              <a:t>Hongjin</a:t>
            </a:r>
            <a:r>
              <a:rPr lang="en-US" altLang="zh-CN" sz="2800" dirty="0" smtClean="0">
                <a:solidFill>
                  <a:schemeClr val="tx1"/>
                </a:solidFill>
              </a:rPr>
              <a:t> Liang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Univ. of Science and Technology of China</a:t>
            </a:r>
          </a:p>
          <a:p>
            <a:r>
              <a:rPr lang="en-US" altLang="zh-CN" sz="2800" dirty="0" smtClean="0">
                <a:solidFill>
                  <a:schemeClr val="tx1"/>
                </a:solidFill>
              </a:rPr>
              <a:t>Advisors: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Xinyu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Feng</a:t>
            </a:r>
            <a:r>
              <a:rPr lang="en-US" altLang="zh-CN" sz="2800" dirty="0" smtClean="0">
                <a:solidFill>
                  <a:schemeClr val="tx1"/>
                </a:solidFill>
              </a:rPr>
              <a:t> and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Zhong</a:t>
            </a:r>
            <a:r>
              <a:rPr lang="en-US" altLang="zh-CN" sz="2800" dirty="0" smtClean="0">
                <a:solidFill>
                  <a:schemeClr val="tx1"/>
                </a:solidFill>
              </a:rPr>
              <a:t> </a:t>
            </a:r>
            <a:r>
              <a:rPr lang="en-US" altLang="zh-CN" sz="2800" dirty="0" err="1" smtClean="0">
                <a:solidFill>
                  <a:schemeClr val="tx1"/>
                </a:solidFill>
              </a:rPr>
              <a:t>Shao</a:t>
            </a:r>
            <a:endParaRPr lang="en-US" altLang="zh-CN" sz="2800" dirty="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410584" y="2852936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(Compositionality)</a:t>
            </a:r>
            <a:endParaRPr lang="zh-CN" altLang="en-US" sz="2400" b="1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840456" y="3175788"/>
            <a:ext cx="1649761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/>
              <a:t>T1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 smtClean="0"/>
              <a:t> T2</a:t>
            </a:r>
            <a:endParaRPr lang="en-US" altLang="zh-CN" sz="3200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1552424" y="3113213"/>
            <a:ext cx="49301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/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856680" y="3156076"/>
            <a:ext cx="549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ym typeface="Symbol" pitchFamily="18" charset="2"/>
              </a:rPr>
              <a:t></a:t>
            </a:r>
            <a:r>
              <a:rPr lang="en-US" altLang="zh-CN" sz="3200" dirty="0" smtClean="0"/>
              <a:t>  </a:t>
            </a:r>
            <a:endParaRPr lang="en-US" altLang="zh-CN" sz="3200" dirty="0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705934" y="3193812"/>
            <a:ext cx="1527010" cy="5847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/>
              <a:t>S1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 smtClean="0"/>
              <a:t> S2</a:t>
            </a:r>
            <a:endParaRPr lang="en-US" altLang="zh-CN" sz="3200" dirty="0"/>
          </a:p>
        </p:txBody>
      </p:sp>
      <p:grpSp>
        <p:nvGrpSpPr>
          <p:cNvPr id="2" name="组合 42"/>
          <p:cNvGrpSpPr/>
          <p:nvPr/>
        </p:nvGrpSpPr>
        <p:grpSpPr>
          <a:xfrm>
            <a:off x="1696440" y="2420888"/>
            <a:ext cx="2016224" cy="584775"/>
            <a:chOff x="2051720" y="2348880"/>
            <a:chExt cx="2016224" cy="584775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2051720" y="2348880"/>
              <a:ext cx="720079" cy="5847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T1</a:t>
              </a:r>
              <a:endParaRPr lang="en-US" altLang="zh-CN" sz="3200" dirty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3419873" y="2348880"/>
              <a:ext cx="648071" cy="5847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S1</a:t>
              </a:r>
              <a:endParaRPr lang="en-US" altLang="zh-CN" sz="3200" dirty="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2843808" y="2348880"/>
              <a:ext cx="54951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sym typeface="Symbol" pitchFamily="18" charset="2"/>
                </a:rPr>
                <a:t></a:t>
              </a:r>
              <a:r>
                <a:rPr lang="en-US" altLang="zh-CN" sz="3200" dirty="0" smtClean="0"/>
                <a:t>  </a:t>
              </a:r>
              <a:endParaRPr lang="en-US" altLang="zh-CN" sz="3200" dirty="0"/>
            </a:p>
          </p:txBody>
        </p:sp>
      </p:grpSp>
      <p:grpSp>
        <p:nvGrpSpPr>
          <p:cNvPr id="3" name="组合 43"/>
          <p:cNvGrpSpPr/>
          <p:nvPr/>
        </p:nvGrpSpPr>
        <p:grpSpPr>
          <a:xfrm>
            <a:off x="4360736" y="2420888"/>
            <a:ext cx="2016224" cy="584775"/>
            <a:chOff x="4716016" y="2348880"/>
            <a:chExt cx="2016224" cy="584775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716016" y="2348880"/>
              <a:ext cx="720079" cy="5847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T2</a:t>
              </a:r>
              <a:endParaRPr lang="en-US" altLang="zh-CN" sz="3200" dirty="0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6084169" y="2348880"/>
              <a:ext cx="648071" cy="5847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S2</a:t>
              </a:r>
              <a:endParaRPr lang="en-US" altLang="zh-CN" sz="3200" dirty="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5508104" y="2348880"/>
              <a:ext cx="54951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sym typeface="Symbol" pitchFamily="18" charset="2"/>
                </a:rPr>
                <a:t></a:t>
              </a:r>
              <a:r>
                <a:rPr lang="en-US" altLang="zh-CN" sz="3200" dirty="0" smtClean="0"/>
                <a:t>  </a:t>
              </a:r>
              <a:endParaRPr lang="en-US" altLang="zh-CN" sz="3200" dirty="0"/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7236296" y="2780928"/>
            <a:ext cx="53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 b="1" dirty="0">
                <a:solidFill>
                  <a:srgbClr val="FF0000"/>
                </a:solidFill>
                <a:sym typeface="Wingdings 2" pitchFamily="18" charset="2"/>
              </a:rPr>
              <a:t></a:t>
            </a:r>
          </a:p>
        </p:txBody>
      </p:sp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smtClean="0"/>
              <a:t>Problems with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T </a:t>
            </a: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 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971600" y="4941168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Existing work on verifying </a:t>
            </a:r>
            <a:r>
              <a:rPr lang="en-US" altLang="zh-CN" sz="3200" dirty="0" smtClean="0">
                <a:solidFill>
                  <a:srgbClr val="FF0000"/>
                </a:solidFill>
                <a:sym typeface="Symbol" pitchFamily="18" charset="2"/>
              </a:rPr>
              <a:t>T  S </a:t>
            </a:r>
            <a:r>
              <a:rPr lang="en-US" altLang="zh-CN" sz="3200" dirty="0" smtClean="0">
                <a:sym typeface="Symbol" pitchFamily="18" charset="2"/>
              </a:rPr>
              <a:t>: either is not compositional, or limits applications.</a:t>
            </a:r>
            <a:endParaRPr lang="zh-CN" altLang="en-US" sz="3200" dirty="0"/>
          </a:p>
        </p:txBody>
      </p:sp>
    </p:spTree>
    <p:custDataLst>
      <p:tags r:id="rId1"/>
    </p:custDataLst>
  </p:cSld>
  <p:clrMapOvr>
    <a:masterClrMapping/>
  </p:clrMapOvr>
  <p:transition advTm="7169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6" grpId="0" animBg="1"/>
      <p:bldP spid="39" grpId="0"/>
      <p:bldP spid="18" grpId="0" animBg="1"/>
      <p:bldP spid="27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137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Long-Standing Problems in Verifying </a:t>
            </a:r>
            <a:r>
              <a:rPr lang="en-US" altLang="zh-CN" dirty="0" err="1" smtClean="0"/>
              <a:t>Linearizability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955973"/>
            <a:ext cx="8686800" cy="4209331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Objects with </a:t>
            </a:r>
            <a:r>
              <a:rPr lang="en-US" altLang="zh-CN" b="1" dirty="0" smtClean="0"/>
              <a:t>Non-Fixed Linearization Points (LPs)</a:t>
            </a:r>
          </a:p>
          <a:p>
            <a:pPr lvl="1">
              <a:spcBef>
                <a:spcPts val="2024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Future-dependent LPs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(e.g. lazy set, pair snapshot)</a:t>
            </a:r>
            <a:endParaRPr lang="en-US" altLang="zh-CN" sz="2400" dirty="0" smtClean="0">
              <a:sym typeface="Wingdings"/>
            </a:endParaRPr>
          </a:p>
          <a:p>
            <a:pPr lvl="1">
              <a:spcBef>
                <a:spcPts val="1672"/>
              </a:spcBef>
            </a:pPr>
            <a:r>
              <a:rPr lang="en-US" altLang="zh-CN" dirty="0" smtClean="0">
                <a:solidFill>
                  <a:srgbClr val="0000FF"/>
                </a:solidFill>
              </a:rPr>
              <a:t>Helping </a:t>
            </a:r>
            <a:r>
              <a:rPr lang="en-US" altLang="zh-CN" dirty="0" smtClean="0"/>
              <a:t>(e.g. HSY elimination-</a:t>
            </a:r>
            <a:r>
              <a:rPr lang="en-US" altLang="zh-CN" dirty="0" err="1" smtClean="0"/>
              <a:t>backoff</a:t>
            </a:r>
            <a:r>
              <a:rPr lang="en-US" altLang="zh-CN" dirty="0" smtClean="0"/>
              <a:t> stack)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3568" y="4797152"/>
            <a:ext cx="79208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 smtClean="0"/>
              <a:t>Most existing work </a:t>
            </a:r>
            <a:r>
              <a:rPr lang="en-US" altLang="zh-CN" sz="3200" dirty="0" smtClean="0">
                <a:sym typeface="Symbol" pitchFamily="18" charset="2"/>
              </a:rPr>
              <a:t>: either not supports them, or lacks formal soundness.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Refinement vs. Progress Properties ?</a:t>
            </a:r>
            <a:endParaRPr lang="en-US" dirty="0"/>
          </a:p>
        </p:txBody>
      </p:sp>
      <p:sp>
        <p:nvSpPr>
          <p:cNvPr id="33" name="内容占位符 3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err="1" smtClean="0"/>
              <a:t>Linearizability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Correctness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functionality</a:t>
            </a:r>
          </a:p>
          <a:p>
            <a:pPr lvl="1"/>
            <a:r>
              <a:rPr lang="en-US" altLang="zh-CN" dirty="0" smtClean="0"/>
              <a:t>Not talk about termination/</a:t>
            </a:r>
            <a:r>
              <a:rPr lang="en-US" altLang="zh-CN" dirty="0" err="1" smtClean="0"/>
              <a:t>liveness</a:t>
            </a:r>
            <a:r>
              <a:rPr lang="en-US" altLang="zh-CN" dirty="0" smtClean="0"/>
              <a:t> properties</a:t>
            </a:r>
          </a:p>
          <a:p>
            <a:pPr>
              <a:spcBef>
                <a:spcPts val="1268"/>
              </a:spcBef>
            </a:pPr>
            <a:r>
              <a:rPr lang="en-US" altLang="zh-CN" dirty="0" smtClean="0"/>
              <a:t>Progress properties</a:t>
            </a:r>
          </a:p>
          <a:p>
            <a:pPr lvl="1"/>
            <a:r>
              <a:rPr lang="en-US" altLang="zh-CN" dirty="0" smtClean="0"/>
              <a:t>Lock-freedom (LF)</a:t>
            </a:r>
          </a:p>
          <a:p>
            <a:pPr lvl="1"/>
            <a:r>
              <a:rPr lang="en-US" altLang="zh-CN" dirty="0" smtClean="0"/>
              <a:t>Wait-freedom (WF)</a:t>
            </a:r>
          </a:p>
          <a:p>
            <a:pPr lvl="1"/>
            <a:r>
              <a:rPr lang="en-US" altLang="zh-CN" dirty="0" smtClean="0"/>
              <a:t>Obstruction-freedom (OF)</a:t>
            </a:r>
          </a:p>
          <a:p>
            <a:pPr lvl="1"/>
            <a:r>
              <a:rPr lang="en-US" altLang="zh-CN" dirty="0" smtClean="0"/>
              <a:t>Deadlock-freedom (DF)</a:t>
            </a:r>
          </a:p>
          <a:p>
            <a:pPr lvl="1"/>
            <a:r>
              <a:rPr lang="en-US" altLang="zh-CN" dirty="0" smtClean="0"/>
              <a:t>Starvation-freedom (SF)</a:t>
            </a:r>
          </a:p>
          <a:p>
            <a:endParaRPr lang="en-US" dirty="0"/>
          </a:p>
        </p:txBody>
      </p:sp>
      <p:grpSp>
        <p:nvGrpSpPr>
          <p:cNvPr id="2" name="组合 33"/>
          <p:cNvGrpSpPr/>
          <p:nvPr/>
        </p:nvGrpSpPr>
        <p:grpSpPr>
          <a:xfrm>
            <a:off x="5148064" y="3717032"/>
            <a:ext cx="3711793" cy="1224136"/>
            <a:chOff x="4532615" y="3645024"/>
            <a:chExt cx="3711793" cy="1224136"/>
          </a:xfrm>
        </p:grpSpPr>
        <p:sp>
          <p:nvSpPr>
            <p:cNvPr id="35" name="右大括号 34"/>
            <p:cNvSpPr/>
            <p:nvPr/>
          </p:nvSpPr>
          <p:spPr>
            <a:xfrm>
              <a:off x="4532615" y="3645024"/>
              <a:ext cx="360040" cy="1224136"/>
            </a:xfrm>
            <a:prstGeom prst="rightBrace">
              <a:avLst>
                <a:gd name="adj1" fmla="val 40584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148064" y="3985900"/>
              <a:ext cx="30963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Non-blocking </a:t>
              </a:r>
              <a:r>
                <a:rPr lang="en-US" altLang="zh-CN" sz="2800" dirty="0" err="1" smtClean="0"/>
                <a:t>impl</a:t>
              </a:r>
              <a:r>
                <a:rPr lang="en-US" altLang="zh-CN" sz="2800" dirty="0" smtClean="0"/>
                <a:t>.</a:t>
              </a:r>
              <a:endParaRPr lang="zh-CN" altLang="en-US" sz="2800" dirty="0"/>
            </a:p>
          </p:txBody>
        </p:sp>
      </p:grpSp>
      <p:grpSp>
        <p:nvGrpSpPr>
          <p:cNvPr id="3" name="组合 36"/>
          <p:cNvGrpSpPr/>
          <p:nvPr/>
        </p:nvGrpSpPr>
        <p:grpSpPr>
          <a:xfrm>
            <a:off x="5150813" y="5157192"/>
            <a:ext cx="3132980" cy="792088"/>
            <a:chOff x="4535364" y="5085184"/>
            <a:chExt cx="3132980" cy="792088"/>
          </a:xfrm>
        </p:grpSpPr>
        <p:sp>
          <p:nvSpPr>
            <p:cNvPr id="38" name="右大括号 37"/>
            <p:cNvSpPr/>
            <p:nvPr/>
          </p:nvSpPr>
          <p:spPr>
            <a:xfrm>
              <a:off x="4535364" y="5085184"/>
              <a:ext cx="360040" cy="792088"/>
            </a:xfrm>
            <a:prstGeom prst="rightBrace">
              <a:avLst>
                <a:gd name="adj1" fmla="val 40584"/>
                <a:gd name="adj2" fmla="val 50000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148064" y="5210036"/>
              <a:ext cx="252028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/>
                <a:t>Lock-based </a:t>
              </a:r>
              <a:r>
                <a:rPr lang="en-US" altLang="zh-CN" sz="2800" dirty="0" err="1" smtClean="0"/>
                <a:t>impl</a:t>
              </a:r>
              <a:r>
                <a:rPr lang="en-US" altLang="zh-CN" sz="2800" dirty="0" smtClean="0"/>
                <a:t>.</a:t>
              </a:r>
              <a:endParaRPr lang="zh-CN" altLang="en-US" sz="2800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 (Part 1)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RGSim</a:t>
            </a:r>
            <a:r>
              <a:rPr lang="en-US" altLang="zh-CN" b="1" dirty="0" smtClean="0"/>
              <a:t>  =  </a:t>
            </a:r>
            <a:r>
              <a:rPr lang="en-US" altLang="zh-CN" b="1" dirty="0" smtClean="0">
                <a:solidFill>
                  <a:srgbClr val="FF0000"/>
                </a:solidFill>
              </a:rPr>
              <a:t>R</a:t>
            </a:r>
            <a:r>
              <a:rPr lang="en-US" altLang="zh-CN" b="1" dirty="0" smtClean="0"/>
              <a:t>ely/</a:t>
            </a:r>
            <a:r>
              <a:rPr lang="en-US" altLang="zh-CN" b="1" dirty="0" smtClean="0">
                <a:solidFill>
                  <a:srgbClr val="FF0000"/>
                </a:solidFill>
              </a:rPr>
              <a:t>G</a:t>
            </a:r>
            <a:r>
              <a:rPr lang="en-US" altLang="zh-CN" b="1" dirty="0" smtClean="0"/>
              <a:t>uarantee + </a:t>
            </a:r>
            <a:r>
              <a:rPr lang="en-US" altLang="zh-CN" b="1" dirty="0" smtClean="0">
                <a:solidFill>
                  <a:srgbClr val="FF0000"/>
                </a:solidFill>
              </a:rPr>
              <a:t>Sim</a:t>
            </a:r>
            <a:r>
              <a:rPr lang="en-US" altLang="zh-CN" b="1" dirty="0" smtClean="0"/>
              <a:t>ulation</a:t>
            </a:r>
          </a:p>
          <a:p>
            <a:pPr lvl="1">
              <a:spcBef>
                <a:spcPts val="1672"/>
              </a:spcBef>
            </a:pPr>
            <a:r>
              <a:rPr lang="en-US" altLang="zh-CN" dirty="0" smtClean="0"/>
              <a:t>Compositional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parallel composition</a:t>
            </a:r>
          </a:p>
          <a:p>
            <a:pPr lvl="1">
              <a:spcBef>
                <a:spcPts val="1672"/>
              </a:spcBef>
            </a:pPr>
            <a:r>
              <a:rPr lang="en-US" altLang="zh-CN" dirty="0" smtClean="0"/>
              <a:t>Flexible &amp; applicable </a:t>
            </a:r>
          </a:p>
          <a:p>
            <a:pPr lvl="2">
              <a:spcBef>
                <a:spcPts val="1672"/>
              </a:spcBef>
            </a:pPr>
            <a:r>
              <a:rPr lang="en-US" altLang="zh-CN" dirty="0" smtClean="0"/>
              <a:t>optimizations in concurrent contexts</a:t>
            </a:r>
          </a:p>
          <a:p>
            <a:pPr lvl="2">
              <a:spcBef>
                <a:spcPts val="1672"/>
              </a:spcBef>
            </a:pPr>
            <a:r>
              <a:rPr lang="en-US" altLang="zh-CN" dirty="0" smtClean="0"/>
              <a:t>concurrent GC</a:t>
            </a:r>
          </a:p>
          <a:p>
            <a:pPr lvl="2">
              <a:spcBef>
                <a:spcPts val="1672"/>
              </a:spcBef>
            </a:pPr>
            <a:r>
              <a:rPr lang="en-US" altLang="zh-CN" dirty="0" smtClean="0"/>
              <a:t>fine-grained concurrent obj.</a:t>
            </a:r>
          </a:p>
          <a:p>
            <a:pPr lvl="2">
              <a:spcBef>
                <a:spcPts val="1672"/>
              </a:spcBef>
            </a:pPr>
            <a:r>
              <a:rPr lang="en-US" altLang="zh-CN" dirty="0" smtClean="0"/>
              <a:t>…</a:t>
            </a:r>
            <a:endParaRPr lang="zh-CN" alt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Contributions (Part 2)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7688" y="1600200"/>
            <a:ext cx="8686800" cy="4709120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RGSim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=  Rely/Guarantee + Simulation</a:t>
            </a:r>
          </a:p>
          <a:p>
            <a:pPr>
              <a:spcBef>
                <a:spcPts val="1668"/>
              </a:spcBef>
            </a:pPr>
            <a:r>
              <a:rPr lang="en-US" altLang="zh-CN" b="1" dirty="0" smtClean="0"/>
              <a:t>A </a:t>
            </a:r>
            <a:r>
              <a:rPr lang="en-US" altLang="zh-CN" b="1" dirty="0" smtClean="0">
                <a:solidFill>
                  <a:srgbClr val="FF0000"/>
                </a:solidFill>
              </a:rPr>
              <a:t>program logic</a:t>
            </a:r>
            <a:r>
              <a:rPr lang="en-US" altLang="zh-CN" b="1" dirty="0" smtClean="0"/>
              <a:t> for </a:t>
            </a:r>
            <a:r>
              <a:rPr lang="en-US" altLang="zh-CN" b="1" dirty="0" err="1" smtClean="0"/>
              <a:t>linearizability</a:t>
            </a:r>
            <a:endParaRPr lang="en-US" altLang="zh-CN" b="1" dirty="0" smtClean="0"/>
          </a:p>
          <a:p>
            <a:pPr lvl="1">
              <a:spcBef>
                <a:spcPts val="1472"/>
              </a:spcBef>
            </a:pPr>
            <a:r>
              <a:rPr lang="en-US" altLang="zh-CN" dirty="0" smtClean="0"/>
              <a:t>Support </a:t>
            </a:r>
            <a:r>
              <a:rPr lang="en-US" altLang="zh-CN" dirty="0" smtClean="0">
                <a:solidFill>
                  <a:srgbClr val="0000FF"/>
                </a:solidFill>
              </a:rPr>
              <a:t>non-fixed LPs</a:t>
            </a:r>
          </a:p>
          <a:p>
            <a:pPr lvl="1">
              <a:spcBef>
                <a:spcPts val="1472"/>
              </a:spcBef>
            </a:pPr>
            <a:r>
              <a:rPr lang="en-US" altLang="zh-CN" dirty="0" smtClean="0"/>
              <a:t>Verified </a:t>
            </a:r>
            <a:r>
              <a:rPr lang="en-US" altLang="zh-CN" dirty="0" smtClean="0">
                <a:solidFill>
                  <a:srgbClr val="FF0000"/>
                </a:solidFill>
              </a:rPr>
              <a:t>12</a:t>
            </a:r>
            <a:r>
              <a:rPr lang="en-US" altLang="zh-CN" dirty="0" smtClean="0"/>
              <a:t> well-known algorithms (some are used in </a:t>
            </a:r>
            <a:r>
              <a:rPr lang="en-US" altLang="zh-CN" i="1" u="sng" dirty="0" err="1" smtClean="0">
                <a:solidFill>
                  <a:srgbClr val="0000FF"/>
                </a:solidFill>
              </a:rPr>
              <a:t>java.util.concurrent</a:t>
            </a:r>
            <a:r>
              <a:rPr lang="en-US" altLang="zh-CN" dirty="0" smtClean="0"/>
              <a:t>)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>
              <a:spcBef>
                <a:spcPts val="1472"/>
              </a:spcBef>
            </a:pPr>
            <a:r>
              <a:rPr lang="en-US" altLang="zh-CN" dirty="0" smtClean="0"/>
              <a:t>Light </a:t>
            </a:r>
            <a:r>
              <a:rPr lang="en-US" altLang="zh-CN" dirty="0" smtClean="0">
                <a:solidFill>
                  <a:srgbClr val="FF0000"/>
                </a:solidFill>
              </a:rPr>
              <a:t>instrumentation</a:t>
            </a:r>
            <a:r>
              <a:rPr lang="en-US" altLang="zh-CN" dirty="0" smtClean="0"/>
              <a:t> mechanism to help verification</a:t>
            </a:r>
          </a:p>
          <a:p>
            <a:pPr lvl="1">
              <a:spcBef>
                <a:spcPts val="1472"/>
              </a:spcBef>
            </a:pPr>
            <a:r>
              <a:rPr lang="en-US" altLang="zh-CN" dirty="0" smtClean="0"/>
              <a:t>Formal meta-theory: simulation (extends </a:t>
            </a:r>
            <a:r>
              <a:rPr lang="en-US" altLang="zh-CN" dirty="0" err="1" smtClean="0"/>
              <a:t>RGSim</a:t>
            </a:r>
            <a:r>
              <a:rPr lang="en-US" altLang="zh-CN" dirty="0" smtClean="0"/>
              <a:t>)</a:t>
            </a:r>
          </a:p>
          <a:p>
            <a:pPr lvl="2">
              <a:spcBef>
                <a:spcPts val="672"/>
              </a:spcBef>
            </a:pPr>
            <a:r>
              <a:rPr lang="en-US" altLang="zh-CN" dirty="0" smtClean="0"/>
              <a:t>Establish a contextual refinement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Our Contributions (Part 3)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340768"/>
            <a:ext cx="8712968" cy="5184576"/>
          </a:xfrm>
        </p:spPr>
        <p:txBody>
          <a:bodyPr>
            <a:normAutofit/>
          </a:bodyPr>
          <a:lstStyle/>
          <a:p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RGSim</a:t>
            </a: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  =  Rely/Guarantee + Simulation</a:t>
            </a:r>
          </a:p>
          <a:p>
            <a:pPr>
              <a:spcBef>
                <a:spcPts val="768"/>
              </a:spcBef>
            </a:pPr>
            <a:r>
              <a:rPr lang="en-US" altLang="zh-CN" dirty="0" smtClean="0">
                <a:solidFill>
                  <a:schemeClr val="bg1">
                    <a:lumMod val="65000"/>
                  </a:schemeClr>
                </a:solidFill>
              </a:rPr>
              <a:t>A program logic for </a:t>
            </a:r>
            <a:r>
              <a:rPr lang="en-US" altLang="zh-CN" dirty="0" err="1" smtClean="0">
                <a:solidFill>
                  <a:schemeClr val="bg1">
                    <a:lumMod val="65000"/>
                  </a:schemeClr>
                </a:solidFill>
              </a:rPr>
              <a:t>linearizability</a:t>
            </a:r>
            <a:endParaRPr lang="en-US" altLang="zh-CN" dirty="0" smtClean="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1268"/>
              </a:spcBef>
            </a:pPr>
            <a:r>
              <a:rPr lang="en-US" altLang="zh-CN" b="1" dirty="0" smtClean="0"/>
              <a:t>A framework to characterize progress properties via </a:t>
            </a:r>
            <a:r>
              <a:rPr lang="en-US" altLang="zh-CN" b="1" dirty="0" smtClean="0">
                <a:solidFill>
                  <a:srgbClr val="FF0000"/>
                </a:solidFill>
              </a:rPr>
              <a:t>contextual refinement</a:t>
            </a:r>
            <a:r>
              <a:rPr lang="en-US" altLang="zh-CN" b="1" dirty="0" smtClean="0"/>
              <a:t> (CR)</a:t>
            </a:r>
          </a:p>
          <a:p>
            <a:pPr lvl="1">
              <a:spcBef>
                <a:spcPts val="1272"/>
              </a:spcBef>
            </a:pPr>
            <a:r>
              <a:rPr lang="en-US" altLang="zh-CN" sz="2400" dirty="0" smtClean="0"/>
              <a:t>Propose different termination-sensitive CR</a:t>
            </a:r>
          </a:p>
          <a:p>
            <a:pPr lvl="2"/>
            <a:r>
              <a:rPr lang="en-US" altLang="zh-CN" dirty="0" smtClean="0"/>
              <a:t>Equivalent to </a:t>
            </a:r>
            <a:r>
              <a:rPr lang="en-US" altLang="zh-CN" dirty="0" err="1" smtClean="0"/>
              <a:t>linearizability</a:t>
            </a:r>
            <a:r>
              <a:rPr lang="en-US" altLang="zh-CN" dirty="0" smtClean="0"/>
              <a:t> + progress</a:t>
            </a:r>
          </a:p>
          <a:p>
            <a:pPr lvl="2"/>
            <a:r>
              <a:rPr lang="en-US" altLang="zh-CN" dirty="0" smtClean="0"/>
              <a:t>Unify all five progress properties (LF, WF, OF, DF, SF)</a:t>
            </a:r>
          </a:p>
          <a:p>
            <a:pPr lvl="1">
              <a:spcBef>
                <a:spcPts val="968"/>
              </a:spcBef>
            </a:pPr>
            <a:r>
              <a:rPr lang="en-US" altLang="zh-CN" sz="2400" dirty="0" smtClean="0">
                <a:sym typeface="Wingdings" pitchFamily="2" charset="2"/>
              </a:rPr>
              <a:t>Make modular verification of whole program C[O] easier</a:t>
            </a:r>
          </a:p>
          <a:p>
            <a:pPr lvl="1">
              <a:spcBef>
                <a:spcPts val="968"/>
              </a:spcBef>
            </a:pPr>
            <a:r>
              <a:rPr lang="en-US" altLang="zh-CN" sz="2400" dirty="0" smtClean="0"/>
              <a:t>Potential to have a generic verification framework for </a:t>
            </a:r>
            <a:r>
              <a:rPr lang="en-US" altLang="zh-CN" sz="2400" dirty="0" err="1" smtClean="0"/>
              <a:t>linearizability</a:t>
            </a:r>
            <a:r>
              <a:rPr lang="en-US" altLang="zh-CN" sz="2400" dirty="0" smtClean="0"/>
              <a:t> + progress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56792"/>
            <a:ext cx="9144000" cy="11521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Rely-Guarantee-based simulation for modular verification of concurrent refinement</a:t>
            </a:r>
          </a:p>
          <a:p>
            <a:endParaRPr lang="en-US" dirty="0" smtClean="0"/>
          </a:p>
          <a:p>
            <a:r>
              <a:rPr lang="en-US" dirty="0" smtClean="0"/>
              <a:t>Logic for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Progress properties and contextual refinement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6410584" y="2852936"/>
            <a:ext cx="2553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/>
              <a:t>(Compositionality)</a:t>
            </a:r>
            <a:endParaRPr lang="zh-CN" altLang="en-US" sz="2400" b="1" dirty="0"/>
          </a:p>
        </p:txBody>
      </p:sp>
      <p:sp>
        <p:nvSpPr>
          <p:cNvPr id="25" name="Text Box 7"/>
          <p:cNvSpPr txBox="1">
            <a:spLocks noChangeArrowheads="1"/>
          </p:cNvSpPr>
          <p:nvPr/>
        </p:nvSpPr>
        <p:spPr bwMode="auto">
          <a:xfrm>
            <a:off x="1840456" y="3175788"/>
            <a:ext cx="1649761" cy="58477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/>
              <a:t>T1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 smtClean="0"/>
              <a:t> T2</a:t>
            </a:r>
            <a:endParaRPr lang="en-US" altLang="zh-CN" sz="3200" dirty="0"/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>
            <a:off x="1552424" y="3113213"/>
            <a:ext cx="493016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 sz="3200"/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3856680" y="3156076"/>
            <a:ext cx="549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 smtClean="0">
                <a:sym typeface="Symbol" pitchFamily="18" charset="2"/>
              </a:rPr>
              <a:t></a:t>
            </a:r>
            <a:r>
              <a:rPr lang="en-US" altLang="zh-CN" sz="3200" dirty="0" smtClean="0"/>
              <a:t>  </a:t>
            </a:r>
            <a:endParaRPr lang="en-US" altLang="zh-CN" sz="3200" dirty="0"/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4705934" y="3193812"/>
            <a:ext cx="1527010" cy="58477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 dirty="0" smtClean="0"/>
              <a:t>S1 </a:t>
            </a:r>
            <a:r>
              <a:rPr lang="en-US" altLang="zh-CN" sz="32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3200" dirty="0" smtClean="0"/>
              <a:t> S2</a:t>
            </a:r>
            <a:endParaRPr lang="en-US" altLang="zh-CN" sz="3200" dirty="0"/>
          </a:p>
        </p:txBody>
      </p:sp>
      <p:grpSp>
        <p:nvGrpSpPr>
          <p:cNvPr id="2" name="组合 42"/>
          <p:cNvGrpSpPr/>
          <p:nvPr/>
        </p:nvGrpSpPr>
        <p:grpSpPr>
          <a:xfrm>
            <a:off x="1696440" y="2420888"/>
            <a:ext cx="2016224" cy="584775"/>
            <a:chOff x="2051720" y="2348880"/>
            <a:chExt cx="2016224" cy="584775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2051720" y="2348880"/>
              <a:ext cx="720079" cy="5847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T1</a:t>
              </a:r>
              <a:endParaRPr lang="en-US" altLang="zh-CN" sz="3200" dirty="0"/>
            </a:p>
          </p:txBody>
        </p:sp>
        <p:sp>
          <p:nvSpPr>
            <p:cNvPr id="20" name="Text Box 5"/>
            <p:cNvSpPr txBox="1">
              <a:spLocks noChangeArrowheads="1"/>
            </p:cNvSpPr>
            <p:nvPr/>
          </p:nvSpPr>
          <p:spPr bwMode="auto">
            <a:xfrm>
              <a:off x="3419873" y="2348880"/>
              <a:ext cx="648071" cy="5847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S1</a:t>
              </a:r>
              <a:endParaRPr lang="en-US" altLang="zh-CN" sz="3200" dirty="0"/>
            </a:p>
          </p:txBody>
        </p:sp>
        <p:sp>
          <p:nvSpPr>
            <p:cNvPr id="21" name="Text Box 7"/>
            <p:cNvSpPr txBox="1">
              <a:spLocks noChangeArrowheads="1"/>
            </p:cNvSpPr>
            <p:nvPr/>
          </p:nvSpPr>
          <p:spPr bwMode="auto">
            <a:xfrm>
              <a:off x="2843808" y="2348880"/>
              <a:ext cx="54951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sym typeface="Symbol" pitchFamily="18" charset="2"/>
                </a:rPr>
                <a:t></a:t>
              </a:r>
              <a:r>
                <a:rPr lang="en-US" altLang="zh-CN" sz="3200" dirty="0" smtClean="0"/>
                <a:t>  </a:t>
              </a:r>
              <a:endParaRPr lang="en-US" altLang="zh-CN" sz="3200" dirty="0"/>
            </a:p>
          </p:txBody>
        </p:sp>
      </p:grpSp>
      <p:grpSp>
        <p:nvGrpSpPr>
          <p:cNvPr id="3" name="组合 43"/>
          <p:cNvGrpSpPr/>
          <p:nvPr/>
        </p:nvGrpSpPr>
        <p:grpSpPr>
          <a:xfrm>
            <a:off x="4360736" y="2420888"/>
            <a:ext cx="2016224" cy="584775"/>
            <a:chOff x="4716016" y="2348880"/>
            <a:chExt cx="2016224" cy="584775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4716016" y="2348880"/>
              <a:ext cx="720079" cy="584775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T2</a:t>
              </a:r>
              <a:endParaRPr lang="en-US" altLang="zh-CN" sz="3200" dirty="0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6084169" y="2348880"/>
              <a:ext cx="648071" cy="58477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/>
                <a:t>S2</a:t>
              </a:r>
              <a:endParaRPr lang="en-US" altLang="zh-CN" sz="3200" dirty="0"/>
            </a:p>
          </p:txBody>
        </p:sp>
        <p:sp>
          <p:nvSpPr>
            <p:cNvPr id="24" name="Text Box 7"/>
            <p:cNvSpPr txBox="1">
              <a:spLocks noChangeArrowheads="1"/>
            </p:cNvSpPr>
            <p:nvPr/>
          </p:nvSpPr>
          <p:spPr bwMode="auto">
            <a:xfrm>
              <a:off x="5508104" y="2348880"/>
              <a:ext cx="549519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 dirty="0" smtClean="0">
                  <a:sym typeface="Symbol" pitchFamily="18" charset="2"/>
                </a:rPr>
                <a:t></a:t>
              </a:r>
              <a:r>
                <a:rPr lang="en-US" altLang="zh-CN" sz="3200" dirty="0" smtClean="0"/>
                <a:t>  </a:t>
              </a:r>
              <a:endParaRPr lang="en-US" altLang="zh-CN" sz="3200" dirty="0"/>
            </a:p>
          </p:txBody>
        </p:sp>
      </p:grp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7308304" y="2780928"/>
            <a:ext cx="5334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9600" b="1" dirty="0">
                <a:solidFill>
                  <a:srgbClr val="FF0000"/>
                </a:solidFill>
                <a:sym typeface="Wingdings 2" pitchFamily="18" charset="2"/>
              </a:rPr>
              <a:t></a:t>
            </a:r>
          </a:p>
        </p:txBody>
      </p:sp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Modular Verification of  </a:t>
            </a:r>
            <a:r>
              <a:rPr lang="en-US" altLang="zh-CN" dirty="0" smtClean="0">
                <a:sym typeface="Symbol" pitchFamily="18" charset="2"/>
              </a:rPr>
              <a:t>T  S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ransition advTm="71698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395536" y="458669"/>
            <a:ext cx="41451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2800" b="1" dirty="0">
                <a:solidFill>
                  <a:srgbClr val="CC0000"/>
                </a:solidFill>
                <a:sym typeface="Symbol" pitchFamily="18" charset="2"/>
              </a:rPr>
              <a:t> </a:t>
            </a:r>
            <a:r>
              <a:rPr lang="en-US" altLang="zh-CN" sz="2800" b="1" dirty="0" smtClean="0"/>
              <a:t> </a:t>
            </a:r>
            <a:r>
              <a:rPr lang="en-US" altLang="zh-CN" sz="2800" b="1" dirty="0"/>
              <a:t>is </a:t>
            </a:r>
            <a:r>
              <a:rPr lang="en-US" altLang="zh-CN" sz="2800" b="1" dirty="0" smtClean="0"/>
              <a:t>NOT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compositional </a:t>
            </a:r>
            <a:r>
              <a:rPr lang="en-US" altLang="zh-CN" sz="2800" b="1" dirty="0" err="1" smtClean="0"/>
              <a:t>w.r.t</a:t>
            </a:r>
            <a:r>
              <a:rPr lang="en-US" altLang="zh-CN" sz="2800" b="1" dirty="0" smtClean="0"/>
              <a:t>. </a:t>
            </a:r>
            <a:r>
              <a:rPr lang="en-US" altLang="zh-CN" sz="2800" b="1" dirty="0"/>
              <a:t>parallel </a:t>
            </a:r>
            <a:r>
              <a:rPr lang="en-US" altLang="zh-CN" sz="2800" b="1" dirty="0" smtClean="0"/>
              <a:t>composition:</a:t>
            </a:r>
            <a:endParaRPr lang="en-US" altLang="zh-CN" sz="2800" b="1" dirty="0"/>
          </a:p>
        </p:txBody>
      </p:sp>
      <p:grpSp>
        <p:nvGrpSpPr>
          <p:cNvPr id="2" name="组合 13"/>
          <p:cNvGrpSpPr/>
          <p:nvPr/>
        </p:nvGrpSpPr>
        <p:grpSpPr>
          <a:xfrm>
            <a:off x="4786610" y="404664"/>
            <a:ext cx="3810000" cy="1115358"/>
            <a:chOff x="2428860" y="1928802"/>
            <a:chExt cx="3810000" cy="1115358"/>
          </a:xfrm>
        </p:grpSpPr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428860" y="2444740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2574290" y="1928802"/>
              <a:ext cx="1752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/>
                <a:t>T1 </a:t>
              </a:r>
              <a:r>
                <a:rPr lang="en-US" altLang="zh-CN" sz="2800" dirty="0">
                  <a:sym typeface="Symbol" pitchFamily="18" charset="2"/>
                </a:rPr>
                <a:t></a:t>
              </a:r>
              <a:r>
                <a:rPr lang="en-US" altLang="zh-CN" sz="2800" dirty="0"/>
                <a:t> </a:t>
              </a:r>
              <a:r>
                <a:rPr lang="en-US" altLang="zh-CN" sz="2800" dirty="0" smtClean="0"/>
                <a:t>S1</a:t>
              </a:r>
              <a:endParaRPr lang="en-US" altLang="zh-CN" sz="2800" dirty="0"/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357673" y="1928802"/>
              <a:ext cx="175260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/>
                <a:t>T</a:t>
              </a:r>
              <a:r>
                <a:rPr lang="en-US" altLang="zh-CN" sz="2800" dirty="0" smtClean="0"/>
                <a:t>2 </a:t>
              </a:r>
              <a:r>
                <a:rPr lang="en-US" altLang="zh-CN" sz="2800" dirty="0">
                  <a:sym typeface="Symbol" pitchFamily="18" charset="2"/>
                </a:rPr>
                <a:t></a:t>
              </a:r>
              <a:r>
                <a:rPr lang="en-US" altLang="zh-CN" sz="2800" dirty="0"/>
                <a:t> </a:t>
              </a:r>
              <a:r>
                <a:rPr lang="en-US" altLang="zh-CN" sz="2800" dirty="0" smtClean="0"/>
                <a:t>S2</a:t>
              </a:r>
              <a:endParaRPr lang="en-US" altLang="zh-CN" sz="2800" dirty="0"/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627784" y="2520940"/>
              <a:ext cx="324036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/>
                <a:t>T1 </a:t>
              </a:r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||</a:t>
              </a:r>
              <a:r>
                <a:rPr lang="en-US" altLang="zh-CN" sz="2800" dirty="0"/>
                <a:t> </a:t>
              </a:r>
              <a:r>
                <a:rPr lang="en-US" altLang="zh-CN" sz="2800" dirty="0" smtClean="0"/>
                <a:t>T2   </a:t>
              </a:r>
              <a:r>
                <a:rPr lang="en-US" altLang="zh-CN" sz="2800" dirty="0">
                  <a:sym typeface="Symbol" pitchFamily="18" charset="2"/>
                </a:rPr>
                <a:t></a:t>
              </a:r>
              <a:r>
                <a:rPr lang="en-US" altLang="zh-CN" sz="2800" dirty="0"/>
                <a:t>  </a:t>
              </a:r>
              <a:r>
                <a:rPr lang="en-US" altLang="zh-CN" sz="2800" dirty="0" smtClean="0"/>
                <a:t> S1 </a:t>
              </a:r>
              <a:r>
                <a:rPr lang="en-US" altLang="zh-CN" sz="2800" dirty="0">
                  <a:latin typeface="Arial" pitchFamily="34" charset="0"/>
                  <a:cs typeface="Arial" pitchFamily="34" charset="0"/>
                </a:rPr>
                <a:t>||</a:t>
              </a:r>
              <a:r>
                <a:rPr lang="en-US" altLang="zh-CN" sz="2800" dirty="0"/>
                <a:t> </a:t>
              </a:r>
              <a:r>
                <a:rPr lang="en-US" altLang="zh-CN" sz="2800" dirty="0" smtClean="0"/>
                <a:t>S2</a:t>
              </a:r>
              <a:endParaRPr lang="en-US" altLang="zh-CN" sz="2800" dirty="0"/>
            </a:p>
          </p:txBody>
        </p:sp>
      </p:grpSp>
      <p:sp>
        <p:nvSpPr>
          <p:cNvPr id="20" name="Text Box 20"/>
          <p:cNvSpPr txBox="1">
            <a:spLocks noChangeArrowheads="1"/>
          </p:cNvSpPr>
          <p:nvPr/>
        </p:nvSpPr>
        <p:spPr bwMode="auto">
          <a:xfrm>
            <a:off x="8287072" y="418781"/>
            <a:ext cx="5334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7200" b="1" dirty="0">
                <a:solidFill>
                  <a:srgbClr val="FF0000"/>
                </a:solidFill>
                <a:sym typeface="Wingdings 2" pitchFamily="18" charset="2"/>
              </a:rPr>
              <a:t></a:t>
            </a: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390648" y="2060848"/>
            <a:ext cx="2895600" cy="2739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T: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local 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 = t + 1;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print( x );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5410200" y="2060848"/>
            <a:ext cx="2667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S: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x++;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print( x );</a:t>
            </a:r>
          </a:p>
        </p:txBody>
      </p:sp>
      <p:sp>
        <p:nvSpPr>
          <p:cNvPr id="23" name="Text Box 6"/>
          <p:cNvSpPr txBox="1">
            <a:spLocks noChangeArrowheads="1"/>
          </p:cNvSpPr>
          <p:nvPr/>
        </p:nvSpPr>
        <p:spPr bwMode="auto">
          <a:xfrm>
            <a:off x="1259632" y="5157192"/>
            <a:ext cx="698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/>
              <a:t>We have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T </a:t>
            </a:r>
            <a:r>
              <a:rPr lang="en-US" altLang="zh-CN" sz="2800" b="1" dirty="0">
                <a:solidFill>
                  <a:srgbClr val="FF0000"/>
                </a:solidFill>
                <a:sym typeface="Symbol" pitchFamily="18" charset="2"/>
              </a:rPr>
              <a:t>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2800" dirty="0" smtClean="0">
                <a:sym typeface="Symbol" pitchFamily="18" charset="2"/>
              </a:rPr>
              <a:t>,   since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output</a:t>
            </a:r>
            <a:r>
              <a:rPr lang="en-US" altLang="zh-CN" sz="2800" dirty="0" smtClean="0">
                <a:sym typeface="Symbol" pitchFamily="18" charset="2"/>
              </a:rPr>
              <a:t>(T) </a:t>
            </a:r>
            <a:r>
              <a:rPr lang="en-US" altLang="zh-CN" sz="2800" dirty="0" smtClean="0">
                <a:sym typeface="Symbol"/>
              </a:rPr>
              <a:t> </a:t>
            </a:r>
            <a:r>
              <a:rPr lang="en-US" altLang="zh-CN" sz="2400" i="1" dirty="0" smtClean="0">
                <a:latin typeface="Arial" pitchFamily="34" charset="0"/>
                <a:cs typeface="Arial" pitchFamily="34" charset="0"/>
                <a:sym typeface="Symbol"/>
              </a:rPr>
              <a:t>output</a:t>
            </a:r>
            <a:r>
              <a:rPr lang="en-US" altLang="zh-CN" sz="2800" dirty="0" smtClean="0">
                <a:sym typeface="Symbol" pitchFamily="18" charset="2"/>
              </a:rPr>
              <a:t>(S) ; </a:t>
            </a:r>
            <a:endParaRPr lang="en-US" altLang="zh-CN" sz="2800" dirty="0">
              <a:sym typeface="Symbol" pitchFamily="18" charset="2"/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1259632" y="5721229"/>
            <a:ext cx="69847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but we do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CN" sz="2800" dirty="0" smtClean="0"/>
              <a:t> have 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T 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 pitchFamily="18" charset="2"/>
              </a:rPr>
              <a:t>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  S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S</a:t>
            </a:r>
            <a:r>
              <a:rPr lang="en-US" altLang="zh-CN" sz="2800" dirty="0" smtClean="0">
                <a:sym typeface="Symbol" pitchFamily="18" charset="2"/>
              </a:rPr>
              <a:t> .</a:t>
            </a:r>
            <a:endParaRPr lang="en-US" altLang="zh-CN" sz="2800" dirty="0">
              <a:sym typeface="Symbol" pitchFamily="18" charset="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  Existing Proof Methods: </a:t>
            </a:r>
            <a:br>
              <a:rPr lang="en-US" altLang="zh-CN" dirty="0" smtClean="0"/>
            </a:br>
            <a:r>
              <a:rPr lang="en-US" altLang="zh-CN" dirty="0" smtClean="0"/>
              <a:t>                       Simulation in </a:t>
            </a:r>
            <a:r>
              <a:rPr lang="en-US" altLang="zh-CN" dirty="0" err="1" smtClean="0"/>
              <a:t>CompCert</a:t>
            </a:r>
            <a:endParaRPr lang="zh-CN" altLang="en-US" dirty="0"/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1658084" y="3682418"/>
            <a:ext cx="928694" cy="121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93198" y="4218808"/>
            <a:ext cx="928694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(T, )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643042" y="2624018"/>
            <a:ext cx="978850" cy="523220"/>
          </a:xfrm>
          <a:prstGeom prst="rect">
            <a:avLst/>
          </a:prstGeom>
          <a:solidFill>
            <a:srgbClr val="99CCFF"/>
          </a:solidFill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(S, )</a:t>
            </a:r>
            <a:endParaRPr lang="zh-CN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3836338" y="2624018"/>
            <a:ext cx="1094915" cy="523220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itchFamily="18" charset="2"/>
              </a:rPr>
              <a:t>(S’, ’)</a:t>
            </a:r>
            <a:endParaRPr lang="zh-CN" altLang="en-US" sz="2800" dirty="0"/>
          </a:p>
        </p:txBody>
      </p:sp>
      <p:grpSp>
        <p:nvGrpSpPr>
          <p:cNvPr id="3" name="组合 33"/>
          <p:cNvGrpSpPr/>
          <p:nvPr/>
        </p:nvGrpSpPr>
        <p:grpSpPr>
          <a:xfrm>
            <a:off x="2693330" y="4218808"/>
            <a:ext cx="2246379" cy="523220"/>
            <a:chOff x="2693330" y="4071942"/>
            <a:chExt cx="2246379" cy="523220"/>
          </a:xfrm>
        </p:grpSpPr>
        <p:sp>
          <p:nvSpPr>
            <p:cNvPr id="8" name="TextBox 7"/>
            <p:cNvSpPr txBox="1"/>
            <p:nvPr/>
          </p:nvSpPr>
          <p:spPr>
            <a:xfrm>
              <a:off x="3836338" y="4071942"/>
              <a:ext cx="1103371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(T’, ’)</a:t>
              </a:r>
              <a:endParaRPr lang="zh-CN" altLang="en-US" sz="2800" dirty="0"/>
            </a:p>
          </p:txBody>
        </p:sp>
        <p:cxnSp>
          <p:nvCxnSpPr>
            <p:cNvPr id="13" name="直接连接符 12"/>
            <p:cNvCxnSpPr/>
            <p:nvPr/>
          </p:nvCxnSpPr>
          <p:spPr>
            <a:xfrm>
              <a:off x="2693330" y="4357694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5"/>
          <p:cNvGrpSpPr/>
          <p:nvPr/>
        </p:nvGrpSpPr>
        <p:grpSpPr>
          <a:xfrm>
            <a:off x="2693330" y="2514179"/>
            <a:ext cx="1078582" cy="523220"/>
            <a:chOff x="2693330" y="2367313"/>
            <a:chExt cx="1078582" cy="523220"/>
          </a:xfrm>
        </p:grpSpPr>
        <p:sp>
          <p:nvSpPr>
            <p:cNvPr id="10" name="TextBox 9"/>
            <p:cNvSpPr txBox="1"/>
            <p:nvPr/>
          </p:nvSpPr>
          <p:spPr>
            <a:xfrm>
              <a:off x="3407710" y="236731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2693330" y="2747657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6161991" y="2624018"/>
            <a:ext cx="1267529" cy="523220"/>
          </a:xfrm>
          <a:prstGeom prst="rect">
            <a:avLst/>
          </a:prstGeom>
          <a:solidFill>
            <a:srgbClr val="99CCFF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ym typeface="Symbol" pitchFamily="18" charset="2"/>
              </a:rPr>
              <a:t>(S’’, ’’)</a:t>
            </a:r>
            <a:endParaRPr lang="zh-CN" altLang="en-US" sz="2800" dirty="0"/>
          </a:p>
        </p:txBody>
      </p:sp>
      <p:grpSp>
        <p:nvGrpSpPr>
          <p:cNvPr id="24" name="组合 35"/>
          <p:cNvGrpSpPr/>
          <p:nvPr/>
        </p:nvGrpSpPr>
        <p:grpSpPr>
          <a:xfrm>
            <a:off x="5018983" y="3933056"/>
            <a:ext cx="2410537" cy="808972"/>
            <a:chOff x="5018983" y="3786190"/>
            <a:chExt cx="2410537" cy="808972"/>
          </a:xfrm>
        </p:grpSpPr>
        <p:sp>
          <p:nvSpPr>
            <p:cNvPr id="16" name="TextBox 15"/>
            <p:cNvSpPr txBox="1"/>
            <p:nvPr/>
          </p:nvSpPr>
          <p:spPr>
            <a:xfrm>
              <a:off x="6161991" y="4071942"/>
              <a:ext cx="1267529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(T’’, ’’)</a:t>
              </a:r>
              <a:endParaRPr lang="zh-CN" altLang="en-US" sz="2800" dirty="0"/>
            </a:p>
          </p:txBody>
        </p:sp>
        <p:grpSp>
          <p:nvGrpSpPr>
            <p:cNvPr id="25" name="组合 32"/>
            <p:cNvGrpSpPr/>
            <p:nvPr/>
          </p:nvGrpSpPr>
          <p:grpSpPr>
            <a:xfrm>
              <a:off x="5018983" y="3786190"/>
              <a:ext cx="1071570" cy="572906"/>
              <a:chOff x="5018983" y="3786190"/>
              <a:chExt cx="1071570" cy="572906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5336536" y="378619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e</a:t>
                </a:r>
                <a:endParaRPr lang="zh-CN" altLang="en-US" sz="2400" dirty="0"/>
              </a:p>
            </p:txBody>
          </p:sp>
          <p:cxnSp>
            <p:nvCxnSpPr>
              <p:cNvPr id="19" name="直接连接符 18"/>
              <p:cNvCxnSpPr/>
              <p:nvPr/>
            </p:nvCxnSpPr>
            <p:spPr>
              <a:xfrm>
                <a:off x="5018983" y="4357694"/>
                <a:ext cx="1071570" cy="140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组合 34"/>
          <p:cNvGrpSpPr/>
          <p:nvPr/>
        </p:nvGrpSpPr>
        <p:grpSpPr>
          <a:xfrm>
            <a:off x="5018983" y="2361420"/>
            <a:ext cx="1078582" cy="675979"/>
            <a:chOff x="5018983" y="2214554"/>
            <a:chExt cx="1078582" cy="675979"/>
          </a:xfrm>
        </p:grpSpPr>
        <p:sp>
          <p:nvSpPr>
            <p:cNvPr id="11" name="TextBox 10"/>
            <p:cNvSpPr txBox="1"/>
            <p:nvPr/>
          </p:nvSpPr>
          <p:spPr>
            <a:xfrm>
              <a:off x="5336536" y="22145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grpSp>
          <p:nvGrpSpPr>
            <p:cNvPr id="30" name="组合 30"/>
            <p:cNvGrpSpPr/>
            <p:nvPr/>
          </p:nvGrpSpPr>
          <p:grpSpPr>
            <a:xfrm>
              <a:off x="5018983" y="2367313"/>
              <a:ext cx="1078582" cy="523220"/>
              <a:chOff x="5018983" y="2367313"/>
              <a:chExt cx="1078582" cy="52322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5733363" y="2367313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*</a:t>
                </a:r>
                <a:endParaRPr lang="zh-CN" altLang="en-US" sz="2800" dirty="0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018983" y="2747657"/>
                <a:ext cx="1071570" cy="140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dash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/>
          <p:cNvSpPr txBox="1"/>
          <p:nvPr/>
        </p:nvSpPr>
        <p:spPr>
          <a:xfrm>
            <a:off x="7643834" y="257573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2" name="TextBox 21"/>
          <p:cNvSpPr txBox="1"/>
          <p:nvPr/>
        </p:nvSpPr>
        <p:spPr>
          <a:xfrm>
            <a:off x="7668344" y="4218808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589542" y="3361552"/>
            <a:ext cx="410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prstClr val="black"/>
                </a:solidFill>
                <a:sym typeface="Symbol" pitchFamily="18" charset="2"/>
              </a:rPr>
              <a:t></a:t>
            </a:r>
            <a:endParaRPr lang="zh-CN" altLang="en-US" sz="2400" dirty="0"/>
          </a:p>
        </p:txBody>
      </p:sp>
      <p:grpSp>
        <p:nvGrpSpPr>
          <p:cNvPr id="31" name="组合 31"/>
          <p:cNvGrpSpPr/>
          <p:nvPr/>
        </p:nvGrpSpPr>
        <p:grpSpPr>
          <a:xfrm>
            <a:off x="3804120" y="3218676"/>
            <a:ext cx="533494" cy="928694"/>
            <a:chOff x="3804120" y="3176285"/>
            <a:chExt cx="533494" cy="928694"/>
          </a:xfrm>
        </p:grpSpPr>
        <p:cxnSp>
          <p:nvCxnSpPr>
            <p:cNvPr id="4" name="直接连接符 3"/>
            <p:cNvCxnSpPr/>
            <p:nvPr/>
          </p:nvCxnSpPr>
          <p:spPr>
            <a:xfrm rot="5400000">
              <a:off x="3872662" y="3640027"/>
              <a:ext cx="928694" cy="121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3804120" y="3319161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</a:t>
              </a:r>
              <a:endParaRPr lang="zh-CN" altLang="en-US" sz="2400" dirty="0"/>
            </a:p>
          </p:txBody>
        </p:sp>
      </p:grpSp>
      <p:grpSp>
        <p:nvGrpSpPr>
          <p:cNvPr id="32" name="组合 36"/>
          <p:cNvGrpSpPr/>
          <p:nvPr/>
        </p:nvGrpSpPr>
        <p:grpSpPr>
          <a:xfrm>
            <a:off x="6090136" y="3218676"/>
            <a:ext cx="573131" cy="928694"/>
            <a:chOff x="6090136" y="3176285"/>
            <a:chExt cx="573131" cy="928694"/>
          </a:xfrm>
        </p:grpSpPr>
        <p:cxnSp>
          <p:nvCxnSpPr>
            <p:cNvPr id="15" name="直接连接符 14"/>
            <p:cNvCxnSpPr/>
            <p:nvPr/>
          </p:nvCxnSpPr>
          <p:spPr>
            <a:xfrm rot="5400000">
              <a:off x="6198315" y="3640027"/>
              <a:ext cx="928694" cy="121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090136" y="3319161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</a:t>
              </a:r>
              <a:endParaRPr lang="zh-CN" altLang="en-US" sz="2400" dirty="0"/>
            </a:p>
          </p:txBody>
        </p:sp>
      </p:grpSp>
      <p:sp>
        <p:nvSpPr>
          <p:cNvPr id="40" name="TextBox 39"/>
          <p:cNvSpPr txBox="1"/>
          <p:nvPr/>
        </p:nvSpPr>
        <p:spPr>
          <a:xfrm>
            <a:off x="7390143" y="1466364"/>
            <a:ext cx="1358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  <a:sym typeface="Symbol" pitchFamily="18" charset="2"/>
              </a:rPr>
              <a:t>[Leroy et al.]</a:t>
            </a:r>
            <a:endParaRPr lang="zh-CN" altLang="en-US" dirty="0"/>
          </a:p>
        </p:txBody>
      </p:sp>
      <p:sp>
        <p:nvSpPr>
          <p:cNvPr id="41" name="AutoShape 12"/>
          <p:cNvSpPr>
            <a:spLocks noChangeArrowheads="1"/>
          </p:cNvSpPr>
          <p:nvPr/>
        </p:nvSpPr>
        <p:spPr bwMode="auto">
          <a:xfrm>
            <a:off x="2843808" y="1844824"/>
            <a:ext cx="1800200" cy="516596"/>
          </a:xfrm>
          <a:prstGeom prst="wedgeRoundRectCallout">
            <a:avLst>
              <a:gd name="adj1" fmla="val -75132"/>
              <a:gd name="adj2" fmla="val 92053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Source state</a:t>
            </a:r>
          </a:p>
        </p:txBody>
      </p:sp>
      <p:sp>
        <p:nvSpPr>
          <p:cNvPr id="42" name="AutoShape 12"/>
          <p:cNvSpPr>
            <a:spLocks noChangeArrowheads="1"/>
          </p:cNvSpPr>
          <p:nvPr/>
        </p:nvSpPr>
        <p:spPr bwMode="auto">
          <a:xfrm>
            <a:off x="2843808" y="3513548"/>
            <a:ext cx="1800200" cy="504056"/>
          </a:xfrm>
          <a:prstGeom prst="wedgeRoundRectCallout">
            <a:avLst>
              <a:gd name="adj1" fmla="val -73722"/>
              <a:gd name="adj2" fmla="val 83784"/>
              <a:gd name="adj3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Target state</a:t>
            </a:r>
          </a:p>
        </p:txBody>
      </p:sp>
      <p:sp>
        <p:nvSpPr>
          <p:cNvPr id="43" name="AutoShape 12"/>
          <p:cNvSpPr>
            <a:spLocks noChangeArrowheads="1"/>
          </p:cNvSpPr>
          <p:nvPr/>
        </p:nvSpPr>
        <p:spPr bwMode="auto">
          <a:xfrm>
            <a:off x="5364088" y="3225516"/>
            <a:ext cx="3384376" cy="504056"/>
          </a:xfrm>
          <a:prstGeom prst="wedgeRoundRectCallout">
            <a:avLst>
              <a:gd name="adj1" fmla="val -43438"/>
              <a:gd name="adj2" fmla="val 123302"/>
              <a:gd name="adj3" fmla="val 16667"/>
            </a:avLst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lvl="0" algn="ctr">
              <a:defRPr/>
            </a:pPr>
            <a:r>
              <a:rPr lang="en-US" altLang="zh-CN" sz="2200" b="1" kern="0" dirty="0" smtClean="0">
                <a:solidFill>
                  <a:sysClr val="windowText" lastClr="000000"/>
                </a:solidFill>
              </a:rPr>
              <a:t>observable event (e.g.  I/O)</a:t>
            </a:r>
          </a:p>
        </p:txBody>
      </p:sp>
      <p:sp>
        <p:nvSpPr>
          <p:cNvPr id="45" name="椭圆 44"/>
          <p:cNvSpPr/>
          <p:nvPr/>
        </p:nvSpPr>
        <p:spPr>
          <a:xfrm>
            <a:off x="2123728" y="2505436"/>
            <a:ext cx="36004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195736" y="4089612"/>
            <a:ext cx="360040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000"/>
                            </p:stCondLst>
                            <p:childTnLst>
                              <p:par>
                                <p:cTn id="10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7" grpId="0" animBg="1"/>
      <p:bldP spid="21" grpId="0"/>
      <p:bldP spid="22" grpId="0"/>
      <p:bldP spid="27" grpId="0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5" grpId="0" animBg="1"/>
      <p:bldP spid="45" grpId="1" animBg="1"/>
      <p:bldP spid="46" grpId="0" animBg="1"/>
      <p:bldP spid="4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Refinement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292080" y="2456892"/>
            <a:ext cx="2818400" cy="1200329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void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print a rectangle;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75656" y="2456892"/>
            <a:ext cx="2492990" cy="120032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void main()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    print a square;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}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55976" y="2708920"/>
            <a:ext cx="4780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/>
              </a:rPr>
              <a:t></a:t>
            </a:r>
            <a:endParaRPr kumimoji="0" lang="en-US" sz="32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1403648" y="4995173"/>
            <a:ext cx="655468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00"/>
                </a:solidFill>
                <a:sym typeface="Symbol" pitchFamily="18" charset="2"/>
              </a:rPr>
              <a:t>T </a:t>
            </a:r>
            <a:r>
              <a:rPr lang="en-US" altLang="zh-CN" sz="2800" b="1" dirty="0">
                <a:solidFill>
                  <a:srgbClr val="CC0000"/>
                </a:solidFill>
                <a:sym typeface="Symbol" pitchFamily="18" charset="2"/>
              </a:rPr>
              <a:t> </a:t>
            </a:r>
            <a:r>
              <a:rPr lang="en-US" altLang="zh-CN" sz="2800" b="1" dirty="0" smtClean="0">
                <a:solidFill>
                  <a:srgbClr val="CC0000"/>
                </a:solidFill>
                <a:sym typeface="Symbol" pitchFamily="18" charset="2"/>
              </a:rPr>
              <a:t>S</a:t>
            </a:r>
            <a:r>
              <a:rPr lang="en-US" altLang="zh-CN" sz="2800" dirty="0" smtClean="0"/>
              <a:t>: 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T</a:t>
            </a:r>
            <a:r>
              <a:rPr lang="en-US" altLang="zh-CN" sz="2800" dirty="0" smtClean="0"/>
              <a:t> </a:t>
            </a:r>
            <a:r>
              <a:rPr lang="en-US" altLang="zh-CN" sz="2800" dirty="0"/>
              <a:t>has no more observable behaviors </a:t>
            </a:r>
            <a:endParaRPr lang="en-US" altLang="zh-CN" sz="2800" dirty="0" smtClean="0"/>
          </a:p>
          <a:p>
            <a:r>
              <a:rPr lang="en-US" altLang="zh-CN" sz="2800" dirty="0" smtClean="0"/>
              <a:t>(e.g. I/O events by </a:t>
            </a:r>
            <a:r>
              <a:rPr lang="en-US" altLang="zh-CN" sz="2800" dirty="0" smtClean="0">
                <a:cs typeface="Courier New" pitchFamily="49" charset="0"/>
              </a:rPr>
              <a:t>print</a:t>
            </a:r>
            <a:r>
              <a:rPr lang="en-US" altLang="zh-CN" sz="2800" dirty="0" smtClean="0"/>
              <a:t>) than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S</a:t>
            </a:r>
            <a:r>
              <a:rPr lang="en-US" altLang="zh-CN" sz="2800" dirty="0" smtClean="0"/>
              <a:t>.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1428728" y="2636912"/>
            <a:ext cx="2207168" cy="273921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T: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local 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t = </a:t>
            </a: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x;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 = t + 1;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print( x );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86380" y="2636912"/>
            <a:ext cx="2165940" cy="1631216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S:</a:t>
            </a:r>
            <a:endParaRPr lang="en-US" altLang="zh-CN" sz="2800" dirty="0"/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latin typeface="Courier New" pitchFamily="49" charset="0"/>
                <a:cs typeface="Courier New" pitchFamily="49" charset="0"/>
              </a:rPr>
              <a:t>x++;</a:t>
            </a:r>
            <a:endParaRPr lang="en-US" altLang="zh-CN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Courier New" pitchFamily="49" charset="0"/>
                <a:cs typeface="Courier New" pitchFamily="49" charset="0"/>
              </a:rPr>
              <a:t>print( x );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4673078" y="4836987"/>
            <a:ext cx="3283298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 dirty="0" smtClean="0">
                <a:solidFill>
                  <a:prstClr val="black"/>
                </a:solidFill>
              </a:rPr>
              <a:t>We have</a:t>
            </a:r>
            <a:r>
              <a:rPr lang="zh-CN" altLang="en-US" sz="2800" dirty="0" smtClean="0">
                <a:solidFill>
                  <a:prstClr val="black"/>
                </a:solidFill>
              </a:rPr>
              <a:t>  </a:t>
            </a:r>
            <a:r>
              <a:rPr lang="en-US" altLang="zh-CN" sz="2800" dirty="0" smtClean="0">
                <a:sym typeface="Symbol" pitchFamily="18" charset="2"/>
              </a:rPr>
              <a:t>T </a:t>
            </a:r>
            <a:r>
              <a:rPr lang="en-US" altLang="zh-CN" sz="2800" b="1" dirty="0" smtClean="0">
                <a:sym typeface="Symbol" pitchFamily="18" charset="2"/>
              </a:rPr>
              <a:t></a:t>
            </a:r>
            <a:r>
              <a:rPr lang="en-US" altLang="zh-CN" sz="2800" dirty="0" smtClean="0">
                <a:sym typeface="Symbol" pitchFamily="18" charset="2"/>
              </a:rPr>
              <a:t> S ,  </a:t>
            </a:r>
          </a:p>
          <a:p>
            <a:pPr marL="342900" indent="-342900">
              <a:spcBef>
                <a:spcPct val="20000"/>
              </a:spcBef>
            </a:pPr>
            <a:r>
              <a:rPr lang="en-US" altLang="zh-CN" sz="2800" dirty="0" smtClean="0">
                <a:sym typeface="Symbol" pitchFamily="18" charset="2"/>
              </a:rPr>
              <a:t>but 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not</a:t>
            </a:r>
            <a:r>
              <a:rPr lang="en-US" altLang="zh-CN" sz="2800" dirty="0" smtClean="0">
                <a:sym typeface="Symbol" pitchFamily="18" charset="2"/>
              </a:rPr>
              <a:t>  </a:t>
            </a:r>
            <a:r>
              <a:rPr lang="en-US" altLang="zh-CN" sz="2800" dirty="0" smtClean="0"/>
              <a:t>T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dirty="0" smtClean="0"/>
              <a:t>T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b="1" dirty="0" smtClean="0">
                <a:sym typeface="Symbol" pitchFamily="18" charset="2"/>
              </a:rPr>
              <a:t></a:t>
            </a:r>
            <a:r>
              <a:rPr lang="en-US" altLang="zh-CN" sz="2800" dirty="0" smtClean="0">
                <a:sym typeface="Symbol" pitchFamily="18" charset="2"/>
              </a:rPr>
              <a:t> </a:t>
            </a:r>
            <a:r>
              <a:rPr lang="en-US" altLang="zh-CN" sz="2800" dirty="0" smtClean="0"/>
              <a:t>S</a:t>
            </a:r>
            <a:r>
              <a:rPr lang="en-US" altLang="zh-CN" sz="2800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altLang="zh-CN" sz="2800" dirty="0" smtClean="0"/>
              <a:t>S </a:t>
            </a:r>
            <a:endParaRPr lang="en-US" altLang="zh-CN" sz="2800" dirty="0" smtClean="0">
              <a:sym typeface="Symbol" pitchFamily="18" charset="2"/>
            </a:endParaRPr>
          </a:p>
        </p:txBody>
      </p:sp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1800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Simulation in </a:t>
            </a:r>
            <a:r>
              <a:rPr lang="en-US" altLang="zh-CN" b="1" dirty="0" err="1" smtClean="0"/>
              <a:t>CompCert</a:t>
            </a:r>
            <a:r>
              <a:rPr lang="en-US" altLang="zh-CN" b="1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[Leroy et al.]</a:t>
            </a:r>
            <a:endParaRPr lang="en-US" altLang="zh-CN" sz="1600" dirty="0" smtClean="0">
              <a:sym typeface="Symbol" pitchFamily="18" charset="2"/>
            </a:endParaRPr>
          </a:p>
          <a:p>
            <a:pPr>
              <a:spcBef>
                <a:spcPts val="1076"/>
              </a:spcBef>
              <a:buNone/>
            </a:pPr>
            <a:r>
              <a:rPr lang="en-US" altLang="zh-CN" sz="2800" dirty="0" smtClean="0">
                <a:sym typeface="Wingdings"/>
              </a:rPr>
              <a:t> </a:t>
            </a:r>
            <a:r>
              <a:rPr lang="en-US" altLang="zh-CN" sz="2800" dirty="0" smtClean="0"/>
              <a:t>Can verify refinement of sequential programs</a:t>
            </a:r>
          </a:p>
          <a:p>
            <a:pPr>
              <a:spcBef>
                <a:spcPts val="1072"/>
              </a:spcBef>
              <a:buNone/>
            </a:pPr>
            <a:r>
              <a:rPr lang="en-US" altLang="zh-CN" sz="2800" dirty="0" smtClean="0">
                <a:solidFill>
                  <a:srgbClr val="FF0000"/>
                </a:solidFill>
                <a:sym typeface="Wingdings"/>
              </a:rPr>
              <a:t></a:t>
            </a:r>
            <a:r>
              <a:rPr lang="en-US" altLang="zh-CN" sz="2800" dirty="0" smtClean="0">
                <a:solidFill>
                  <a:srgbClr val="FF0000"/>
                </a:solidFill>
              </a:rPr>
              <a:t> NOT compositional 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w.r.t</a:t>
            </a:r>
            <a:r>
              <a:rPr lang="en-US" altLang="zh-CN" sz="2800" dirty="0" smtClean="0">
                <a:solidFill>
                  <a:srgbClr val="FF0000"/>
                </a:solidFill>
              </a:rPr>
              <a:t>. parallel composition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内容占位符 2"/>
          <p:cNvSpPr>
            <a:spLocks noGrp="1"/>
          </p:cNvSpPr>
          <p:nvPr>
            <p:ph idx="1"/>
          </p:nvPr>
        </p:nvSpPr>
        <p:spPr>
          <a:xfrm>
            <a:off x="467544" y="332656"/>
            <a:ext cx="8229600" cy="244827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 smtClean="0"/>
              <a:t>Simulation in </a:t>
            </a:r>
            <a:r>
              <a:rPr lang="en-US" altLang="zh-CN" b="1" dirty="0" err="1" smtClean="0"/>
              <a:t>CompCert</a:t>
            </a:r>
            <a:r>
              <a:rPr lang="en-US" altLang="zh-CN" b="1" dirty="0" smtClean="0">
                <a:solidFill>
                  <a:srgbClr val="C00000"/>
                </a:solidFill>
                <a:sym typeface="Symbol" pitchFamily="18" charset="2"/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[Leroy et al.]</a:t>
            </a:r>
          </a:p>
          <a:p>
            <a:pPr>
              <a:spcBef>
                <a:spcPts val="1076"/>
              </a:spcBef>
              <a:buNone/>
            </a:pPr>
            <a:r>
              <a:rPr lang="en-US" altLang="zh-CN" sz="2800" dirty="0" smtClean="0">
                <a:sym typeface="Wingdings"/>
              </a:rPr>
              <a:t> </a:t>
            </a:r>
            <a:r>
              <a:rPr lang="en-US" altLang="zh-CN" sz="2800" dirty="0" smtClean="0"/>
              <a:t>Can verify refinement of sequential programs</a:t>
            </a:r>
          </a:p>
          <a:p>
            <a:pPr>
              <a:spcBef>
                <a:spcPts val="1072"/>
              </a:spcBef>
              <a:buNone/>
            </a:pPr>
            <a:r>
              <a:rPr lang="en-US" altLang="zh-CN" sz="2800" dirty="0" smtClean="0">
                <a:sym typeface="Wingdings"/>
              </a:rPr>
              <a:t></a:t>
            </a:r>
            <a:r>
              <a:rPr lang="en-US" altLang="zh-CN" sz="2800" dirty="0" smtClean="0"/>
              <a:t> NOT compositional </a:t>
            </a:r>
            <a:r>
              <a:rPr lang="en-US" altLang="zh-CN" sz="2800" dirty="0" err="1" smtClean="0"/>
              <a:t>w.r.t</a:t>
            </a:r>
            <a:r>
              <a:rPr lang="en-US" altLang="zh-CN" sz="2800" dirty="0" smtClean="0"/>
              <a:t>. parallel composition</a:t>
            </a:r>
          </a:p>
          <a:p>
            <a:pPr lvl="1">
              <a:spcBef>
                <a:spcPts val="1072"/>
              </a:spcBef>
              <a:buFont typeface="Wingdings" pitchFamily="2" charset="2"/>
              <a:buChar char="L"/>
              <a:defRPr/>
            </a:pPr>
            <a:r>
              <a:rPr lang="en-US" altLang="zh-CN" dirty="0" smtClean="0">
                <a:solidFill>
                  <a:srgbClr val="FF0000"/>
                </a:solidFill>
              </a:rPr>
              <a:t> Consider NO environments</a:t>
            </a:r>
          </a:p>
        </p:txBody>
      </p:sp>
      <p:sp>
        <p:nvSpPr>
          <p:cNvPr id="19" name="内容占位符 2"/>
          <p:cNvSpPr txBox="1">
            <a:spLocks/>
          </p:cNvSpPr>
          <p:nvPr/>
        </p:nvSpPr>
        <p:spPr>
          <a:xfrm>
            <a:off x="467544" y="3284984"/>
            <a:ext cx="8229600" cy="2448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</a:pPr>
            <a:r>
              <a:rPr kumimoji="0" lang="en-US" altLang="zh-CN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Simulation in </a:t>
            </a:r>
            <a:r>
              <a:rPr lang="en-US" altLang="zh-CN" sz="3200" b="1" dirty="0" smtClean="0">
                <a:sym typeface="Symbol"/>
              </a:rPr>
              <a:t>process </a:t>
            </a:r>
            <a:r>
              <a:rPr lang="en-US" altLang="zh-CN" sz="3200" b="1" dirty="0" smtClean="0"/>
              <a:t>calculus</a:t>
            </a:r>
            <a:r>
              <a:rPr lang="en-US" altLang="zh-CN" sz="1600" b="1" dirty="0" smtClean="0"/>
              <a:t> (e.g. CCS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[Milner et al.]</a:t>
            </a:r>
            <a:r>
              <a:rPr lang="en-US" altLang="zh-CN" sz="1600" dirty="0" smtClean="0">
                <a:sym typeface="Symbol" pitchFamily="18" charset="2"/>
              </a:rPr>
              <a:t>)</a:t>
            </a:r>
            <a:endParaRPr kumimoji="0" lang="en-US" altLang="zh-CN" sz="16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  <a:sym typeface="Symbol" pitchFamily="18" charset="2"/>
            </a:endParaRPr>
          </a:p>
          <a:p>
            <a:pPr marL="342900" lvl="0" indent="-342900">
              <a:spcBef>
                <a:spcPts val="1072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srgbClr val="FF0000"/>
                </a:solidFill>
              </a:rPr>
              <a:t>Assume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arbitrary</a:t>
            </a:r>
            <a:r>
              <a:rPr lang="en-US" altLang="zh-CN" sz="2800" dirty="0" smtClean="0">
                <a:solidFill>
                  <a:srgbClr val="FF0000"/>
                </a:solidFill>
              </a:rPr>
              <a:t> environments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72"/>
              </a:spcBef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 </a:t>
            </a:r>
            <a:r>
              <a:rPr lang="en-US" altLang="zh-CN" sz="2800" dirty="0" smtClean="0"/>
              <a:t>Compositional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spcBef>
                <a:spcPts val="1072"/>
              </a:spcBef>
              <a:defRPr/>
            </a:pP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 </a:t>
            </a:r>
            <a:r>
              <a:rPr lang="en-US" altLang="zh-CN" sz="2800" dirty="0" smtClean="0"/>
              <a:t>Too strong: limited applications</a:t>
            </a:r>
            <a:endParaRPr kumimoji="0" lang="en-US" altLang="zh-CN" sz="280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93"/>
          <p:cNvGrpSpPr/>
          <p:nvPr/>
        </p:nvGrpSpPr>
        <p:grpSpPr>
          <a:xfrm>
            <a:off x="3707904" y="1772816"/>
            <a:ext cx="3643338" cy="2210731"/>
            <a:chOff x="5438780" y="2141240"/>
            <a:chExt cx="3643338" cy="2210731"/>
          </a:xfrm>
        </p:grpSpPr>
        <p:sp>
          <p:nvSpPr>
            <p:cNvPr id="78" name="TextBox 77"/>
            <p:cNvSpPr txBox="1"/>
            <p:nvPr/>
          </p:nvSpPr>
          <p:spPr>
            <a:xfrm>
              <a:off x="8684252" y="3795714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38780" y="3828751"/>
              <a:ext cx="1214446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(T’, </a:t>
              </a:r>
              <a:r>
                <a:rPr lang="en-US" altLang="zh-CN" sz="2800" dirty="0" smtClean="0">
                  <a:solidFill>
                    <a:srgbClr val="FF0000"/>
                  </a:solidFill>
                  <a:sym typeface="Symbol" pitchFamily="18" charset="2"/>
                </a:rPr>
                <a:t>’’</a:t>
              </a:r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)</a:t>
              </a:r>
              <a:endParaRPr lang="zh-CN" altLang="en-US" sz="2800" dirty="0"/>
            </a:p>
          </p:txBody>
        </p:sp>
        <p:grpSp>
          <p:nvGrpSpPr>
            <p:cNvPr id="4" name="组合 59"/>
            <p:cNvGrpSpPr/>
            <p:nvPr/>
          </p:nvGrpSpPr>
          <p:grpSpPr>
            <a:xfrm>
              <a:off x="6710622" y="3828751"/>
              <a:ext cx="1973630" cy="523220"/>
              <a:chOff x="6558222" y="3676351"/>
              <a:chExt cx="1973630" cy="52322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7174530" y="3676351"/>
                <a:ext cx="1357322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(T’’, ’’’)</a:t>
                </a:r>
                <a:endParaRPr lang="zh-CN" altLang="en-US" sz="2800" dirty="0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6558222" y="3929066"/>
                <a:ext cx="585546" cy="73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TextBox 82"/>
            <p:cNvSpPr txBox="1"/>
            <p:nvPr/>
          </p:nvSpPr>
          <p:spPr>
            <a:xfrm>
              <a:off x="5438780" y="2415238"/>
              <a:ext cx="1196091" cy="523220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ym typeface="Symbol" pitchFamily="18" charset="2"/>
                </a:rPr>
                <a:t>(S’, </a:t>
              </a:r>
              <a:r>
                <a:rPr lang="en-US" altLang="zh-CN" sz="2800" dirty="0" smtClean="0">
                  <a:solidFill>
                    <a:srgbClr val="FF0000"/>
                  </a:solidFill>
                  <a:sym typeface="Symbol" pitchFamily="18" charset="2"/>
                </a:rPr>
                <a:t>’’</a:t>
              </a:r>
              <a:r>
                <a:rPr lang="en-US" altLang="zh-CN" sz="2800" dirty="0" smtClean="0">
                  <a:sym typeface="Symbol" pitchFamily="18" charset="2"/>
                </a:rPr>
                <a:t>)</a:t>
              </a:r>
              <a:endParaRPr lang="zh-CN" altLang="en-US" sz="28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7024494" y="228525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326930" y="2415238"/>
              <a:ext cx="1338967" cy="523220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ym typeface="Symbol" pitchFamily="18" charset="2"/>
                </a:rPr>
                <a:t>(S’’, ’’’)</a:t>
              </a:r>
              <a:endParaRPr lang="zh-CN" altLang="en-US" sz="2800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8684252" y="2366954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cxnSp>
          <p:nvCxnSpPr>
            <p:cNvPr id="87" name="直接连接符 86"/>
            <p:cNvCxnSpPr/>
            <p:nvPr/>
          </p:nvCxnSpPr>
          <p:spPr>
            <a:xfrm>
              <a:off x="6710622" y="2645296"/>
              <a:ext cx="585546" cy="731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5662560" y="3361732"/>
              <a:ext cx="71438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 rot="5400000">
              <a:off x="7606776" y="3361732"/>
              <a:ext cx="71438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5504056" y="3077344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’</a:t>
              </a:r>
              <a:endParaRPr lang="zh-CN" altLang="en-US" sz="24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448272" y="3077344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’</a:t>
              </a:r>
              <a:endParaRPr lang="zh-CN" altLang="en-US" sz="24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6812632" y="3581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762110" y="214124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</p:grpSp>
      <p:sp>
        <p:nvSpPr>
          <p:cNvPr id="48" name="右箭头 47"/>
          <p:cNvSpPr/>
          <p:nvPr/>
        </p:nvSpPr>
        <p:spPr>
          <a:xfrm>
            <a:off x="4857752" y="3641604"/>
            <a:ext cx="357190" cy="2143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Assuming Arbitrary Environments</a:t>
            </a:r>
            <a:endParaRPr lang="zh-CN" altLang="en-US" dirty="0"/>
          </a:p>
        </p:txBody>
      </p:sp>
      <p:sp>
        <p:nvSpPr>
          <p:cNvPr id="47" name="右箭头 46"/>
          <p:cNvSpPr/>
          <p:nvPr/>
        </p:nvSpPr>
        <p:spPr>
          <a:xfrm>
            <a:off x="3571868" y="3641604"/>
            <a:ext cx="357190" cy="214314"/>
          </a:xfrm>
          <a:prstGeom prst="right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62"/>
          <p:cNvGrpSpPr/>
          <p:nvPr/>
        </p:nvGrpSpPr>
        <p:grpSpPr>
          <a:xfrm>
            <a:off x="3929058" y="3284414"/>
            <a:ext cx="1000132" cy="928694"/>
            <a:chOff x="3929058" y="3500438"/>
            <a:chExt cx="1000132" cy="928694"/>
          </a:xfrm>
        </p:grpSpPr>
        <p:sp>
          <p:nvSpPr>
            <p:cNvPr id="42" name="云形 41"/>
            <p:cNvSpPr/>
            <p:nvPr/>
          </p:nvSpPr>
          <p:spPr>
            <a:xfrm>
              <a:off x="3929058" y="3500438"/>
              <a:ext cx="1000132" cy="92869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39535" y="3714752"/>
              <a:ext cx="646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err="1" smtClean="0"/>
                <a:t>env</a:t>
              </a:r>
              <a:endParaRPr lang="zh-CN" altLang="en-US" sz="2400" b="1" dirty="0"/>
            </a:p>
          </p:txBody>
        </p:sp>
      </p:grpSp>
      <p:grpSp>
        <p:nvGrpSpPr>
          <p:cNvPr id="6" name="组合 56"/>
          <p:cNvGrpSpPr/>
          <p:nvPr/>
        </p:nvGrpSpPr>
        <p:grpSpPr>
          <a:xfrm>
            <a:off x="3571868" y="1852234"/>
            <a:ext cx="1643074" cy="928694"/>
            <a:chOff x="3432829" y="2071678"/>
            <a:chExt cx="1643074" cy="928694"/>
          </a:xfrm>
        </p:grpSpPr>
        <p:sp>
          <p:nvSpPr>
            <p:cNvPr id="49" name="右箭头 48"/>
            <p:cNvSpPr/>
            <p:nvPr/>
          </p:nvSpPr>
          <p:spPr>
            <a:xfrm>
              <a:off x="4718713" y="2428868"/>
              <a:ext cx="357190" cy="21431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云形 53"/>
            <p:cNvSpPr/>
            <p:nvPr/>
          </p:nvSpPr>
          <p:spPr>
            <a:xfrm>
              <a:off x="3790019" y="2071678"/>
              <a:ext cx="1000132" cy="92869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00CC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右箭头 54"/>
            <p:cNvSpPr/>
            <p:nvPr/>
          </p:nvSpPr>
          <p:spPr>
            <a:xfrm>
              <a:off x="3432829" y="2428868"/>
              <a:ext cx="357190" cy="214314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4000496" y="2285992"/>
              <a:ext cx="6467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b="1" dirty="0" err="1" smtClean="0"/>
                <a:t>env</a:t>
              </a:r>
              <a:endParaRPr lang="zh-CN" altLang="en-US" sz="2400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1331640" y="4653136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L"/>
            </a:pPr>
            <a:r>
              <a:rPr lang="en-US" altLang="zh-CN" sz="2800" b="1" dirty="0" smtClean="0">
                <a:solidFill>
                  <a:srgbClr val="FF0000"/>
                </a:solidFill>
              </a:rPr>
              <a:t> Too strong to be satisfied,  </a:t>
            </a:r>
            <a:r>
              <a:rPr lang="en-US" altLang="zh-CN" sz="2800" dirty="0" smtClean="0"/>
              <a:t>since </a:t>
            </a:r>
            <a:r>
              <a:rPr lang="en-US" altLang="zh-CN" sz="2800" dirty="0" err="1" smtClean="0"/>
              <a:t>env</a:t>
            </a:r>
            <a:r>
              <a:rPr lang="en-US" altLang="zh-CN" sz="2800" dirty="0" smtClean="0"/>
              <a:t>. can be </a:t>
            </a:r>
            <a:r>
              <a:rPr lang="en-US" altLang="zh-CN" sz="2800" i="1" dirty="0" smtClean="0"/>
              <a:t>arbitrarily bad</a:t>
            </a:r>
            <a:r>
              <a:rPr lang="en-US" altLang="zh-CN" sz="2800" dirty="0" smtClean="0"/>
              <a:t>.</a:t>
            </a:r>
          </a:p>
        </p:txBody>
      </p:sp>
      <p:grpSp>
        <p:nvGrpSpPr>
          <p:cNvPr id="7" name="组合 76"/>
          <p:cNvGrpSpPr/>
          <p:nvPr/>
        </p:nvGrpSpPr>
        <p:grpSpPr>
          <a:xfrm>
            <a:off x="2051720" y="1916832"/>
            <a:ext cx="2829294" cy="2056455"/>
            <a:chOff x="823536" y="1484784"/>
            <a:chExt cx="2829294" cy="2056455"/>
          </a:xfrm>
        </p:grpSpPr>
        <p:cxnSp>
          <p:nvCxnSpPr>
            <p:cNvPr id="63" name="直接连接符 62"/>
            <p:cNvCxnSpPr/>
            <p:nvPr/>
          </p:nvCxnSpPr>
          <p:spPr>
            <a:xfrm rot="5400000">
              <a:off x="1010418" y="2555560"/>
              <a:ext cx="71438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38186" y="3018019"/>
              <a:ext cx="928694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(T, )</a:t>
              </a:r>
              <a:endParaRPr lang="zh-CN" altLang="en-US" sz="2800" dirty="0"/>
            </a:p>
          </p:txBody>
        </p:sp>
        <p:grpSp>
          <p:nvGrpSpPr>
            <p:cNvPr id="8" name="组合 34"/>
            <p:cNvGrpSpPr/>
            <p:nvPr/>
          </p:nvGrpSpPr>
          <p:grpSpPr>
            <a:xfrm>
              <a:off x="1924276" y="3018019"/>
              <a:ext cx="1728554" cy="523220"/>
              <a:chOff x="2271942" y="2786058"/>
              <a:chExt cx="1728554" cy="523220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2897125" y="2786058"/>
                <a:ext cx="1103371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(T’, ’)</a:t>
                </a:r>
                <a:endParaRPr lang="zh-CN" altLang="en-US" sz="2800" dirty="0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2271942" y="3072107"/>
                <a:ext cx="585546" cy="73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938186" y="1594623"/>
              <a:ext cx="978850" cy="523220"/>
            </a:xfrm>
            <a:prstGeom prst="rect">
              <a:avLst/>
            </a:prstGeom>
            <a:solidFill>
              <a:srgbClr val="99CCFF"/>
            </a:solidFill>
            <a:ln cap="rnd">
              <a:noFill/>
              <a:round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(S, )</a:t>
              </a:r>
              <a:endParaRPr lang="zh-CN" altLang="en-US" sz="2800" dirty="0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81260" y="1599376"/>
              <a:ext cx="1071570" cy="523220"/>
            </a:xfrm>
            <a:prstGeom prst="rect">
              <a:avLst/>
            </a:prstGeom>
            <a:solidFill>
              <a:srgbClr val="99CCFF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ym typeface="Symbol" pitchFamily="18" charset="2"/>
                </a:rPr>
                <a:t>(S’, ’)</a:t>
              </a:r>
              <a:endParaRPr lang="zh-CN" altLang="en-US" sz="2800" dirty="0"/>
            </a:p>
          </p:txBody>
        </p:sp>
        <p:grpSp>
          <p:nvGrpSpPr>
            <p:cNvPr id="9" name="组合 70"/>
            <p:cNvGrpSpPr/>
            <p:nvPr/>
          </p:nvGrpSpPr>
          <p:grpSpPr>
            <a:xfrm>
              <a:off x="1938318" y="1484784"/>
              <a:ext cx="649954" cy="523220"/>
              <a:chOff x="1785918" y="2143116"/>
              <a:chExt cx="649954" cy="523220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071670" y="2143116"/>
                <a:ext cx="3642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/>
                  <a:t>*</a:t>
                </a:r>
                <a:endParaRPr lang="zh-CN" altLang="en-US" sz="2800" dirty="0"/>
              </a:p>
            </p:txBody>
          </p:sp>
          <p:cxnSp>
            <p:nvCxnSpPr>
              <p:cNvPr id="73" name="直接连接符 72"/>
              <p:cNvCxnSpPr/>
              <p:nvPr/>
            </p:nvCxnSpPr>
            <p:spPr>
              <a:xfrm>
                <a:off x="1785918" y="2500306"/>
                <a:ext cx="585546" cy="73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直接连接符 73"/>
            <p:cNvCxnSpPr/>
            <p:nvPr/>
          </p:nvCxnSpPr>
          <p:spPr>
            <a:xfrm rot="5400000">
              <a:off x="2710232" y="2551000"/>
              <a:ext cx="714380" cy="1588"/>
            </a:xfrm>
            <a:prstGeom prst="line">
              <a:avLst/>
            </a:prstGeom>
            <a:ln w="254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823536" y="2257901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’</a:t>
              </a:r>
              <a:endParaRPr lang="zh-CN" altLang="en-US" sz="2400" dirty="0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551728" y="2266612"/>
              <a:ext cx="5164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prstClr val="black"/>
                  </a:solidFill>
                  <a:sym typeface="Symbol" pitchFamily="18" charset="2"/>
                </a:rPr>
                <a:t>’</a:t>
              </a:r>
              <a:endParaRPr lang="zh-CN" altLang="en-US" sz="2400" dirty="0"/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1349314" y="5589240"/>
            <a:ext cx="6486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800" dirty="0" smtClean="0">
                <a:solidFill>
                  <a:prstClr val="black"/>
                </a:solidFill>
              </a:rPr>
              <a:t>Refinement applications have assumptions </a:t>
            </a:r>
          </a:p>
          <a:p>
            <a:pPr lvl="0"/>
            <a:r>
              <a:rPr lang="en-US" altLang="zh-CN" sz="2800" dirty="0" smtClean="0">
                <a:solidFill>
                  <a:prstClr val="black"/>
                </a:solidFill>
              </a:rPr>
              <a:t>about 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S &amp; </a:t>
            </a:r>
            <a:r>
              <a:rPr lang="en-US" altLang="zh-CN" sz="2800" b="1" dirty="0" err="1" smtClean="0">
                <a:solidFill>
                  <a:prstClr val="black"/>
                </a:solidFill>
              </a:rPr>
              <a:t>env</a:t>
            </a:r>
            <a:r>
              <a:rPr lang="en-US" altLang="zh-CN" sz="2800" dirty="0" smtClean="0">
                <a:solidFill>
                  <a:prstClr val="black"/>
                </a:solidFill>
              </a:rPr>
              <a:t>.</a:t>
            </a:r>
            <a:endParaRPr lang="zh-CN" altLang="en-US" sz="28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3.7037E-7 L -0.1467 3.7037E-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5.55112E-17 L 0.171 0.0018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9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Autofit/>
          </a:bodyPr>
          <a:lstStyle/>
          <a:p>
            <a:r>
              <a:rPr lang="en-US" altLang="zh-CN" sz="2800" dirty="0" smtClean="0"/>
              <a:t>Compilers for concurrent programs</a:t>
            </a:r>
          </a:p>
          <a:p>
            <a:pPr lvl="1"/>
            <a:r>
              <a:rPr lang="en-US" altLang="zh-CN" sz="2400" dirty="0" err="1" smtClean="0"/>
              <a:t>Prog</a:t>
            </a:r>
            <a:r>
              <a:rPr lang="en-US" altLang="zh-CN" sz="2400" dirty="0" smtClean="0"/>
              <a:t>. with data races has no semantics (e.g. concurrent C++)</a:t>
            </a:r>
          </a:p>
          <a:p>
            <a:pPr lvl="1"/>
            <a:r>
              <a:rPr lang="en-US" altLang="zh-CN" sz="2400" dirty="0" smtClean="0"/>
              <a:t>Not guarantee correctness for racy programs</a:t>
            </a:r>
            <a:endParaRPr lang="en-US" altLang="zh-CN" sz="1600" dirty="0" smtClean="0"/>
          </a:p>
          <a:p>
            <a:pPr>
              <a:spcBef>
                <a:spcPts val="2024"/>
              </a:spcBef>
            </a:pPr>
            <a:r>
              <a:rPr lang="en-US" altLang="zh-CN" sz="2800" dirty="0" smtClean="0"/>
              <a:t>Fine-grained objects</a:t>
            </a:r>
          </a:p>
          <a:p>
            <a:pPr lvl="1"/>
            <a:r>
              <a:rPr lang="en-US" altLang="zh-CN" sz="2400" dirty="0" smtClean="0"/>
              <a:t>Accesses use same primitives (e.g. stack: push &amp; pop)</a:t>
            </a:r>
          </a:p>
          <a:p>
            <a:pPr lvl="1"/>
            <a:r>
              <a:rPr lang="en-US" altLang="zh-CN" sz="2400" dirty="0" smtClean="0"/>
              <a:t>Not guarantee correctness when </a:t>
            </a:r>
            <a:r>
              <a:rPr lang="en-US" altLang="zh-CN" sz="2400" dirty="0" err="1" smtClean="0"/>
              <a:t>env</a:t>
            </a:r>
            <a:r>
              <a:rPr lang="en-US" altLang="zh-CN" sz="2400" dirty="0" smtClean="0"/>
              <a:t>. can destroy obj.</a:t>
            </a:r>
            <a:endParaRPr lang="en-US" altLang="zh-CN" sz="2400" b="1" dirty="0" smtClean="0"/>
          </a:p>
          <a:p>
            <a:pPr>
              <a:spcBef>
                <a:spcPts val="2072"/>
              </a:spcBef>
            </a:pPr>
            <a:r>
              <a:rPr lang="en-US" altLang="zh-CN" sz="2800" dirty="0" smtClean="0"/>
              <a:t>More examples are in the thesis …</a:t>
            </a:r>
            <a:endParaRPr lang="en-US" altLang="zh-CN" sz="2400" dirty="0" smtClean="0">
              <a:solidFill>
                <a:prstClr val="black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9574" y="5642084"/>
            <a:ext cx="648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 smtClean="0">
                <a:solidFill>
                  <a:srgbClr val="FF0000"/>
                </a:solidFill>
              </a:rPr>
              <a:t>Env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. of a thread cannot be arbitrarily bad 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020272" y="2442374"/>
            <a:ext cx="2039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smtClean="0">
                <a:solidFill>
                  <a:srgbClr val="C00000"/>
                </a:solidFill>
                <a:cs typeface="Arial" pitchFamily="34" charset="0"/>
              </a:rPr>
              <a:t>[Boehm et al. PLDI’08]</a:t>
            </a:r>
            <a:endParaRPr lang="zh-CN" altLang="en-US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Refinement’s Assumptions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7544" y="404664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Problems of existing simulations 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7544" y="3256384"/>
            <a:ext cx="5832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Our </a:t>
            </a:r>
            <a:r>
              <a:rPr lang="en-US" altLang="zh-CN" sz="3800" b="1" dirty="0" err="1" smtClean="0">
                <a:solidFill>
                  <a:srgbClr val="FF0000"/>
                </a:solidFill>
              </a:rPr>
              <a:t>RGSim</a:t>
            </a:r>
            <a:r>
              <a:rPr lang="en-US" altLang="zh-CN" sz="2800" b="1" dirty="0" smtClean="0"/>
              <a:t> :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/>
          </p:nvPr>
        </p:nvSpPr>
        <p:spPr>
          <a:xfrm>
            <a:off x="518864" y="980728"/>
            <a:ext cx="8625136" cy="2404864"/>
          </a:xfrm>
        </p:spPr>
        <p:txBody>
          <a:bodyPr>
            <a:normAutofit/>
          </a:bodyPr>
          <a:lstStyle/>
          <a:p>
            <a:pPr>
              <a:spcBef>
                <a:spcPts val="1672"/>
              </a:spcBef>
              <a:defRPr/>
            </a:pPr>
            <a:r>
              <a:rPr lang="en-US" altLang="zh-CN" sz="2800" dirty="0" smtClean="0"/>
              <a:t>Considers </a:t>
            </a:r>
            <a:r>
              <a:rPr lang="en-US" altLang="zh-CN" sz="2800" dirty="0" smtClean="0">
                <a:solidFill>
                  <a:srgbClr val="0000FF"/>
                </a:solidFill>
              </a:rPr>
              <a:t>no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env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prstClr val="black"/>
                </a:solidFill>
              </a:rPr>
              <a:t>in </a:t>
            </a:r>
            <a:r>
              <a:rPr lang="en-US" altLang="zh-CN" sz="2800" dirty="0" err="1" smtClean="0">
                <a:solidFill>
                  <a:prstClr val="black"/>
                </a:solidFill>
              </a:rPr>
              <a:t>CompCert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[Leroy et al.]</a:t>
            </a:r>
            <a:endParaRPr lang="en-US" altLang="zh-CN" sz="2400" dirty="0" smtClean="0"/>
          </a:p>
          <a:p>
            <a:pPr lvl="1">
              <a:spcBef>
                <a:spcPts val="672"/>
              </a:spcBef>
              <a:buNone/>
              <a:defRPr/>
            </a:pPr>
            <a:r>
              <a:rPr lang="en-US" altLang="zh-CN" sz="2400" dirty="0" smtClean="0">
                <a:sym typeface="Wingdings"/>
              </a:rPr>
              <a:t> </a:t>
            </a:r>
            <a:r>
              <a:rPr lang="en-US" altLang="zh-CN" sz="2400" dirty="0" smtClean="0"/>
              <a:t>NOT compositional </a:t>
            </a:r>
            <a:r>
              <a:rPr lang="en-US" altLang="zh-CN" sz="2400" dirty="0" err="1" smtClean="0"/>
              <a:t>w.r.t</a:t>
            </a:r>
            <a:r>
              <a:rPr lang="en-US" altLang="zh-CN" sz="2400" dirty="0" smtClean="0"/>
              <a:t>. parallel composition</a:t>
            </a:r>
          </a:p>
          <a:p>
            <a:pPr>
              <a:spcBef>
                <a:spcPts val="1672"/>
              </a:spcBef>
              <a:defRPr/>
            </a:pPr>
            <a:r>
              <a:rPr lang="en-US" altLang="zh-CN" sz="2800" dirty="0" smtClean="0"/>
              <a:t>Assumes </a:t>
            </a:r>
            <a:r>
              <a:rPr lang="en-US" altLang="zh-CN" sz="2800" dirty="0" smtClean="0">
                <a:solidFill>
                  <a:srgbClr val="0000FF"/>
                </a:solidFill>
              </a:rPr>
              <a:t>arbitrary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env</a:t>
            </a:r>
            <a:r>
              <a:rPr lang="en-US" altLang="zh-CN" sz="2800" dirty="0" smtClean="0"/>
              <a:t>. </a:t>
            </a:r>
            <a:r>
              <a:rPr lang="en-US" altLang="zh-CN" sz="2800" dirty="0" smtClean="0">
                <a:solidFill>
                  <a:prstClr val="black"/>
                </a:solidFill>
              </a:rPr>
              <a:t>in process calculus </a:t>
            </a:r>
            <a:r>
              <a:rPr lang="en-US" altLang="zh-CN" sz="1600" b="1" dirty="0" smtClean="0">
                <a:solidFill>
                  <a:prstClr val="black"/>
                </a:solidFill>
              </a:rPr>
              <a:t>(e.g. </a:t>
            </a:r>
            <a:r>
              <a:rPr lang="en-US" altLang="zh-CN" sz="1600" dirty="0" smtClean="0">
                <a:solidFill>
                  <a:srgbClr val="C00000"/>
                </a:solidFill>
                <a:sym typeface="Symbol" pitchFamily="18" charset="2"/>
              </a:rPr>
              <a:t>[Milner et al.]</a:t>
            </a:r>
            <a:r>
              <a:rPr lang="en-US" altLang="zh-CN" sz="1600" dirty="0" smtClean="0">
                <a:solidFill>
                  <a:prstClr val="black"/>
                </a:solidFill>
                <a:sym typeface="Symbol" pitchFamily="18" charset="2"/>
              </a:rPr>
              <a:t>)</a:t>
            </a:r>
            <a:endParaRPr lang="en-US" altLang="zh-CN" sz="2400" dirty="0" smtClean="0"/>
          </a:p>
          <a:p>
            <a:pPr lvl="1">
              <a:spcBef>
                <a:spcPts val="672"/>
              </a:spcBef>
              <a:buNone/>
              <a:defRPr/>
            </a:pPr>
            <a:r>
              <a:rPr lang="en-US" altLang="zh-CN" sz="2400" dirty="0" smtClean="0">
                <a:sym typeface="Wingdings"/>
              </a:rPr>
              <a:t> </a:t>
            </a:r>
            <a:r>
              <a:rPr lang="en-US" altLang="zh-CN" sz="2400" dirty="0" smtClean="0"/>
              <a:t>Too strong: limited applications</a:t>
            </a:r>
            <a:endParaRPr lang="zh-CN" altLang="en-US" sz="2400" dirty="0" smtClean="0"/>
          </a:p>
        </p:txBody>
      </p:sp>
      <p:sp>
        <p:nvSpPr>
          <p:cNvPr id="11" name="内容占位符 7"/>
          <p:cNvSpPr txBox="1">
            <a:spLocks/>
          </p:cNvSpPr>
          <p:nvPr/>
        </p:nvSpPr>
        <p:spPr>
          <a:xfrm>
            <a:off x="518864" y="4048472"/>
            <a:ext cx="8229600" cy="2620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Parameterized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the interference with </a:t>
            </a:r>
            <a:r>
              <a:rPr kumimoji="0" lang="en-US" altLang="zh-CN" sz="2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env</a:t>
            </a:r>
            <a:r>
              <a:rPr kumimoji="0" lang="en-US" altLang="zh-CN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lang="en-US" altLang="zh-CN" sz="2400" noProof="0" dirty="0" smtClean="0"/>
          </a:p>
          <a:p>
            <a:pPr marL="800100" lvl="1" indent="-342900">
              <a:spcBef>
                <a:spcPts val="1672"/>
              </a:spcBef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/>
              </a:rPr>
              <a:t> 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Compositional</a:t>
            </a:r>
          </a:p>
          <a:p>
            <a:pPr marL="800100" lvl="1" indent="-342900">
              <a:spcBef>
                <a:spcPts val="1672"/>
              </a:spcBef>
              <a:buFont typeface="Wingdings" pitchFamily="2" charset="2"/>
              <a:buChar char="J"/>
              <a:defRPr/>
            </a:pPr>
            <a:r>
              <a:rPr lang="en-US" altLang="zh-CN" sz="2400" dirty="0" smtClean="0">
                <a:sym typeface="Wingdings"/>
              </a:rPr>
              <a:t>More applications</a:t>
            </a:r>
          </a:p>
          <a:p>
            <a:pPr marL="342900" lvl="0" indent="-342900">
              <a:spcBef>
                <a:spcPts val="2072"/>
              </a:spcBef>
              <a:buFont typeface="Arial" pitchFamily="34" charset="0"/>
              <a:buChar char="•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Use </a:t>
            </a:r>
            <a:r>
              <a:rPr lang="en-US" altLang="zh-CN" sz="2800" dirty="0" smtClean="0">
                <a:solidFill>
                  <a:srgbClr val="FF0000"/>
                </a:solidFill>
              </a:rPr>
              <a:t>rely/guarantee</a:t>
            </a:r>
            <a:r>
              <a:rPr lang="en-US" altLang="zh-CN" sz="2800" dirty="0" smtClean="0">
                <a:solidFill>
                  <a:prstClr val="black"/>
                </a:solidFill>
              </a:rPr>
              <a:t> to specify the interference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/>
          <p:cNvSpPr/>
          <p:nvPr/>
        </p:nvSpPr>
        <p:spPr>
          <a:xfrm>
            <a:off x="7236296" y="1012666"/>
            <a:ext cx="12378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[Jones'83]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1" name="标题 5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sz="4000" dirty="0" smtClean="0">
                <a:solidFill>
                  <a:sysClr val="windowText" lastClr="000000"/>
                </a:solidFill>
              </a:rPr>
              <a:t>Overview of Rely/Guarantee</a:t>
            </a:r>
            <a:endParaRPr lang="en-US" sz="4000" dirty="0"/>
          </a:p>
        </p:txBody>
      </p:sp>
      <p:sp>
        <p:nvSpPr>
          <p:cNvPr id="17" name="内容占位符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r: acceptable environment transitions</a:t>
            </a:r>
          </a:p>
          <a:p>
            <a:r>
              <a:rPr lang="en-US" altLang="zh-CN" dirty="0" smtClean="0"/>
              <a:t>g: state transitions made by the thread</a:t>
            </a:r>
            <a:endParaRPr lang="zh-CN" altLang="en-US" dirty="0"/>
          </a:p>
        </p:txBody>
      </p:sp>
      <p:sp>
        <p:nvSpPr>
          <p:cNvPr id="38" name="Text Box 8"/>
          <p:cNvSpPr txBox="1">
            <a:spLocks noChangeArrowheads="1"/>
          </p:cNvSpPr>
          <p:nvPr/>
        </p:nvSpPr>
        <p:spPr bwMode="auto">
          <a:xfrm>
            <a:off x="990600" y="3048000"/>
            <a:ext cx="11331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Thread1</a:t>
            </a:r>
          </a:p>
        </p:txBody>
      </p:sp>
      <p:sp>
        <p:nvSpPr>
          <p:cNvPr id="39" name="Text Box 9"/>
          <p:cNvSpPr txBox="1">
            <a:spLocks noChangeArrowheads="1"/>
          </p:cNvSpPr>
          <p:nvPr/>
        </p:nvSpPr>
        <p:spPr bwMode="auto">
          <a:xfrm>
            <a:off x="5791200" y="3048000"/>
            <a:ext cx="10850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</a:rPr>
              <a:t>Thread2</a:t>
            </a:r>
          </a:p>
        </p:txBody>
      </p:sp>
      <p:sp>
        <p:nvSpPr>
          <p:cNvPr id="40" name="AutoShape 12"/>
          <p:cNvSpPr>
            <a:spLocks noChangeArrowheads="1"/>
          </p:cNvSpPr>
          <p:nvPr/>
        </p:nvSpPr>
        <p:spPr bwMode="auto">
          <a:xfrm>
            <a:off x="395536" y="4411960"/>
            <a:ext cx="4572000" cy="457200"/>
          </a:xfrm>
          <a:prstGeom prst="wedgeRoundRectCallout">
            <a:avLst>
              <a:gd name="adj1" fmla="val -2431"/>
              <a:gd name="adj2" fmla="val -125694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Nobody else would update x</a:t>
            </a:r>
          </a:p>
        </p:txBody>
      </p:sp>
      <p:sp>
        <p:nvSpPr>
          <p:cNvPr id="41" name="AutoShape 13"/>
          <p:cNvSpPr>
            <a:spLocks noChangeArrowheads="1"/>
          </p:cNvSpPr>
          <p:nvPr/>
        </p:nvSpPr>
        <p:spPr bwMode="auto">
          <a:xfrm>
            <a:off x="576064" y="5486400"/>
            <a:ext cx="4572000" cy="457200"/>
          </a:xfrm>
          <a:prstGeom prst="wedgeRoundRectCallout">
            <a:avLst>
              <a:gd name="adj1" fmla="val -2431"/>
              <a:gd name="adj2" fmla="val -125694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 guarantee I would not touch y</a:t>
            </a:r>
          </a:p>
        </p:txBody>
      </p:sp>
      <p:sp>
        <p:nvSpPr>
          <p:cNvPr id="42" name="AutoShape 14"/>
          <p:cNvSpPr>
            <a:spLocks noChangeArrowheads="1"/>
          </p:cNvSpPr>
          <p:nvPr/>
        </p:nvSpPr>
        <p:spPr bwMode="auto">
          <a:xfrm>
            <a:off x="2555776" y="4267944"/>
            <a:ext cx="3744416" cy="385192"/>
          </a:xfrm>
          <a:prstGeom prst="wedgeRoundRectCallout">
            <a:avLst>
              <a:gd name="adj1" fmla="val 46597"/>
              <a:gd name="adj2" fmla="val -105208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Nobody else would update y</a:t>
            </a:r>
          </a:p>
        </p:txBody>
      </p:sp>
      <p:sp>
        <p:nvSpPr>
          <p:cNvPr id="43" name="AutoShape 17"/>
          <p:cNvSpPr>
            <a:spLocks noChangeArrowheads="1"/>
          </p:cNvSpPr>
          <p:nvPr/>
        </p:nvSpPr>
        <p:spPr bwMode="auto">
          <a:xfrm>
            <a:off x="2411760" y="5348064"/>
            <a:ext cx="4104456" cy="385192"/>
          </a:xfrm>
          <a:prstGeom prst="wedgeRoundRectCallout">
            <a:avLst>
              <a:gd name="adj1" fmla="val 43546"/>
              <a:gd name="adj2" fmla="val -112866"/>
              <a:gd name="adj3" fmla="val 16667"/>
            </a:avLst>
          </a:prstGeom>
          <a:solidFill>
            <a:srgbClr val="99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 guarantee I would not touch x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1732384" y="5559623"/>
            <a:ext cx="55759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Compatibility (Interference Constraints):</a:t>
            </a: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2638400" y="5991671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g2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/>
              </a:rPr>
              <a:t>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r1       and       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g1 </a:t>
            </a:r>
            <a:r>
              <a:rPr lang="en-US" altLang="zh-CN" sz="2400" b="1" kern="0" dirty="0" smtClean="0">
                <a:solidFill>
                  <a:srgbClr val="FF0000"/>
                </a:solidFill>
                <a:sym typeface="Symbol"/>
              </a:rPr>
              <a:t>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Symbol" pitchFamily="18" charset="2"/>
              </a:rPr>
              <a:t> r2 </a:t>
            </a:r>
          </a:p>
        </p:txBody>
      </p:sp>
      <p:grpSp>
        <p:nvGrpSpPr>
          <p:cNvPr id="2" name="组合 31"/>
          <p:cNvGrpSpPr/>
          <p:nvPr/>
        </p:nvGrpSpPr>
        <p:grpSpPr>
          <a:xfrm>
            <a:off x="971600" y="3429000"/>
            <a:ext cx="2529400" cy="739244"/>
            <a:chOff x="971600" y="3429000"/>
            <a:chExt cx="2529400" cy="739244"/>
          </a:xfrm>
        </p:grpSpPr>
        <p:sp>
          <p:nvSpPr>
            <p:cNvPr id="34" name="Text Box 4"/>
            <p:cNvSpPr txBox="1">
              <a:spLocks noChangeArrowheads="1"/>
            </p:cNvSpPr>
            <p:nvPr/>
          </p:nvSpPr>
          <p:spPr bwMode="auto">
            <a:xfrm>
              <a:off x="971600" y="368741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r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1: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grpSp>
          <p:nvGrpSpPr>
            <p:cNvPr id="3" name="组合 30"/>
            <p:cNvGrpSpPr/>
            <p:nvPr/>
          </p:nvGrpSpPr>
          <p:grpSpPr>
            <a:xfrm>
              <a:off x="1619672" y="3429000"/>
              <a:ext cx="1881328" cy="739244"/>
              <a:chOff x="4274849" y="2636912"/>
              <a:chExt cx="1881328" cy="739244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4274849" y="2852936"/>
                <a:ext cx="441167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</a:t>
                </a:r>
                <a:endParaRPr lang="zh-CN" altLang="en-US" sz="2800" dirty="0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4778905" y="2636912"/>
                <a:ext cx="96372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b="1" dirty="0" smtClean="0">
                    <a:latin typeface="Courier New" pitchFamily="49" charset="0"/>
                    <a:cs typeface="Courier New" pitchFamily="49" charset="0"/>
                  </a:rPr>
                  <a:t>x</a:t>
                </a:r>
                <a:r>
                  <a:rPr lang="en-US" altLang="zh-CN" sz="2200" dirty="0" smtClean="0"/>
                  <a:t> = </a:t>
                </a:r>
                <a:r>
                  <a:rPr lang="en-US" altLang="zh-CN" sz="2200" b="1" dirty="0" smtClean="0">
                    <a:latin typeface="Courier New" pitchFamily="49" charset="0"/>
                    <a:cs typeface="Courier New" pitchFamily="49" charset="0"/>
                  </a:rPr>
                  <a:t>x’</a:t>
                </a:r>
                <a:endParaRPr lang="zh-CN" altLang="en-US" sz="2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5" name="右箭头 24"/>
              <p:cNvSpPr/>
              <p:nvPr/>
            </p:nvSpPr>
            <p:spPr>
              <a:xfrm>
                <a:off x="4783418" y="3018966"/>
                <a:ext cx="785818" cy="142876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712113" y="2852936"/>
                <a:ext cx="444064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’</a:t>
                </a:r>
                <a:endParaRPr lang="zh-CN" altLang="en-US" sz="2800" dirty="0"/>
              </a:p>
            </p:txBody>
          </p:sp>
        </p:grpSp>
      </p:grpSp>
      <p:grpSp>
        <p:nvGrpSpPr>
          <p:cNvPr id="4" name="组合 62"/>
          <p:cNvGrpSpPr/>
          <p:nvPr/>
        </p:nvGrpSpPr>
        <p:grpSpPr>
          <a:xfrm>
            <a:off x="5787016" y="3429000"/>
            <a:ext cx="2529400" cy="739244"/>
            <a:chOff x="971600" y="3429000"/>
            <a:chExt cx="2529400" cy="739244"/>
          </a:xfrm>
        </p:grpSpPr>
        <p:sp>
          <p:nvSpPr>
            <p:cNvPr id="64" name="Text Box 4"/>
            <p:cNvSpPr txBox="1">
              <a:spLocks noChangeArrowheads="1"/>
            </p:cNvSpPr>
            <p:nvPr/>
          </p:nvSpPr>
          <p:spPr bwMode="auto">
            <a:xfrm>
              <a:off x="971600" y="3687415"/>
              <a:ext cx="57606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>
                <a:spcBef>
                  <a:spcPct val="50000"/>
                </a:spcBef>
              </a:pPr>
              <a:r>
                <a:rPr lang="en-US" altLang="zh-CN" sz="2400" b="1" kern="0" dirty="0" smtClean="0">
                  <a:solidFill>
                    <a:sysClr val="windowText" lastClr="000000"/>
                  </a:solidFill>
                </a:rPr>
                <a:t>r</a:t>
              </a:r>
              <a:r>
                <a:rPr kumimoji="0" lang="en-US" altLang="zh-CN" sz="24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2: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 </a:t>
              </a:r>
            </a:p>
          </p:txBody>
        </p:sp>
        <p:grpSp>
          <p:nvGrpSpPr>
            <p:cNvPr id="5" name="组合 30"/>
            <p:cNvGrpSpPr/>
            <p:nvPr/>
          </p:nvGrpSpPr>
          <p:grpSpPr>
            <a:xfrm>
              <a:off x="1619672" y="3429000"/>
              <a:ext cx="1881328" cy="739244"/>
              <a:chOff x="4274849" y="2636912"/>
              <a:chExt cx="1881328" cy="739244"/>
            </a:xfrm>
          </p:grpSpPr>
          <p:sp>
            <p:nvSpPr>
              <p:cNvPr id="66" name="TextBox 65"/>
              <p:cNvSpPr txBox="1"/>
              <p:nvPr/>
            </p:nvSpPr>
            <p:spPr>
              <a:xfrm>
                <a:off x="4274849" y="2852936"/>
                <a:ext cx="441167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</a:t>
                </a:r>
                <a:endParaRPr lang="zh-CN" altLang="en-US" sz="28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4778905" y="2636912"/>
                <a:ext cx="96372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200" b="1" dirty="0" smtClean="0">
                    <a:latin typeface="Courier New" pitchFamily="49" charset="0"/>
                    <a:cs typeface="Courier New" pitchFamily="49" charset="0"/>
                  </a:rPr>
                  <a:t>y</a:t>
                </a:r>
                <a:r>
                  <a:rPr lang="en-US" altLang="zh-CN" sz="2200" dirty="0" smtClean="0"/>
                  <a:t> = </a:t>
                </a:r>
                <a:r>
                  <a:rPr lang="en-US" altLang="zh-CN" sz="2200" b="1" dirty="0" smtClean="0">
                    <a:latin typeface="Courier New" pitchFamily="49" charset="0"/>
                    <a:cs typeface="Courier New" pitchFamily="49" charset="0"/>
                  </a:rPr>
                  <a:t>y’</a:t>
                </a:r>
                <a:endParaRPr lang="zh-CN" altLang="en-US" sz="22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右箭头 67"/>
              <p:cNvSpPr/>
              <p:nvPr/>
            </p:nvSpPr>
            <p:spPr>
              <a:xfrm>
                <a:off x="4783418" y="3018966"/>
                <a:ext cx="785818" cy="142876"/>
              </a:xfrm>
              <a:prstGeom prst="rightArrow">
                <a:avLst/>
              </a:prstGeom>
              <a:solidFill>
                <a:srgbClr val="92D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5712113" y="2852936"/>
                <a:ext cx="444064" cy="523220"/>
              </a:xfrm>
              <a:prstGeom prst="rect">
                <a:avLst/>
              </a:prstGeom>
              <a:solidFill>
                <a:srgbClr val="FFFF9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prstClr val="black"/>
                    </a:solidFill>
                    <a:sym typeface="Symbol" pitchFamily="18" charset="2"/>
                  </a:rPr>
                  <a:t>’</a:t>
                </a:r>
                <a:endParaRPr lang="zh-CN" altLang="en-US" sz="2800" dirty="0"/>
              </a:p>
            </p:txBody>
          </p:sp>
        </p:grpSp>
      </p:grpSp>
      <p:grpSp>
        <p:nvGrpSpPr>
          <p:cNvPr id="6" name="组合 79"/>
          <p:cNvGrpSpPr/>
          <p:nvPr/>
        </p:nvGrpSpPr>
        <p:grpSpPr>
          <a:xfrm>
            <a:off x="971600" y="4581128"/>
            <a:ext cx="2529400" cy="648072"/>
            <a:chOff x="971600" y="4581128"/>
            <a:chExt cx="2529400" cy="648072"/>
          </a:xfrm>
        </p:grpSpPr>
        <p:grpSp>
          <p:nvGrpSpPr>
            <p:cNvPr id="7" name="组合 55"/>
            <p:cNvGrpSpPr/>
            <p:nvPr/>
          </p:nvGrpSpPr>
          <p:grpSpPr>
            <a:xfrm>
              <a:off x="971600" y="4581128"/>
              <a:ext cx="2529400" cy="648072"/>
              <a:chOff x="971600" y="3520172"/>
              <a:chExt cx="2529400" cy="648072"/>
            </a:xfrm>
          </p:grpSpPr>
          <p:sp>
            <p:nvSpPr>
              <p:cNvPr id="57" name="Text Box 4"/>
              <p:cNvSpPr txBox="1">
                <a:spLocks noChangeArrowheads="1"/>
              </p:cNvSpPr>
              <p:nvPr/>
            </p:nvSpPr>
            <p:spPr bwMode="auto">
              <a:xfrm>
                <a:off x="971600" y="3687415"/>
                <a:ext cx="57606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g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1:</a:t>
                </a: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  <p:grpSp>
            <p:nvGrpSpPr>
              <p:cNvPr id="8" name="组合 30"/>
              <p:cNvGrpSpPr/>
              <p:nvPr/>
            </p:nvGrpSpPr>
            <p:grpSpPr>
              <a:xfrm>
                <a:off x="1619672" y="3520172"/>
                <a:ext cx="1881328" cy="648072"/>
                <a:chOff x="4274849" y="2728084"/>
                <a:chExt cx="1881328" cy="648072"/>
              </a:xfrm>
            </p:grpSpPr>
            <p:sp>
              <p:nvSpPr>
                <p:cNvPr id="59" name="TextBox 58"/>
                <p:cNvSpPr txBox="1"/>
                <p:nvPr/>
              </p:nvSpPr>
              <p:spPr>
                <a:xfrm>
                  <a:off x="4274849" y="2852936"/>
                  <a:ext cx="441167" cy="523220"/>
                </a:xfrm>
                <a:prstGeom prst="rect">
                  <a:avLst/>
                </a:prstGeom>
                <a:solidFill>
                  <a:srgbClr val="FFFF9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prstClr val="black"/>
                      </a:solidFill>
                      <a:sym typeface="Symbol" pitchFamily="18" charset="2"/>
                    </a:rPr>
                    <a:t></a:t>
                  </a:r>
                  <a:endParaRPr lang="zh-CN" altLang="en-US" sz="2800" dirty="0"/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4778905" y="2728084"/>
                  <a:ext cx="96372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200" b="1" dirty="0" smtClean="0">
                      <a:latin typeface="Courier New" pitchFamily="49" charset="0"/>
                      <a:cs typeface="Courier New" pitchFamily="49" charset="0"/>
                    </a:rPr>
                    <a:t>y</a:t>
                  </a:r>
                  <a:r>
                    <a:rPr lang="en-US" altLang="zh-CN" sz="2200" dirty="0" smtClean="0"/>
                    <a:t> = </a:t>
                  </a:r>
                  <a:r>
                    <a:rPr lang="en-US" altLang="zh-CN" sz="2200" b="1" dirty="0" smtClean="0">
                      <a:latin typeface="Courier New" pitchFamily="49" charset="0"/>
                      <a:cs typeface="Courier New" pitchFamily="49" charset="0"/>
                    </a:rPr>
                    <a:t>y’</a:t>
                  </a:r>
                  <a:endParaRPr lang="zh-CN" altLang="en-US" sz="2200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62" name="TextBox 61"/>
                <p:cNvSpPr txBox="1"/>
                <p:nvPr/>
              </p:nvSpPr>
              <p:spPr>
                <a:xfrm>
                  <a:off x="5712113" y="2852936"/>
                  <a:ext cx="444064" cy="523220"/>
                </a:xfrm>
                <a:prstGeom prst="rect">
                  <a:avLst/>
                </a:prstGeom>
                <a:solidFill>
                  <a:srgbClr val="FFFF9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prstClr val="black"/>
                      </a:solidFill>
                      <a:sym typeface="Symbol" pitchFamily="18" charset="2"/>
                    </a:rPr>
                    <a:t>’</a:t>
                  </a:r>
                  <a:endParaRPr lang="zh-CN" altLang="en-US" sz="2800" dirty="0"/>
                </a:p>
              </p:txBody>
            </p:sp>
          </p:grpSp>
        </p:grpSp>
        <p:cxnSp>
          <p:nvCxnSpPr>
            <p:cNvPr id="77" name="直接连接符 76"/>
            <p:cNvCxnSpPr/>
            <p:nvPr/>
          </p:nvCxnSpPr>
          <p:spPr>
            <a:xfrm>
              <a:off x="2123728" y="5013176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1"/>
          <p:cNvGrpSpPr/>
          <p:nvPr/>
        </p:nvGrpSpPr>
        <p:grpSpPr>
          <a:xfrm>
            <a:off x="5787016" y="4581128"/>
            <a:ext cx="2529400" cy="648072"/>
            <a:chOff x="5787016" y="4581128"/>
            <a:chExt cx="2529400" cy="648072"/>
          </a:xfrm>
        </p:grpSpPr>
        <p:grpSp>
          <p:nvGrpSpPr>
            <p:cNvPr id="10" name="组合 69"/>
            <p:cNvGrpSpPr/>
            <p:nvPr/>
          </p:nvGrpSpPr>
          <p:grpSpPr>
            <a:xfrm>
              <a:off x="5787016" y="4581128"/>
              <a:ext cx="2529400" cy="648072"/>
              <a:chOff x="971600" y="3520172"/>
              <a:chExt cx="2529400" cy="648072"/>
            </a:xfrm>
          </p:grpSpPr>
          <p:sp>
            <p:nvSpPr>
              <p:cNvPr id="71" name="Text Box 4"/>
              <p:cNvSpPr txBox="1">
                <a:spLocks noChangeArrowheads="1"/>
              </p:cNvSpPr>
              <p:nvPr/>
            </p:nvSpPr>
            <p:spPr bwMode="auto">
              <a:xfrm>
                <a:off x="971600" y="3687415"/>
                <a:ext cx="57606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lvl="0">
                  <a:spcBef>
                    <a:spcPct val="50000"/>
                  </a:spcBef>
                </a:pPr>
                <a:r>
                  <a:rPr lang="en-US" altLang="zh-CN" sz="2400" b="1" kern="0" dirty="0" smtClean="0">
                    <a:solidFill>
                      <a:sysClr val="windowText" lastClr="000000"/>
                    </a:solidFill>
                  </a:rPr>
                  <a:t>g</a:t>
                </a:r>
                <a:r>
                  <a:rPr kumimoji="0" lang="en-US" altLang="zh-CN" sz="24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2:</a:t>
                </a:r>
                <a:r>
                  <a:rPr kumimoji="0" lang="en-US" altLang="zh-CN" sz="2000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rPr>
                  <a:t> </a:t>
                </a:r>
              </a:p>
            </p:txBody>
          </p:sp>
          <p:grpSp>
            <p:nvGrpSpPr>
              <p:cNvPr id="11" name="组合 30"/>
              <p:cNvGrpSpPr/>
              <p:nvPr/>
            </p:nvGrpSpPr>
            <p:grpSpPr>
              <a:xfrm>
                <a:off x="1619672" y="3520172"/>
                <a:ext cx="1881328" cy="648072"/>
                <a:chOff x="4274849" y="2728084"/>
                <a:chExt cx="1881328" cy="648072"/>
              </a:xfrm>
            </p:grpSpPr>
            <p:sp>
              <p:nvSpPr>
                <p:cNvPr id="73" name="TextBox 72"/>
                <p:cNvSpPr txBox="1"/>
                <p:nvPr/>
              </p:nvSpPr>
              <p:spPr>
                <a:xfrm>
                  <a:off x="4274849" y="2852936"/>
                  <a:ext cx="441167" cy="523220"/>
                </a:xfrm>
                <a:prstGeom prst="rect">
                  <a:avLst/>
                </a:prstGeom>
                <a:solidFill>
                  <a:srgbClr val="FFFF9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prstClr val="black"/>
                      </a:solidFill>
                      <a:sym typeface="Symbol" pitchFamily="18" charset="2"/>
                    </a:rPr>
                    <a:t></a:t>
                  </a:r>
                  <a:endParaRPr lang="zh-CN" altLang="en-US" sz="2800" dirty="0"/>
                </a:p>
              </p:txBody>
            </p:sp>
            <p:sp>
              <p:nvSpPr>
                <p:cNvPr id="74" name="TextBox 73"/>
                <p:cNvSpPr txBox="1"/>
                <p:nvPr/>
              </p:nvSpPr>
              <p:spPr>
                <a:xfrm>
                  <a:off x="4778905" y="2728084"/>
                  <a:ext cx="963725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200" b="1" dirty="0" smtClean="0">
                      <a:latin typeface="Courier New" pitchFamily="49" charset="0"/>
                      <a:cs typeface="Courier New" pitchFamily="49" charset="0"/>
                    </a:rPr>
                    <a:t>x</a:t>
                  </a:r>
                  <a:r>
                    <a:rPr lang="en-US" altLang="zh-CN" sz="2200" dirty="0" smtClean="0"/>
                    <a:t> = </a:t>
                  </a:r>
                  <a:r>
                    <a:rPr lang="en-US" altLang="zh-CN" sz="2200" b="1" dirty="0" smtClean="0">
                      <a:latin typeface="Courier New" pitchFamily="49" charset="0"/>
                      <a:cs typeface="Courier New" pitchFamily="49" charset="0"/>
                    </a:rPr>
                    <a:t>x’</a:t>
                  </a:r>
                  <a:endParaRPr lang="zh-CN" altLang="en-US" sz="2200" b="1" dirty="0"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5712113" y="2852936"/>
                  <a:ext cx="444064" cy="523220"/>
                </a:xfrm>
                <a:prstGeom prst="rect">
                  <a:avLst/>
                </a:prstGeom>
                <a:solidFill>
                  <a:srgbClr val="FFFF99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800" dirty="0" smtClean="0">
                      <a:solidFill>
                        <a:prstClr val="black"/>
                      </a:solidFill>
                      <a:sym typeface="Symbol" pitchFamily="18" charset="2"/>
                    </a:rPr>
                    <a:t>’</a:t>
                  </a:r>
                  <a:endParaRPr lang="zh-CN" altLang="en-US" sz="2800" dirty="0"/>
                </a:p>
              </p:txBody>
            </p:sp>
          </p:grpSp>
        </p:grpSp>
        <p:cxnSp>
          <p:nvCxnSpPr>
            <p:cNvPr id="81" name="直接连接符 80"/>
            <p:cNvCxnSpPr/>
            <p:nvPr/>
          </p:nvCxnSpPr>
          <p:spPr>
            <a:xfrm>
              <a:off x="6948264" y="5013176"/>
              <a:ext cx="86409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</p:cSld>
  <p:clrMapOvr>
    <a:masterClrMapping/>
  </p:clrMapOvr>
  <p:transition advTm="869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/>
      <p:bldP spid="4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/>
        </p:nvCxnSpPr>
        <p:spPr>
          <a:xfrm rot="5400000">
            <a:off x="331291" y="3356641"/>
            <a:ext cx="1166361" cy="1255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260" y="4036818"/>
            <a:ext cx="928694" cy="523220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(T, )</a:t>
            </a:r>
            <a:endParaRPr lang="zh-CN" alt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435104" y="2202584"/>
            <a:ext cx="978850" cy="523220"/>
          </a:xfrm>
          <a:prstGeom prst="rect">
            <a:avLst/>
          </a:prstGeom>
          <a:solidFill>
            <a:srgbClr val="99CCFF"/>
          </a:solidFill>
          <a:ln cap="rnd">
            <a:noFill/>
            <a:round/>
          </a:ln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sym typeface="Symbol" pitchFamily="18" charset="2"/>
              </a:rPr>
              <a:t>(S, )</a:t>
            </a:r>
            <a:endParaRPr lang="zh-CN" altLang="en-US" sz="2800" dirty="0"/>
          </a:p>
        </p:txBody>
      </p:sp>
      <p:sp>
        <p:nvSpPr>
          <p:cNvPr id="19" name="TextBox 18"/>
          <p:cNvSpPr txBox="1"/>
          <p:nvPr/>
        </p:nvSpPr>
        <p:spPr>
          <a:xfrm>
            <a:off x="2628400" y="2202584"/>
            <a:ext cx="1094915" cy="523220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itchFamily="18" charset="2"/>
              </a:rPr>
              <a:t>(S’, ’)</a:t>
            </a:r>
            <a:endParaRPr lang="zh-CN" altLang="en-US" sz="2800" dirty="0"/>
          </a:p>
        </p:txBody>
      </p:sp>
      <p:grpSp>
        <p:nvGrpSpPr>
          <p:cNvPr id="2" name="组合 46"/>
          <p:cNvGrpSpPr/>
          <p:nvPr/>
        </p:nvGrpSpPr>
        <p:grpSpPr>
          <a:xfrm>
            <a:off x="1485392" y="4036818"/>
            <a:ext cx="2246379" cy="523220"/>
            <a:chOff x="1485392" y="3691598"/>
            <a:chExt cx="2246379" cy="523220"/>
          </a:xfrm>
        </p:grpSpPr>
        <p:sp>
          <p:nvSpPr>
            <p:cNvPr id="18" name="TextBox 17"/>
            <p:cNvSpPr txBox="1"/>
            <p:nvPr/>
          </p:nvSpPr>
          <p:spPr>
            <a:xfrm>
              <a:off x="2628400" y="3691598"/>
              <a:ext cx="1103371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(T’, ’)</a:t>
              </a:r>
              <a:endParaRPr lang="zh-CN" altLang="en-US" sz="2800" dirty="0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485392" y="3962103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39"/>
          <p:cNvGrpSpPr/>
          <p:nvPr/>
        </p:nvGrpSpPr>
        <p:grpSpPr>
          <a:xfrm>
            <a:off x="1485392" y="2069591"/>
            <a:ext cx="1078582" cy="523220"/>
            <a:chOff x="1621760" y="2367313"/>
            <a:chExt cx="1078582" cy="523220"/>
          </a:xfrm>
        </p:grpSpPr>
        <p:sp>
          <p:nvSpPr>
            <p:cNvPr id="23" name="TextBox 22"/>
            <p:cNvSpPr txBox="1"/>
            <p:nvPr/>
          </p:nvSpPr>
          <p:spPr>
            <a:xfrm>
              <a:off x="2336140" y="236731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cxnSp>
          <p:nvCxnSpPr>
            <p:cNvPr id="56" name="直接连接符 55"/>
            <p:cNvCxnSpPr/>
            <p:nvPr/>
          </p:nvCxnSpPr>
          <p:spPr>
            <a:xfrm>
              <a:off x="1621760" y="2747657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7254410" y="2202584"/>
            <a:ext cx="1396664" cy="523220"/>
          </a:xfrm>
          <a:prstGeom prst="rect">
            <a:avLst/>
          </a:prstGeom>
          <a:solidFill>
            <a:srgbClr val="99CCFF"/>
          </a:solidFill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ym typeface="Symbol" pitchFamily="18" charset="2"/>
              </a:rPr>
              <a:t>(S’’, ’’’)</a:t>
            </a:r>
            <a:endParaRPr lang="zh-CN" altLang="en-US" sz="2800" dirty="0"/>
          </a:p>
        </p:txBody>
      </p:sp>
      <p:grpSp>
        <p:nvGrpSpPr>
          <p:cNvPr id="4" name="组合 43"/>
          <p:cNvGrpSpPr/>
          <p:nvPr/>
        </p:nvGrpSpPr>
        <p:grpSpPr>
          <a:xfrm>
            <a:off x="6111402" y="3735819"/>
            <a:ext cx="2532564" cy="824219"/>
            <a:chOff x="3947413" y="4033541"/>
            <a:chExt cx="2532564" cy="824219"/>
          </a:xfrm>
        </p:grpSpPr>
        <p:sp>
          <p:nvSpPr>
            <p:cNvPr id="58" name="TextBox 57"/>
            <p:cNvSpPr txBox="1"/>
            <p:nvPr/>
          </p:nvSpPr>
          <p:spPr>
            <a:xfrm>
              <a:off x="5090421" y="4334540"/>
              <a:ext cx="1389556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(T’’, ’’’)</a:t>
              </a:r>
              <a:endParaRPr lang="zh-CN" altLang="en-US" sz="2800" dirty="0"/>
            </a:p>
          </p:txBody>
        </p:sp>
        <p:grpSp>
          <p:nvGrpSpPr>
            <p:cNvPr id="6" name="组合 42"/>
            <p:cNvGrpSpPr/>
            <p:nvPr/>
          </p:nvGrpSpPr>
          <p:grpSpPr>
            <a:xfrm>
              <a:off x="3947413" y="4033541"/>
              <a:ext cx="1071570" cy="572906"/>
              <a:chOff x="3947413" y="4033541"/>
              <a:chExt cx="1071570" cy="572906"/>
            </a:xfrm>
          </p:grpSpPr>
          <p:sp>
            <p:nvSpPr>
              <p:cNvPr id="26" name="TextBox 25"/>
              <p:cNvSpPr txBox="1"/>
              <p:nvPr/>
            </p:nvSpPr>
            <p:spPr>
              <a:xfrm>
                <a:off x="4264966" y="4033541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/>
                  <a:t>e</a:t>
                </a:r>
                <a:endParaRPr lang="zh-CN" altLang="en-US" sz="2400" dirty="0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>
                <a:off x="3947413" y="4605045"/>
                <a:ext cx="1071570" cy="1402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" name="组合 46"/>
          <p:cNvGrpSpPr/>
          <p:nvPr/>
        </p:nvGrpSpPr>
        <p:grpSpPr>
          <a:xfrm>
            <a:off x="6111402" y="1916832"/>
            <a:ext cx="1078582" cy="675979"/>
            <a:chOff x="3947413" y="2214554"/>
            <a:chExt cx="1078582" cy="675979"/>
          </a:xfrm>
        </p:grpSpPr>
        <p:sp>
          <p:nvSpPr>
            <p:cNvPr id="25" name="TextBox 24"/>
            <p:cNvSpPr txBox="1"/>
            <p:nvPr/>
          </p:nvSpPr>
          <p:spPr>
            <a:xfrm>
              <a:off x="4264966" y="2214554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e</a:t>
              </a:r>
              <a:endParaRPr lang="zh-CN" altLang="en-US" sz="2400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661793" y="2367313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cxnSp>
          <p:nvCxnSpPr>
            <p:cNvPr id="62" name="直接连接符 61"/>
            <p:cNvCxnSpPr/>
            <p:nvPr/>
          </p:nvCxnSpPr>
          <p:spPr>
            <a:xfrm>
              <a:off x="3947413" y="2747657"/>
              <a:ext cx="1071570" cy="140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/>
          <p:cNvSpPr txBox="1"/>
          <p:nvPr/>
        </p:nvSpPr>
        <p:spPr>
          <a:xfrm>
            <a:off x="8603290" y="2131146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55" name="TextBox 54"/>
          <p:cNvSpPr txBox="1"/>
          <p:nvPr/>
        </p:nvSpPr>
        <p:spPr>
          <a:xfrm>
            <a:off x="8603290" y="3988534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grpSp>
        <p:nvGrpSpPr>
          <p:cNvPr id="8" name="组合 63"/>
          <p:cNvGrpSpPr/>
          <p:nvPr/>
        </p:nvGrpSpPr>
        <p:grpSpPr>
          <a:xfrm>
            <a:off x="3929058" y="2059708"/>
            <a:ext cx="928694" cy="990249"/>
            <a:chOff x="3929058" y="1571612"/>
            <a:chExt cx="928694" cy="990249"/>
          </a:xfrm>
        </p:grpSpPr>
        <p:sp>
          <p:nvSpPr>
            <p:cNvPr id="40" name="TextBox 39"/>
            <p:cNvSpPr txBox="1"/>
            <p:nvPr/>
          </p:nvSpPr>
          <p:spPr>
            <a:xfrm>
              <a:off x="4493550" y="1571612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/>
                <a:t>*</a:t>
              </a:r>
              <a:endParaRPr lang="zh-CN" altLang="en-US" sz="2800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104840" y="2038641"/>
              <a:ext cx="3866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R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8" name="右箭头 47"/>
            <p:cNvSpPr/>
            <p:nvPr/>
          </p:nvSpPr>
          <p:spPr>
            <a:xfrm>
              <a:off x="3929058" y="1928802"/>
              <a:ext cx="785818" cy="1428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64"/>
          <p:cNvGrpSpPr/>
          <p:nvPr/>
        </p:nvGrpSpPr>
        <p:grpSpPr>
          <a:xfrm>
            <a:off x="3929058" y="4202848"/>
            <a:ext cx="785818" cy="613468"/>
            <a:chOff x="3929058" y="3714752"/>
            <a:chExt cx="785818" cy="613468"/>
          </a:xfrm>
        </p:grpSpPr>
        <p:sp>
          <p:nvSpPr>
            <p:cNvPr id="46" name="TextBox 45"/>
            <p:cNvSpPr txBox="1"/>
            <p:nvPr/>
          </p:nvSpPr>
          <p:spPr>
            <a:xfrm>
              <a:off x="4158338" y="3805000"/>
              <a:ext cx="3129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 smtClean="0">
                  <a:solidFill>
                    <a:srgbClr val="FF0000"/>
                  </a:solidFill>
                </a:rPr>
                <a:t>r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49" name="右箭头 48"/>
            <p:cNvSpPr/>
            <p:nvPr/>
          </p:nvSpPr>
          <p:spPr>
            <a:xfrm>
              <a:off x="3929058" y="3714752"/>
              <a:ext cx="785818" cy="142876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764478" y="248833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785918" y="4293096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429388" y="2488336"/>
            <a:ext cx="4138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450828" y="4293096"/>
            <a:ext cx="354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g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70" name="标题 69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/>
              <a:t>RGSim  =  Rely/Guarantee + Simulation</a:t>
            </a:r>
            <a:endParaRPr lang="zh-CN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85720" y="3059840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prstClr val="black"/>
                </a:solidFill>
                <a:latin typeface="Segoe UI Symbol"/>
                <a:ea typeface="Segoe UI Symbol"/>
                <a:sym typeface="Symbol" pitchFamily="18" charset="2"/>
              </a:rPr>
              <a:t>≲</a:t>
            </a:r>
            <a:endParaRPr lang="zh-CN" altLang="en-US" sz="2400" dirty="0"/>
          </a:p>
        </p:txBody>
      </p:sp>
      <p:grpSp>
        <p:nvGrpSpPr>
          <p:cNvPr id="10" name="组合 69"/>
          <p:cNvGrpSpPr/>
          <p:nvPr/>
        </p:nvGrpSpPr>
        <p:grpSpPr>
          <a:xfrm>
            <a:off x="2500298" y="2774088"/>
            <a:ext cx="629380" cy="1224421"/>
            <a:chOff x="2500298" y="2428868"/>
            <a:chExt cx="629380" cy="1224421"/>
          </a:xfrm>
        </p:grpSpPr>
        <p:cxnSp>
          <p:nvCxnSpPr>
            <p:cNvPr id="54" name="直接连接符 53"/>
            <p:cNvCxnSpPr/>
            <p:nvPr/>
          </p:nvCxnSpPr>
          <p:spPr>
            <a:xfrm rot="5400000">
              <a:off x="2512636" y="3036248"/>
              <a:ext cx="1224421" cy="966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2500298" y="2701349"/>
              <a:ext cx="486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prstClr val="black"/>
                  </a:solidFill>
                  <a:latin typeface="Segoe UI Symbol"/>
                  <a:ea typeface="Segoe UI Symbol"/>
                  <a:sym typeface="Symbol" pitchFamily="18" charset="2"/>
                </a:rPr>
                <a:t>≲</a:t>
              </a:r>
              <a:endParaRPr lang="zh-CN" altLang="en-US" sz="2400" dirty="0"/>
            </a:p>
          </p:txBody>
        </p:sp>
      </p:grpSp>
      <p:grpSp>
        <p:nvGrpSpPr>
          <p:cNvPr id="12" name="组合 75"/>
          <p:cNvGrpSpPr/>
          <p:nvPr/>
        </p:nvGrpSpPr>
        <p:grpSpPr>
          <a:xfrm>
            <a:off x="7143768" y="2793823"/>
            <a:ext cx="627922" cy="1172779"/>
            <a:chOff x="7143768" y="2448603"/>
            <a:chExt cx="627922" cy="1172779"/>
          </a:xfrm>
        </p:grpSpPr>
        <p:cxnSp>
          <p:nvCxnSpPr>
            <p:cNvPr id="57" name="直接连接符 56"/>
            <p:cNvCxnSpPr/>
            <p:nvPr/>
          </p:nvCxnSpPr>
          <p:spPr>
            <a:xfrm rot="5400000">
              <a:off x="7185299" y="3034992"/>
              <a:ext cx="1172779" cy="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7143768" y="2714620"/>
              <a:ext cx="486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prstClr val="black"/>
                  </a:solidFill>
                  <a:latin typeface="Segoe UI Symbol"/>
                  <a:ea typeface="Segoe UI Symbol"/>
                  <a:sym typeface="Symbol" pitchFamily="18" charset="2"/>
                </a:rPr>
                <a:t>≲</a:t>
              </a:r>
              <a:endParaRPr lang="zh-CN" altLang="en-US" sz="2400" dirty="0"/>
            </a:p>
          </p:txBody>
        </p:sp>
      </p:grpSp>
      <p:grpSp>
        <p:nvGrpSpPr>
          <p:cNvPr id="14" name="组合 73"/>
          <p:cNvGrpSpPr/>
          <p:nvPr/>
        </p:nvGrpSpPr>
        <p:grpSpPr>
          <a:xfrm>
            <a:off x="4845442" y="2202584"/>
            <a:ext cx="1230353" cy="2357454"/>
            <a:chOff x="4845442" y="1857364"/>
            <a:chExt cx="1230353" cy="2357454"/>
          </a:xfrm>
        </p:grpSpPr>
        <p:cxnSp>
          <p:nvCxnSpPr>
            <p:cNvPr id="32" name="直接连接符 31"/>
            <p:cNvCxnSpPr/>
            <p:nvPr/>
          </p:nvCxnSpPr>
          <p:spPr>
            <a:xfrm rot="5400000">
              <a:off x="4809829" y="3036248"/>
              <a:ext cx="1224421" cy="966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4857752" y="1857364"/>
              <a:ext cx="1217128" cy="523220"/>
            </a:xfrm>
            <a:prstGeom prst="rect">
              <a:avLst/>
            </a:prstGeom>
            <a:solidFill>
              <a:srgbClr val="99CCFF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sz="2800" dirty="0" smtClean="0">
                  <a:sym typeface="Symbol" pitchFamily="18" charset="2"/>
                </a:rPr>
                <a:t>(S’, ’’)</a:t>
              </a:r>
              <a:endParaRPr lang="zh-CN" alt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857752" y="3691598"/>
              <a:ext cx="1218043" cy="523220"/>
            </a:xfrm>
            <a:prstGeom prst="rect">
              <a:avLst/>
            </a:prstGeom>
            <a:solidFill>
              <a:srgbClr val="FFFF99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prstClr val="black"/>
                  </a:solidFill>
                  <a:sym typeface="Symbol" pitchFamily="18" charset="2"/>
                </a:rPr>
                <a:t>(T’, ’’)</a:t>
              </a:r>
              <a:endParaRPr lang="zh-CN" altLang="en-US" sz="2800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845442" y="2714620"/>
              <a:ext cx="48603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 smtClean="0">
                  <a:solidFill>
                    <a:prstClr val="black"/>
                  </a:solidFill>
                  <a:latin typeface="Segoe UI Symbol"/>
                  <a:ea typeface="Segoe UI Symbol"/>
                  <a:sym typeface="Symbol" pitchFamily="18" charset="2"/>
                </a:rPr>
                <a:t>≲</a:t>
              </a:r>
              <a:endParaRPr lang="zh-CN" altLang="en-US" sz="2400" dirty="0"/>
            </a:p>
          </p:txBody>
        </p:sp>
      </p:grpSp>
      <p:sp>
        <p:nvSpPr>
          <p:cNvPr id="75" name="Text Box 4"/>
          <p:cNvSpPr txBox="1">
            <a:spLocks noChangeArrowheads="1"/>
          </p:cNvSpPr>
          <p:nvPr/>
        </p:nvSpPr>
        <p:spPr bwMode="auto">
          <a:xfrm>
            <a:off x="3131840" y="5426060"/>
            <a:ext cx="2664296" cy="5232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>
                <a:sym typeface="Symbol" pitchFamily="18" charset="2"/>
              </a:rPr>
              <a:t>(T,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, g</a:t>
            </a:r>
            <a:r>
              <a:rPr lang="en-US" altLang="zh-CN" sz="2800" dirty="0">
                <a:sym typeface="Symbol" pitchFamily="18" charset="2"/>
              </a:rPr>
              <a:t>) </a:t>
            </a:r>
            <a:r>
              <a:rPr lang="en-US" altLang="zh-CN" sz="28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800" dirty="0" smtClean="0">
                <a:sym typeface="Symbol" pitchFamily="18" charset="2"/>
              </a:rPr>
              <a:t> (S, </a:t>
            </a:r>
            <a:r>
              <a:rPr lang="en-US" altLang="zh-CN" sz="2800" dirty="0" smtClean="0">
                <a:solidFill>
                  <a:srgbClr val="FF0000"/>
                </a:solidFill>
                <a:sym typeface="Symbol" pitchFamily="18" charset="2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sym typeface="Symbol" pitchFamily="18" charset="2"/>
              </a:rPr>
              <a:t>, G</a:t>
            </a:r>
            <a:r>
              <a:rPr lang="en-US" altLang="zh-CN" sz="2800" dirty="0">
                <a:sym typeface="Symbol" pitchFamily="18" charset="2"/>
              </a:rPr>
              <a:t>)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7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9" grpId="0" animBg="1"/>
      <p:bldP spid="59" grpId="0" animBg="1"/>
      <p:bldP spid="53" grpId="0"/>
      <p:bldP spid="55" grpId="0"/>
      <p:bldP spid="50" grpId="0"/>
      <p:bldP spid="51" grpId="0"/>
      <p:bldP spid="52" grpId="0"/>
      <p:bldP spid="63" grpId="0"/>
      <p:bldP spid="66" grpId="0"/>
      <p:bldP spid="7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Soundness Theorem</a:t>
            </a:r>
            <a:endParaRPr lang="zh-CN" altLang="en-US" dirty="0"/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2400328" y="2922186"/>
            <a:ext cx="3886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0">
              <a:spcBef>
                <a:spcPct val="50000"/>
              </a:spcBef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(T, r, g) </a:t>
            </a:r>
            <a:r>
              <a:rPr lang="en-US" altLang="zh-CN" sz="3200" kern="0" dirty="0" smtClean="0">
                <a:solidFill>
                  <a:sysClr val="windowText" lastClr="000000"/>
                </a:solidFill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(S, R, G)</a:t>
            </a: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104928" y="1988840"/>
            <a:ext cx="7467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If we can find r, g, R and G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such that</a:t>
            </a: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104928" y="4001690"/>
            <a:ext cx="31242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then we have: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sym typeface="Symbol" pitchFamily="18" charset="2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905272" y="4001690"/>
            <a:ext cx="144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T </a:t>
            </a:r>
            <a:r>
              <a:rPr kumimoji="0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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 pitchFamily="18" charset="2"/>
              </a:rPr>
              <a:t> 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Parallel Compositionality</a:t>
            </a:r>
            <a:endParaRPr lang="zh-CN" altLang="en-US" dirty="0"/>
          </a:p>
        </p:txBody>
      </p:sp>
      <p:grpSp>
        <p:nvGrpSpPr>
          <p:cNvPr id="3" name="组合 20"/>
          <p:cNvGrpSpPr/>
          <p:nvPr/>
        </p:nvGrpSpPr>
        <p:grpSpPr>
          <a:xfrm>
            <a:off x="611560" y="1916832"/>
            <a:ext cx="8352928" cy="3094603"/>
            <a:chOff x="611560" y="1916832"/>
            <a:chExt cx="8352928" cy="3094603"/>
          </a:xfrm>
        </p:grpSpPr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611560" y="4365104"/>
              <a:ext cx="7704856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ym typeface="Symbol" pitchFamily="18" charset="2"/>
                </a:rPr>
                <a:t>(</a:t>
              </a:r>
              <a:r>
                <a:rPr lang="en-US" altLang="zh-CN" sz="3600" dirty="0" smtClean="0">
                  <a:solidFill>
                    <a:srgbClr val="0000FF"/>
                  </a:solidFill>
                  <a:sym typeface="Symbol" pitchFamily="18" charset="2"/>
                </a:rPr>
                <a:t>T</a:t>
              </a:r>
              <a:r>
                <a:rPr lang="en-US" altLang="zh-CN" sz="3600" baseline="-25000" dirty="0" smtClean="0">
                  <a:solidFill>
                    <a:srgbClr val="0000FF"/>
                  </a:solidFill>
                  <a:sym typeface="Symbol" pitchFamily="18" charset="2"/>
                </a:rPr>
                <a:t>1</a:t>
              </a:r>
              <a:r>
                <a:rPr lang="en-US" altLang="zh-CN" sz="3600" dirty="0" smtClean="0">
                  <a:latin typeface="Arial" pitchFamily="34" charset="0"/>
                  <a:cs typeface="Arial" pitchFamily="34" charset="0"/>
                  <a:sym typeface="Symbol" pitchFamily="18" charset="2"/>
                </a:rPr>
                <a:t>||</a:t>
              </a:r>
              <a:r>
                <a:rPr lang="en-US" altLang="zh-CN" sz="3600" dirty="0" smtClean="0">
                  <a:solidFill>
                    <a:srgbClr val="C00000"/>
                  </a:solidFill>
                  <a:sym typeface="Symbol" pitchFamily="18" charset="2"/>
                </a:rPr>
                <a:t>T</a:t>
              </a:r>
              <a:r>
                <a:rPr lang="en-US" altLang="zh-CN" sz="3600" baseline="-25000" dirty="0" smtClean="0">
                  <a:solidFill>
                    <a:srgbClr val="C00000"/>
                  </a:solidFill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r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g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 smtClean="0">
                  <a:sym typeface="Symbol" pitchFamily="18" charset="2"/>
                </a:rPr>
                <a:t>)  </a:t>
              </a:r>
              <a:r>
                <a:rPr lang="en-US" altLang="zh-CN" sz="3600" dirty="0" smtClean="0">
                  <a:latin typeface="Segoe UI Symbol"/>
                  <a:ea typeface="Segoe UI Symbol"/>
                  <a:sym typeface="Symbol" pitchFamily="18" charset="2"/>
                </a:rPr>
                <a:t>≲</a:t>
              </a:r>
              <a:r>
                <a:rPr lang="en-US" altLang="zh-CN" sz="2800" b="1" baseline="-25000" dirty="0" smtClean="0">
                  <a:sym typeface="Symbol" pitchFamily="18" charset="2"/>
                </a:rPr>
                <a:t> </a:t>
              </a:r>
              <a:r>
                <a:rPr lang="en-US" altLang="zh-CN" sz="2800" dirty="0" smtClean="0">
                  <a:sym typeface="Symbol" pitchFamily="18" charset="2"/>
                </a:rPr>
                <a:t> (</a:t>
              </a:r>
              <a:r>
                <a:rPr lang="en-US" altLang="zh-CN" sz="3600" dirty="0" smtClean="0">
                  <a:solidFill>
                    <a:srgbClr val="0000FF"/>
                  </a:solidFill>
                  <a:sym typeface="Symbol" pitchFamily="18" charset="2"/>
                </a:rPr>
                <a:t>S</a:t>
              </a:r>
              <a:r>
                <a:rPr lang="en-US" altLang="zh-CN" sz="3600" baseline="-25000" dirty="0" smtClean="0">
                  <a:solidFill>
                    <a:srgbClr val="0000FF"/>
                  </a:solidFill>
                  <a:sym typeface="Symbol" pitchFamily="18" charset="2"/>
                </a:rPr>
                <a:t>1</a:t>
              </a:r>
              <a:r>
                <a:rPr lang="en-US" altLang="zh-CN" sz="3600" dirty="0" smtClean="0">
                  <a:latin typeface="Arial" pitchFamily="34" charset="0"/>
                  <a:cs typeface="Arial" pitchFamily="34" charset="0"/>
                  <a:sym typeface="Symbol" pitchFamily="18" charset="2"/>
                </a:rPr>
                <a:t>||</a:t>
              </a:r>
              <a:r>
                <a:rPr lang="en-US" altLang="zh-CN" sz="3600" dirty="0" smtClean="0">
                  <a:solidFill>
                    <a:srgbClr val="C00000"/>
                  </a:solidFill>
                  <a:sym typeface="Symbol" pitchFamily="18" charset="2"/>
                </a:rPr>
                <a:t>S</a:t>
              </a:r>
              <a:r>
                <a:rPr lang="en-US" altLang="zh-CN" sz="3600" baseline="-25000" dirty="0" smtClean="0">
                  <a:solidFill>
                    <a:srgbClr val="C00000"/>
                  </a:solidFill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</a:t>
              </a:r>
              <a:r>
                <a:rPr lang="en-US" altLang="zh-CN" sz="2800" dirty="0" smtClean="0">
                  <a:sym typeface="Symbol" pitchFamily="18" charset="2"/>
                </a:rPr>
                <a:t>R</a:t>
              </a:r>
              <a:r>
                <a:rPr lang="en-US" altLang="zh-CN" sz="2800" baseline="-25000" dirty="0" smtClean="0">
                  <a:sym typeface="Symbol" pitchFamily="18" charset="2"/>
                </a:rPr>
                <a:t>1</a:t>
              </a:r>
              <a:r>
                <a:rPr lang="en-US" altLang="zh-CN" sz="2800" dirty="0" smtClean="0">
                  <a:sym typeface="Symbol" pitchFamily="18" charset="2"/>
                </a:rPr>
                <a:t></a:t>
              </a:r>
              <a:r>
                <a:rPr lang="en-US" altLang="zh-CN" sz="2800" dirty="0">
                  <a:sym typeface="Symbol" pitchFamily="18" charset="2"/>
                </a:rPr>
                <a:t>R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</a:t>
              </a:r>
              <a:r>
                <a:rPr lang="en-US" altLang="zh-CN" sz="2800" dirty="0" smtClean="0">
                  <a:sym typeface="Symbol" pitchFamily="18" charset="2"/>
                </a:rPr>
                <a:t>G</a:t>
              </a:r>
              <a:r>
                <a:rPr lang="en-US" altLang="zh-CN" sz="2800" baseline="-25000" dirty="0" smtClean="0">
                  <a:sym typeface="Symbol" pitchFamily="18" charset="2"/>
                </a:rPr>
                <a:t>1</a:t>
              </a:r>
              <a:r>
                <a:rPr lang="en-US" altLang="zh-CN" sz="2800" dirty="0" smtClean="0">
                  <a:sym typeface="Symbol" pitchFamily="18" charset="2"/>
                </a:rPr>
                <a:t></a:t>
              </a:r>
              <a:r>
                <a:rPr lang="en-US" altLang="zh-CN" sz="2800" dirty="0">
                  <a:sym typeface="Symbol" pitchFamily="18" charset="2"/>
                </a:rPr>
                <a:t>G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2368927" y="2636912"/>
              <a:ext cx="3881191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ym typeface="Symbol" pitchFamily="18" charset="2"/>
                </a:rPr>
                <a:t>(</a:t>
              </a:r>
              <a:r>
                <a:rPr lang="en-US" altLang="zh-CN" sz="3600" dirty="0" smtClean="0">
                  <a:solidFill>
                    <a:srgbClr val="C00000"/>
                  </a:solidFill>
                  <a:sym typeface="Symbol" pitchFamily="18" charset="2"/>
                </a:rPr>
                <a:t>T</a:t>
              </a:r>
              <a:r>
                <a:rPr lang="en-US" altLang="zh-CN" sz="3600" baseline="-25000" dirty="0" smtClean="0">
                  <a:solidFill>
                    <a:srgbClr val="C00000"/>
                  </a:solidFill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) </a:t>
              </a:r>
              <a:r>
                <a:rPr lang="en-US" altLang="zh-CN" sz="2800" dirty="0" smtClean="0">
                  <a:sym typeface="Symbol" pitchFamily="18" charset="2"/>
                </a:rPr>
                <a:t> </a:t>
              </a:r>
              <a:r>
                <a:rPr lang="en-US" altLang="zh-CN" sz="3600" dirty="0" smtClean="0">
                  <a:latin typeface="Segoe UI Symbol"/>
                  <a:ea typeface="Segoe UI Symbol"/>
                  <a:sym typeface="Symbol" pitchFamily="18" charset="2"/>
                </a:rPr>
                <a:t>≲</a:t>
              </a:r>
              <a:r>
                <a:rPr lang="en-US" altLang="zh-CN" sz="2800" b="1" baseline="-25000" dirty="0" smtClean="0">
                  <a:sym typeface="Symbol" pitchFamily="18" charset="2"/>
                </a:rPr>
                <a:t> </a:t>
              </a:r>
              <a:r>
                <a:rPr lang="en-US" altLang="zh-CN" sz="2800" dirty="0" smtClean="0">
                  <a:sym typeface="Symbol" pitchFamily="18" charset="2"/>
                </a:rPr>
                <a:t> (</a:t>
              </a:r>
              <a:r>
                <a:rPr lang="en-US" altLang="zh-CN" sz="3600" dirty="0" smtClean="0">
                  <a:solidFill>
                    <a:srgbClr val="C00000"/>
                  </a:solidFill>
                  <a:sym typeface="Symbol" pitchFamily="18" charset="2"/>
                </a:rPr>
                <a:t>S</a:t>
              </a:r>
              <a:r>
                <a:rPr lang="en-US" altLang="zh-CN" sz="3600" baseline="-25000" dirty="0" smtClean="0">
                  <a:solidFill>
                    <a:srgbClr val="C00000"/>
                  </a:solidFill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2</a:t>
              </a:r>
              <a:r>
                <a:rPr lang="en-US" altLang="zh-CN" sz="2800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368927" y="1916832"/>
              <a:ext cx="3943708" cy="646331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dirty="0" smtClean="0">
                  <a:sym typeface="Symbol" pitchFamily="18" charset="2"/>
                </a:rPr>
                <a:t>(</a:t>
              </a:r>
              <a:r>
                <a:rPr lang="en-US" altLang="zh-CN" sz="3600" dirty="0" smtClean="0">
                  <a:solidFill>
                    <a:srgbClr val="0000FF"/>
                  </a:solidFill>
                  <a:sym typeface="Symbol" pitchFamily="18" charset="2"/>
                </a:rPr>
                <a:t>T</a:t>
              </a:r>
              <a:r>
                <a:rPr lang="en-US" altLang="zh-CN" sz="3600" baseline="-25000" dirty="0" smtClean="0">
                  <a:solidFill>
                    <a:srgbClr val="0000FF"/>
                  </a:solidFill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 smtClean="0">
                  <a:sym typeface="Symbol" pitchFamily="18" charset="2"/>
                </a:rPr>
                <a:t>)  </a:t>
              </a:r>
              <a:r>
                <a:rPr lang="en-US" altLang="zh-CN" sz="3600" dirty="0" smtClean="0">
                  <a:latin typeface="Segoe UI Symbol"/>
                  <a:ea typeface="Segoe UI Symbol"/>
                  <a:sym typeface="Symbol" pitchFamily="18" charset="2"/>
                </a:rPr>
                <a:t>≲</a:t>
              </a:r>
              <a:r>
                <a:rPr lang="en-US" altLang="zh-CN" sz="2800" dirty="0" smtClean="0">
                  <a:sym typeface="Symbol" pitchFamily="18" charset="2"/>
                </a:rPr>
                <a:t>  (</a:t>
              </a:r>
              <a:r>
                <a:rPr lang="en-US" altLang="zh-CN" sz="3600" dirty="0" smtClean="0">
                  <a:solidFill>
                    <a:srgbClr val="0000FF"/>
                  </a:solidFill>
                  <a:sym typeface="Symbol" pitchFamily="18" charset="2"/>
                </a:rPr>
                <a:t>S</a:t>
              </a:r>
              <a:r>
                <a:rPr lang="en-US" altLang="zh-CN" sz="3600" baseline="-25000" dirty="0" smtClean="0">
                  <a:solidFill>
                    <a:srgbClr val="0000FF"/>
                  </a:solidFill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, R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, G</a:t>
              </a:r>
              <a:r>
                <a:rPr lang="en-US" altLang="zh-CN" sz="2800" baseline="-25000" dirty="0">
                  <a:sym typeface="Symbol" pitchFamily="18" charset="2"/>
                </a:rPr>
                <a:t>1</a:t>
              </a:r>
              <a:r>
                <a:rPr lang="en-US" altLang="zh-CN" sz="2800" dirty="0">
                  <a:sym typeface="Symbol" pitchFamily="18" charset="2"/>
                </a:rPr>
                <a:t>)</a:t>
              </a:r>
            </a:p>
          </p:txBody>
        </p:sp>
        <p:sp>
          <p:nvSpPr>
            <p:cNvPr id="12" name="Line 4"/>
            <p:cNvSpPr>
              <a:spLocks noChangeShapeType="1"/>
            </p:cNvSpPr>
            <p:nvPr/>
          </p:nvSpPr>
          <p:spPr bwMode="auto">
            <a:xfrm>
              <a:off x="683568" y="4149080"/>
              <a:ext cx="74888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4" name="组合 22"/>
            <p:cNvGrpSpPr/>
            <p:nvPr/>
          </p:nvGrpSpPr>
          <p:grpSpPr>
            <a:xfrm>
              <a:off x="1756792" y="3429000"/>
              <a:ext cx="5498999" cy="523220"/>
              <a:chOff x="1756792" y="3496072"/>
              <a:chExt cx="5498999" cy="523220"/>
            </a:xfrm>
          </p:grpSpPr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1756792" y="3496072"/>
                <a:ext cx="114165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ym typeface="Symbol" pitchFamily="18" charset="2"/>
                  </a:rPr>
                  <a:t>g</a:t>
                </a:r>
                <a:r>
                  <a:rPr lang="en-US" altLang="zh-CN" sz="2800" baseline="-25000" dirty="0">
                    <a:sym typeface="Symbol" pitchFamily="18" charset="2"/>
                  </a:rPr>
                  <a:t>1</a:t>
                </a:r>
                <a:r>
                  <a:rPr lang="en-US" altLang="zh-CN" sz="2800" dirty="0">
                    <a:sym typeface="Symbol" pitchFamily="18" charset="2"/>
                  </a:rPr>
                  <a:t>  r</a:t>
                </a:r>
                <a:r>
                  <a:rPr lang="en-US" altLang="zh-CN" sz="2800" baseline="-25000" dirty="0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3090292" y="3496072"/>
                <a:ext cx="114165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ym typeface="Symbol" pitchFamily="18" charset="2"/>
                  </a:rPr>
                  <a:t>g</a:t>
                </a:r>
                <a:r>
                  <a:rPr lang="en-US" altLang="zh-CN" sz="2800" baseline="-25000" dirty="0">
                    <a:sym typeface="Symbol" pitchFamily="18" charset="2"/>
                  </a:rPr>
                  <a:t>2</a:t>
                </a:r>
                <a:r>
                  <a:rPr lang="en-US" altLang="zh-CN" sz="2800" dirty="0">
                    <a:sym typeface="Symbol" pitchFamily="18" charset="2"/>
                  </a:rPr>
                  <a:t>  r</a:t>
                </a:r>
                <a:r>
                  <a:rPr lang="en-US" altLang="zh-CN" sz="2800" baseline="-25000" dirty="0">
                    <a:sym typeface="Symbol" pitchFamily="18" charset="2"/>
                  </a:rPr>
                  <a:t>1</a:t>
                </a:r>
              </a:p>
            </p:txBody>
          </p:sp>
          <p:sp>
            <p:nvSpPr>
              <p:cNvPr id="17" name="Rectangle 10"/>
              <p:cNvSpPr>
                <a:spLocks noChangeArrowheads="1"/>
              </p:cNvSpPr>
              <p:nvPr/>
            </p:nvSpPr>
            <p:spPr bwMode="auto">
              <a:xfrm>
                <a:off x="4576192" y="3496072"/>
                <a:ext cx="126989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>
                    <a:sym typeface="Symbol" pitchFamily="18" charset="2"/>
                  </a:rPr>
                  <a:t>G</a:t>
                </a:r>
                <a:r>
                  <a:rPr lang="en-US" altLang="zh-CN" sz="2800" baseline="-25000">
                    <a:sym typeface="Symbol" pitchFamily="18" charset="2"/>
                  </a:rPr>
                  <a:t>1</a:t>
                </a:r>
                <a:r>
                  <a:rPr lang="en-US" altLang="zh-CN" sz="2800">
                    <a:sym typeface="Symbol" pitchFamily="18" charset="2"/>
                  </a:rPr>
                  <a:t>  R</a:t>
                </a:r>
                <a:r>
                  <a:rPr lang="en-US" altLang="zh-CN" sz="2800" baseline="-25000">
                    <a:sym typeface="Symbol" pitchFamily="18" charset="2"/>
                  </a:rPr>
                  <a:t>2</a:t>
                </a:r>
              </a:p>
            </p:txBody>
          </p:sp>
          <p:sp>
            <p:nvSpPr>
              <p:cNvPr id="18" name="Rectangle 11"/>
              <p:cNvSpPr>
                <a:spLocks noChangeArrowheads="1"/>
              </p:cNvSpPr>
              <p:nvPr/>
            </p:nvSpPr>
            <p:spPr bwMode="auto">
              <a:xfrm>
                <a:off x="5985892" y="3496072"/>
                <a:ext cx="1269899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dirty="0">
                    <a:sym typeface="Symbol" pitchFamily="18" charset="2"/>
                  </a:rPr>
                  <a:t>G</a:t>
                </a:r>
                <a:r>
                  <a:rPr lang="en-US" altLang="zh-CN" sz="2800" baseline="-25000" dirty="0">
                    <a:sym typeface="Symbol" pitchFamily="18" charset="2"/>
                  </a:rPr>
                  <a:t>2</a:t>
                </a:r>
                <a:r>
                  <a:rPr lang="en-US" altLang="zh-CN" sz="2800" dirty="0">
                    <a:sym typeface="Symbol" pitchFamily="18" charset="2"/>
                  </a:rPr>
                  <a:t>  R</a:t>
                </a:r>
                <a:r>
                  <a:rPr lang="en-US" altLang="zh-CN" sz="2800" baseline="-25000" dirty="0">
                    <a:sym typeface="Symbol" pitchFamily="18" charset="2"/>
                  </a:rPr>
                  <a:t>1</a:t>
                </a:r>
              </a:p>
            </p:txBody>
          </p:sp>
        </p:grpSp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8113229" y="3903439"/>
              <a:ext cx="851259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dirty="0" smtClean="0">
                  <a:sym typeface="Symbol" pitchFamily="18" charset="2"/>
                </a:rPr>
                <a:t>(PAR)</a:t>
              </a:r>
              <a:endParaRPr lang="en-US" altLang="zh-CN" sz="2400" baseline="-25000" dirty="0">
                <a:sym typeface="Symbol" pitchFamily="18" charset="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More on Compositionality</a:t>
            </a:r>
            <a:endParaRPr lang="en-US" altLang="zh-CN" dirty="0"/>
          </a:p>
        </p:txBody>
      </p:sp>
      <p:sp>
        <p:nvSpPr>
          <p:cNvPr id="50180" name="Line 4"/>
          <p:cNvSpPr>
            <a:spLocks noChangeShapeType="1"/>
          </p:cNvSpPr>
          <p:nvPr/>
        </p:nvSpPr>
        <p:spPr bwMode="auto">
          <a:xfrm>
            <a:off x="1305136" y="2286000"/>
            <a:ext cx="65337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1691680" y="1700808"/>
            <a:ext cx="2657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ym typeface="Symbol" pitchFamily="18" charset="2"/>
              </a:rPr>
              <a:t>(T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, 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(S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dirty="0">
                <a:sym typeface="Symbol" pitchFamily="18" charset="2"/>
              </a:rPr>
              <a:t>, R, G)</a:t>
            </a:r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5033912" y="1700808"/>
            <a:ext cx="2657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ym typeface="Symbol" pitchFamily="18" charset="2"/>
              </a:rPr>
              <a:t>(T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 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(S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 R, G)</a:t>
            </a:r>
          </a:p>
        </p:txBody>
      </p:sp>
      <p:sp>
        <p:nvSpPr>
          <p:cNvPr id="50187" name="Rectangle 11"/>
          <p:cNvSpPr>
            <a:spLocks noChangeArrowheads="1"/>
          </p:cNvSpPr>
          <p:nvPr/>
        </p:nvSpPr>
        <p:spPr bwMode="auto">
          <a:xfrm>
            <a:off x="2771800" y="2438400"/>
            <a:ext cx="35365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ym typeface="Symbol" pitchFamily="18" charset="2"/>
              </a:rPr>
              <a:t>(T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b="1" dirty="0">
                <a:sym typeface="Symbol" pitchFamily="18" charset="2"/>
              </a:rPr>
              <a:t>;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T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 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(S</a:t>
            </a:r>
            <a:r>
              <a:rPr lang="en-US" altLang="zh-CN" sz="2400" baseline="-25000" dirty="0" smtClean="0">
                <a:sym typeface="Symbol" pitchFamily="18" charset="2"/>
              </a:rPr>
              <a:t>1</a:t>
            </a:r>
            <a:r>
              <a:rPr lang="en-US" altLang="zh-CN" sz="2400" b="1" dirty="0">
                <a:sym typeface="Symbol" pitchFamily="18" charset="2"/>
              </a:rPr>
              <a:t>;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S</a:t>
            </a:r>
            <a:r>
              <a:rPr lang="en-US" altLang="zh-CN" sz="2400" baseline="-25000" dirty="0" smtClean="0">
                <a:sym typeface="Symbol" pitchFamily="18" charset="2"/>
              </a:rPr>
              <a:t>2</a:t>
            </a:r>
            <a:r>
              <a:rPr lang="en-US" altLang="zh-CN" sz="2400" dirty="0">
                <a:sym typeface="Symbol" pitchFamily="18" charset="2"/>
              </a:rPr>
              <a:t>, R, G)</a:t>
            </a:r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1547664" y="4191000"/>
            <a:ext cx="604867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50189" name="Rectangle 13"/>
          <p:cNvSpPr>
            <a:spLocks noChangeArrowheads="1"/>
          </p:cNvSpPr>
          <p:nvPr/>
        </p:nvSpPr>
        <p:spPr bwMode="auto">
          <a:xfrm>
            <a:off x="1835696" y="3581400"/>
            <a:ext cx="234198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ym typeface="Symbol" pitchFamily="18" charset="2"/>
              </a:rPr>
              <a:t>(T, </a:t>
            </a:r>
            <a:r>
              <a:rPr lang="en-US" altLang="zh-CN" sz="2400" dirty="0">
                <a:sym typeface="Symbol" pitchFamily="18" charset="2"/>
              </a:rPr>
              <a:t>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(S, </a:t>
            </a:r>
            <a:r>
              <a:rPr lang="en-US" altLang="zh-CN" sz="2400" dirty="0">
                <a:sym typeface="Symbol" pitchFamily="18" charset="2"/>
              </a:rPr>
              <a:t>R, G)</a:t>
            </a:r>
          </a:p>
        </p:txBody>
      </p:sp>
      <p:sp>
        <p:nvSpPr>
          <p:cNvPr id="50190" name="Rectangle 14"/>
          <p:cNvSpPr>
            <a:spLocks noChangeArrowheads="1"/>
          </p:cNvSpPr>
          <p:nvPr/>
        </p:nvSpPr>
        <p:spPr bwMode="auto">
          <a:xfrm>
            <a:off x="5868144" y="3581400"/>
            <a:ext cx="9717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 smtClean="0">
                <a:sym typeface="Symbol" pitchFamily="18" charset="2"/>
              </a:rPr>
              <a:t>b  B</a:t>
            </a:r>
            <a:endParaRPr lang="en-US" altLang="zh-CN" sz="2400" dirty="0">
              <a:sym typeface="Symbol" pitchFamily="18" charset="2"/>
            </a:endParaRPr>
          </a:p>
        </p:txBody>
      </p:sp>
      <p:sp>
        <p:nvSpPr>
          <p:cNvPr id="50191" name="Rectangle 15"/>
          <p:cNvSpPr>
            <a:spLocks noChangeArrowheads="1"/>
          </p:cNvSpPr>
          <p:nvPr/>
        </p:nvSpPr>
        <p:spPr bwMode="auto">
          <a:xfrm>
            <a:off x="1964432" y="4293096"/>
            <a:ext cx="5199856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b="1" dirty="0">
                <a:sym typeface="Symbol" pitchFamily="18" charset="2"/>
              </a:rPr>
              <a:t>while</a:t>
            </a:r>
            <a:r>
              <a:rPr lang="en-US" altLang="zh-CN" sz="2400" dirty="0">
                <a:sym typeface="Symbol" pitchFamily="18" charset="2"/>
              </a:rPr>
              <a:t> b </a:t>
            </a:r>
            <a:r>
              <a:rPr lang="en-US" altLang="zh-CN" sz="2400" b="1" dirty="0"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T, </a:t>
            </a:r>
            <a:r>
              <a:rPr lang="en-US" altLang="zh-CN" sz="2400" dirty="0">
                <a:sym typeface="Symbol" pitchFamily="18" charset="2"/>
              </a:rPr>
              <a:t>r, g) </a:t>
            </a:r>
            <a:r>
              <a:rPr lang="en-US" altLang="zh-CN" sz="2400" b="1" dirty="0" smtClean="0">
                <a:latin typeface="Segoe UI Symbol"/>
                <a:ea typeface="Segoe UI Symbol"/>
                <a:sym typeface="Symbol" pitchFamily="18" charset="2"/>
              </a:rPr>
              <a:t>≲</a:t>
            </a:r>
            <a:r>
              <a:rPr lang="en-US" altLang="zh-CN" sz="2400" dirty="0" smtClean="0">
                <a:sym typeface="Symbol" pitchFamily="18" charset="2"/>
              </a:rPr>
              <a:t> </a:t>
            </a:r>
            <a:r>
              <a:rPr lang="en-US" altLang="zh-CN" sz="2400" dirty="0">
                <a:sym typeface="Symbol" pitchFamily="18" charset="2"/>
              </a:rPr>
              <a:t>(</a:t>
            </a:r>
            <a:r>
              <a:rPr lang="en-US" altLang="zh-CN" sz="2400" b="1" dirty="0">
                <a:sym typeface="Symbol" pitchFamily="18" charset="2"/>
              </a:rPr>
              <a:t>while</a:t>
            </a:r>
            <a:r>
              <a:rPr lang="en-US" altLang="zh-CN" sz="2400" dirty="0">
                <a:sym typeface="Symbol" pitchFamily="18" charset="2"/>
              </a:rPr>
              <a:t> B </a:t>
            </a:r>
            <a:r>
              <a:rPr lang="en-US" altLang="zh-CN" sz="2400" b="1" dirty="0">
                <a:sym typeface="Symbol" pitchFamily="18" charset="2"/>
              </a:rPr>
              <a:t>do</a:t>
            </a:r>
            <a:r>
              <a:rPr lang="en-US" altLang="zh-CN" sz="2400" dirty="0">
                <a:sym typeface="Symbol" pitchFamily="18" charset="2"/>
              </a:rPr>
              <a:t> </a:t>
            </a:r>
            <a:r>
              <a:rPr lang="en-US" altLang="zh-CN" sz="2400" dirty="0" smtClean="0">
                <a:sym typeface="Symbol" pitchFamily="18" charset="2"/>
              </a:rPr>
              <a:t>S, </a:t>
            </a:r>
            <a:r>
              <a:rPr lang="en-US" altLang="zh-CN" sz="2400" dirty="0">
                <a:sym typeface="Symbol" pitchFamily="18" charset="2"/>
              </a:rPr>
              <a:t>R, G)</a:t>
            </a:r>
          </a:p>
        </p:txBody>
      </p:sp>
      <p:sp>
        <p:nvSpPr>
          <p:cNvPr id="50192" name="Text Box 16"/>
          <p:cNvSpPr txBox="1">
            <a:spLocks noChangeArrowheads="1"/>
          </p:cNvSpPr>
          <p:nvPr/>
        </p:nvSpPr>
        <p:spPr bwMode="auto">
          <a:xfrm>
            <a:off x="1475656" y="5715000"/>
            <a:ext cx="64807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0000"/>
                </a:solidFill>
              </a:rPr>
              <a:t>An axiomatic </a:t>
            </a:r>
            <a:r>
              <a:rPr lang="en-US" altLang="zh-CN" sz="2800" b="1" dirty="0">
                <a:solidFill>
                  <a:srgbClr val="CC0000"/>
                </a:solidFill>
              </a:rPr>
              <a:t>proof </a:t>
            </a:r>
            <a:r>
              <a:rPr lang="en-US" altLang="zh-CN" sz="2800" b="1" dirty="0" smtClean="0">
                <a:solidFill>
                  <a:srgbClr val="CC0000"/>
                </a:solidFill>
              </a:rPr>
              <a:t>system for refinement</a:t>
            </a:r>
            <a:endParaRPr lang="en-US" altLang="zh-CN" sz="2800" b="1" dirty="0">
              <a:solidFill>
                <a:srgbClr val="CC0000"/>
              </a:solidFill>
            </a:endParaRPr>
          </a:p>
        </p:txBody>
      </p:sp>
      <p:sp>
        <p:nvSpPr>
          <p:cNvPr id="50193" name="Text Box 17"/>
          <p:cNvSpPr txBox="1">
            <a:spLocks noChangeArrowheads="1"/>
          </p:cNvSpPr>
          <p:nvPr/>
        </p:nvSpPr>
        <p:spPr bwMode="auto">
          <a:xfrm>
            <a:off x="4360354" y="5105400"/>
            <a:ext cx="4232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…</a:t>
            </a:r>
          </a:p>
        </p:txBody>
      </p:sp>
    </p:spTree>
  </p:cSld>
  <p:clrMapOvr>
    <a:masterClrMapping/>
  </p:clrMapOvr>
  <p:transition advTm="47424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Concurrent Program Refinement</a:t>
            </a:r>
            <a:endParaRPr 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504056" y="1340768"/>
            <a:ext cx="8244408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Compilers for concurrent programs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折角形 4"/>
          <p:cNvSpPr/>
          <p:nvPr/>
        </p:nvSpPr>
        <p:spPr>
          <a:xfrm>
            <a:off x="2098626" y="4449082"/>
            <a:ext cx="1214446" cy="1500198"/>
          </a:xfrm>
          <a:prstGeom prst="foldedCorner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T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折角形 5"/>
          <p:cNvSpPr/>
          <p:nvPr/>
        </p:nvSpPr>
        <p:spPr>
          <a:xfrm>
            <a:off x="2098626" y="2091628"/>
            <a:ext cx="1214446" cy="1500198"/>
          </a:xfrm>
          <a:prstGeom prst="foldedCorner">
            <a:avLst/>
          </a:prstGeom>
          <a:solidFill>
            <a:srgbClr val="99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>
                <a:solidFill>
                  <a:schemeClr val="tx1"/>
                </a:solidFill>
              </a:rPr>
              <a:t>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6" idx="2"/>
            <a:endCxn id="5" idx="0"/>
          </p:cNvCxnSpPr>
          <p:nvPr/>
        </p:nvCxnSpPr>
        <p:spPr>
          <a:xfrm rot="5400000">
            <a:off x="2277221" y="4019660"/>
            <a:ext cx="857256" cy="1588"/>
          </a:xfrm>
          <a:prstGeom prst="straightConnector1">
            <a:avLst/>
          </a:prstGeom>
          <a:ln w="76200" cmpd="sng">
            <a:solidFill>
              <a:schemeClr val="tx1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18860" y="3733908"/>
            <a:ext cx="1731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 smtClean="0">
                <a:solidFill>
                  <a:srgbClr val="FF0000"/>
                </a:solidFill>
              </a:rPr>
              <a:t>Compiler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83156" y="2348880"/>
            <a:ext cx="2068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Multithreaded</a:t>
            </a:r>
          </a:p>
          <a:p>
            <a:r>
              <a:rPr lang="en-US" altLang="zh-CN" sz="2400" dirty="0" smtClean="0"/>
              <a:t>Java programs</a:t>
            </a:r>
            <a:endParaRPr lang="en-US" altLang="zh-CN" sz="2400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3583156" y="4797152"/>
            <a:ext cx="19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/>
              <a:t>Java </a:t>
            </a:r>
            <a:r>
              <a:rPr lang="en-US" altLang="zh-CN" sz="2400" dirty="0" err="1" smtClean="0"/>
              <a:t>bytecode</a:t>
            </a:r>
            <a:endParaRPr lang="zh-CN" altLang="en-US" sz="2400" baseline="-25000" dirty="0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3851920" y="3465244"/>
            <a:ext cx="5072390" cy="1043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sym typeface="Symbol" pitchFamily="18" charset="2"/>
              </a:rPr>
              <a:t>Correct(Compiler):</a:t>
            </a:r>
            <a:endParaRPr lang="en-US" altLang="zh-CN" sz="2800" b="1" dirty="0">
              <a:solidFill>
                <a:srgbClr val="0000FF"/>
              </a:solidFill>
              <a:sym typeface="Symbol" pitchFamily="18" charset="2"/>
            </a:endParaRPr>
          </a:p>
          <a:p>
            <a:pPr>
              <a:spcBef>
                <a:spcPts val="680"/>
              </a:spcBef>
            </a:pPr>
            <a:r>
              <a:rPr lang="en-US" altLang="zh-CN" sz="2800" b="1" dirty="0" smtClean="0">
                <a:solidFill>
                  <a:srgbClr val="0000FF"/>
                </a:solidFill>
                <a:sym typeface="Symbol" pitchFamily="18" charset="2"/>
              </a:rPr>
              <a:t>S, T.   T 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= 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Compiler(S)  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  </a:t>
            </a:r>
            <a:r>
              <a:rPr lang="en-US" altLang="zh-CN" sz="2800" b="1" dirty="0" smtClean="0">
                <a:solidFill>
                  <a:srgbClr val="0000FF"/>
                </a:solidFill>
                <a:sym typeface="Symbol" pitchFamily="18" charset="2"/>
              </a:rPr>
              <a:t>T </a:t>
            </a:r>
            <a:r>
              <a:rPr lang="en-US" altLang="zh-CN" sz="2800" b="1" dirty="0">
                <a:solidFill>
                  <a:srgbClr val="0000FF"/>
                </a:solidFill>
                <a:sym typeface="Symbol" pitchFamily="18" charset="2"/>
              </a:rPr>
              <a:t> </a:t>
            </a:r>
            <a:r>
              <a:rPr lang="en-US" altLang="zh-CN" sz="2800" b="1" dirty="0" smtClean="0">
                <a:solidFill>
                  <a:srgbClr val="0000FF"/>
                </a:solidFill>
                <a:sym typeface="Symbol" pitchFamily="18" charset="2"/>
              </a:rPr>
              <a:t>S</a:t>
            </a:r>
            <a:endParaRPr lang="en-US" altLang="zh-CN" sz="2800" b="1" dirty="0">
              <a:solidFill>
                <a:srgbClr val="0000FF"/>
              </a:solidFill>
              <a:sym typeface="Wingdings 3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9" grpId="1"/>
      <p:bldP spid="10" grpId="0"/>
      <p:bldP spid="10" grpId="1"/>
      <p:bldP spid="1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smtClean="0"/>
              <a:t>We have applied RGSim to verify …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/>
              <a:t>Optimizations in parallel contexts</a:t>
            </a:r>
          </a:p>
          <a:p>
            <a:pPr lvl="1"/>
            <a:r>
              <a:rPr lang="en-US" altLang="zh-CN" sz="2400" dirty="0" smtClean="0"/>
              <a:t>Loop invariant hoisting, strength reduction and induction variable elimination, dead code elimination, …</a:t>
            </a:r>
          </a:p>
          <a:p>
            <a:r>
              <a:rPr lang="en-US" altLang="zh-CN" dirty="0" smtClean="0"/>
              <a:t>Fine-grained </a:t>
            </a:r>
            <a:r>
              <a:rPr lang="en-US" altLang="zh-CN" dirty="0" err="1" smtClean="0"/>
              <a:t>impl</a:t>
            </a:r>
            <a:r>
              <a:rPr lang="en-US" altLang="zh-CN" dirty="0" smtClean="0"/>
              <a:t>. &amp; concurrent objects</a:t>
            </a:r>
          </a:p>
          <a:p>
            <a:pPr lvl="1"/>
            <a:r>
              <a:rPr lang="en-US" altLang="zh-CN" sz="2400" dirty="0" smtClean="0"/>
              <a:t>Lock-coupling list, counters, </a:t>
            </a:r>
            <a:r>
              <a:rPr lang="en-US" altLang="zh-CN" sz="2400" dirty="0" err="1" smtClean="0"/>
              <a:t>Treiber’s</a:t>
            </a:r>
            <a:r>
              <a:rPr lang="en-US" altLang="zh-CN" sz="2400" dirty="0" smtClean="0"/>
              <a:t> non-blocking stack, concurrent GCD algorithm, …</a:t>
            </a:r>
          </a:p>
          <a:p>
            <a:r>
              <a:rPr lang="en-US" altLang="zh-CN" dirty="0" smtClean="0"/>
              <a:t>Concurrent garbage collectors</a:t>
            </a: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A general GC verification framework</a:t>
            </a:r>
          </a:p>
          <a:p>
            <a:pPr lvl="1"/>
            <a:r>
              <a:rPr lang="en-US" altLang="zh-CN" sz="2400" dirty="0" smtClean="0">
                <a:solidFill>
                  <a:prstClr val="black"/>
                </a:solidFill>
              </a:rPr>
              <a:t>Hans Boehm’s concurrent GC </a:t>
            </a:r>
            <a:r>
              <a:rPr lang="en-US" altLang="zh-CN" sz="1800" dirty="0" smtClean="0">
                <a:solidFill>
                  <a:srgbClr val="CC0000"/>
                </a:solidFill>
              </a:rPr>
              <a:t>[Boehm et al. 91]</a:t>
            </a:r>
            <a:endParaRPr lang="en-US" altLang="zh-CN" sz="2400" dirty="0" smtClean="0">
              <a:solidFill>
                <a:prstClr val="black"/>
              </a:solidFill>
            </a:endParaRPr>
          </a:p>
          <a:p>
            <a:pPr lvl="1"/>
            <a:endParaRPr lang="en-US" altLang="zh-CN" dirty="0" smtClean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56792"/>
            <a:ext cx="9144000" cy="115212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Rely-Guarantee-based simulation for modular verification of concurrent refinement</a:t>
            </a:r>
          </a:p>
          <a:p>
            <a:endParaRPr lang="en-US" dirty="0" smtClean="0"/>
          </a:p>
          <a:p>
            <a:r>
              <a:rPr lang="en-US" dirty="0" smtClean="0"/>
              <a:t>Logic for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Progress properties and contextual refinement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 0.21018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Linearizability of Concurrent Objects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425355"/>
          </a:xfrm>
        </p:spPr>
        <p:txBody>
          <a:bodyPr/>
          <a:lstStyle/>
          <a:p>
            <a:r>
              <a:rPr lang="en-US" altLang="zh-CN" dirty="0" smtClean="0"/>
              <a:t>Correctness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functionality</a:t>
            </a:r>
          </a:p>
          <a:p>
            <a:pPr>
              <a:spcBef>
                <a:spcPts val="3024"/>
              </a:spcBef>
            </a:pPr>
            <a:r>
              <a:rPr lang="en-US" altLang="zh-CN" b="1" dirty="0" smtClean="0">
                <a:solidFill>
                  <a:srgbClr val="0000FF"/>
                </a:solidFill>
              </a:rPr>
              <a:t>O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ym typeface="Symbol"/>
              </a:rPr>
              <a:t></a:t>
            </a:r>
            <a:r>
              <a:rPr lang="en-US" altLang="zh-CN" b="1" baseline="-25000" dirty="0" err="1" smtClean="0">
                <a:sym typeface="Symbol"/>
              </a:rPr>
              <a:t>lin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 </a:t>
            </a:r>
            <a:r>
              <a:rPr lang="en-US" altLang="zh-CN" b="1" dirty="0" smtClean="0"/>
              <a:t>: </a:t>
            </a:r>
            <a:r>
              <a:rPr lang="en-US" altLang="zh-CN" dirty="0" smtClean="0"/>
              <a:t>Every </a:t>
            </a:r>
            <a:r>
              <a:rPr lang="en-US" altLang="zh-CN" dirty="0" smtClean="0">
                <a:solidFill>
                  <a:srgbClr val="0000FF"/>
                </a:solidFill>
              </a:rPr>
              <a:t>concurrent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execution of object </a:t>
            </a:r>
            <a:r>
              <a:rPr lang="en-US" altLang="zh-CN" b="1" dirty="0" smtClean="0">
                <a:solidFill>
                  <a:srgbClr val="0000FF"/>
                </a:solidFill>
              </a:rPr>
              <a:t>O</a:t>
            </a:r>
            <a:r>
              <a:rPr lang="en-US" altLang="zh-CN" dirty="0" smtClean="0"/>
              <a:t> is “equivalent” to some </a:t>
            </a:r>
            <a:r>
              <a:rPr lang="en-US" altLang="zh-CN" dirty="0" smtClean="0">
                <a:solidFill>
                  <a:srgbClr val="FF0000"/>
                </a:solidFill>
              </a:rPr>
              <a:t>sequential </a:t>
            </a:r>
            <a:r>
              <a:rPr lang="en-US" altLang="zh-CN" dirty="0" smtClean="0"/>
              <a:t>execution of spec </a:t>
            </a:r>
            <a:r>
              <a:rPr lang="en-US" altLang="zh-CN" b="1" dirty="0" smtClean="0">
                <a:solidFill>
                  <a:srgbClr val="FF0000"/>
                </a:solidFill>
              </a:rPr>
              <a:t>S</a:t>
            </a:r>
            <a:endParaRPr lang="en-US" altLang="zh-CN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04248" y="1124744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[Herlihy&amp;Wing’90]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1455167"/>
            <a:ext cx="87129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A concurrent execution of </a:t>
            </a:r>
            <a:r>
              <a:rPr lang="en-US" altLang="zh-CN" sz="2400" b="1" dirty="0" smtClean="0"/>
              <a:t>O</a:t>
            </a:r>
            <a:r>
              <a:rPr lang="en-US" altLang="zh-CN" sz="2400" dirty="0" smtClean="0"/>
              <a:t>: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grpSp>
        <p:nvGrpSpPr>
          <p:cNvPr id="2" name="组合 4"/>
          <p:cNvGrpSpPr/>
          <p:nvPr/>
        </p:nvGrpSpPr>
        <p:grpSpPr>
          <a:xfrm>
            <a:off x="251520" y="2276872"/>
            <a:ext cx="6775823" cy="2016224"/>
            <a:chOff x="251520" y="2852936"/>
            <a:chExt cx="6775823" cy="2016224"/>
          </a:xfrm>
        </p:grpSpPr>
        <p:sp>
          <p:nvSpPr>
            <p:cNvPr id="6" name="AutoShape 5"/>
            <p:cNvSpPr>
              <a:spLocks noChangeArrowheads="1"/>
            </p:cNvSpPr>
            <p:nvPr/>
          </p:nvSpPr>
          <p:spPr bwMode="auto">
            <a:xfrm>
              <a:off x="2811218" y="4365104"/>
              <a:ext cx="1400741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accent6">
                <a:lumMod val="75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2444863" y="3356992"/>
              <a:ext cx="1296263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51520" y="3356992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1:</a:t>
              </a:r>
              <a:endParaRPr lang="zh-CN" altLang="en-US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1520" y="4335487"/>
              <a:ext cx="13700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/>
                <a:t>Thread 2:</a:t>
              </a:r>
              <a:endParaRPr lang="zh-CN" altLang="en-US" sz="24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02764" y="2852936"/>
              <a:ext cx="542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ret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07704" y="2852936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push(7)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741127" y="3888858"/>
              <a:ext cx="5428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ret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274059" y="3888858"/>
              <a:ext cx="11320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FF0000"/>
                  </a:solidFill>
                </a:rPr>
                <a:t>push(6)</a:t>
              </a:r>
              <a:endParaRPr lang="zh-CN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14" name="AutoShape 5"/>
            <p:cNvSpPr>
              <a:spLocks noChangeArrowheads="1"/>
            </p:cNvSpPr>
            <p:nvPr/>
          </p:nvSpPr>
          <p:spPr bwMode="auto">
            <a:xfrm>
              <a:off x="5109159" y="3356992"/>
              <a:ext cx="1388042" cy="504056"/>
            </a:xfrm>
            <a:prstGeom prst="leftRightArrow">
              <a:avLst>
                <a:gd name="adj1" fmla="val 32724"/>
                <a:gd name="adj2" fmla="val 30561"/>
              </a:avLst>
            </a:pr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Comic Sans MS" pitchFamily="66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67060" y="2852936"/>
              <a:ext cx="1060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ret (7)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572000" y="2852936"/>
              <a:ext cx="8563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0000FF"/>
                  </a:solidFill>
                </a:rPr>
                <a:t>pop()</a:t>
              </a:r>
              <a:endParaRPr lang="zh-CN" altLang="en-US" sz="2400" dirty="0">
                <a:solidFill>
                  <a:srgbClr val="0000FF"/>
                </a:solidFill>
              </a:endParaRPr>
            </a:p>
          </p:txBody>
        </p:sp>
      </p:grpSp>
      <p:sp>
        <p:nvSpPr>
          <p:cNvPr id="17" name="Right Arrow 7"/>
          <p:cNvSpPr/>
          <p:nvPr/>
        </p:nvSpPr>
        <p:spPr>
          <a:xfrm>
            <a:off x="2123728" y="5445224"/>
            <a:ext cx="6120680" cy="50006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</a:rPr>
              <a:t>time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8" name="Rectangle 19"/>
          <p:cNvSpPr/>
          <p:nvPr/>
        </p:nvSpPr>
        <p:spPr>
          <a:xfrm>
            <a:off x="3420443" y="2780928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19" name="Straight Connector 24"/>
          <p:cNvCxnSpPr>
            <a:stCxn id="18" idx="2"/>
            <a:endCxn id="20" idx="0"/>
          </p:cNvCxnSpPr>
          <p:nvPr/>
        </p:nvCxnSpPr>
        <p:spPr>
          <a:xfrm>
            <a:off x="3456162" y="3280990"/>
            <a:ext cx="0" cy="2164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27"/>
          <p:cNvSpPr/>
          <p:nvPr/>
        </p:nvSpPr>
        <p:spPr>
          <a:xfrm>
            <a:off x="3420443" y="5445224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1" name="Rectangle 19"/>
          <p:cNvSpPr/>
          <p:nvPr/>
        </p:nvSpPr>
        <p:spPr>
          <a:xfrm>
            <a:off x="5868144" y="2780928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2" name="Straight Connector 24"/>
          <p:cNvCxnSpPr>
            <a:stCxn id="21" idx="2"/>
            <a:endCxn id="23" idx="0"/>
          </p:cNvCxnSpPr>
          <p:nvPr/>
        </p:nvCxnSpPr>
        <p:spPr>
          <a:xfrm>
            <a:off x="5903863" y="3280990"/>
            <a:ext cx="0" cy="2164234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7"/>
          <p:cNvSpPr/>
          <p:nvPr/>
        </p:nvSpPr>
        <p:spPr>
          <a:xfrm>
            <a:off x="5868144" y="5445224"/>
            <a:ext cx="71437" cy="500062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4" name="Rectangle 19"/>
          <p:cNvSpPr/>
          <p:nvPr/>
        </p:nvSpPr>
        <p:spPr>
          <a:xfrm>
            <a:off x="3132411" y="3789040"/>
            <a:ext cx="71437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cxnSp>
        <p:nvCxnSpPr>
          <p:cNvPr id="25" name="Straight Connector 24"/>
          <p:cNvCxnSpPr>
            <a:stCxn id="24" idx="2"/>
            <a:endCxn id="26" idx="0"/>
          </p:cNvCxnSpPr>
          <p:nvPr/>
        </p:nvCxnSpPr>
        <p:spPr>
          <a:xfrm>
            <a:off x="3168130" y="4289102"/>
            <a:ext cx="0" cy="1152128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7"/>
          <p:cNvSpPr/>
          <p:nvPr/>
        </p:nvSpPr>
        <p:spPr>
          <a:xfrm>
            <a:off x="3132411" y="5441230"/>
            <a:ext cx="71437" cy="50006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he-IL"/>
          </a:p>
        </p:txBody>
      </p:sp>
      <p:sp>
        <p:nvSpPr>
          <p:cNvPr id="27" name="TextBox 26"/>
          <p:cNvSpPr txBox="1"/>
          <p:nvPr/>
        </p:nvSpPr>
        <p:spPr>
          <a:xfrm>
            <a:off x="1691680" y="5945286"/>
            <a:ext cx="5616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push(6), ret</a:t>
            </a:r>
            <a:r>
              <a:rPr lang="en-US" altLang="zh-CN" sz="2400" dirty="0" smtClean="0">
                <a:solidFill>
                  <a:schemeClr val="accent6">
                    <a:lumMod val="75000"/>
                  </a:schemeClr>
                </a:solidFill>
              </a:rPr>
              <a:t>,  </a:t>
            </a:r>
            <a:r>
              <a:rPr lang="en-US" altLang="zh-CN" sz="2400" dirty="0" smtClean="0">
                <a:solidFill>
                  <a:srgbClr val="0000FF"/>
                </a:solidFill>
              </a:rPr>
              <a:t>push(7), ret</a:t>
            </a:r>
            <a:r>
              <a:rPr lang="en-US" altLang="zh-CN" sz="2400" dirty="0" smtClean="0"/>
              <a:t>,    </a:t>
            </a:r>
            <a:r>
              <a:rPr lang="en-US" altLang="zh-CN" sz="2400" dirty="0" smtClean="0">
                <a:solidFill>
                  <a:srgbClr val="0000FF"/>
                </a:solidFill>
              </a:rPr>
              <a:t>pop(), ret(7)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29" name="圆角矩形标注 28"/>
          <p:cNvSpPr/>
          <p:nvPr/>
        </p:nvSpPr>
        <p:spPr>
          <a:xfrm>
            <a:off x="251520" y="4941168"/>
            <a:ext cx="2016224" cy="864096"/>
          </a:xfrm>
          <a:prstGeom prst="wedgeRoundRectCallout">
            <a:avLst>
              <a:gd name="adj1" fmla="val 60367"/>
              <a:gd name="adj2" fmla="val 7295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Sequential execution of S</a:t>
            </a:r>
            <a:endParaRPr lang="zh-CN" altLang="en-US" sz="2400" b="1" dirty="0"/>
          </a:p>
        </p:txBody>
      </p:sp>
      <p:sp>
        <p:nvSpPr>
          <p:cNvPr id="30" name="标题 1"/>
          <p:cNvSpPr txBox="1">
            <a:spLocks/>
          </p:cNvSpPr>
          <p:nvPr/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3" name="标题 3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 err="1" smtClean="0"/>
              <a:t>Linearizability</a:t>
            </a:r>
            <a:r>
              <a:rPr lang="en-US" altLang="zh-CN" dirty="0" smtClean="0"/>
              <a:t> of Object O</a:t>
            </a:r>
            <a:endParaRPr lang="en-US" dirty="0"/>
          </a:p>
        </p:txBody>
      </p:sp>
      <p:sp>
        <p:nvSpPr>
          <p:cNvPr id="32" name="圆角矩形标注 31"/>
          <p:cNvSpPr/>
          <p:nvPr/>
        </p:nvSpPr>
        <p:spPr>
          <a:xfrm>
            <a:off x="6588224" y="3717032"/>
            <a:ext cx="2232248" cy="936104"/>
          </a:xfrm>
          <a:prstGeom prst="wedgeRoundRectCallout">
            <a:avLst>
              <a:gd name="adj1" fmla="val -78326"/>
              <a:gd name="adj2" fmla="val -10156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b="1" dirty="0" smtClean="0">
                <a:solidFill>
                  <a:srgbClr val="FF0000"/>
                </a:solidFill>
              </a:rPr>
              <a:t>Linearization point (LP)</a:t>
            </a:r>
            <a:endParaRPr lang="zh-CN" altLang="en-US" sz="2800" b="1" dirty="0" err="1" smtClean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3" grpId="0" animBg="1"/>
      <p:bldP spid="24" grpId="0" animBg="1"/>
      <p:bldP spid="26" grpId="0" animBg="1"/>
      <p:bldP spid="27" grpId="0"/>
      <p:bldP spid="29" grpId="0" animBg="1"/>
      <p:bldP spid="3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ChangeArrowheads="1"/>
          </p:cNvSpPr>
          <p:nvPr/>
        </p:nvSpPr>
        <p:spPr bwMode="auto">
          <a:xfrm>
            <a:off x="1143000" y="1600200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3" name="标题 1"/>
          <p:cNvSpPr txBox="1">
            <a:spLocks/>
          </p:cNvSpPr>
          <p:nvPr/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Example: Treiber’s Non-Blocking Stack</a:t>
            </a:r>
            <a:endParaRPr kumimoji="0" lang="en-US" altLang="zh-C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215423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268763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3221038" y="23653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4059238" y="2022475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latin typeface="Calibri" pitchFamily="34" charset="0"/>
              </a:rPr>
              <a:t>…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558958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6122988" y="217487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4821238" y="2365375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Line 13"/>
          <p:cNvSpPr>
            <a:spLocks noChangeShapeType="1"/>
          </p:cNvSpPr>
          <p:nvPr/>
        </p:nvSpPr>
        <p:spPr bwMode="auto">
          <a:xfrm>
            <a:off x="6402388" y="2403475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6199188" y="270827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/>
        </p:nvSpPr>
        <p:spPr bwMode="auto">
          <a:xfrm>
            <a:off x="2195736" y="18097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v1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652539" y="1793875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next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5652120" y="1809750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Calibri" pitchFamily="34" charset="0"/>
              </a:rPr>
              <a:t>vk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6126163" y="1793875"/>
            <a:ext cx="822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next</a:t>
            </a:r>
            <a:endParaRPr lang="en-US" altLang="zh-CN" sz="2000" dirty="0">
              <a:latin typeface="Calibri" pitchFamily="34" charset="0"/>
            </a:endParaRPr>
          </a:p>
        </p:txBody>
      </p: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1476375" y="1984375"/>
            <a:ext cx="685800" cy="381000"/>
            <a:chOff x="1200" y="1176"/>
            <a:chExt cx="432" cy="240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>
              <a:off x="1200" y="1176"/>
              <a:ext cx="0" cy="2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1200" y="14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116013" y="15652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Calibri" pitchFamily="34" charset="0"/>
              </a:rPr>
              <a:t>Top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21" name="Text Box 22"/>
          <p:cNvSpPr txBox="1">
            <a:spLocks noChangeArrowheads="1"/>
          </p:cNvSpPr>
          <p:nvPr/>
        </p:nvSpPr>
        <p:spPr bwMode="auto">
          <a:xfrm>
            <a:off x="718120" y="4300538"/>
            <a:ext cx="3894584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push(</a:t>
            </a:r>
            <a:r>
              <a:rPr lang="en-US" altLang="zh-CN" sz="2400" b="1" dirty="0" err="1" smtClean="0"/>
              <a:t>int</a:t>
            </a:r>
            <a:r>
              <a:rPr lang="en-US" altLang="zh-CN" sz="2400" b="1" dirty="0" smtClean="0"/>
              <a:t> v</a:t>
            </a:r>
            <a:r>
              <a:rPr lang="en-US" altLang="zh-CN" sz="2400" b="1" dirty="0"/>
              <a:t>):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1 </a:t>
            </a:r>
            <a:r>
              <a:rPr lang="en-US" altLang="zh-CN" sz="2400" b="1" dirty="0" smtClean="0">
                <a:cs typeface="Courier New" pitchFamily="49" charset="0"/>
              </a:rPr>
              <a:t>  local b:=false, x, t</a:t>
            </a:r>
            <a:r>
              <a:rPr lang="en-US" altLang="zh-CN" sz="2400" b="1" dirty="0">
                <a:cs typeface="Courier New" pitchFamily="49" charset="0"/>
              </a:rPr>
              <a:t>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2 </a:t>
            </a:r>
            <a:r>
              <a:rPr lang="en-US" altLang="zh-CN" sz="2400" b="1" dirty="0" smtClean="0">
                <a:cs typeface="Courier New" pitchFamily="49" charset="0"/>
              </a:rPr>
              <a:t>  x := </a:t>
            </a:r>
            <a:r>
              <a:rPr lang="en-US" altLang="zh-CN" sz="2400" b="1" dirty="0">
                <a:cs typeface="Courier New" pitchFamily="49" charset="0"/>
              </a:rPr>
              <a:t>new Node();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3 </a:t>
            </a:r>
            <a:r>
              <a:rPr lang="en-US" altLang="zh-CN" sz="2400" b="1" dirty="0" smtClean="0">
                <a:cs typeface="Courier New" pitchFamily="49" charset="0"/>
              </a:rPr>
              <a:t>  </a:t>
            </a:r>
            <a:r>
              <a:rPr lang="en-US" altLang="zh-CN" sz="2400" b="1" dirty="0" err="1" smtClean="0">
                <a:cs typeface="Courier New" pitchFamily="49" charset="0"/>
              </a:rPr>
              <a:t>x.data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v;</a:t>
            </a:r>
          </a:p>
        </p:txBody>
      </p:sp>
      <p:sp>
        <p:nvSpPr>
          <p:cNvPr id="22" name="Text Box 23"/>
          <p:cNvSpPr txBox="1">
            <a:spLocks noChangeArrowheads="1"/>
          </p:cNvSpPr>
          <p:nvPr/>
        </p:nvSpPr>
        <p:spPr bwMode="auto">
          <a:xfrm>
            <a:off x="4604320" y="3905250"/>
            <a:ext cx="349607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4 </a:t>
            </a:r>
            <a:r>
              <a:rPr lang="en-US" altLang="zh-CN" sz="2400" b="1" dirty="0" smtClean="0">
                <a:cs typeface="Courier New" pitchFamily="49" charset="0"/>
              </a:rPr>
              <a:t>  while(!b){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5   </a:t>
            </a:r>
            <a:r>
              <a:rPr lang="en-US" altLang="zh-CN" sz="2400" b="1" dirty="0" smtClean="0">
                <a:cs typeface="Courier New" pitchFamily="49" charset="0"/>
              </a:rPr>
              <a:t> 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6   </a:t>
            </a:r>
            <a:r>
              <a:rPr lang="en-US" altLang="zh-CN" sz="2400" b="1" dirty="0" smtClean="0">
                <a:cs typeface="Courier New" pitchFamily="49" charset="0"/>
              </a:rPr>
              <a:t> 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7   </a:t>
            </a:r>
            <a:r>
              <a:rPr lang="en-US" altLang="zh-CN" sz="2400" b="1" dirty="0" smtClean="0">
                <a:cs typeface="Courier New" pitchFamily="49" charset="0"/>
              </a:rPr>
              <a:t>     b := </a:t>
            </a:r>
            <a:r>
              <a:rPr lang="en-US" altLang="zh-CN" sz="2400" b="1" dirty="0" err="1">
                <a:cs typeface="Courier New" pitchFamily="49" charset="0"/>
              </a:rPr>
              <a:t>cas</a:t>
            </a:r>
            <a:r>
              <a:rPr lang="en-US" altLang="zh-CN" sz="2400" b="1" dirty="0" smtClean="0">
                <a:cs typeface="Courier New" pitchFamily="49" charset="0"/>
              </a:rPr>
              <a:t>(&amp;Top</a:t>
            </a:r>
            <a:r>
              <a:rPr lang="en-US" altLang="zh-CN" sz="2400" b="1" dirty="0">
                <a:cs typeface="Courier New" pitchFamily="49" charset="0"/>
              </a:rPr>
              <a:t>, t, x);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8 </a:t>
            </a:r>
            <a:r>
              <a:rPr lang="en-US" altLang="zh-CN" sz="2400" b="1" dirty="0" smtClean="0">
                <a:cs typeface="Courier New" pitchFamily="49" charset="0"/>
              </a:rPr>
              <a:t>   }</a:t>
            </a:r>
            <a:endParaRPr lang="en-US" altLang="zh-CN" b="1" dirty="0"/>
          </a:p>
        </p:txBody>
      </p:sp>
      <p:grpSp>
        <p:nvGrpSpPr>
          <p:cNvPr id="23" name="Group 35"/>
          <p:cNvGrpSpPr>
            <a:grpSpLocks/>
          </p:cNvGrpSpPr>
          <p:nvPr/>
        </p:nvGrpSpPr>
        <p:grpSpPr bwMode="auto">
          <a:xfrm>
            <a:off x="2197101" y="3032125"/>
            <a:ext cx="1198563" cy="777875"/>
            <a:chOff x="1384" y="1910"/>
            <a:chExt cx="755" cy="490"/>
          </a:xfrm>
        </p:grpSpPr>
        <p:sp>
          <p:nvSpPr>
            <p:cNvPr id="24" name="Rectangle 5"/>
            <p:cNvSpPr>
              <a:spLocks noChangeArrowheads="1"/>
            </p:cNvSpPr>
            <p:nvPr/>
          </p:nvSpPr>
          <p:spPr bwMode="auto">
            <a:xfrm>
              <a:off x="1384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1720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1456" y="1910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000">
                <a:latin typeface="Calibri" pitchFamily="34" charset="0"/>
              </a:endParaRPr>
            </a:p>
          </p:txBody>
        </p:sp>
        <p:sp>
          <p:nvSpPr>
            <p:cNvPr id="27" name="Text Box 17"/>
            <p:cNvSpPr txBox="1">
              <a:spLocks noChangeArrowheads="1"/>
            </p:cNvSpPr>
            <p:nvPr/>
          </p:nvSpPr>
          <p:spPr bwMode="auto">
            <a:xfrm>
              <a:off x="1701" y="2150"/>
              <a:ext cx="43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alibri" pitchFamily="34" charset="0"/>
                </a:rPr>
                <a:t>next</a:t>
              </a:r>
              <a:endParaRPr lang="en-US" altLang="zh-CN" sz="2000" dirty="0">
                <a:latin typeface="Calibri" pitchFamily="34" charset="0"/>
              </a:endParaRPr>
            </a:p>
          </p:txBody>
        </p:sp>
      </p:grpSp>
      <p:grpSp>
        <p:nvGrpSpPr>
          <p:cNvPr id="28" name="Group 36"/>
          <p:cNvGrpSpPr>
            <a:grpSpLocks/>
          </p:cNvGrpSpPr>
          <p:nvPr/>
        </p:nvGrpSpPr>
        <p:grpSpPr bwMode="auto">
          <a:xfrm>
            <a:off x="560388" y="2936875"/>
            <a:ext cx="533400" cy="415925"/>
            <a:chOff x="353" y="1850"/>
            <a:chExt cx="336" cy="262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353" y="187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432" y="185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alibri" pitchFamily="34" charset="0"/>
                </a:rPr>
                <a:t>t</a:t>
              </a:r>
            </a:p>
          </p:txBody>
        </p:sp>
      </p:grpSp>
      <p:cxnSp>
        <p:nvCxnSpPr>
          <p:cNvPr id="31" name="AutoShape 32"/>
          <p:cNvCxnSpPr>
            <a:cxnSpLocks noChangeShapeType="1"/>
            <a:stCxn id="30" idx="3"/>
            <a:endCxn id="4" idx="1"/>
          </p:cNvCxnSpPr>
          <p:nvPr/>
        </p:nvCxnSpPr>
        <p:spPr bwMode="auto">
          <a:xfrm flipV="1">
            <a:off x="1066800" y="2365375"/>
            <a:ext cx="1087438" cy="769938"/>
          </a:xfrm>
          <a:prstGeom prst="curvedConnector3">
            <a:avLst>
              <a:gd name="adj1" fmla="val 49926"/>
            </a:avLst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Freeform 33"/>
          <p:cNvSpPr>
            <a:spLocks/>
          </p:cNvSpPr>
          <p:nvPr/>
        </p:nvSpPr>
        <p:spPr bwMode="auto">
          <a:xfrm>
            <a:off x="1765300" y="2438400"/>
            <a:ext cx="1384300" cy="762000"/>
          </a:xfrm>
          <a:custGeom>
            <a:avLst/>
            <a:gdLst>
              <a:gd name="T0" fmla="*/ 760 w 872"/>
              <a:gd name="T1" fmla="*/ 480 h 480"/>
              <a:gd name="T2" fmla="*/ 760 w 872"/>
              <a:gd name="T3" fmla="*/ 336 h 480"/>
              <a:gd name="T4" fmla="*/ 88 w 872"/>
              <a:gd name="T5" fmla="*/ 240 h 480"/>
              <a:gd name="T6" fmla="*/ 232 w 872"/>
              <a:gd name="T7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72" h="480">
                <a:moveTo>
                  <a:pt x="760" y="480"/>
                </a:moveTo>
                <a:cubicBezTo>
                  <a:pt x="816" y="428"/>
                  <a:pt x="872" y="376"/>
                  <a:pt x="760" y="336"/>
                </a:cubicBezTo>
                <a:cubicBezTo>
                  <a:pt x="648" y="296"/>
                  <a:pt x="176" y="296"/>
                  <a:pt x="88" y="240"/>
                </a:cubicBezTo>
                <a:cubicBezTo>
                  <a:pt x="0" y="184"/>
                  <a:pt x="116" y="92"/>
                  <a:pt x="23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33" name="AutoShape 34"/>
          <p:cNvCxnSpPr>
            <a:cxnSpLocks noChangeShapeType="1"/>
            <a:stCxn id="20" idx="2"/>
            <a:endCxn id="24" idx="1"/>
          </p:cNvCxnSpPr>
          <p:nvPr/>
        </p:nvCxnSpPr>
        <p:spPr bwMode="auto">
          <a:xfrm rot="16200000" flipH="1">
            <a:off x="1208882" y="2250281"/>
            <a:ext cx="1276350" cy="700087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4" name="Group 37"/>
          <p:cNvGrpSpPr>
            <a:grpSpLocks/>
          </p:cNvGrpSpPr>
          <p:nvPr/>
        </p:nvGrpSpPr>
        <p:grpSpPr bwMode="auto">
          <a:xfrm>
            <a:off x="990600" y="3657600"/>
            <a:ext cx="533400" cy="415925"/>
            <a:chOff x="353" y="1850"/>
            <a:chExt cx="336" cy="262"/>
          </a:xfrm>
        </p:grpSpPr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53" y="1872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6" name="Text Box 24"/>
            <p:cNvSpPr txBox="1">
              <a:spLocks noChangeArrowheads="1"/>
            </p:cNvSpPr>
            <p:nvPr/>
          </p:nvSpPr>
          <p:spPr bwMode="auto">
            <a:xfrm>
              <a:off x="432" y="1850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Calibri" pitchFamily="34" charset="0"/>
                </a:rPr>
                <a:t>x</a:t>
              </a:r>
            </a:p>
          </p:txBody>
        </p:sp>
      </p:grpSp>
      <p:cxnSp>
        <p:nvCxnSpPr>
          <p:cNvPr id="37" name="AutoShape 40"/>
          <p:cNvCxnSpPr>
            <a:cxnSpLocks noChangeShapeType="1"/>
            <a:stCxn id="36" idx="3"/>
            <a:endCxn id="24" idx="1"/>
          </p:cNvCxnSpPr>
          <p:nvPr/>
        </p:nvCxnSpPr>
        <p:spPr bwMode="auto">
          <a:xfrm flipV="1">
            <a:off x="1497013" y="3238500"/>
            <a:ext cx="700087" cy="617538"/>
          </a:xfrm>
          <a:prstGeom prst="curvedConnector3">
            <a:avLst>
              <a:gd name="adj1" fmla="val 4988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2286000" y="3048000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v</a:t>
            </a:r>
          </a:p>
        </p:txBody>
      </p:sp>
      <p:sp>
        <p:nvSpPr>
          <p:cNvPr id="39" name="右箭头 38"/>
          <p:cNvSpPr/>
          <p:nvPr/>
        </p:nvSpPr>
        <p:spPr>
          <a:xfrm>
            <a:off x="436240" y="5517232"/>
            <a:ext cx="362273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5256300" y="2996952"/>
            <a:ext cx="2772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Is it </a:t>
            </a:r>
            <a:r>
              <a:rPr lang="en-US" altLang="zh-CN" sz="2800" b="1" i="1" dirty="0" err="1" smtClean="0">
                <a:solidFill>
                  <a:srgbClr val="FF0000"/>
                </a:solidFill>
              </a:rPr>
              <a:t>linearizable</a:t>
            </a:r>
            <a:r>
              <a:rPr lang="en-US" altLang="zh-CN" sz="2800" b="1" i="1" dirty="0" smtClean="0">
                <a:solidFill>
                  <a:srgbClr val="FF0000"/>
                </a:solidFill>
              </a:rPr>
              <a:t>?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380312" y="1052736"/>
            <a:ext cx="1412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[Treiber’86]</a:t>
            </a:r>
            <a:endParaRPr lang="zh-CN" altLang="en-US" sz="20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2.03515E-7 L -2.22222E-6 0.0788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6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0.07886 L 0.42917 -0.14154 " pathEditMode="relative" rAng="0" ptsTypes="AA">
                                      <p:cBhvr>
                                        <p:cTn id="32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458" y="-110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-0.14154 L 0.42917 -0.05759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"/>
                            </p:stCondLst>
                            <p:childTnLst>
                              <p:par>
                                <p:cTn id="49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917 -0.05759 L 0.42917 0.02636 " pathEditMode="relative" rAng="0" ptsTypes="AA">
                                      <p:cBhvr>
                                        <p:cTn id="58" dur="1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1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8" grpId="0"/>
      <p:bldP spid="39" grpId="0" animBg="1"/>
      <p:bldP spid="39" grpId="1" animBg="1"/>
      <p:bldP spid="39" grpId="2" animBg="1"/>
      <p:bldP spid="39" grpId="3" animBg="1"/>
      <p:bldP spid="39" grpId="4" animBg="1"/>
      <p:bldP spid="4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644008" y="5287078"/>
            <a:ext cx="432626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Line 6: the only command that changes the list</a:t>
            </a:r>
            <a:endParaRPr lang="en-US" altLang="zh-CN" sz="2800" dirty="0"/>
          </a:p>
        </p:txBody>
      </p:sp>
      <p:sp>
        <p:nvSpPr>
          <p:cNvPr id="24" name="椭圆 23"/>
          <p:cNvSpPr/>
          <p:nvPr/>
        </p:nvSpPr>
        <p:spPr>
          <a:xfrm>
            <a:off x="1145332" y="5488190"/>
            <a:ext cx="2808312" cy="720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3953644" y="5488190"/>
            <a:ext cx="11521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 smtClean="0">
                <a:solidFill>
                  <a:srgbClr val="FF0000"/>
                </a:solidFill>
              </a:rPr>
              <a:t>LP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26" name="右大括号 25"/>
          <p:cNvSpPr/>
          <p:nvPr/>
        </p:nvSpPr>
        <p:spPr>
          <a:xfrm>
            <a:off x="3903340" y="2852936"/>
            <a:ext cx="402084" cy="2563246"/>
          </a:xfrm>
          <a:prstGeom prst="rightBrace">
            <a:avLst>
              <a:gd name="adj1" fmla="val 59247"/>
              <a:gd name="adj2" fmla="val 50000"/>
            </a:avLst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4644008" y="3841884"/>
            <a:ext cx="409290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Not update the shared list</a:t>
            </a:r>
            <a:endParaRPr lang="en-US" altLang="zh-CN" sz="2800" dirty="0"/>
          </a:p>
        </p:txBody>
      </p:sp>
      <p:sp>
        <p:nvSpPr>
          <p:cNvPr id="33" name="圆角矩形标注 32"/>
          <p:cNvSpPr/>
          <p:nvPr/>
        </p:nvSpPr>
        <p:spPr>
          <a:xfrm>
            <a:off x="4499992" y="4408070"/>
            <a:ext cx="2808312" cy="864096"/>
          </a:xfrm>
          <a:prstGeom prst="wedgeRoundRectCallout">
            <a:avLst>
              <a:gd name="adj1" fmla="val -90996"/>
              <a:gd name="adj2" fmla="val 904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“Fixed”: statically located in </a:t>
            </a:r>
            <a:r>
              <a:rPr lang="en-US" altLang="zh-CN" sz="2400" dirty="0" err="1" smtClean="0"/>
              <a:t>impl</a:t>
            </a:r>
            <a:r>
              <a:rPr lang="en-US" altLang="zh-CN" sz="2400" dirty="0" smtClean="0"/>
              <a:t> code</a:t>
            </a:r>
            <a:endParaRPr lang="zh-CN" altLang="en-US" sz="2400" dirty="0"/>
          </a:p>
        </p:txBody>
      </p:sp>
      <p:grpSp>
        <p:nvGrpSpPr>
          <p:cNvPr id="28" name="组合 11"/>
          <p:cNvGrpSpPr/>
          <p:nvPr/>
        </p:nvGrpSpPr>
        <p:grpSpPr>
          <a:xfrm>
            <a:off x="296440" y="989856"/>
            <a:ext cx="4521300" cy="1143000"/>
            <a:chOff x="107504" y="1589087"/>
            <a:chExt cx="4521300" cy="1143000"/>
          </a:xfrm>
        </p:grpSpPr>
        <p:sp>
          <p:nvSpPr>
            <p:cNvPr id="29" name="Rectangle 6"/>
            <p:cNvSpPr>
              <a:spLocks noChangeArrowheads="1"/>
            </p:cNvSpPr>
            <p:nvPr/>
          </p:nvSpPr>
          <p:spPr bwMode="auto">
            <a:xfrm>
              <a:off x="134491" y="1624012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0" name="Rectangle 5"/>
            <p:cNvSpPr>
              <a:spLocks noChangeArrowheads="1"/>
            </p:cNvSpPr>
            <p:nvPr/>
          </p:nvSpPr>
          <p:spPr bwMode="auto">
            <a:xfrm>
              <a:off x="8556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1" name="Rectangle 6"/>
            <p:cNvSpPr>
              <a:spLocks noChangeArrowheads="1"/>
            </p:cNvSpPr>
            <p:nvPr/>
          </p:nvSpPr>
          <p:spPr bwMode="auto">
            <a:xfrm>
              <a:off x="13890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2" name="Line 7"/>
            <p:cNvSpPr>
              <a:spLocks noChangeShapeType="1"/>
            </p:cNvSpPr>
            <p:nvPr/>
          </p:nvSpPr>
          <p:spPr bwMode="auto">
            <a:xfrm>
              <a:off x="1922414" y="238918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Text Box 8"/>
            <p:cNvSpPr txBox="1">
              <a:spLocks noChangeArrowheads="1"/>
            </p:cNvSpPr>
            <p:nvPr/>
          </p:nvSpPr>
          <p:spPr bwMode="auto">
            <a:xfrm>
              <a:off x="2337496" y="2046287"/>
              <a:ext cx="504056" cy="519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35" name="Rectangle 10"/>
            <p:cNvSpPr>
              <a:spLocks noChangeArrowheads="1"/>
            </p:cNvSpPr>
            <p:nvPr/>
          </p:nvSpPr>
          <p:spPr bwMode="auto">
            <a:xfrm>
              <a:off x="33036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6" name="Rectangle 11"/>
            <p:cNvSpPr>
              <a:spLocks noChangeArrowheads="1"/>
            </p:cNvSpPr>
            <p:nvPr/>
          </p:nvSpPr>
          <p:spPr bwMode="auto">
            <a:xfrm>
              <a:off x="38370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37" name="Line 12"/>
            <p:cNvSpPr>
              <a:spLocks noChangeShapeType="1"/>
            </p:cNvSpPr>
            <p:nvPr/>
          </p:nvSpPr>
          <p:spPr bwMode="auto">
            <a:xfrm>
              <a:off x="2841552" y="2389187"/>
              <a:ext cx="462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3"/>
            <p:cNvSpPr>
              <a:spLocks noChangeShapeType="1"/>
            </p:cNvSpPr>
            <p:nvPr/>
          </p:nvSpPr>
          <p:spPr bwMode="auto">
            <a:xfrm>
              <a:off x="4116488" y="2427287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4"/>
            <p:cNvSpPr>
              <a:spLocks noChangeShapeType="1"/>
            </p:cNvSpPr>
            <p:nvPr/>
          </p:nvSpPr>
          <p:spPr bwMode="auto">
            <a:xfrm>
              <a:off x="3913288" y="2732087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Text Box 16"/>
            <p:cNvSpPr txBox="1">
              <a:spLocks noChangeArrowheads="1"/>
            </p:cNvSpPr>
            <p:nvPr/>
          </p:nvSpPr>
          <p:spPr bwMode="auto">
            <a:xfrm>
              <a:off x="926680" y="2191196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latin typeface="Calibri" pitchFamily="34" charset="0"/>
                </a:rPr>
                <a:t>v1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41" name="Text Box 17"/>
            <p:cNvSpPr txBox="1">
              <a:spLocks noChangeArrowheads="1"/>
            </p:cNvSpPr>
            <p:nvPr/>
          </p:nvSpPr>
          <p:spPr bwMode="auto">
            <a:xfrm>
              <a:off x="1392189" y="1817687"/>
              <a:ext cx="695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alibri" pitchFamily="34" charset="0"/>
                </a:rPr>
                <a:t>n</a:t>
              </a:r>
              <a:r>
                <a:rPr lang="en-US" altLang="zh-CN" sz="2000" dirty="0" smtClean="0">
                  <a:latin typeface="Calibri" pitchFamily="34" charset="0"/>
                </a:rPr>
                <a:t>ext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42" name="Text Box 19"/>
            <p:cNvSpPr txBox="1">
              <a:spLocks noChangeArrowheads="1"/>
            </p:cNvSpPr>
            <p:nvPr/>
          </p:nvSpPr>
          <p:spPr bwMode="auto">
            <a:xfrm>
              <a:off x="3302944" y="2191196"/>
              <a:ext cx="5334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 err="1" smtClean="0">
                  <a:latin typeface="Calibri" pitchFamily="34" charset="0"/>
                </a:rPr>
                <a:t>vk</a:t>
              </a:r>
              <a:endParaRPr lang="en-US" altLang="zh-CN" sz="2000" dirty="0">
                <a:latin typeface="Calibri" pitchFamily="34" charset="0"/>
              </a:endParaRPr>
            </a:p>
          </p:txBody>
        </p:sp>
        <p:sp>
          <p:nvSpPr>
            <p:cNvPr id="43" name="Text Box 20"/>
            <p:cNvSpPr txBox="1">
              <a:spLocks noChangeArrowheads="1"/>
            </p:cNvSpPr>
            <p:nvPr/>
          </p:nvSpPr>
          <p:spPr bwMode="auto">
            <a:xfrm>
              <a:off x="3806479" y="1817687"/>
              <a:ext cx="822325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alibri" pitchFamily="34" charset="0"/>
                </a:rPr>
                <a:t>n</a:t>
              </a:r>
              <a:r>
                <a:rPr lang="en-US" altLang="zh-CN" sz="2000" dirty="0" smtClean="0">
                  <a:latin typeface="Calibri" pitchFamily="34" charset="0"/>
                </a:rPr>
                <a:t>ext</a:t>
              </a:r>
              <a:endParaRPr lang="en-US" altLang="zh-CN" sz="2000" dirty="0">
                <a:latin typeface="Calibri" pitchFamily="34" charset="0"/>
              </a:endParaRPr>
            </a:p>
          </p:txBody>
        </p:sp>
        <p:grpSp>
          <p:nvGrpSpPr>
            <p:cNvPr id="44" name="Group 21"/>
            <p:cNvGrpSpPr>
              <a:grpSpLocks/>
            </p:cNvGrpSpPr>
            <p:nvPr/>
          </p:nvGrpSpPr>
          <p:grpSpPr bwMode="auto">
            <a:xfrm>
              <a:off x="467866" y="2008187"/>
              <a:ext cx="342900" cy="381000"/>
              <a:chOff x="1200" y="1176"/>
              <a:chExt cx="432" cy="240"/>
            </a:xfrm>
          </p:grpSpPr>
          <p:sp>
            <p:nvSpPr>
              <p:cNvPr id="46" name="Line 22"/>
              <p:cNvSpPr>
                <a:spLocks noChangeShapeType="1"/>
              </p:cNvSpPr>
              <p:nvPr/>
            </p:nvSpPr>
            <p:spPr bwMode="auto">
              <a:xfrm>
                <a:off x="1200" y="11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" name="Line 23"/>
              <p:cNvSpPr>
                <a:spLocks noChangeShapeType="1"/>
              </p:cNvSpPr>
              <p:nvPr/>
            </p:nvSpPr>
            <p:spPr bwMode="auto">
              <a:xfrm>
                <a:off x="1200" y="14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5" name="Text Box 24"/>
            <p:cNvSpPr txBox="1">
              <a:spLocks noChangeArrowheads="1"/>
            </p:cNvSpPr>
            <p:nvPr/>
          </p:nvSpPr>
          <p:spPr bwMode="auto">
            <a:xfrm>
              <a:off x="107504" y="1589087"/>
              <a:ext cx="76200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dirty="0" smtClean="0">
                  <a:latin typeface="Calibri" pitchFamily="34" charset="0"/>
                </a:rPr>
                <a:t>Top</a:t>
              </a:r>
              <a:endParaRPr lang="en-US" altLang="zh-CN" sz="2000" b="1" dirty="0">
                <a:latin typeface="Calibri" pitchFamily="34" charset="0"/>
              </a:endParaRPr>
            </a:p>
          </p:txBody>
        </p:sp>
      </p:grpSp>
      <p:sp>
        <p:nvSpPr>
          <p:cNvPr id="48" name="标题 1"/>
          <p:cNvSpPr txBox="1">
            <a:spLocks/>
          </p:cNvSpPr>
          <p:nvPr/>
        </p:nvSpPr>
        <p:spPr>
          <a:xfrm>
            <a:off x="611560" y="260648"/>
            <a:ext cx="3131840" cy="647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Treiber’s stack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9" name="Text Box 4"/>
          <p:cNvSpPr txBox="1">
            <a:spLocks noChangeArrowheads="1"/>
          </p:cNvSpPr>
          <p:nvPr/>
        </p:nvSpPr>
        <p:spPr bwMode="auto">
          <a:xfrm>
            <a:off x="857300" y="2329710"/>
            <a:ext cx="3102844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 smtClean="0"/>
              <a:t>push(v</a:t>
            </a:r>
            <a:r>
              <a:rPr lang="en-US" altLang="zh-CN" sz="2400" b="1" dirty="0"/>
              <a:t>):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1 </a:t>
            </a:r>
            <a:r>
              <a:rPr lang="en-US" altLang="zh-CN" sz="2400" b="1" dirty="0" smtClean="0">
                <a:cs typeface="Courier New" pitchFamily="49" charset="0"/>
              </a:rPr>
              <a:t> local b:=false, </a:t>
            </a:r>
            <a:r>
              <a:rPr lang="en-US" altLang="zh-CN" sz="2400" b="1" dirty="0">
                <a:cs typeface="Courier New" pitchFamily="49" charset="0"/>
              </a:rPr>
              <a:t>x, t;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2  x := </a:t>
            </a:r>
            <a:r>
              <a:rPr lang="en-US" altLang="zh-CN" sz="2400" b="1" dirty="0">
                <a:cs typeface="Courier New" pitchFamily="49" charset="0"/>
              </a:rPr>
              <a:t>new </a:t>
            </a:r>
            <a:r>
              <a:rPr lang="en-US" altLang="zh-CN" sz="2400" b="1" dirty="0" smtClean="0">
                <a:cs typeface="Courier New" pitchFamily="49" charset="0"/>
              </a:rPr>
              <a:t>Node(v);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3  while (!b) {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4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dirty="0">
                <a:cs typeface="Courier New" pitchFamily="49" charset="0"/>
              </a:rPr>
              <a:t>5</a:t>
            </a:r>
            <a:r>
              <a:rPr lang="en-US" altLang="zh-CN" sz="2400" b="1" dirty="0" smtClean="0"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= </a:t>
            </a:r>
            <a:r>
              <a:rPr lang="en-US" altLang="zh-CN" sz="2400" b="1" dirty="0">
                <a:cs typeface="Courier New" pitchFamily="49" charset="0"/>
              </a:rPr>
              <a:t>t;</a:t>
            </a:r>
          </a:p>
          <a:p>
            <a:pPr marL="457200" indent="-457200"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6    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b = </a:t>
            </a:r>
            <a:r>
              <a:rPr lang="en-US" altLang="zh-CN" sz="2400" b="1" dirty="0" err="1">
                <a:solidFill>
                  <a:srgbClr val="FF0000"/>
                </a:solidFill>
                <a:cs typeface="Courier New" pitchFamily="49" charset="0"/>
              </a:rPr>
              <a:t>cas</a:t>
            </a:r>
            <a:r>
              <a:rPr lang="en-US" altLang="zh-CN" sz="2400" b="1" dirty="0">
                <a:solidFill>
                  <a:srgbClr val="FF0000"/>
                </a:solidFill>
                <a:cs typeface="Courier New" pitchFamily="49" charset="0"/>
              </a:rPr>
              <a:t>(&amp;top, t, x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);  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 smtClean="0">
                <a:cs typeface="Courier New" pitchFamily="49" charset="0"/>
              </a:rPr>
              <a:t>7  }</a:t>
            </a:r>
            <a:endParaRPr lang="en-US" altLang="zh-CN" sz="2400" b="1" dirty="0">
              <a:cs typeface="Courier New" pitchFamily="49" charset="0"/>
            </a:endParaRPr>
          </a:p>
        </p:txBody>
      </p: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5508104" y="2348880"/>
            <a:ext cx="2232248" cy="907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640"/>
              </a:spcBef>
            </a:pPr>
            <a:r>
              <a:rPr lang="en-US" altLang="zh-CN" sz="2400" b="1" dirty="0" smtClean="0"/>
              <a:t>PUSH(v</a:t>
            </a:r>
            <a:r>
              <a:rPr lang="en-US" altLang="zh-CN" sz="2400" b="1" dirty="0"/>
              <a:t>):</a:t>
            </a:r>
          </a:p>
          <a:p>
            <a:pPr>
              <a:spcBef>
                <a:spcPts val="640"/>
              </a:spcBef>
            </a:pPr>
            <a:r>
              <a:rPr lang="en-US" altLang="zh-CN" sz="2400" b="1" dirty="0" smtClean="0"/>
              <a:t>    </a:t>
            </a:r>
            <a:r>
              <a:rPr lang="en-US" altLang="zh-CN" sz="2400" b="1" dirty="0" err="1" smtClean="0"/>
              <a:t>Stk</a:t>
            </a:r>
            <a:r>
              <a:rPr lang="en-US" altLang="zh-CN" sz="2400" b="1" dirty="0" smtClean="0"/>
              <a:t> := v::</a:t>
            </a:r>
            <a:r>
              <a:rPr lang="en-US" altLang="zh-CN" sz="2400" b="1" dirty="0" err="1" smtClean="0"/>
              <a:t>Stk</a:t>
            </a:r>
            <a:r>
              <a:rPr lang="en-US" altLang="zh-CN" sz="2400" b="1" dirty="0" smtClean="0"/>
              <a:t>;</a:t>
            </a:r>
            <a:endParaRPr lang="en-US" altLang="zh-CN" sz="2400" b="1" dirty="0"/>
          </a:p>
        </p:txBody>
      </p:sp>
      <p:sp>
        <p:nvSpPr>
          <p:cNvPr id="51" name="Rectangle 24"/>
          <p:cNvSpPr>
            <a:spLocks noChangeArrowheads="1"/>
          </p:cNvSpPr>
          <p:nvPr/>
        </p:nvSpPr>
        <p:spPr bwMode="auto">
          <a:xfrm>
            <a:off x="5489076" y="1340768"/>
            <a:ext cx="33843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err="1" smtClean="0"/>
              <a:t>Stk</a:t>
            </a:r>
            <a:r>
              <a:rPr lang="en-US" altLang="zh-CN" sz="2800" dirty="0" smtClean="0"/>
              <a:t> = v1 :: v2 :: … :: </a:t>
            </a:r>
            <a:r>
              <a:rPr lang="en-US" altLang="zh-CN" sz="2800" dirty="0" err="1" smtClean="0"/>
              <a:t>vk</a:t>
            </a:r>
            <a:endParaRPr lang="en-US" altLang="zh-CN" sz="2800" dirty="0"/>
          </a:p>
        </p:txBody>
      </p:sp>
      <p:sp>
        <p:nvSpPr>
          <p:cNvPr id="52" name="Subtitle 2"/>
          <p:cNvSpPr txBox="1">
            <a:spLocks/>
          </p:cNvSpPr>
          <p:nvPr/>
        </p:nvSpPr>
        <p:spPr>
          <a:xfrm>
            <a:off x="5292080" y="404664"/>
            <a:ext cx="3024336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3200" dirty="0" smtClean="0">
                <a:latin typeface="+mn-lt"/>
                <a:cs typeface="+mn-cs"/>
              </a:rPr>
              <a:t>Abstract stack </a:t>
            </a:r>
            <a:r>
              <a:rPr lang="en-US" sz="3200" b="1" dirty="0" smtClean="0">
                <a:solidFill>
                  <a:srgbClr val="0000FF"/>
                </a:solidFill>
                <a:latin typeface="+mn-lt"/>
                <a:cs typeface="+mn-cs"/>
              </a:rPr>
              <a:t>S</a:t>
            </a:r>
            <a:endParaRPr lang="he-IL" sz="3200" b="1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139952" y="188640"/>
            <a:ext cx="881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cs typeface="+mj-cs"/>
                <a:sym typeface="Symbol"/>
              </a:rPr>
              <a:t></a:t>
            </a:r>
            <a:r>
              <a:rPr lang="en-US" altLang="zh-CN" sz="4400" b="1" baseline="-25000" dirty="0" err="1" smtClean="0">
                <a:solidFill>
                  <a:srgbClr val="FF0000"/>
                </a:solidFill>
                <a:cs typeface="+mj-cs"/>
                <a:sym typeface="Symbol"/>
              </a:rPr>
              <a:t>lin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211960" y="1674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FF0000"/>
                </a:solidFill>
                <a:cs typeface="+mj-cs"/>
                <a:sym typeface="Symbol"/>
              </a:rPr>
              <a:t>?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 animBg="1"/>
      <p:bldP spid="25" grpId="0"/>
      <p:bldP spid="26" grpId="0" animBg="1"/>
      <p:bldP spid="27" grpId="0"/>
      <p:bldP spid="27" grpId="1"/>
      <p:bldP spid="33" grpId="0" animBg="1"/>
      <p:bldP spid="50" grpId="0"/>
      <p:bldP spid="51" grpId="0"/>
      <p:bldP spid="52" grpId="0"/>
      <p:bldP spid="53" grpId="0"/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4149080"/>
            <a:ext cx="3168352" cy="2349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840"/>
              </a:spcBef>
            </a:pPr>
            <a:r>
              <a:rPr lang="en-US" altLang="zh-CN" sz="2400" b="1" dirty="0" smtClean="0">
                <a:cs typeface="Courier New" pitchFamily="49" charset="0"/>
              </a:rPr>
              <a:t>1  local b:=false, </a:t>
            </a:r>
            <a:r>
              <a:rPr lang="en-US" altLang="zh-CN" sz="2400" b="1" dirty="0">
                <a:cs typeface="Courier New" pitchFamily="49" charset="0"/>
              </a:rPr>
              <a:t>x, t;</a:t>
            </a:r>
          </a:p>
          <a:p>
            <a:pPr>
              <a:spcBef>
                <a:spcPts val="840"/>
              </a:spcBef>
            </a:pPr>
            <a:r>
              <a:rPr lang="en-US" altLang="zh-CN" sz="2400" b="1" dirty="0" smtClean="0">
                <a:cs typeface="Courier New" pitchFamily="49" charset="0"/>
              </a:rPr>
              <a:t>2  x := </a:t>
            </a:r>
            <a:r>
              <a:rPr lang="en-US" altLang="zh-CN" sz="2400" b="1" dirty="0">
                <a:cs typeface="Courier New" pitchFamily="49" charset="0"/>
              </a:rPr>
              <a:t>new </a:t>
            </a:r>
            <a:r>
              <a:rPr lang="en-US" altLang="zh-CN" sz="2400" b="1" dirty="0" smtClean="0">
                <a:cs typeface="Courier New" pitchFamily="49" charset="0"/>
              </a:rPr>
              <a:t>Node(v);</a:t>
            </a:r>
          </a:p>
          <a:p>
            <a:pPr>
              <a:spcBef>
                <a:spcPts val="840"/>
              </a:spcBef>
            </a:pPr>
            <a:r>
              <a:rPr lang="en-US" altLang="zh-CN" sz="2400" b="1" dirty="0" smtClean="0">
                <a:cs typeface="Courier New" pitchFamily="49" charset="0"/>
              </a:rPr>
              <a:t>3  while (!b) {</a:t>
            </a:r>
          </a:p>
          <a:p>
            <a:pPr>
              <a:spcBef>
                <a:spcPts val="840"/>
              </a:spcBef>
            </a:pPr>
            <a:r>
              <a:rPr lang="en-US" altLang="zh-CN" sz="2400" b="1" dirty="0" smtClean="0">
                <a:cs typeface="Courier New" pitchFamily="49" charset="0"/>
              </a:rPr>
              <a:t>4    t := Top;</a:t>
            </a:r>
            <a:endParaRPr lang="en-US" altLang="zh-CN" sz="2400" b="1" dirty="0">
              <a:cs typeface="Courier New" pitchFamily="49" charset="0"/>
            </a:endParaRPr>
          </a:p>
          <a:p>
            <a:pPr>
              <a:spcBef>
                <a:spcPts val="840"/>
              </a:spcBef>
            </a:pPr>
            <a:r>
              <a:rPr lang="en-US" altLang="zh-CN" sz="2400" b="1" dirty="0">
                <a:cs typeface="Courier New" pitchFamily="49" charset="0"/>
              </a:rPr>
              <a:t>5</a:t>
            </a:r>
            <a:r>
              <a:rPr lang="en-US" altLang="zh-CN" sz="2400" b="1" dirty="0" smtClean="0">
                <a:cs typeface="Courier New" pitchFamily="49" charset="0"/>
              </a:rPr>
              <a:t>    </a:t>
            </a:r>
            <a:r>
              <a:rPr lang="en-US" altLang="zh-CN" sz="2400" b="1" dirty="0" err="1" smtClean="0">
                <a:cs typeface="Courier New" pitchFamily="49" charset="0"/>
              </a:rPr>
              <a:t>x.next</a:t>
            </a:r>
            <a:r>
              <a:rPr lang="en-US" altLang="zh-CN" sz="2400" b="1" dirty="0" smtClean="0">
                <a:cs typeface="Courier New" pitchFamily="49" charset="0"/>
              </a:rPr>
              <a:t> := </a:t>
            </a:r>
            <a:r>
              <a:rPr lang="en-US" altLang="zh-CN" sz="2400" b="1" dirty="0">
                <a:cs typeface="Courier New" pitchFamily="49" charset="0"/>
              </a:rPr>
              <a:t>t</a:t>
            </a:r>
            <a:r>
              <a:rPr lang="en-US" altLang="zh-CN" sz="2400" b="1" dirty="0" smtClean="0">
                <a:cs typeface="Courier New" pitchFamily="49" charset="0"/>
              </a:rPr>
              <a:t>;</a:t>
            </a:r>
            <a:endParaRPr lang="en-US" altLang="zh-CN" sz="2400" b="1" dirty="0"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95536" y="3645024"/>
            <a:ext cx="1226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1040"/>
              </a:spcBef>
            </a:pPr>
            <a:r>
              <a:rPr lang="en-US" altLang="zh-CN" sz="2400" b="1" dirty="0" smtClean="0">
                <a:solidFill>
                  <a:prstClr val="black"/>
                </a:solidFill>
              </a:rPr>
              <a:t>push(v):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0" y="3448352"/>
            <a:ext cx="3278911" cy="33650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lvl="0" indent="-457200">
              <a:spcBef>
                <a:spcPts val="840"/>
              </a:spcBef>
            </a:pP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6       b := </a:t>
            </a:r>
            <a:r>
              <a:rPr lang="en-US" altLang="zh-CN" sz="2400" b="1" dirty="0" err="1" smtClean="0">
                <a:solidFill>
                  <a:prstClr val="black"/>
                </a:solidFill>
                <a:cs typeface="Courier New" pitchFamily="49" charset="0"/>
              </a:rPr>
              <a:t>cas</a:t>
            </a: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(&amp;Top, t, x);</a:t>
            </a:r>
          </a:p>
          <a:p>
            <a:pPr marL="457200" lvl="0" indent="-457200">
              <a:spcBef>
                <a:spcPts val="840"/>
              </a:spcBef>
            </a:pP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         if (b)  </a:t>
            </a:r>
          </a:p>
          <a:p>
            <a:pPr marL="457200" lvl="0" indent="-457200">
              <a:spcBef>
                <a:spcPts val="840"/>
              </a:spcBef>
            </a:pPr>
            <a:endParaRPr lang="en-US" altLang="zh-CN" sz="2400" b="1" dirty="0" smtClean="0">
              <a:solidFill>
                <a:prstClr val="black"/>
              </a:solidFill>
              <a:cs typeface="Courier New" pitchFamily="49" charset="0"/>
            </a:endParaRPr>
          </a:p>
          <a:p>
            <a:pPr marL="457200" lvl="0" indent="-457200"/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            </a:t>
            </a:r>
            <a:r>
              <a:rPr lang="en-US" altLang="zh-CN" sz="2400" b="1" dirty="0" err="1" smtClean="0">
                <a:solidFill>
                  <a:srgbClr val="FF0000"/>
                </a:solidFill>
                <a:cs typeface="Courier New" pitchFamily="49" charset="0"/>
              </a:rPr>
              <a:t>linself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; </a:t>
            </a:r>
          </a:p>
          <a:p>
            <a:pPr marL="457200" lvl="0" indent="-457200"/>
            <a:endParaRPr lang="en-US" altLang="zh-CN" sz="2400" b="1" dirty="0" smtClean="0">
              <a:cs typeface="Courier New" pitchFamily="49" charset="0"/>
            </a:endParaRPr>
          </a:p>
          <a:p>
            <a:pPr marL="457200" lvl="0" indent="-457200"/>
            <a:r>
              <a:rPr lang="en-US" altLang="zh-CN" sz="2400" b="1" dirty="0" smtClean="0">
                <a:cs typeface="Courier New" pitchFamily="49" charset="0"/>
              </a:rPr>
              <a:t>   </a:t>
            </a:r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   &gt;</a:t>
            </a:r>
          </a:p>
          <a:p>
            <a:pPr lvl="0">
              <a:spcBef>
                <a:spcPts val="840"/>
              </a:spcBef>
            </a:pPr>
            <a:r>
              <a:rPr lang="en-US" altLang="zh-CN" sz="2400" b="1" dirty="0" smtClean="0">
                <a:solidFill>
                  <a:prstClr val="black"/>
                </a:solidFill>
                <a:cs typeface="Courier New" pitchFamily="49" charset="0"/>
              </a:rPr>
              <a:t>7  }</a:t>
            </a:r>
          </a:p>
          <a:p>
            <a:endParaRPr lang="en-US" dirty="0"/>
          </a:p>
        </p:txBody>
      </p:sp>
      <p:sp>
        <p:nvSpPr>
          <p:cNvPr id="70" name="Rectangle 6"/>
          <p:cNvSpPr>
            <a:spLocks noChangeArrowheads="1"/>
          </p:cNvSpPr>
          <p:nvPr/>
        </p:nvSpPr>
        <p:spPr bwMode="auto">
          <a:xfrm>
            <a:off x="350515" y="1068611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1" name="Rectangle 5"/>
          <p:cNvSpPr>
            <a:spLocks noChangeArrowheads="1"/>
          </p:cNvSpPr>
          <p:nvPr/>
        </p:nvSpPr>
        <p:spPr bwMode="auto">
          <a:xfrm>
            <a:off x="1071638" y="155515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4" name="Rectangle 6"/>
          <p:cNvSpPr>
            <a:spLocks noChangeArrowheads="1"/>
          </p:cNvSpPr>
          <p:nvPr/>
        </p:nvSpPr>
        <p:spPr bwMode="auto">
          <a:xfrm>
            <a:off x="1605038" y="155515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>
            <a:off x="2138438" y="1745655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6" name="Text Box 8"/>
          <p:cNvSpPr txBox="1">
            <a:spLocks noChangeArrowheads="1"/>
          </p:cNvSpPr>
          <p:nvPr/>
        </p:nvSpPr>
        <p:spPr bwMode="auto">
          <a:xfrm>
            <a:off x="2553520" y="1402755"/>
            <a:ext cx="504056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Calibri" pitchFamily="34" charset="0"/>
              </a:rPr>
              <a:t>…</a:t>
            </a:r>
          </a:p>
        </p:txBody>
      </p:sp>
      <p:sp>
        <p:nvSpPr>
          <p:cNvPr id="77" name="Rectangle 10"/>
          <p:cNvSpPr>
            <a:spLocks noChangeArrowheads="1"/>
          </p:cNvSpPr>
          <p:nvPr/>
        </p:nvSpPr>
        <p:spPr bwMode="auto">
          <a:xfrm>
            <a:off x="3519712" y="155515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4053112" y="1555155"/>
            <a:ext cx="533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>
              <a:latin typeface="Calibri" pitchFamily="34" charset="0"/>
            </a:endParaRPr>
          </a:p>
        </p:txBody>
      </p:sp>
      <p:sp>
        <p:nvSpPr>
          <p:cNvPr id="79" name="Line 12"/>
          <p:cNvSpPr>
            <a:spLocks noChangeShapeType="1"/>
          </p:cNvSpPr>
          <p:nvPr/>
        </p:nvSpPr>
        <p:spPr bwMode="auto">
          <a:xfrm>
            <a:off x="3057576" y="1745655"/>
            <a:ext cx="46213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0" name="Line 13"/>
          <p:cNvSpPr>
            <a:spLocks noChangeShapeType="1"/>
          </p:cNvSpPr>
          <p:nvPr/>
        </p:nvSpPr>
        <p:spPr bwMode="auto">
          <a:xfrm>
            <a:off x="4332512" y="1772816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" name="Line 14"/>
          <p:cNvSpPr>
            <a:spLocks noChangeShapeType="1"/>
          </p:cNvSpPr>
          <p:nvPr/>
        </p:nvSpPr>
        <p:spPr bwMode="auto">
          <a:xfrm>
            <a:off x="4114800" y="2088555"/>
            <a:ext cx="457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" name="Text Box 16"/>
          <p:cNvSpPr txBox="1">
            <a:spLocks noChangeArrowheads="1"/>
          </p:cNvSpPr>
          <p:nvPr/>
        </p:nvSpPr>
        <p:spPr bwMode="auto">
          <a:xfrm>
            <a:off x="1100412" y="1556792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Calibri" pitchFamily="34" charset="0"/>
              </a:rPr>
              <a:t>v1</a:t>
            </a:r>
            <a:endParaRPr lang="en-US" altLang="zh-CN" sz="2000" dirty="0">
              <a:latin typeface="Calibri" pitchFamily="34" charset="0"/>
            </a:endParaRPr>
          </a:p>
        </p:txBody>
      </p:sp>
      <p:sp>
        <p:nvSpPr>
          <p:cNvPr id="84" name="Text Box 19"/>
          <p:cNvSpPr txBox="1">
            <a:spLocks noChangeArrowheads="1"/>
          </p:cNvSpPr>
          <p:nvPr/>
        </p:nvSpPr>
        <p:spPr bwMode="auto">
          <a:xfrm>
            <a:off x="3591348" y="1556792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err="1" smtClean="0">
                <a:latin typeface="Calibri" pitchFamily="34" charset="0"/>
              </a:rPr>
              <a:t>vk</a:t>
            </a:r>
            <a:endParaRPr lang="en-US" altLang="zh-CN" sz="2000" dirty="0">
              <a:latin typeface="Calibri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83890" y="1450380"/>
            <a:ext cx="342900" cy="295275"/>
            <a:chOff x="1200" y="1230"/>
            <a:chExt cx="432" cy="186"/>
          </a:xfrm>
        </p:grpSpPr>
        <p:sp>
          <p:nvSpPr>
            <p:cNvPr id="88" name="Line 22"/>
            <p:cNvSpPr>
              <a:spLocks noChangeShapeType="1"/>
            </p:cNvSpPr>
            <p:nvPr/>
          </p:nvSpPr>
          <p:spPr bwMode="auto">
            <a:xfrm>
              <a:off x="1200" y="123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23"/>
            <p:cNvSpPr>
              <a:spLocks noChangeShapeType="1"/>
            </p:cNvSpPr>
            <p:nvPr/>
          </p:nvSpPr>
          <p:spPr bwMode="auto">
            <a:xfrm>
              <a:off x="1200" y="1416"/>
              <a:ext cx="4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7" name="Text Box 24"/>
          <p:cNvSpPr txBox="1">
            <a:spLocks noChangeArrowheads="1"/>
          </p:cNvSpPr>
          <p:nvPr/>
        </p:nvSpPr>
        <p:spPr bwMode="auto">
          <a:xfrm>
            <a:off x="323528" y="1052736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 smtClean="0">
                <a:latin typeface="Calibri" pitchFamily="34" charset="0"/>
              </a:rPr>
              <a:t>Top</a:t>
            </a:r>
            <a:endParaRPr lang="en-US" altLang="zh-CN" sz="2000" b="1" dirty="0">
              <a:latin typeface="Calibri" pitchFamily="34" charset="0"/>
            </a:endParaRPr>
          </a:p>
        </p:txBody>
      </p:sp>
      <p:sp>
        <p:nvSpPr>
          <p:cNvPr id="91" name="Rectangle 24"/>
          <p:cNvSpPr>
            <a:spLocks noChangeArrowheads="1"/>
          </p:cNvSpPr>
          <p:nvPr/>
        </p:nvSpPr>
        <p:spPr bwMode="auto">
          <a:xfrm>
            <a:off x="6444208" y="1412776"/>
            <a:ext cx="25922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dirty="0" smtClean="0"/>
              <a:t>v1 :: v2 :: … :: </a:t>
            </a:r>
            <a:r>
              <a:rPr lang="en-US" altLang="zh-CN" sz="2800" dirty="0" err="1" smtClean="0"/>
              <a:t>vk</a:t>
            </a:r>
            <a:endParaRPr lang="en-US" altLang="zh-CN" sz="2800" dirty="0"/>
          </a:p>
        </p:txBody>
      </p: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1100411" y="2327926"/>
            <a:ext cx="1066800" cy="396876"/>
            <a:chOff x="1384" y="1910"/>
            <a:chExt cx="672" cy="250"/>
          </a:xfrm>
        </p:grpSpPr>
        <p:sp>
          <p:nvSpPr>
            <p:cNvPr id="93" name="Rectangle 5"/>
            <p:cNvSpPr>
              <a:spLocks noChangeArrowheads="1"/>
            </p:cNvSpPr>
            <p:nvPr/>
          </p:nvSpPr>
          <p:spPr bwMode="auto">
            <a:xfrm>
              <a:off x="1384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94" name="Rectangle 6"/>
            <p:cNvSpPr>
              <a:spLocks noChangeArrowheads="1"/>
            </p:cNvSpPr>
            <p:nvPr/>
          </p:nvSpPr>
          <p:spPr bwMode="auto">
            <a:xfrm>
              <a:off x="1720" y="1920"/>
              <a:ext cx="3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95" name="Text Box 16"/>
            <p:cNvSpPr txBox="1">
              <a:spLocks noChangeArrowheads="1"/>
            </p:cNvSpPr>
            <p:nvPr/>
          </p:nvSpPr>
          <p:spPr bwMode="auto">
            <a:xfrm>
              <a:off x="1456" y="1910"/>
              <a:ext cx="22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endParaRPr lang="zh-CN" altLang="zh-CN" sz="2000">
                <a:latin typeface="Calibri" pitchFamily="34" charset="0"/>
              </a:endParaRPr>
            </a:p>
          </p:txBody>
        </p:sp>
      </p:grpSp>
      <p:sp>
        <p:nvSpPr>
          <p:cNvPr id="97" name="Freeform 33"/>
          <p:cNvSpPr>
            <a:spLocks/>
          </p:cNvSpPr>
          <p:nvPr/>
        </p:nvSpPr>
        <p:spPr bwMode="auto">
          <a:xfrm>
            <a:off x="836489" y="1809644"/>
            <a:ext cx="1144661" cy="720118"/>
          </a:xfrm>
          <a:custGeom>
            <a:avLst/>
            <a:gdLst>
              <a:gd name="T0" fmla="*/ 760 w 872"/>
              <a:gd name="T1" fmla="*/ 480 h 480"/>
              <a:gd name="T2" fmla="*/ 760 w 872"/>
              <a:gd name="T3" fmla="*/ 336 h 480"/>
              <a:gd name="T4" fmla="*/ 88 w 872"/>
              <a:gd name="T5" fmla="*/ 240 h 480"/>
              <a:gd name="T6" fmla="*/ 232 w 872"/>
              <a:gd name="T7" fmla="*/ 0 h 480"/>
              <a:gd name="connsiteX0" fmla="*/ 8963 w 10247"/>
              <a:gd name="connsiteY0" fmla="*/ 9635 h 9635"/>
              <a:gd name="connsiteX1" fmla="*/ 8963 w 10247"/>
              <a:gd name="connsiteY1" fmla="*/ 6635 h 9635"/>
              <a:gd name="connsiteX2" fmla="*/ 1256 w 10247"/>
              <a:gd name="connsiteY2" fmla="*/ 4635 h 9635"/>
              <a:gd name="connsiteX3" fmla="*/ 1430 w 10247"/>
              <a:gd name="connsiteY3" fmla="*/ 0 h 9635"/>
              <a:gd name="connsiteX0" fmla="*/ 8746 w 9999"/>
              <a:gd name="connsiteY0" fmla="*/ 10981 h 10981"/>
              <a:gd name="connsiteX1" fmla="*/ 8746 w 9999"/>
              <a:gd name="connsiteY1" fmla="*/ 7867 h 10981"/>
              <a:gd name="connsiteX2" fmla="*/ 1225 w 9999"/>
              <a:gd name="connsiteY2" fmla="*/ 5792 h 10981"/>
              <a:gd name="connsiteX3" fmla="*/ 1395 w 9999"/>
              <a:gd name="connsiteY3" fmla="*/ 0 h 10981"/>
              <a:gd name="connsiteX0" fmla="*/ 8747 w 10000"/>
              <a:gd name="connsiteY0" fmla="*/ 10000 h 10000"/>
              <a:gd name="connsiteX1" fmla="*/ 8747 w 10000"/>
              <a:gd name="connsiteY1" fmla="*/ 7164 h 10000"/>
              <a:gd name="connsiteX2" fmla="*/ 1225 w 10000"/>
              <a:gd name="connsiteY2" fmla="*/ 5275 h 10000"/>
              <a:gd name="connsiteX3" fmla="*/ 1395 w 10000"/>
              <a:gd name="connsiteY3" fmla="*/ 0 h 10000"/>
              <a:gd name="connsiteX0" fmla="*/ 9085 w 10395"/>
              <a:gd name="connsiteY0" fmla="*/ 10000 h 10000"/>
              <a:gd name="connsiteX1" fmla="*/ 9085 w 10395"/>
              <a:gd name="connsiteY1" fmla="*/ 7164 h 10000"/>
              <a:gd name="connsiteX2" fmla="*/ 1225 w 10395"/>
              <a:gd name="connsiteY2" fmla="*/ 4466 h 10000"/>
              <a:gd name="connsiteX3" fmla="*/ 1733 w 10395"/>
              <a:gd name="connsiteY3" fmla="*/ 0 h 10000"/>
              <a:gd name="connsiteX0" fmla="*/ 9044 w 10109"/>
              <a:gd name="connsiteY0" fmla="*/ 10000 h 10000"/>
              <a:gd name="connsiteX1" fmla="*/ 8799 w 10109"/>
              <a:gd name="connsiteY1" fmla="*/ 6252 h 10000"/>
              <a:gd name="connsiteX2" fmla="*/ 1184 w 10109"/>
              <a:gd name="connsiteY2" fmla="*/ 4466 h 10000"/>
              <a:gd name="connsiteX3" fmla="*/ 1692 w 10109"/>
              <a:gd name="connsiteY3" fmla="*/ 0 h 10000"/>
              <a:gd name="connsiteX0" fmla="*/ 8799 w 10068"/>
              <a:gd name="connsiteY0" fmla="*/ 8039 h 8039"/>
              <a:gd name="connsiteX1" fmla="*/ 8799 w 10068"/>
              <a:gd name="connsiteY1" fmla="*/ 6252 h 8039"/>
              <a:gd name="connsiteX2" fmla="*/ 1184 w 10068"/>
              <a:gd name="connsiteY2" fmla="*/ 4466 h 8039"/>
              <a:gd name="connsiteX3" fmla="*/ 1692 w 10068"/>
              <a:gd name="connsiteY3" fmla="*/ 0 h 8039"/>
              <a:gd name="connsiteX0" fmla="*/ 9244 w 10085"/>
              <a:gd name="connsiteY0" fmla="*/ 11111 h 11111"/>
              <a:gd name="connsiteX1" fmla="*/ 8740 w 10085"/>
              <a:gd name="connsiteY1" fmla="*/ 7777 h 11111"/>
              <a:gd name="connsiteX2" fmla="*/ 1176 w 10085"/>
              <a:gd name="connsiteY2" fmla="*/ 5555 h 11111"/>
              <a:gd name="connsiteX3" fmla="*/ 1681 w 10085"/>
              <a:gd name="connsiteY3" fmla="*/ 0 h 11111"/>
              <a:gd name="connsiteX0" fmla="*/ 7731 w 9833"/>
              <a:gd name="connsiteY0" fmla="*/ 11111 h 11111"/>
              <a:gd name="connsiteX1" fmla="*/ 8740 w 9833"/>
              <a:gd name="connsiteY1" fmla="*/ 7777 h 11111"/>
              <a:gd name="connsiteX2" fmla="*/ 1176 w 9833"/>
              <a:gd name="connsiteY2" fmla="*/ 5555 h 11111"/>
              <a:gd name="connsiteX3" fmla="*/ 1681 w 9833"/>
              <a:gd name="connsiteY3" fmla="*/ 0 h 11111"/>
              <a:gd name="connsiteX0" fmla="*/ 7520 w 8152"/>
              <a:gd name="connsiteY0" fmla="*/ 10000 h 10000"/>
              <a:gd name="connsiteX1" fmla="*/ 6495 w 8152"/>
              <a:gd name="connsiteY1" fmla="*/ 7000 h 10000"/>
              <a:gd name="connsiteX2" fmla="*/ 854 w 8152"/>
              <a:gd name="connsiteY2" fmla="*/ 5000 h 10000"/>
              <a:gd name="connsiteX3" fmla="*/ 1368 w 8152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52" h="10000">
                <a:moveTo>
                  <a:pt x="7520" y="10000"/>
                </a:moveTo>
                <a:cubicBezTo>
                  <a:pt x="8152" y="8853"/>
                  <a:pt x="7607" y="7834"/>
                  <a:pt x="6495" y="7000"/>
                </a:cubicBezTo>
                <a:cubicBezTo>
                  <a:pt x="5384" y="6167"/>
                  <a:pt x="1708" y="6167"/>
                  <a:pt x="854" y="5000"/>
                </a:cubicBezTo>
                <a:cubicBezTo>
                  <a:pt x="0" y="3833"/>
                  <a:pt x="55" y="2029"/>
                  <a:pt x="136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98" name="AutoShape 34"/>
          <p:cNvCxnSpPr>
            <a:cxnSpLocks noChangeShapeType="1"/>
            <a:stCxn id="70" idx="2"/>
            <a:endCxn id="93" idx="1"/>
          </p:cNvCxnSpPr>
          <p:nvPr/>
        </p:nvCxnSpPr>
        <p:spPr bwMode="auto">
          <a:xfrm rot="16200000" flipH="1">
            <a:off x="316467" y="1750358"/>
            <a:ext cx="1084692" cy="483197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Text Box 41"/>
          <p:cNvSpPr txBox="1">
            <a:spLocks noChangeArrowheads="1"/>
          </p:cNvSpPr>
          <p:nvPr/>
        </p:nvSpPr>
        <p:spPr bwMode="auto">
          <a:xfrm>
            <a:off x="1189311" y="231370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/>
              <a:t>v</a:t>
            </a:r>
          </a:p>
        </p:txBody>
      </p:sp>
      <p:sp>
        <p:nvSpPr>
          <p:cNvPr id="101" name="Text Box 17"/>
          <p:cNvSpPr txBox="1">
            <a:spLocks noChangeArrowheads="1"/>
          </p:cNvSpPr>
          <p:nvPr/>
        </p:nvSpPr>
        <p:spPr bwMode="auto">
          <a:xfrm>
            <a:off x="1604468" y="1228750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+mn-lt"/>
              </a:rPr>
              <a:t>next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2" name="Text Box 17"/>
          <p:cNvSpPr txBox="1">
            <a:spLocks noChangeArrowheads="1"/>
          </p:cNvSpPr>
          <p:nvPr/>
        </p:nvSpPr>
        <p:spPr bwMode="auto">
          <a:xfrm>
            <a:off x="4005487" y="1228750"/>
            <a:ext cx="695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 smtClean="0">
                <a:latin typeface="+mn-lt"/>
              </a:rPr>
              <a:t>next</a:t>
            </a:r>
            <a:endParaRPr lang="en-US" altLang="zh-CN" sz="2000" dirty="0">
              <a:latin typeface="+mn-lt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5621419" y="1412776"/>
            <a:ext cx="8947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 smtClean="0">
                <a:solidFill>
                  <a:prstClr val="black"/>
                </a:solidFill>
              </a:rPr>
              <a:t>Stk</a:t>
            </a:r>
            <a:r>
              <a:rPr lang="en-US" altLang="zh-CN" sz="2800" dirty="0" smtClean="0">
                <a:solidFill>
                  <a:prstClr val="black"/>
                </a:solidFill>
              </a:rPr>
              <a:t> =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5895533" y="1412776"/>
            <a:ext cx="620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2"/>
                </a:solidFill>
              </a:rPr>
              <a:t>v ::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5148064" y="3333953"/>
            <a:ext cx="2808312" cy="6480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Rectangle 24"/>
          <p:cNvSpPr>
            <a:spLocks noChangeArrowheads="1"/>
          </p:cNvSpPr>
          <p:nvPr/>
        </p:nvSpPr>
        <p:spPr bwMode="auto">
          <a:xfrm>
            <a:off x="7956376" y="3333953"/>
            <a:ext cx="115212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000" dirty="0" smtClean="0">
                <a:solidFill>
                  <a:srgbClr val="FF0000"/>
                </a:solidFill>
              </a:rPr>
              <a:t>LP</a:t>
            </a:r>
            <a:endParaRPr lang="en-US" altLang="zh-CN" sz="2800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040560" y="4342065"/>
            <a:ext cx="4067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PUSH(v)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]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 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…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220072" y="5134153"/>
            <a:ext cx="3312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altLang="zh-CN" sz="2400" dirty="0" smtClean="0">
                <a:solidFill>
                  <a:schemeClr val="accent2"/>
                </a:solidFill>
              </a:rPr>
              <a:t> {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]</a:t>
            </a:r>
            <a:r>
              <a:rPr lang="en-US" altLang="zh-CN" sz="2400" dirty="0" smtClean="0">
                <a:solidFill>
                  <a:schemeClr val="accent2"/>
                </a:solidFill>
              </a:rPr>
              <a:t> 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  </a:t>
            </a:r>
            <a:r>
              <a:rPr lang="en-US" altLang="zh-CN" sz="2400" dirty="0" smtClean="0">
                <a:solidFill>
                  <a:schemeClr val="accent2"/>
                </a:solidFill>
              </a:rPr>
              <a:t> …  }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004048" y="344835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cs typeface="Courier New" pitchFamily="49" charset="0"/>
              </a:rPr>
              <a:t>&lt;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圆角矩形标注 46"/>
          <p:cNvSpPr/>
          <p:nvPr/>
        </p:nvSpPr>
        <p:spPr>
          <a:xfrm>
            <a:off x="5364088" y="5877272"/>
            <a:ext cx="2016224" cy="864096"/>
          </a:xfrm>
          <a:prstGeom prst="wedgeRoundRectCallout">
            <a:avLst>
              <a:gd name="adj1" fmla="val -29100"/>
              <a:gd name="adj2" fmla="val -9338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</a:t>
            </a:r>
            <a:r>
              <a:rPr lang="en-US" altLang="zh-CN" sz="2400" dirty="0" err="1" smtClean="0"/>
              <a:t>opr</a:t>
            </a:r>
            <a:r>
              <a:rPr lang="en-US" altLang="zh-CN" sz="2400" dirty="0" smtClean="0"/>
              <a:t> is done</a:t>
            </a:r>
            <a:endParaRPr lang="zh-CN" altLang="en-US" sz="2400" b="1" dirty="0"/>
          </a:p>
        </p:txBody>
      </p:sp>
      <p:sp>
        <p:nvSpPr>
          <p:cNvPr id="46" name="圆角矩形标注 45"/>
          <p:cNvSpPr/>
          <p:nvPr/>
        </p:nvSpPr>
        <p:spPr>
          <a:xfrm>
            <a:off x="5148064" y="2420888"/>
            <a:ext cx="2520280" cy="864096"/>
          </a:xfrm>
          <a:prstGeom prst="wedgeRoundRectCallout">
            <a:avLst>
              <a:gd name="adj1" fmla="val -21153"/>
              <a:gd name="adj2" fmla="val 1843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Abstract </a:t>
            </a:r>
            <a:r>
              <a:rPr lang="en-US" altLang="zh-CN" sz="2400" dirty="0" err="1" smtClean="0"/>
              <a:t>opr</a:t>
            </a:r>
            <a:r>
              <a:rPr lang="en-US" altLang="zh-CN" sz="2400" dirty="0" smtClean="0"/>
              <a:t> PUSH(v) not done</a:t>
            </a:r>
            <a:endParaRPr lang="zh-CN" altLang="en-US" sz="2400" b="1" dirty="0"/>
          </a:p>
        </p:txBody>
      </p:sp>
      <p:sp>
        <p:nvSpPr>
          <p:cNvPr id="48" name="圆角矩形标注 47"/>
          <p:cNvSpPr/>
          <p:nvPr/>
        </p:nvSpPr>
        <p:spPr>
          <a:xfrm>
            <a:off x="6300192" y="3933056"/>
            <a:ext cx="2664296" cy="864096"/>
          </a:xfrm>
          <a:prstGeom prst="wedgeRoundRectCallout">
            <a:avLst>
              <a:gd name="adj1" fmla="val -48854"/>
              <a:gd name="adj2" fmla="val 7328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/>
              <a:t>Execute abstract </a:t>
            </a:r>
            <a:r>
              <a:rPr lang="en-US" altLang="zh-CN" sz="2400" dirty="0" err="1" smtClean="0"/>
              <a:t>opr</a:t>
            </a:r>
            <a:r>
              <a:rPr lang="en-US" altLang="zh-CN" sz="2400" dirty="0" smtClean="0"/>
              <a:t> simultaneously</a:t>
            </a:r>
            <a:endParaRPr lang="zh-CN" altLang="en-US" sz="2400" b="1" dirty="0"/>
          </a:p>
        </p:txBody>
      </p:sp>
      <p:sp>
        <p:nvSpPr>
          <p:cNvPr id="53" name="圆角矩形标注 52"/>
          <p:cNvSpPr/>
          <p:nvPr/>
        </p:nvSpPr>
        <p:spPr>
          <a:xfrm>
            <a:off x="5724128" y="2564904"/>
            <a:ext cx="2016224" cy="720080"/>
          </a:xfrm>
          <a:prstGeom prst="wedgeRoundRectCallout">
            <a:avLst>
              <a:gd name="adj1" fmla="val -39821"/>
              <a:gd name="adj2" fmla="val 9002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50000"/>
              </a:spcBef>
            </a:pPr>
            <a:r>
              <a:rPr lang="en-US" altLang="zh-CN" sz="2400" dirty="0" smtClean="0"/>
              <a:t>Proved it’s LP</a:t>
            </a:r>
            <a:endParaRPr lang="en-US" altLang="zh-CN" sz="2400" dirty="0"/>
          </a:p>
        </p:txBody>
      </p:sp>
      <p:sp>
        <p:nvSpPr>
          <p:cNvPr id="51" name="左大括号 50"/>
          <p:cNvSpPr/>
          <p:nvPr/>
        </p:nvSpPr>
        <p:spPr>
          <a:xfrm>
            <a:off x="4427984" y="3717032"/>
            <a:ext cx="504056" cy="2016224"/>
          </a:xfrm>
          <a:prstGeom prst="leftBrace">
            <a:avLst>
              <a:gd name="adj1" fmla="val 69558"/>
              <a:gd name="adj2" fmla="val 50000"/>
            </a:avLst>
          </a:prstGeom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3275856" y="4221088"/>
            <a:ext cx="129253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Atomic </a:t>
            </a:r>
          </a:p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block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4" name="标题 1"/>
          <p:cNvSpPr txBox="1">
            <a:spLocks/>
          </p:cNvSpPr>
          <p:nvPr/>
        </p:nvSpPr>
        <p:spPr>
          <a:xfrm>
            <a:off x="611560" y="260648"/>
            <a:ext cx="3131840" cy="647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Treiber’s stack </a:t>
            </a:r>
            <a:r>
              <a:rPr kumimoji="0" lang="en-US" altLang="zh-CN" sz="3600" b="1" i="0" u="none" strike="noStrike" kern="1200" cap="none" spc="0" normalizeH="0" baseline="0" noProof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5" name="Subtitle 2"/>
          <p:cNvSpPr txBox="1">
            <a:spLocks/>
          </p:cNvSpPr>
          <p:nvPr/>
        </p:nvSpPr>
        <p:spPr>
          <a:xfrm>
            <a:off x="5292080" y="404664"/>
            <a:ext cx="3024336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3200" dirty="0" smtClean="0">
                <a:latin typeface="+mn-lt"/>
                <a:cs typeface="+mn-cs"/>
              </a:rPr>
              <a:t>Abstract stack </a:t>
            </a:r>
            <a:r>
              <a:rPr lang="en-US" sz="3200" b="1" dirty="0" smtClean="0">
                <a:solidFill>
                  <a:srgbClr val="0000FF"/>
                </a:solidFill>
                <a:latin typeface="+mn-lt"/>
                <a:cs typeface="+mn-cs"/>
              </a:rPr>
              <a:t>S</a:t>
            </a:r>
            <a:endParaRPr lang="he-IL" sz="3200" b="1" dirty="0">
              <a:solidFill>
                <a:srgbClr val="0000FF"/>
              </a:solidFill>
              <a:latin typeface="+mn-lt"/>
              <a:cs typeface="+mn-cs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139952" y="188640"/>
            <a:ext cx="8819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  <a:cs typeface="+mj-cs"/>
                <a:sym typeface="Symbol"/>
              </a:rPr>
              <a:t></a:t>
            </a:r>
            <a:r>
              <a:rPr lang="en-US" altLang="zh-CN" sz="4400" b="1" baseline="-25000" dirty="0" err="1" smtClean="0">
                <a:solidFill>
                  <a:srgbClr val="FF0000"/>
                </a:solidFill>
                <a:cs typeface="+mj-cs"/>
                <a:sym typeface="Symbol"/>
              </a:rPr>
              <a:t>lin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211960" y="16748"/>
            <a:ext cx="57740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 smtClean="0">
                <a:solidFill>
                  <a:srgbClr val="FF0000"/>
                </a:solidFill>
                <a:cs typeface="+mj-cs"/>
                <a:sym typeface="Symbol"/>
              </a:rPr>
              <a:t>?</a:t>
            </a:r>
            <a:endParaRPr lang="en-US" sz="3200" dirty="0">
              <a:solidFill>
                <a:srgbClr val="0000FF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6 L -0.06928 3.7037E-6 " pathEditMode="relative" rAng="0" ptsTypes="AA">
                                      <p:cBhvr>
                                        <p:cTn id="6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5" grpId="0"/>
      <p:bldP spid="39" grpId="0" animBg="1"/>
      <p:bldP spid="42" grpId="0"/>
      <p:bldP spid="44" grpId="0"/>
      <p:bldP spid="45" grpId="0"/>
      <p:bldP spid="47" grpId="0" animBg="1"/>
      <p:bldP spid="47" grpId="1" animBg="1"/>
      <p:bldP spid="46" grpId="0" animBg="1"/>
      <p:bldP spid="46" grpId="1" animBg="1"/>
      <p:bldP spid="48" grpId="0" animBg="1"/>
      <p:bldP spid="48" grpId="1" animBg="1"/>
      <p:bldP spid="53" grpId="0" animBg="1"/>
      <p:bldP spid="51" grpId="0" animBg="1"/>
      <p:bldP spid="51" grpId="1" animBg="1"/>
      <p:bldP spid="52" grpId="0"/>
      <p:bldP spid="52" grpId="1"/>
      <p:bldP spid="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/>
          <a:lstStyle/>
          <a:p>
            <a:r>
              <a:rPr lang="en-US" dirty="0" smtClean="0"/>
              <a:t>Basic Approach to Verify </a:t>
            </a:r>
            <a:r>
              <a:rPr lang="en-US" altLang="zh-CN" b="1" dirty="0" smtClean="0">
                <a:solidFill>
                  <a:srgbClr val="00B050"/>
                </a:solidFill>
              </a:rPr>
              <a:t>O</a:t>
            </a:r>
            <a:r>
              <a:rPr lang="en-US" altLang="zh-CN" b="1" dirty="0" smtClean="0">
                <a:solidFill>
                  <a:prstClr val="black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CN" b="1" baseline="-25000" dirty="0" err="1" smtClean="0">
                <a:solidFill>
                  <a:srgbClr val="FF0000"/>
                </a:solidFill>
                <a:sym typeface="Symbol"/>
              </a:rPr>
              <a:t>lin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2208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Instrument(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dirty="0" smtClean="0"/>
              <a:t>) = </a:t>
            </a:r>
            <a:r>
              <a:rPr lang="en-US" b="1" dirty="0" smtClean="0">
                <a:solidFill>
                  <a:srgbClr val="FF0000"/>
                </a:solidFill>
              </a:rPr>
              <a:t>D </a:t>
            </a:r>
            <a:r>
              <a:rPr lang="en-US" dirty="0" smtClean="0"/>
              <a:t>with </a:t>
            </a:r>
            <a:r>
              <a:rPr lang="en-US" dirty="0" err="1" smtClean="0">
                <a:solidFill>
                  <a:srgbClr val="FF0000"/>
                </a:solidFill>
              </a:rPr>
              <a:t>linself</a:t>
            </a:r>
            <a:r>
              <a:rPr lang="en-US" dirty="0" smtClean="0"/>
              <a:t> at </a:t>
            </a:r>
            <a:r>
              <a:rPr lang="en-US" b="1" dirty="0" smtClean="0"/>
              <a:t>LP</a:t>
            </a:r>
            <a:r>
              <a:rPr lang="en-US" dirty="0" smtClean="0"/>
              <a:t>s</a:t>
            </a:r>
          </a:p>
          <a:p>
            <a:pPr>
              <a:spcBef>
                <a:spcPts val="2024"/>
              </a:spcBef>
            </a:pPr>
            <a:r>
              <a:rPr lang="en-US" dirty="0" smtClean="0"/>
              <a:t>Verify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in program logic with rules for </a:t>
            </a:r>
            <a:r>
              <a:rPr lang="en-US" dirty="0" err="1" smtClean="0">
                <a:solidFill>
                  <a:srgbClr val="FF0000"/>
                </a:solidFill>
              </a:rPr>
              <a:t>linself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New assertions [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] and [</a:t>
            </a:r>
            <a:r>
              <a:rPr lang="en-US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Ensure 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dirty="0" smtClean="0"/>
              <a:t>’s LP step </a:t>
            </a:r>
            <a:r>
              <a:rPr lang="en-US" dirty="0" err="1" smtClean="0"/>
              <a:t>corresp</a:t>
            </a:r>
            <a:r>
              <a:rPr lang="en-US" dirty="0" smtClean="0"/>
              <a:t>. to </a:t>
            </a:r>
            <a:r>
              <a:rPr lang="en-US" b="1" dirty="0" smtClean="0">
                <a:solidFill>
                  <a:srgbClr val="0000FF"/>
                </a:solidFill>
              </a:rPr>
              <a:t>S</a:t>
            </a:r>
            <a:r>
              <a:rPr lang="en-US" dirty="0" smtClean="0"/>
              <a:t>’s single step</a:t>
            </a:r>
          </a:p>
          <a:p>
            <a:pPr>
              <a:spcBef>
                <a:spcPts val="4024"/>
              </a:spcBef>
              <a:buNone/>
            </a:pPr>
            <a:r>
              <a:rPr lang="en-US" dirty="0" smtClean="0">
                <a:solidFill>
                  <a:srgbClr val="FF0000"/>
                </a:solidFill>
                <a:sym typeface="Wingdings"/>
              </a:rPr>
              <a:t>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support non-fixed LPs</a:t>
            </a:r>
          </a:p>
          <a:p>
            <a:pPr lvl="1"/>
            <a:r>
              <a:rPr lang="en-US" b="1" dirty="0" smtClean="0"/>
              <a:t>Future-dependent LPs</a:t>
            </a:r>
          </a:p>
          <a:p>
            <a:pPr lvl="1"/>
            <a:r>
              <a:rPr lang="en-US" b="1" dirty="0" smtClean="0"/>
              <a:t>Helping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48216" y="1052736"/>
            <a:ext cx="38602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Inspired by [</a:t>
            </a:r>
            <a:r>
              <a:rPr lang="en-US" altLang="zh-CN" sz="2400" dirty="0" err="1" smtClean="0">
                <a:solidFill>
                  <a:srgbClr val="C00000"/>
                </a:solidFill>
                <a:sym typeface="Symbol" pitchFamily="18" charset="2"/>
              </a:rPr>
              <a:t>Vafeiadis</a:t>
            </a:r>
            <a:r>
              <a:rPr lang="en-US" altLang="zh-CN" sz="2400" dirty="0" smtClean="0">
                <a:solidFill>
                  <a:srgbClr val="C00000"/>
                </a:solidFill>
                <a:sym typeface="Symbol" pitchFamily="18" charset="2"/>
              </a:rPr>
              <a:t>’ Thesis]</a:t>
            </a: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dirty="0" smtClean="0"/>
              <a:t>Challenge 1: Future-Dependent LP</a:t>
            </a:r>
            <a:endParaRPr lang="zh-CN" altLang="en-US" dirty="0"/>
          </a:p>
        </p:txBody>
      </p:sp>
      <p:grpSp>
        <p:nvGrpSpPr>
          <p:cNvPr id="3" name="组合 48"/>
          <p:cNvGrpSpPr/>
          <p:nvPr/>
        </p:nvGrpSpPr>
        <p:grpSpPr>
          <a:xfrm>
            <a:off x="2748050" y="2636912"/>
            <a:ext cx="3624150" cy="1008890"/>
            <a:chOff x="2748050" y="3068960"/>
            <a:chExt cx="3624150" cy="1008890"/>
          </a:xfrm>
        </p:grpSpPr>
        <p:sp>
          <p:nvSpPr>
            <p:cNvPr id="16" name="TextBox 15"/>
            <p:cNvSpPr txBox="1"/>
            <p:nvPr/>
          </p:nvSpPr>
          <p:spPr>
            <a:xfrm>
              <a:off x="2748050" y="3068960"/>
              <a:ext cx="3600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m</a:t>
              </a:r>
              <a:endParaRPr lang="zh-CN" altLang="en-US" sz="2800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252106" y="3111351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0</a:t>
              </a:r>
              <a:endParaRPr lang="zh-CN" alt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00178" y="3111351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1</a:t>
              </a:r>
              <a:endParaRPr lang="zh-CN" alt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4008" y="3111351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…</a:t>
              </a:r>
              <a:endParaRPr lang="zh-CN" alt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868144" y="3111351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k</a:t>
              </a:r>
              <a:endParaRPr lang="zh-CN" altLang="en-US" sz="2400" dirty="0"/>
            </a:p>
          </p:txBody>
        </p:sp>
        <p:sp>
          <p:nvSpPr>
            <p:cNvPr id="43" name="矩形 42"/>
            <p:cNvSpPr/>
            <p:nvPr/>
          </p:nvSpPr>
          <p:spPr>
            <a:xfrm>
              <a:off x="3203848" y="3645802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4" name="矩形 43"/>
            <p:cNvSpPr/>
            <p:nvPr/>
          </p:nvSpPr>
          <p:spPr>
            <a:xfrm>
              <a:off x="3851920" y="3645802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5" name="矩形 44"/>
            <p:cNvSpPr/>
            <p:nvPr/>
          </p:nvSpPr>
          <p:spPr>
            <a:xfrm>
              <a:off x="4499992" y="3645024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6" name="矩形 45"/>
            <p:cNvSpPr/>
            <p:nvPr/>
          </p:nvSpPr>
          <p:spPr>
            <a:xfrm>
              <a:off x="5148064" y="3645024"/>
              <a:ext cx="648072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7" name="矩形 46"/>
            <p:cNvSpPr/>
            <p:nvPr/>
          </p:nvSpPr>
          <p:spPr>
            <a:xfrm>
              <a:off x="5796136" y="3645024"/>
              <a:ext cx="576064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50" name="Text Box 5"/>
          <p:cNvSpPr txBox="1">
            <a:spLocks noChangeArrowheads="1"/>
          </p:cNvSpPr>
          <p:nvPr/>
        </p:nvSpPr>
        <p:spPr bwMode="auto">
          <a:xfrm>
            <a:off x="6084168" y="1772816"/>
            <a:ext cx="192815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t2: write(</a:t>
            </a:r>
            <a:r>
              <a:rPr lang="en-US" sz="2400" b="1" dirty="0" err="1" smtClean="0">
                <a:cs typeface="Arial" pitchFamily="34" charset="0"/>
              </a:rPr>
              <a:t>i</a:t>
            </a:r>
            <a:r>
              <a:rPr lang="en-US" sz="2400" b="1" dirty="0" smtClean="0">
                <a:cs typeface="Arial" pitchFamily="34" charset="0"/>
              </a:rPr>
              <a:t>, d)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53" name="任意多边形 52"/>
          <p:cNvSpPr/>
          <p:nvPr/>
        </p:nvSpPr>
        <p:spPr>
          <a:xfrm>
            <a:off x="5436097" y="2276872"/>
            <a:ext cx="1081937" cy="1080120"/>
          </a:xfrm>
          <a:custGeom>
            <a:avLst/>
            <a:gdLst>
              <a:gd name="connsiteX0" fmla="*/ 1105469 w 1105469"/>
              <a:gd name="connsiteY0" fmla="*/ 0 h 750627"/>
              <a:gd name="connsiteX1" fmla="*/ 818866 w 1105469"/>
              <a:gd name="connsiteY1" fmla="*/ 477672 h 750627"/>
              <a:gd name="connsiteX2" fmla="*/ 0 w 1105469"/>
              <a:gd name="connsiteY2" fmla="*/ 750627 h 750627"/>
              <a:gd name="connsiteX0" fmla="*/ 975891 w 975891"/>
              <a:gd name="connsiteY0" fmla="*/ 0 h 1035765"/>
              <a:gd name="connsiteX1" fmla="*/ 689288 w 975891"/>
              <a:gd name="connsiteY1" fmla="*/ 477672 h 1035765"/>
              <a:gd name="connsiteX2" fmla="*/ 0 w 975891"/>
              <a:gd name="connsiteY2" fmla="*/ 1035765 h 1035765"/>
              <a:gd name="connsiteX0" fmla="*/ 975891 w 1069691"/>
              <a:gd name="connsiteY0" fmla="*/ 0 h 1035765"/>
              <a:gd name="connsiteX1" fmla="*/ 907044 w 1069691"/>
              <a:gd name="connsiteY1" fmla="*/ 345253 h 1035765"/>
              <a:gd name="connsiteX2" fmla="*/ 0 w 1069691"/>
              <a:gd name="connsiteY2" fmla="*/ 1035765 h 1035765"/>
              <a:gd name="connsiteX0" fmla="*/ 975891 w 1727910"/>
              <a:gd name="connsiteY0" fmla="*/ 358969 h 1394734"/>
              <a:gd name="connsiteX1" fmla="*/ 907044 w 1727910"/>
              <a:gd name="connsiteY1" fmla="*/ 704222 h 1394734"/>
              <a:gd name="connsiteX2" fmla="*/ 0 w 1727910"/>
              <a:gd name="connsiteY2" fmla="*/ 1394734 h 1394734"/>
              <a:gd name="connsiteX0" fmla="*/ 975891 w 2214294"/>
              <a:gd name="connsiteY0" fmla="*/ 978220 h 2013985"/>
              <a:gd name="connsiteX1" fmla="*/ 2202819 w 2214294"/>
              <a:gd name="connsiteY1" fmla="*/ 57541 h 2013985"/>
              <a:gd name="connsiteX2" fmla="*/ 907044 w 2214294"/>
              <a:gd name="connsiteY2" fmla="*/ 1323473 h 2013985"/>
              <a:gd name="connsiteX3" fmla="*/ 0 w 2214294"/>
              <a:gd name="connsiteY3" fmla="*/ 2013985 h 2013985"/>
              <a:gd name="connsiteX0" fmla="*/ 2591552 w 2594823"/>
              <a:gd name="connsiteY0" fmla="*/ 0 h 2646954"/>
              <a:gd name="connsiteX1" fmla="*/ 2202819 w 2594823"/>
              <a:gd name="connsiteY1" fmla="*/ 690510 h 2646954"/>
              <a:gd name="connsiteX2" fmla="*/ 907044 w 2594823"/>
              <a:gd name="connsiteY2" fmla="*/ 1956442 h 2646954"/>
              <a:gd name="connsiteX3" fmla="*/ 0 w 2594823"/>
              <a:gd name="connsiteY3" fmla="*/ 2646954 h 2646954"/>
              <a:gd name="connsiteX0" fmla="*/ 2591552 w 2594823"/>
              <a:gd name="connsiteY0" fmla="*/ 0 h 2646954"/>
              <a:gd name="connsiteX1" fmla="*/ 1684508 w 2594823"/>
              <a:gd name="connsiteY1" fmla="*/ 1265935 h 2646954"/>
              <a:gd name="connsiteX2" fmla="*/ 907044 w 2594823"/>
              <a:gd name="connsiteY2" fmla="*/ 1956442 h 2646954"/>
              <a:gd name="connsiteX3" fmla="*/ 0 w 2594823"/>
              <a:gd name="connsiteY3" fmla="*/ 2646954 h 2646954"/>
              <a:gd name="connsiteX0" fmla="*/ 2591552 w 2594823"/>
              <a:gd name="connsiteY0" fmla="*/ 0 h 2646954"/>
              <a:gd name="connsiteX1" fmla="*/ 1684508 w 2594823"/>
              <a:gd name="connsiteY1" fmla="*/ 1265935 h 2646954"/>
              <a:gd name="connsiteX2" fmla="*/ 907042 w 2594823"/>
              <a:gd name="connsiteY2" fmla="*/ 2071529 h 2646954"/>
              <a:gd name="connsiteX3" fmla="*/ 0 w 2594823"/>
              <a:gd name="connsiteY3" fmla="*/ 2646954 h 2646954"/>
              <a:gd name="connsiteX0" fmla="*/ 1943663 w 1946935"/>
              <a:gd name="connsiteY0" fmla="*/ 0 h 1726274"/>
              <a:gd name="connsiteX1" fmla="*/ 1684508 w 1946935"/>
              <a:gd name="connsiteY1" fmla="*/ 345255 h 1726274"/>
              <a:gd name="connsiteX2" fmla="*/ 907042 w 1946935"/>
              <a:gd name="connsiteY2" fmla="*/ 1150849 h 1726274"/>
              <a:gd name="connsiteX3" fmla="*/ 0 w 1946935"/>
              <a:gd name="connsiteY3" fmla="*/ 1726274 h 1726274"/>
              <a:gd name="connsiteX0" fmla="*/ 1943663 w 1946933"/>
              <a:gd name="connsiteY0" fmla="*/ 0 h 1726274"/>
              <a:gd name="connsiteX1" fmla="*/ 1554930 w 1946933"/>
              <a:gd name="connsiteY1" fmla="*/ 575425 h 1726274"/>
              <a:gd name="connsiteX2" fmla="*/ 907042 w 1946933"/>
              <a:gd name="connsiteY2" fmla="*/ 1150849 h 1726274"/>
              <a:gd name="connsiteX3" fmla="*/ 0 w 1946933"/>
              <a:gd name="connsiteY3" fmla="*/ 1726274 h 1726274"/>
              <a:gd name="connsiteX0" fmla="*/ 1943663 w 1946935"/>
              <a:gd name="connsiteY0" fmla="*/ 0 h 1726274"/>
              <a:gd name="connsiteX1" fmla="*/ 1554930 w 1946935"/>
              <a:gd name="connsiteY1" fmla="*/ 575425 h 1726274"/>
              <a:gd name="connsiteX2" fmla="*/ 1036620 w 1946935"/>
              <a:gd name="connsiteY2" fmla="*/ 1150849 h 1726274"/>
              <a:gd name="connsiteX3" fmla="*/ 0 w 1946935"/>
              <a:gd name="connsiteY3" fmla="*/ 1726274 h 1726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6935" h="1726274">
                <a:moveTo>
                  <a:pt x="1943663" y="0"/>
                </a:moveTo>
                <a:cubicBezTo>
                  <a:pt x="1946934" y="6697"/>
                  <a:pt x="1706104" y="383617"/>
                  <a:pt x="1554930" y="575425"/>
                </a:cubicBezTo>
                <a:cubicBezTo>
                  <a:pt x="1403756" y="767233"/>
                  <a:pt x="1202540" y="984919"/>
                  <a:pt x="1036620" y="1150849"/>
                </a:cubicBezTo>
                <a:cubicBezTo>
                  <a:pt x="873972" y="1323476"/>
                  <a:pt x="317310" y="1652349"/>
                  <a:pt x="0" y="1726274"/>
                </a:cubicBezTo>
              </a:path>
            </a:pathLst>
          </a:custGeom>
          <a:noFill/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5" name="Freeform 52"/>
          <p:cNvSpPr>
            <a:spLocks/>
          </p:cNvSpPr>
          <p:nvPr/>
        </p:nvSpPr>
        <p:spPr bwMode="auto">
          <a:xfrm>
            <a:off x="4788024" y="2492910"/>
            <a:ext cx="720080" cy="1008098"/>
          </a:xfrm>
          <a:custGeom>
            <a:avLst/>
            <a:gdLst>
              <a:gd name="T0" fmla="*/ 0 w 1244"/>
              <a:gd name="T1" fmla="*/ 0 h 329"/>
              <a:gd name="T2" fmla="*/ 2147483647 w 1244"/>
              <a:gd name="T3" fmla="*/ 2147483647 h 329"/>
              <a:gd name="T4" fmla="*/ 2147483647 w 1244"/>
              <a:gd name="T5" fmla="*/ 2147483647 h 329"/>
              <a:gd name="T6" fmla="*/ 0 60000 65536"/>
              <a:gd name="T7" fmla="*/ 0 60000 65536"/>
              <a:gd name="T8" fmla="*/ 0 60000 65536"/>
              <a:gd name="T9" fmla="*/ 0 w 1244"/>
              <a:gd name="T10" fmla="*/ 0 h 329"/>
              <a:gd name="T11" fmla="*/ 1244 w 1244"/>
              <a:gd name="T12" fmla="*/ 329 h 329"/>
              <a:gd name="connsiteX0" fmla="*/ 0 w 10000"/>
              <a:gd name="connsiteY0" fmla="*/ 0 h 23333"/>
              <a:gd name="connsiteX1" fmla="*/ 5659 w 10000"/>
              <a:gd name="connsiteY1" fmla="*/ 18044 h 23333"/>
              <a:gd name="connsiteX2" fmla="*/ 10000 w 10000"/>
              <a:gd name="connsiteY2" fmla="*/ 23333 h 23333"/>
              <a:gd name="connsiteX0" fmla="*/ 0 w 10000"/>
              <a:gd name="connsiteY0" fmla="*/ 0 h 23333"/>
              <a:gd name="connsiteX1" fmla="*/ 8000 w 10000"/>
              <a:gd name="connsiteY1" fmla="*/ 16666 h 23333"/>
              <a:gd name="connsiteX2" fmla="*/ 10000 w 10000"/>
              <a:gd name="connsiteY2" fmla="*/ 23333 h 23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3333">
                <a:moveTo>
                  <a:pt x="0" y="0"/>
                </a:moveTo>
                <a:cubicBezTo>
                  <a:pt x="1994" y="1520"/>
                  <a:pt x="6333" y="12777"/>
                  <a:pt x="8000" y="16666"/>
                </a:cubicBezTo>
                <a:cubicBezTo>
                  <a:pt x="9667" y="20555"/>
                  <a:pt x="8658" y="21509"/>
                  <a:pt x="10000" y="23333"/>
                </a:cubicBezTo>
              </a:path>
            </a:pathLst>
          </a:cu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>
              <a:cs typeface="Arial" pitchFamily="34" charset="0"/>
            </a:endParaRPr>
          </a:p>
        </p:txBody>
      </p:sp>
      <p:sp>
        <p:nvSpPr>
          <p:cNvPr id="56" name="Freeform 52"/>
          <p:cNvSpPr>
            <a:spLocks/>
          </p:cNvSpPr>
          <p:nvPr/>
        </p:nvSpPr>
        <p:spPr bwMode="auto">
          <a:xfrm>
            <a:off x="4043299" y="2636901"/>
            <a:ext cx="600719" cy="864107"/>
          </a:xfrm>
          <a:custGeom>
            <a:avLst/>
            <a:gdLst>
              <a:gd name="T0" fmla="*/ 0 w 1244"/>
              <a:gd name="T1" fmla="*/ 0 h 329"/>
              <a:gd name="T2" fmla="*/ 2147483647 w 1244"/>
              <a:gd name="T3" fmla="*/ 2147483647 h 329"/>
              <a:gd name="T4" fmla="*/ 2147483647 w 1244"/>
              <a:gd name="T5" fmla="*/ 2147483647 h 329"/>
              <a:gd name="T6" fmla="*/ 0 60000 65536"/>
              <a:gd name="T7" fmla="*/ 0 60000 65536"/>
              <a:gd name="T8" fmla="*/ 0 60000 65536"/>
              <a:gd name="T9" fmla="*/ 0 w 1244"/>
              <a:gd name="T10" fmla="*/ 0 h 329"/>
              <a:gd name="T11" fmla="*/ 1244 w 1244"/>
              <a:gd name="T12" fmla="*/ 329 h 329"/>
              <a:gd name="connsiteX0" fmla="*/ 0 w 10000"/>
              <a:gd name="connsiteY0" fmla="*/ 0 h 23333"/>
              <a:gd name="connsiteX1" fmla="*/ 5659 w 10000"/>
              <a:gd name="connsiteY1" fmla="*/ 18044 h 23333"/>
              <a:gd name="connsiteX2" fmla="*/ 10000 w 10000"/>
              <a:gd name="connsiteY2" fmla="*/ 23333 h 23333"/>
              <a:gd name="connsiteX0" fmla="*/ 0 w 10000"/>
              <a:gd name="connsiteY0" fmla="*/ 0 h 23333"/>
              <a:gd name="connsiteX1" fmla="*/ 8000 w 10000"/>
              <a:gd name="connsiteY1" fmla="*/ 16666 h 23333"/>
              <a:gd name="connsiteX2" fmla="*/ 10000 w 10000"/>
              <a:gd name="connsiteY2" fmla="*/ 23333 h 23333"/>
              <a:gd name="connsiteX0" fmla="*/ 0 w 8833"/>
              <a:gd name="connsiteY0" fmla="*/ 0 h 26667"/>
              <a:gd name="connsiteX1" fmla="*/ 8000 w 8833"/>
              <a:gd name="connsiteY1" fmla="*/ 16666 h 26667"/>
              <a:gd name="connsiteX2" fmla="*/ 5000 w 8833"/>
              <a:gd name="connsiteY2" fmla="*/ 26667 h 26667"/>
              <a:gd name="connsiteX0" fmla="*/ 7180 w 9437"/>
              <a:gd name="connsiteY0" fmla="*/ 0 h 7500"/>
              <a:gd name="connsiteX1" fmla="*/ 4916 w 9437"/>
              <a:gd name="connsiteY1" fmla="*/ 3750 h 7500"/>
              <a:gd name="connsiteX2" fmla="*/ 1520 w 9437"/>
              <a:gd name="connsiteY2" fmla="*/ 7500 h 7500"/>
              <a:gd name="connsiteX0" fmla="*/ 8808 w 11200"/>
              <a:gd name="connsiteY0" fmla="*/ 0 h 10000"/>
              <a:gd name="connsiteX1" fmla="*/ 5209 w 11200"/>
              <a:gd name="connsiteY1" fmla="*/ 5000 h 10000"/>
              <a:gd name="connsiteX2" fmla="*/ 1611 w 11200"/>
              <a:gd name="connsiteY2" fmla="*/ 10000 h 10000"/>
              <a:gd name="connsiteX0" fmla="*/ 8808 w 11200"/>
              <a:gd name="connsiteY0" fmla="*/ 0 h 10000"/>
              <a:gd name="connsiteX1" fmla="*/ 5209 w 11200"/>
              <a:gd name="connsiteY1" fmla="*/ 4167 h 10000"/>
              <a:gd name="connsiteX2" fmla="*/ 1611 w 11200"/>
              <a:gd name="connsiteY2" fmla="*/ 10000 h 10000"/>
              <a:gd name="connsiteX0" fmla="*/ 10008 w 12400"/>
              <a:gd name="connsiteY0" fmla="*/ 0 h 10000"/>
              <a:gd name="connsiteX1" fmla="*/ 5209 w 12400"/>
              <a:gd name="connsiteY1" fmla="*/ 4167 h 10000"/>
              <a:gd name="connsiteX2" fmla="*/ 1611 w 12400"/>
              <a:gd name="connsiteY2" fmla="*/ 10000 h 10000"/>
              <a:gd name="connsiteX0" fmla="*/ 10008 w 10008"/>
              <a:gd name="connsiteY0" fmla="*/ 0 h 10000"/>
              <a:gd name="connsiteX1" fmla="*/ 5209 w 10008"/>
              <a:gd name="connsiteY1" fmla="*/ 4167 h 10000"/>
              <a:gd name="connsiteX2" fmla="*/ 1611 w 10008"/>
              <a:gd name="connsiteY2" fmla="*/ 10000 h 10000"/>
              <a:gd name="connsiteX0" fmla="*/ 10008 w 10008"/>
              <a:gd name="connsiteY0" fmla="*/ 0 h 10000"/>
              <a:gd name="connsiteX1" fmla="*/ 5209 w 10008"/>
              <a:gd name="connsiteY1" fmla="*/ 4167 h 10000"/>
              <a:gd name="connsiteX2" fmla="*/ 1611 w 10008"/>
              <a:gd name="connsiteY2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8" h="10000">
                <a:moveTo>
                  <a:pt x="10008" y="0"/>
                </a:moveTo>
                <a:cubicBezTo>
                  <a:pt x="8744" y="628"/>
                  <a:pt x="6608" y="2500"/>
                  <a:pt x="5209" y="4167"/>
                </a:cubicBezTo>
                <a:cubicBezTo>
                  <a:pt x="3810" y="5834"/>
                  <a:pt x="0" y="9088"/>
                  <a:pt x="1611" y="10000"/>
                </a:cubicBezTo>
              </a:path>
            </a:pathLst>
          </a:custGeom>
          <a:noFill/>
          <a:ln w="76200">
            <a:solidFill>
              <a:srgbClr val="FF7C8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>
              <a:cs typeface="Arial" pitchFamily="34" charset="0"/>
            </a:endParaRPr>
          </a:p>
        </p:txBody>
      </p:sp>
      <p:sp>
        <p:nvSpPr>
          <p:cNvPr id="57" name="Text Box 5"/>
          <p:cNvSpPr txBox="1">
            <a:spLocks noChangeArrowheads="1"/>
          </p:cNvSpPr>
          <p:nvPr/>
        </p:nvSpPr>
        <p:spPr bwMode="auto">
          <a:xfrm>
            <a:off x="3707904" y="2103239"/>
            <a:ext cx="217572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 smtClean="0">
                <a:cs typeface="Arial" pitchFamily="34" charset="0"/>
              </a:rPr>
              <a:t>t1: </a:t>
            </a:r>
            <a:r>
              <a:rPr lang="en-US" sz="2400" b="1" dirty="0" err="1" smtClean="0">
                <a:cs typeface="Arial" pitchFamily="34" charset="0"/>
              </a:rPr>
              <a:t>readPair</a:t>
            </a:r>
            <a:r>
              <a:rPr lang="en-US" sz="2400" b="1" dirty="0" smtClean="0">
                <a:cs typeface="Arial" pitchFamily="34" charset="0"/>
              </a:rPr>
              <a:t>(</a:t>
            </a:r>
            <a:r>
              <a:rPr lang="en-US" sz="2400" b="1" dirty="0" err="1" smtClean="0">
                <a:cs typeface="Arial" pitchFamily="34" charset="0"/>
              </a:rPr>
              <a:t>i</a:t>
            </a:r>
            <a:r>
              <a:rPr lang="en-US" sz="2400" b="1" dirty="0" smtClean="0">
                <a:cs typeface="Arial" pitchFamily="34" charset="0"/>
              </a:rPr>
              <a:t>, j)</a:t>
            </a:r>
            <a:endParaRPr lang="en-US" sz="2400" b="1" dirty="0"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39552" y="4777988"/>
            <a:ext cx="784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00FF"/>
                </a:solidFill>
              </a:rPr>
              <a:t>write(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, d)</a:t>
            </a:r>
            <a:r>
              <a:rPr lang="en-US" sz="2800" dirty="0" smtClean="0"/>
              <a:t> updates m[</a:t>
            </a:r>
            <a:r>
              <a:rPr lang="en-US" sz="2800" dirty="0" err="1" smtClean="0"/>
              <a:t>i</a:t>
            </a:r>
            <a:r>
              <a:rPr lang="en-US" sz="2800" dirty="0" smtClean="0"/>
              <a:t>] to a new value d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3812926" y="1215916"/>
            <a:ext cx="363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sz="2000" dirty="0" err="1" smtClean="0">
                <a:solidFill>
                  <a:srgbClr val="C00000"/>
                </a:solidFill>
                <a:sym typeface="Symbol" pitchFamily="18" charset="2"/>
              </a:rPr>
              <a:t>Qadeer</a:t>
            </a:r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 et al. MSR-TR-2009-142]</a:t>
            </a:r>
            <a:endParaRPr lang="zh-CN" altLang="en-US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539552" y="5282044"/>
            <a:ext cx="8280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>
                <a:solidFill>
                  <a:srgbClr val="0000FF"/>
                </a:solidFill>
              </a:rPr>
              <a:t>readPair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</a:rPr>
              <a:t>i</a:t>
            </a:r>
            <a:r>
              <a:rPr lang="en-US" sz="2800" dirty="0" smtClean="0">
                <a:solidFill>
                  <a:srgbClr val="0000FF"/>
                </a:solidFill>
              </a:rPr>
              <a:t>, j) </a:t>
            </a:r>
            <a:r>
              <a:rPr lang="en-US" sz="2800" dirty="0" smtClean="0"/>
              <a:t>intends to return </a:t>
            </a:r>
            <a:r>
              <a:rPr lang="en-US" sz="2800" dirty="0" smtClean="0">
                <a:solidFill>
                  <a:srgbClr val="FF0000"/>
                </a:solidFill>
              </a:rPr>
              <a:t>snapshot</a:t>
            </a:r>
            <a:r>
              <a:rPr lang="en-US" sz="2800" dirty="0" smtClean="0"/>
              <a:t> of m[</a:t>
            </a:r>
            <a:r>
              <a:rPr lang="en-US" sz="2800" dirty="0" err="1" smtClean="0"/>
              <a:t>i</a:t>
            </a:r>
            <a:r>
              <a:rPr lang="en-US" sz="2800" dirty="0" smtClean="0"/>
              <a:t>] and m[j]</a:t>
            </a:r>
            <a:endParaRPr lang="en-US" sz="2800" dirty="0"/>
          </a:p>
        </p:txBody>
      </p:sp>
      <p:sp>
        <p:nvSpPr>
          <p:cNvPr id="22" name="TextBox 21"/>
          <p:cNvSpPr txBox="1"/>
          <p:nvPr/>
        </p:nvSpPr>
        <p:spPr>
          <a:xfrm>
            <a:off x="323528" y="1124744"/>
            <a:ext cx="36744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solidFill>
                  <a:prstClr val="black"/>
                </a:solidFill>
                <a:cs typeface="+mj-cs"/>
              </a:rPr>
              <a:t>Example: Pair Snapshot</a:t>
            </a:r>
            <a:endParaRPr lang="en-US" sz="1200" b="1" dirty="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 animBg="1"/>
      <p:bldP spid="55" grpId="0" animBg="1"/>
      <p:bldP spid="56" grpId="0" animBg="1"/>
      <p:bldP spid="5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solidFill>
                  <a:prstClr val="black"/>
                </a:solidFill>
              </a:rPr>
              <a:t>Pair Snapshot</a:t>
            </a:r>
            <a:endParaRPr lang="zh-CN" altLang="en-US" sz="6000" dirty="0"/>
          </a:p>
        </p:txBody>
      </p:sp>
      <p:grpSp>
        <p:nvGrpSpPr>
          <p:cNvPr id="3" name="组合 29"/>
          <p:cNvGrpSpPr/>
          <p:nvPr/>
        </p:nvGrpSpPr>
        <p:grpSpPr>
          <a:xfrm>
            <a:off x="5444560" y="4244838"/>
            <a:ext cx="3000586" cy="480306"/>
            <a:chOff x="5444560" y="4189144"/>
            <a:chExt cx="3000586" cy="480306"/>
          </a:xfrm>
        </p:grpSpPr>
        <p:sp>
          <p:nvSpPr>
            <p:cNvPr id="7" name="矩形 6"/>
            <p:cNvSpPr/>
            <p:nvPr/>
          </p:nvSpPr>
          <p:spPr>
            <a:xfrm>
              <a:off x="5852858" y="4237402"/>
              <a:ext cx="64807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矩形 8"/>
            <p:cNvSpPr/>
            <p:nvPr/>
          </p:nvSpPr>
          <p:spPr>
            <a:xfrm>
              <a:off x="6500930" y="4237402"/>
              <a:ext cx="64807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矩形 10"/>
            <p:cNvSpPr/>
            <p:nvPr/>
          </p:nvSpPr>
          <p:spPr>
            <a:xfrm>
              <a:off x="7149002" y="4236624"/>
              <a:ext cx="64807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矩形 12"/>
            <p:cNvSpPr/>
            <p:nvPr/>
          </p:nvSpPr>
          <p:spPr>
            <a:xfrm>
              <a:off x="7797074" y="4236624"/>
              <a:ext cx="648072" cy="43204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444560" y="4189144"/>
              <a:ext cx="3600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/>
                <a:t>v</a:t>
              </a:r>
              <a:endParaRPr lang="zh-CN" altLang="en-US" sz="2400" dirty="0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467092" y="1524848"/>
            <a:ext cx="39721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/>
            <a:r>
              <a:rPr lang="en-US" altLang="zh-CN" sz="2400" dirty="0" err="1">
                <a:solidFill>
                  <a:prstClr val="black"/>
                </a:solidFill>
              </a:rPr>
              <a:t>readPair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, j</a:t>
            </a:r>
            <a:r>
              <a:rPr lang="en-US" altLang="zh-CN" sz="2400" dirty="0" smtClean="0">
                <a:solidFill>
                  <a:prstClr val="black"/>
                </a:solidFill>
              </a:rPr>
              <a:t>){</a:t>
            </a:r>
            <a:endParaRPr lang="en-US" altLang="zh-CN" sz="2400" dirty="0" smtClean="0"/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1   local s:=false, a, b, v, w;</a:t>
            </a: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2   while (!s) {</a:t>
            </a: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3     &lt;a := </a:t>
            </a:r>
            <a:r>
              <a:rPr lang="en-US" altLang="zh-CN" sz="2400" dirty="0">
                <a:solidFill>
                  <a:prstClr val="black"/>
                </a:solidFill>
              </a:rPr>
              <a:t>m[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].d;  v := </a:t>
            </a:r>
            <a:r>
              <a:rPr lang="en-US" altLang="zh-CN" sz="2400" dirty="0">
                <a:solidFill>
                  <a:prstClr val="black"/>
                </a:solidFill>
              </a:rPr>
              <a:t>m[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].v&gt;;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lvl="0" indent="-457200"/>
            <a:r>
              <a:rPr lang="en-US" altLang="zh-CN" sz="2400" dirty="0" smtClean="0"/>
              <a:t>4     &lt;b := </a:t>
            </a:r>
            <a:r>
              <a:rPr lang="en-US" altLang="zh-CN" sz="2400" dirty="0"/>
              <a:t>m[j</a:t>
            </a:r>
            <a:r>
              <a:rPr lang="en-US" altLang="zh-CN" sz="2400" dirty="0" smtClean="0"/>
              <a:t>].d;  w := </a:t>
            </a:r>
            <a:r>
              <a:rPr lang="en-US" altLang="zh-CN" sz="2400" dirty="0"/>
              <a:t>m[j</a:t>
            </a:r>
            <a:r>
              <a:rPr lang="en-US" altLang="zh-CN" sz="2400" dirty="0" smtClean="0"/>
              <a:t>].v&gt;;</a:t>
            </a:r>
          </a:p>
          <a:p>
            <a:pPr marL="457200" lvl="0" indent="-457200"/>
            <a:r>
              <a:rPr lang="en-US" altLang="zh-CN" sz="2400" dirty="0" smtClean="0"/>
              <a:t>5     &lt;if (v = m[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].</a:t>
            </a:r>
            <a:r>
              <a:rPr lang="en-US" altLang="zh-CN" sz="2400" dirty="0"/>
              <a:t>v) </a:t>
            </a:r>
            <a:r>
              <a:rPr lang="en-US" altLang="zh-CN" sz="2400" dirty="0" smtClean="0"/>
              <a:t> s := true&gt;; </a:t>
            </a:r>
            <a:endParaRPr lang="en-US" altLang="zh-CN" sz="2400" dirty="0"/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6   }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7   return (a, b);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5852858" y="38610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00930" y="38610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7149002" y="38610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797074" y="3861048"/>
            <a:ext cx="648072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34263" y="3862553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d</a:t>
            </a:r>
            <a:endParaRPr lang="zh-CN" altLang="en-US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5420810" y="3325048"/>
            <a:ext cx="360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m</a:t>
            </a:r>
            <a:endParaRPr lang="zh-CN" altLang="en-US" sz="28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924866" y="33674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0</a:t>
            </a:r>
            <a:endParaRPr lang="zh-CN" alt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6572938" y="33674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</a:t>
            </a:r>
            <a:endParaRPr lang="zh-CN" alt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7221010" y="33674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…</a:t>
            </a:r>
            <a:endParaRPr lang="zh-CN" alt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7941090" y="3367439"/>
            <a:ext cx="360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</a:t>
            </a:r>
            <a:endParaRPr lang="zh-CN" alt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424395" y="1524848"/>
            <a:ext cx="3540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write(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, d){</a:t>
            </a:r>
          </a:p>
          <a:p>
            <a:r>
              <a:rPr lang="en-US" altLang="zh-CN" sz="2400" dirty="0" smtClean="0"/>
              <a:t>8   &lt;m[</a:t>
            </a:r>
            <a:r>
              <a:rPr lang="en-US" altLang="zh-CN" sz="2400" dirty="0" err="1" smtClean="0"/>
              <a:t>i</a:t>
            </a:r>
            <a:r>
              <a:rPr lang="en-US" altLang="zh-CN" sz="2400" dirty="0" smtClean="0"/>
              <a:t>].d := d; </a:t>
            </a:r>
            <a:r>
              <a:rPr lang="en-US" altLang="zh-CN" sz="2400" dirty="0" smtClean="0">
                <a:solidFill>
                  <a:srgbClr val="0000FF"/>
                </a:solidFill>
              </a:rPr>
              <a:t>m[</a:t>
            </a:r>
            <a:r>
              <a:rPr lang="en-US" altLang="zh-CN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CN" sz="2400" dirty="0" smtClean="0">
                <a:solidFill>
                  <a:srgbClr val="0000FF"/>
                </a:solidFill>
              </a:rPr>
              <a:t>].v++</a:t>
            </a:r>
            <a:r>
              <a:rPr lang="en-US" altLang="zh-CN" sz="2400" dirty="0" smtClean="0"/>
              <a:t>&gt;;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22" name="椭圆 21"/>
          <p:cNvSpPr/>
          <p:nvPr/>
        </p:nvSpPr>
        <p:spPr>
          <a:xfrm>
            <a:off x="395536" y="3037016"/>
            <a:ext cx="4032448" cy="36004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4499992" y="2820992"/>
            <a:ext cx="4104456" cy="5847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dirty="0" smtClean="0">
                <a:solidFill>
                  <a:srgbClr val="FF0000"/>
                </a:solidFill>
              </a:rPr>
              <a:t>LP if line 5 succeeds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sp>
        <p:nvSpPr>
          <p:cNvPr id="24" name="右箭头 23"/>
          <p:cNvSpPr/>
          <p:nvPr/>
        </p:nvSpPr>
        <p:spPr>
          <a:xfrm>
            <a:off x="177279" y="2748984"/>
            <a:ext cx="362273" cy="21602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467544" y="5733256"/>
            <a:ext cx="74095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  Line 4?  But line 5 may fail, m[</a:t>
            </a:r>
            <a:r>
              <a:rPr lang="en-US" sz="2400" dirty="0" err="1" smtClean="0"/>
              <a:t>i</a:t>
            </a:r>
            <a:r>
              <a:rPr lang="en-US" sz="2400" dirty="0" smtClean="0"/>
              <a:t>] and m[j] may be re-read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>
            <a:off x="323528" y="5157192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/>
              <a:t>Where is the LP ?</a:t>
            </a:r>
            <a:endParaRPr lang="zh-CN" altLang="en-US" sz="2800" b="1" i="1" dirty="0"/>
          </a:p>
        </p:txBody>
      </p:sp>
      <p:sp>
        <p:nvSpPr>
          <p:cNvPr id="29" name="圆角矩形标注 28"/>
          <p:cNvSpPr/>
          <p:nvPr/>
        </p:nvSpPr>
        <p:spPr>
          <a:xfrm>
            <a:off x="2915816" y="4149080"/>
            <a:ext cx="2376264" cy="864096"/>
          </a:xfrm>
          <a:prstGeom prst="wedgeRoundRectCallout">
            <a:avLst>
              <a:gd name="adj1" fmla="val -38369"/>
              <a:gd name="adj2" fmla="val -104710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know: m[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i</a:t>
            </a:r>
            <a:r>
              <a:rPr lang="en-US" altLang="zh-CN" sz="2400" dirty="0" smtClean="0">
                <a:solidFill>
                  <a:schemeClr val="bg1"/>
                </a:solidFill>
              </a:rPr>
              <a:t>] = (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a,v</a:t>
            </a:r>
            <a:r>
              <a:rPr lang="en-US" altLang="zh-CN" sz="2400" dirty="0" smtClean="0">
                <a:solidFill>
                  <a:schemeClr val="bg1"/>
                </a:solidFill>
              </a:rPr>
              <a:t>) at line 4</a:t>
            </a:r>
            <a:endParaRPr lang="zh-CN" altLang="en-US" sz="2400" dirty="0" err="1" smtClean="0">
              <a:solidFill>
                <a:schemeClr val="bg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51551" y="4725144"/>
            <a:ext cx="215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version number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469110" y="796642"/>
            <a:ext cx="363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sz="2000" dirty="0" err="1" smtClean="0">
                <a:solidFill>
                  <a:srgbClr val="C00000"/>
                </a:solidFill>
                <a:sym typeface="Symbol" pitchFamily="18" charset="2"/>
              </a:rPr>
              <a:t>Qadeer</a:t>
            </a:r>
            <a:r>
              <a:rPr lang="en-US" altLang="zh-CN" sz="2000" dirty="0" smtClean="0">
                <a:solidFill>
                  <a:srgbClr val="C00000"/>
                </a:solidFill>
                <a:sym typeface="Symbol" pitchFamily="18" charset="2"/>
              </a:rPr>
              <a:t> et al. MSR-TR-2009-142]</a:t>
            </a:r>
            <a:endParaRPr lang="zh-CN" altLang="en-US" sz="2000" dirty="0"/>
          </a:p>
        </p:txBody>
      </p:sp>
      <p:sp>
        <p:nvSpPr>
          <p:cNvPr id="34" name="矩形 33"/>
          <p:cNvSpPr/>
          <p:nvPr/>
        </p:nvSpPr>
        <p:spPr>
          <a:xfrm>
            <a:off x="4572000" y="3501008"/>
            <a:ext cx="4248472" cy="1584176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sz="3200" dirty="0" smtClean="0">
                <a:solidFill>
                  <a:schemeClr val="tx1"/>
                </a:solidFill>
                <a:sym typeface="Wingdings"/>
              </a:rPr>
              <a:t> </a:t>
            </a:r>
            <a:r>
              <a:rPr lang="en-US" sz="3200" dirty="0" smtClean="0">
                <a:solidFill>
                  <a:schemeClr val="tx1"/>
                </a:solidFill>
              </a:rPr>
              <a:t>Future-dependent LP</a:t>
            </a:r>
          </a:p>
          <a:p>
            <a:pPr lvl="0">
              <a:spcBef>
                <a:spcPts val="672"/>
              </a:spcBef>
            </a:pPr>
            <a:r>
              <a:rPr lang="en-US" sz="3200" dirty="0" smtClean="0">
                <a:solidFill>
                  <a:schemeClr val="tx1"/>
                </a:solidFill>
              </a:rPr>
              <a:t>Not supported by </a:t>
            </a:r>
            <a:r>
              <a:rPr lang="en-US" sz="3200" dirty="0" err="1" smtClean="0">
                <a:solidFill>
                  <a:schemeClr val="tx1"/>
                </a:solidFill>
              </a:rPr>
              <a:t>linself</a:t>
            </a:r>
            <a:endParaRPr lang="en-US" sz="3200" dirty="0" smtClean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1.11111E-6 L 3.88889E-6 0.05787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5787 L 3.88889E-6 0.11042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11042 L 3.88889E-6 0.21528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4" grpId="0" animBg="1"/>
      <p:bldP spid="24" grpId="1" animBg="1"/>
      <p:bldP spid="24" grpId="2" animBg="1"/>
      <p:bldP spid="24" grpId="3" animBg="1"/>
      <p:bldP spid="28" grpId="0"/>
      <p:bldP spid="31" grpId="0"/>
      <p:bldP spid="29" grpId="0" animBg="1"/>
      <p:bldP spid="29" grpId="1" animBg="1"/>
      <p:bldP spid="30" grpId="0"/>
      <p:bldP spid="3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smtClean="0"/>
              <a:t>Concurrent Program Refinement</a:t>
            </a:r>
            <a:endParaRPr 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04056" y="1340768"/>
            <a:ext cx="8244408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Compilers for concurrent programs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Fine-grained </a:t>
            </a: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of </a:t>
            </a:r>
            <a:r>
              <a:rPr kumimoji="0" lang="en-US" altLang="zh-CN" sz="280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concurrent objects (libraries)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742950" lvl="1" indent="-285750">
              <a:spcBef>
                <a:spcPts val="1624"/>
              </a:spcBef>
              <a:buFont typeface="Arial" pitchFamily="34" charset="0"/>
              <a:buChar char="–"/>
            </a:pPr>
            <a:r>
              <a:rPr lang="en-US" sz="2800" dirty="0" smtClean="0">
                <a:solidFill>
                  <a:prstClr val="black"/>
                </a:solidFill>
              </a:rPr>
              <a:t>E.g. </a:t>
            </a:r>
            <a:r>
              <a:rPr lang="en-US" altLang="zh-CN" sz="2800" b="1" i="1" dirty="0" smtClean="0">
                <a:hlinkClick r:id="rId2"/>
              </a:rPr>
              <a:t> </a:t>
            </a:r>
            <a:r>
              <a:rPr lang="en-US" altLang="zh-CN" sz="2800" b="1" i="1" dirty="0" err="1" smtClean="0">
                <a:hlinkClick r:id="rId2"/>
              </a:rPr>
              <a:t>java</a:t>
            </a:r>
            <a:r>
              <a:rPr lang="en-US" altLang="zh-CN" sz="2800" b="1" dirty="0" err="1" smtClean="0">
                <a:hlinkClick r:id="rId2"/>
              </a:rPr>
              <a:t>.</a:t>
            </a:r>
            <a:r>
              <a:rPr lang="en-US" altLang="zh-CN" sz="2800" b="1" i="1" dirty="0" err="1" smtClean="0">
                <a:hlinkClick r:id="rId2"/>
              </a:rPr>
              <a:t>util</a:t>
            </a:r>
            <a:r>
              <a:rPr lang="en-US" altLang="zh-CN" sz="2800" b="1" dirty="0" err="1" smtClean="0">
                <a:hlinkClick r:id="rId2"/>
              </a:rPr>
              <a:t>.</a:t>
            </a:r>
            <a:r>
              <a:rPr lang="en-US" altLang="zh-CN" sz="2800" b="1" i="1" dirty="0" err="1" smtClean="0">
                <a:hlinkClick r:id="rId2"/>
              </a:rPr>
              <a:t>concurrent</a:t>
            </a:r>
            <a:r>
              <a:rPr lang="en-US" sz="2800" dirty="0" smtClean="0">
                <a:solidFill>
                  <a:prstClr val="black"/>
                </a:solidFill>
              </a:rPr>
              <a:t> </a:t>
            </a:r>
            <a:endParaRPr lang="en-US" altLang="zh-CN" sz="28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95536" y="1124744"/>
            <a:ext cx="84253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/>
            <a:r>
              <a:rPr lang="en-US" altLang="zh-CN" sz="2400" dirty="0" err="1">
                <a:solidFill>
                  <a:prstClr val="black"/>
                </a:solidFill>
              </a:rPr>
              <a:t>readPair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en-US" altLang="zh-CN" sz="2400" dirty="0" err="1">
                <a:solidFill>
                  <a:prstClr val="black"/>
                </a:solidFill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</a:rPr>
              <a:t> 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>
                <a:solidFill>
                  <a:prstClr val="black"/>
                </a:solidFill>
              </a:rPr>
              <a:t>, j</a:t>
            </a:r>
            <a:r>
              <a:rPr lang="en-US" altLang="zh-CN" sz="2400" dirty="0" smtClean="0">
                <a:solidFill>
                  <a:prstClr val="black"/>
                </a:solidFill>
              </a:rPr>
              <a:t>){</a:t>
            </a:r>
            <a:endParaRPr lang="en-US" altLang="zh-CN" sz="2400" dirty="0" smtClean="0"/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1   local s:=false, a, b, v, w;</a:t>
            </a: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2   while (!s) {</a:t>
            </a: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3     &lt;a </a:t>
            </a:r>
            <a:r>
              <a:rPr lang="en-US" altLang="zh-CN" sz="2400" dirty="0">
                <a:solidFill>
                  <a:prstClr val="black"/>
                </a:solidFill>
              </a:rPr>
              <a:t>:= m[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].d;  v </a:t>
            </a:r>
            <a:r>
              <a:rPr lang="en-US" altLang="zh-CN" sz="2400" dirty="0">
                <a:solidFill>
                  <a:prstClr val="black"/>
                </a:solidFill>
              </a:rPr>
              <a:t>:= m[</a:t>
            </a:r>
            <a:r>
              <a:rPr lang="en-US" altLang="zh-CN" sz="2400" dirty="0" err="1">
                <a:solidFill>
                  <a:prstClr val="black"/>
                </a:solidFill>
              </a:rPr>
              <a:t>i</a:t>
            </a:r>
            <a:r>
              <a:rPr lang="en-US" altLang="zh-CN" sz="2400" dirty="0" smtClean="0">
                <a:solidFill>
                  <a:prstClr val="black"/>
                </a:solidFill>
              </a:rPr>
              <a:t>].v;&gt;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457200" lvl="0" indent="-457200"/>
            <a:endParaRPr lang="en-US" altLang="zh-CN" sz="2400" dirty="0" smtClean="0"/>
          </a:p>
          <a:p>
            <a:pPr marL="457200" lvl="0" indent="-457200"/>
            <a:endParaRPr lang="en-US" altLang="zh-CN" sz="2400" dirty="0" smtClean="0"/>
          </a:p>
          <a:p>
            <a:pPr marL="457200" lvl="0" indent="-457200"/>
            <a:r>
              <a:rPr lang="en-US" altLang="zh-CN" sz="2400" dirty="0" smtClean="0"/>
              <a:t>4     &lt;b </a:t>
            </a:r>
            <a:r>
              <a:rPr lang="en-US" altLang="zh-CN" sz="2400" dirty="0"/>
              <a:t>:= m[j</a:t>
            </a:r>
            <a:r>
              <a:rPr lang="en-US" altLang="zh-CN" sz="2400" dirty="0" smtClean="0"/>
              <a:t>].d;  w </a:t>
            </a:r>
            <a:r>
              <a:rPr lang="en-US" altLang="zh-CN" sz="2400" dirty="0"/>
              <a:t>:= m[j</a:t>
            </a:r>
            <a:r>
              <a:rPr lang="en-US" altLang="zh-CN" sz="2400" dirty="0" smtClean="0"/>
              <a:t>].v; </a:t>
            </a:r>
          </a:p>
          <a:p>
            <a:pPr marL="457200" indent="-457200"/>
            <a:endParaRPr lang="en-US" altLang="zh-CN" sz="2400" dirty="0" smtClean="0"/>
          </a:p>
          <a:p>
            <a:pPr marL="457200" indent="-457200"/>
            <a:endParaRPr lang="en-US" altLang="zh-CN" sz="2400" dirty="0" smtClean="0"/>
          </a:p>
          <a:p>
            <a:pPr marL="457200" indent="-457200"/>
            <a:r>
              <a:rPr lang="en-US" altLang="zh-CN" sz="2400" dirty="0" smtClean="0"/>
              <a:t>5     &lt;if (v = m[</a:t>
            </a:r>
            <a:r>
              <a:rPr lang="en-US" altLang="zh-CN" sz="2400" dirty="0" err="1"/>
              <a:t>i</a:t>
            </a:r>
            <a:r>
              <a:rPr lang="en-US" altLang="zh-CN" sz="2400" dirty="0" smtClean="0"/>
              <a:t>].</a:t>
            </a:r>
            <a:r>
              <a:rPr lang="en-US" altLang="zh-CN" sz="2400" dirty="0"/>
              <a:t>v) </a:t>
            </a:r>
            <a:r>
              <a:rPr lang="en-US" altLang="zh-CN" sz="2400" dirty="0" smtClean="0"/>
              <a:t> { s</a:t>
            </a:r>
            <a:r>
              <a:rPr lang="en-US" altLang="zh-CN" sz="2400" dirty="0"/>
              <a:t>:= </a:t>
            </a:r>
            <a:r>
              <a:rPr lang="en-US" altLang="zh-CN" sz="2400" dirty="0" smtClean="0"/>
              <a:t>true; </a:t>
            </a:r>
            <a:endParaRPr lang="en-US" altLang="zh-CN" sz="2400" dirty="0"/>
          </a:p>
          <a:p>
            <a:pPr marL="457200" lvl="0" indent="-457200"/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lvl="0" indent="-457200"/>
            <a:endParaRPr lang="en-US" altLang="zh-CN" sz="2400" dirty="0" smtClean="0">
              <a:solidFill>
                <a:prstClr val="black"/>
              </a:solidFill>
            </a:endParaRPr>
          </a:p>
          <a:p>
            <a:pPr marL="457200" lvl="0" indent="-457200"/>
            <a:r>
              <a:rPr lang="en-US" altLang="zh-CN" sz="2400" dirty="0" smtClean="0">
                <a:solidFill>
                  <a:prstClr val="black"/>
                </a:solidFill>
              </a:rPr>
              <a:t>6   }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7   return (a, b);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lvl="0"/>
            <a:r>
              <a:rPr lang="en-US" altLang="zh-CN" sz="2400" dirty="0" smtClean="0">
                <a:solidFill>
                  <a:prstClr val="black"/>
                </a:solidFill>
              </a:rPr>
              <a:t>}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76064" y="2735624"/>
            <a:ext cx="716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m[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= (a, v)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 </a:t>
            </a:r>
            <a:r>
              <a:rPr lang="en-US" altLang="zh-CN" sz="2400" dirty="0" smtClean="0">
                <a:sym typeface="Symbol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RP,  (</a:t>
            </a:r>
            <a:r>
              <a:rPr lang="en-US" altLang="zh-CN" sz="2400" dirty="0" err="1" smtClean="0">
                <a:solidFill>
                  <a:srgbClr val="0000FF"/>
                </a:solidFill>
                <a:sym typeface="Symbol"/>
              </a:rPr>
              <a:t>i,j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)</a:t>
            </a:r>
            <a:r>
              <a:rPr lang="en-US" altLang="zh-CN" sz="2400" dirty="0" smtClean="0">
                <a:sym typeface="Symbol"/>
              </a:rPr>
              <a:t>]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     …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71800" y="2735624"/>
            <a:ext cx="1281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ym typeface="Symbol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RP,  (</a:t>
            </a:r>
            <a:r>
              <a:rPr lang="en-US" altLang="zh-CN" sz="2400" dirty="0" err="1" smtClean="0">
                <a:solidFill>
                  <a:srgbClr val="0000FF"/>
                </a:solidFill>
                <a:sym typeface="Symbol"/>
              </a:rPr>
              <a:t>i,j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)</a:t>
            </a:r>
            <a:r>
              <a:rPr lang="en-US" altLang="zh-CN" sz="2400" dirty="0" smtClean="0">
                <a:sym typeface="Symbol"/>
              </a:rPr>
              <a:t>]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76064" y="4925481"/>
            <a:ext cx="716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s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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altLang="zh-CN" sz="2400" dirty="0" smtClean="0">
                <a:sym typeface="Wingdings 3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ym typeface="Symbol"/>
              </a:rPr>
              <a:t>, (</a:t>
            </a:r>
            <a:r>
              <a:rPr lang="en-US" altLang="zh-CN" sz="2400" dirty="0" err="1" smtClean="0">
                <a:sym typeface="Symbol"/>
              </a:rPr>
              <a:t>a,b</a:t>
            </a:r>
            <a:r>
              <a:rPr lang="en-US" altLang="zh-CN" sz="2400" dirty="0" smtClean="0">
                <a:sym typeface="Symbol"/>
              </a:rPr>
              <a:t>)] 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   </a:t>
            </a:r>
            <a:r>
              <a:rPr lang="en-US" altLang="zh-CN" sz="2400" dirty="0" smtClean="0">
                <a:solidFill>
                  <a:schemeClr val="accent2"/>
                </a:solidFill>
              </a:rPr>
              <a:t>s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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altLang="zh-CN" sz="2400" i="1" dirty="0" smtClean="0">
                <a:solidFill>
                  <a:schemeClr val="accent2"/>
                </a:solidFill>
                <a:sym typeface="Symbol"/>
              </a:rPr>
              <a:t>…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6064" y="3815744"/>
            <a:ext cx="774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chemeClr val="accent2"/>
                </a:solidFill>
              </a:rPr>
              <a:t>  - { m[</a:t>
            </a:r>
            <a:r>
              <a:rPr lang="en-US" altLang="zh-CN" sz="2400" dirty="0" err="1" smtClean="0">
                <a:solidFill>
                  <a:schemeClr val="accent2"/>
                </a:solidFill>
              </a:rPr>
              <a:t>i</a:t>
            </a:r>
            <a:r>
              <a:rPr lang="en-US" altLang="zh-CN" sz="2400" dirty="0" smtClean="0">
                <a:solidFill>
                  <a:schemeClr val="accent2"/>
                </a:solidFill>
              </a:rPr>
              <a:t>] = (a, v) 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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 ( </a:t>
            </a:r>
            <a:r>
              <a:rPr lang="en-US" altLang="zh-CN" sz="2400" dirty="0" smtClean="0">
                <a:sym typeface="Wingdings 3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ym typeface="Symbol"/>
              </a:rPr>
              <a:t>, (</a:t>
            </a:r>
            <a:r>
              <a:rPr lang="en-US" altLang="zh-CN" sz="2400" dirty="0" err="1" smtClean="0">
                <a:sym typeface="Symbol"/>
              </a:rPr>
              <a:t>a,b</a:t>
            </a:r>
            <a:r>
              <a:rPr lang="en-US" altLang="zh-CN" sz="2400" dirty="0" smtClean="0">
                <a:sym typeface="Symbol"/>
              </a:rPr>
              <a:t>)]                          </a:t>
            </a:r>
            <a:r>
              <a:rPr lang="en-US" altLang="zh-CN" sz="2400" dirty="0" smtClean="0">
                <a:solidFill>
                  <a:schemeClr val="accent2"/>
                </a:solidFill>
                <a:sym typeface="Symbol"/>
              </a:rPr>
              <a:t>)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    … </a:t>
            </a:r>
            <a:r>
              <a:rPr lang="en-US" altLang="zh-CN" sz="2400" dirty="0" smtClean="0">
                <a:solidFill>
                  <a:schemeClr val="accent2"/>
                </a:solidFill>
              </a:rPr>
              <a:t>}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79684" y="3845361"/>
            <a:ext cx="420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sym typeface="Symbol"/>
              </a:rPr>
              <a:t>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Solution: Try-Commit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945414" y="332737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</a:rPr>
              <a:t>&gt;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107015" y="3327375"/>
            <a:ext cx="1401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FF0000"/>
                </a:solidFill>
              </a:rPr>
              <a:t>trylinself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;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995936" y="440749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}</a:t>
            </a:r>
            <a:r>
              <a:rPr lang="en-US" altLang="zh-CN" sz="2400" dirty="0" smtClean="0">
                <a:solidFill>
                  <a:prstClr val="black"/>
                </a:solidFill>
              </a:rPr>
              <a:t> &gt;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112484" y="4407495"/>
            <a:ext cx="2619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</a:rPr>
              <a:t>commit( </a:t>
            </a:r>
            <a:r>
              <a:rPr lang="en-US" altLang="zh-CN" sz="2400" dirty="0" smtClean="0">
                <a:solidFill>
                  <a:prstClr val="black"/>
                </a:solidFill>
                <a:sym typeface="Wingdings 3"/>
              </a:rPr>
              <a:t>[</a:t>
            </a:r>
            <a:r>
              <a:rPr lang="en-US" altLang="zh-CN" sz="2400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, (</a:t>
            </a:r>
            <a:r>
              <a:rPr lang="en-US" altLang="zh-CN" sz="2400" dirty="0" err="1" smtClean="0">
                <a:solidFill>
                  <a:prstClr val="black"/>
                </a:solidFill>
                <a:sym typeface="Symbol"/>
              </a:rPr>
              <a:t>a,b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)] 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US" altLang="zh-CN" sz="2400" dirty="0" smtClean="0">
                <a:solidFill>
                  <a:srgbClr val="FF0000"/>
                </a:solidFill>
                <a:sym typeface="Symbol"/>
              </a:rPr>
              <a:t>;</a:t>
            </a:r>
            <a:endParaRPr lang="en-US" dirty="0"/>
          </a:p>
        </p:txBody>
      </p:sp>
      <p:sp>
        <p:nvSpPr>
          <p:cNvPr id="17" name="圆角矩形标注 16"/>
          <p:cNvSpPr/>
          <p:nvPr/>
        </p:nvSpPr>
        <p:spPr>
          <a:xfrm>
            <a:off x="4716016" y="1988840"/>
            <a:ext cx="3888432" cy="864096"/>
          </a:xfrm>
          <a:prstGeom prst="wedgeRoundRectCallout">
            <a:avLst>
              <a:gd name="adj1" fmla="val -48006"/>
              <a:gd name="adj2" fmla="val 117515"/>
              <a:gd name="adj3" fmla="val 16667"/>
            </a:avLst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speculate</a:t>
            </a:r>
            <a:r>
              <a:rPr lang="en-US" sz="2400" b="1" dirty="0" smtClean="0"/>
              <a:t> </a:t>
            </a:r>
            <a:r>
              <a:rPr lang="en-US" sz="2400" dirty="0" smtClean="0"/>
              <a:t>at potential LP,  keep both result and original</a:t>
            </a:r>
            <a:endParaRPr lang="zh-CN" altLang="en-US" sz="2400" dirty="0" err="1" smtClean="0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11022E-16 L 0.16806 -1.11022E-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59259E-6 L 0.18993 0.15972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" y="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75000" y="7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59259E-6 L 0.29549 2.59259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2" grpId="0"/>
      <p:bldP spid="12" grpId="1"/>
      <p:bldP spid="12" grpId="2"/>
      <p:bldP spid="13" grpId="0"/>
      <p:bldP spid="14" grpId="0"/>
      <p:bldP spid="15" grpId="0"/>
      <p:bldP spid="16" grpId="0"/>
      <p:bldP spid="17" grpId="0" animBg="1"/>
      <p:bldP spid="1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 2: Helping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672"/>
              </a:spcBef>
            </a:pPr>
            <a:r>
              <a:rPr lang="en-US" sz="2800" dirty="0" smtClean="0"/>
              <a:t>Example: elimination-</a:t>
            </a:r>
            <a:r>
              <a:rPr lang="en-US" sz="2800" dirty="0" err="1" smtClean="0"/>
              <a:t>backoff</a:t>
            </a:r>
            <a:r>
              <a:rPr lang="en-US" sz="2800" dirty="0" smtClean="0"/>
              <a:t> stack </a:t>
            </a:r>
            <a:r>
              <a:rPr lang="en-US" altLang="zh-CN" sz="1800" dirty="0" smtClean="0">
                <a:solidFill>
                  <a:srgbClr val="C00000"/>
                </a:solidFill>
                <a:sym typeface="Symbol" pitchFamily="18" charset="2"/>
              </a:rPr>
              <a:t>[</a:t>
            </a:r>
            <a:r>
              <a:rPr lang="en-US" altLang="zh-CN" sz="1800" dirty="0" err="1" smtClean="0">
                <a:solidFill>
                  <a:srgbClr val="C00000"/>
                </a:solidFill>
                <a:sym typeface="Symbol" pitchFamily="18" charset="2"/>
              </a:rPr>
              <a:t>Hendler</a:t>
            </a:r>
            <a:r>
              <a:rPr lang="en-US" altLang="zh-CN" sz="1800" dirty="0" smtClean="0">
                <a:solidFill>
                  <a:srgbClr val="C00000"/>
                </a:solidFill>
                <a:sym typeface="Symbol" pitchFamily="18" charset="2"/>
              </a:rPr>
              <a:t> et al. SPAA’04]</a:t>
            </a:r>
            <a:endParaRPr lang="en-US" sz="2800" dirty="0" smtClean="0"/>
          </a:p>
          <a:p>
            <a:pPr>
              <a:spcBef>
                <a:spcPts val="1672"/>
              </a:spcBef>
            </a:pPr>
            <a:r>
              <a:rPr lang="en-US" sz="2800" dirty="0" smtClean="0"/>
              <a:t>t1 finishes t2’s </a:t>
            </a:r>
            <a:r>
              <a:rPr lang="en-US" sz="2800" dirty="0" err="1" smtClean="0"/>
              <a:t>opr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itchFamily="2" charset="2"/>
              </a:rPr>
              <a:t> </a:t>
            </a:r>
            <a:r>
              <a:rPr lang="en-US" sz="2800" dirty="0" smtClean="0"/>
              <a:t>t2’s LP is in the code of t1</a:t>
            </a:r>
          </a:p>
          <a:p>
            <a:pPr>
              <a:spcBef>
                <a:spcPts val="1672"/>
              </a:spcBef>
            </a:pPr>
            <a:r>
              <a:rPr lang="en-US" sz="2800" dirty="0" smtClean="0"/>
              <a:t>Need to </a:t>
            </a:r>
            <a:r>
              <a:rPr lang="en-US" sz="2800" dirty="0" err="1" smtClean="0"/>
              <a:t>linearize</a:t>
            </a:r>
            <a:r>
              <a:rPr lang="en-US" sz="2800" dirty="0" smtClean="0"/>
              <a:t> a thread other than self</a:t>
            </a:r>
          </a:p>
          <a:p>
            <a:pPr>
              <a:spcBef>
                <a:spcPts val="1672"/>
              </a:spcBef>
            </a:pPr>
            <a:endParaRPr lang="en-US" sz="2800" dirty="0" smtClean="0"/>
          </a:p>
          <a:p>
            <a:pPr lvl="0">
              <a:spcBef>
                <a:spcPts val="1672"/>
              </a:spcBef>
            </a:pPr>
            <a:r>
              <a:rPr lang="en-US" sz="2800" dirty="0" smtClean="0"/>
              <a:t>New auxiliary command:  </a:t>
            </a:r>
            <a:r>
              <a:rPr lang="en-US" sz="2800" dirty="0" err="1" smtClean="0"/>
              <a:t>lin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)</a:t>
            </a:r>
          </a:p>
          <a:p>
            <a:pPr lvl="0">
              <a:spcBef>
                <a:spcPts val="1672"/>
              </a:spcBef>
            </a:pPr>
            <a:r>
              <a:rPr lang="en-US" sz="2800" dirty="0" smtClean="0"/>
              <a:t>New assertions:  t </a:t>
            </a:r>
            <a:r>
              <a:rPr lang="en-US" altLang="zh-CN" sz="2800" dirty="0" smtClean="0">
                <a:sym typeface="Wingdings 3"/>
              </a:rPr>
              <a:t> </a:t>
            </a:r>
            <a:r>
              <a:rPr lang="en-US" altLang="zh-CN" sz="2800" b="1" dirty="0" smtClean="0">
                <a:solidFill>
                  <a:srgbClr val="0000FF"/>
                </a:solidFill>
                <a:sym typeface="Wingdings 3"/>
              </a:rPr>
              <a:t>S</a:t>
            </a:r>
            <a:r>
              <a:rPr lang="en-US" altLang="zh-CN" sz="2800" dirty="0" smtClean="0">
                <a:sym typeface="Wingdings 3"/>
              </a:rPr>
              <a:t>  |  </a:t>
            </a:r>
            <a:r>
              <a:rPr lang="en-US" sz="2800" dirty="0" smtClean="0"/>
              <a:t>t </a:t>
            </a:r>
            <a:r>
              <a:rPr lang="en-US" altLang="zh-CN" sz="2800" dirty="0" smtClean="0">
                <a:sym typeface="Wingdings 3"/>
              </a:rPr>
              <a:t> </a:t>
            </a:r>
            <a:r>
              <a:rPr lang="en-US" altLang="zh-CN" sz="2800" dirty="0" smtClean="0">
                <a:solidFill>
                  <a:srgbClr val="0000FF"/>
                </a:solidFill>
                <a:sym typeface="Symbol"/>
              </a:rPr>
              <a:t></a:t>
            </a:r>
            <a:endParaRPr lang="en-US" sz="2800" dirty="0" smtClean="0"/>
          </a:p>
          <a:p>
            <a:pPr>
              <a:spcBef>
                <a:spcPts val="1672"/>
              </a:spcBef>
            </a:pPr>
            <a:r>
              <a:rPr lang="en-US" altLang="zh-CN" sz="2800" i="1" dirty="0" smtClean="0">
                <a:solidFill>
                  <a:srgbClr val="FF0000"/>
                </a:solidFill>
              </a:rPr>
              <a:t>Details are in the thesis…</a:t>
            </a:r>
          </a:p>
          <a:p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588224" y="177281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 to Verify </a:t>
            </a:r>
            <a:r>
              <a:rPr lang="en-US" altLang="zh-CN" b="1" dirty="0" smtClean="0">
                <a:solidFill>
                  <a:srgbClr val="00B050"/>
                </a:solidFill>
              </a:rPr>
              <a:t>O</a:t>
            </a:r>
            <a:r>
              <a:rPr lang="en-US" altLang="zh-CN" b="1" dirty="0" smtClean="0">
                <a:solidFill>
                  <a:prstClr val="black"/>
                </a:solidFill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CN" b="1" baseline="-25000" dirty="0" err="1" smtClean="0">
                <a:solidFill>
                  <a:srgbClr val="FF0000"/>
                </a:solidFill>
                <a:sym typeface="Symbol"/>
              </a:rPr>
              <a:t>lin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Instrument(</a:t>
            </a:r>
            <a:r>
              <a:rPr lang="en-US" b="1" dirty="0" smtClean="0">
                <a:solidFill>
                  <a:srgbClr val="00B050"/>
                </a:solidFill>
              </a:rPr>
              <a:t>O</a:t>
            </a:r>
            <a:r>
              <a:rPr lang="en-US" dirty="0" smtClean="0"/>
              <a:t>) = </a:t>
            </a:r>
            <a:r>
              <a:rPr lang="en-US" b="1" dirty="0" smtClean="0">
                <a:solidFill>
                  <a:srgbClr val="FF0000"/>
                </a:solidFill>
              </a:rPr>
              <a:t>D </a:t>
            </a:r>
            <a:r>
              <a:rPr lang="en-US" dirty="0" smtClean="0"/>
              <a:t>with auxiliary </a:t>
            </a:r>
            <a:r>
              <a:rPr lang="en-US" dirty="0" err="1" smtClean="0"/>
              <a:t>cmds</a:t>
            </a:r>
            <a:r>
              <a:rPr lang="en-US" dirty="0" smtClean="0"/>
              <a:t> at </a:t>
            </a:r>
            <a:r>
              <a:rPr lang="en-US" b="1" dirty="0" smtClean="0"/>
              <a:t>LP</a:t>
            </a:r>
            <a:r>
              <a:rPr lang="en-US" dirty="0" smtClean="0"/>
              <a:t>s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linself</a:t>
            </a:r>
            <a:r>
              <a:rPr lang="en-US" dirty="0" smtClean="0"/>
              <a:t>  for fixed LPs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try-commit</a:t>
            </a:r>
            <a:r>
              <a:rPr lang="en-US" dirty="0" smtClean="0"/>
              <a:t>  for future-dependent LPs 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lin</a:t>
            </a:r>
            <a:r>
              <a:rPr lang="en-US" dirty="0" smtClean="0">
                <a:solidFill>
                  <a:srgbClr val="FF0000"/>
                </a:solidFill>
              </a:rPr>
              <a:t>(t)</a:t>
            </a:r>
            <a:r>
              <a:rPr lang="en-US" dirty="0" smtClean="0"/>
              <a:t>  for helping</a:t>
            </a:r>
          </a:p>
          <a:p>
            <a:pPr>
              <a:spcBef>
                <a:spcPts val="2024"/>
              </a:spcBef>
            </a:pPr>
            <a:r>
              <a:rPr lang="en-US" dirty="0" smtClean="0"/>
              <a:t>Assertions to describe abstract code &amp; states</a:t>
            </a:r>
          </a:p>
          <a:p>
            <a:pPr lvl="1">
              <a:spcBef>
                <a:spcPts val="672"/>
              </a:spcBef>
              <a:buNone/>
            </a:pPr>
            <a:r>
              <a:rPr lang="en-US" dirty="0" smtClean="0"/>
              <a:t>p, q  ::=  …  |  t </a:t>
            </a:r>
            <a:r>
              <a:rPr lang="en-US" altLang="zh-CN" dirty="0" smtClean="0">
                <a:sym typeface="Wingdings 3"/>
              </a:rPr>
              <a:t> </a:t>
            </a:r>
            <a:r>
              <a:rPr lang="en-US" altLang="zh-CN" b="1" dirty="0" smtClean="0">
                <a:solidFill>
                  <a:srgbClr val="0000FF"/>
                </a:solidFill>
                <a:sym typeface="Wingdings 3"/>
              </a:rPr>
              <a:t>S</a:t>
            </a:r>
            <a:r>
              <a:rPr lang="en-US" altLang="zh-CN" dirty="0" smtClean="0">
                <a:sym typeface="Wingdings 3"/>
              </a:rPr>
              <a:t>  |  </a:t>
            </a:r>
            <a:r>
              <a:rPr lang="en-US" dirty="0" smtClean="0"/>
              <a:t>t </a:t>
            </a:r>
            <a:r>
              <a:rPr lang="en-US" altLang="zh-CN" dirty="0" smtClean="0">
                <a:sym typeface="Wingdings 3"/>
              </a:rPr>
              <a:t> </a:t>
            </a:r>
            <a:r>
              <a:rPr lang="en-US" altLang="zh-CN" dirty="0" smtClean="0">
                <a:solidFill>
                  <a:srgbClr val="0000FF"/>
                </a:solidFill>
                <a:sym typeface="Symbol"/>
              </a:rPr>
              <a:t></a:t>
            </a:r>
            <a:r>
              <a:rPr lang="en-US" altLang="zh-CN" dirty="0" smtClean="0">
                <a:sym typeface="Wingdings 3"/>
              </a:rPr>
              <a:t>  |  p </a:t>
            </a:r>
            <a:r>
              <a:rPr lang="en-US" altLang="zh-CN" dirty="0" smtClean="0">
                <a:solidFill>
                  <a:prstClr val="black"/>
                </a:solidFill>
                <a:sym typeface="Symbol"/>
              </a:rPr>
              <a:t></a:t>
            </a:r>
            <a:r>
              <a:rPr lang="en-US" altLang="zh-CN" dirty="0" smtClean="0">
                <a:sym typeface="Wingdings 3"/>
              </a:rPr>
              <a:t> q  |  p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</a:t>
            </a:r>
            <a:r>
              <a:rPr lang="en-US" altLang="zh-CN" dirty="0" smtClean="0">
                <a:sym typeface="Symbol"/>
              </a:rPr>
              <a:t> q</a:t>
            </a:r>
            <a:endParaRPr lang="en-US" dirty="0" smtClean="0"/>
          </a:p>
          <a:p>
            <a:pPr>
              <a:spcBef>
                <a:spcPts val="2024"/>
              </a:spcBef>
            </a:pPr>
            <a:r>
              <a:rPr lang="en-US" dirty="0" smtClean="0"/>
              <a:t>Verify </a:t>
            </a:r>
            <a:r>
              <a:rPr lang="en-US" b="1" dirty="0" smtClean="0">
                <a:solidFill>
                  <a:srgbClr val="FF0000"/>
                </a:solidFill>
              </a:rPr>
              <a:t>D</a:t>
            </a:r>
            <a:r>
              <a:rPr lang="en-US" dirty="0" smtClean="0"/>
              <a:t> in our program logic</a:t>
            </a:r>
          </a:p>
          <a:p>
            <a:pPr lvl="1"/>
            <a:r>
              <a:rPr lang="en-US" dirty="0" smtClean="0"/>
              <a:t>Extend an existing logic with rules for aux </a:t>
            </a:r>
            <a:r>
              <a:rPr lang="en-US" dirty="0" err="1" smtClean="0"/>
              <a:t>cmds</a:t>
            </a:r>
            <a:endParaRPr lang="en-US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Logic for </a:t>
            </a:r>
            <a:r>
              <a:rPr lang="en-US" altLang="zh-CN" dirty="0" smtClean="0">
                <a:solidFill>
                  <a:srgbClr val="00B050"/>
                </a:solidFill>
              </a:rPr>
              <a:t>O</a:t>
            </a:r>
            <a:r>
              <a:rPr lang="en-US" altLang="zh-CN" dirty="0" smtClean="0">
                <a:solidFill>
                  <a:prstClr val="black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</a:t>
            </a:r>
            <a:r>
              <a:rPr lang="en-US" altLang="zh-CN" baseline="-25000" dirty="0" err="1" smtClean="0">
                <a:solidFill>
                  <a:srgbClr val="FF0000"/>
                </a:solidFill>
                <a:sym typeface="Symbol"/>
              </a:rPr>
              <a:t>lin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sym typeface="Symbol"/>
              </a:rPr>
              <a:t>S</a:t>
            </a:r>
            <a:endParaRPr lang="en-US" sz="1800" dirty="0">
              <a:solidFill>
                <a:srgbClr val="0000FF"/>
              </a:solidFill>
            </a:endParaRPr>
          </a:p>
        </p:txBody>
      </p:sp>
      <p:grpSp>
        <p:nvGrpSpPr>
          <p:cNvPr id="3" name="组合 19"/>
          <p:cNvGrpSpPr/>
          <p:nvPr/>
        </p:nvGrpSpPr>
        <p:grpSpPr>
          <a:xfrm>
            <a:off x="2627784" y="4078233"/>
            <a:ext cx="3956532" cy="934943"/>
            <a:chOff x="179512" y="4521894"/>
            <a:chExt cx="3956532" cy="934943"/>
          </a:xfrm>
        </p:grpSpPr>
        <p:sp>
          <p:nvSpPr>
            <p:cNvPr id="15" name="TextBox 14"/>
            <p:cNvSpPr txBox="1"/>
            <p:nvPr/>
          </p:nvSpPr>
          <p:spPr>
            <a:xfrm>
              <a:off x="179512" y="5025950"/>
              <a:ext cx="395653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 </a:t>
              </a:r>
              <a:r>
                <a:rPr lang="en-US" altLang="zh-CN" sz="2200" dirty="0" smtClean="0">
                  <a:solidFill>
                    <a:prstClr val="black"/>
                  </a:solidFill>
                  <a:sym typeface="Symbol"/>
                </a:rPr>
                <a:t> (</a:t>
              </a:r>
              <a:r>
                <a:rPr lang="en-US" sz="2200" dirty="0" smtClean="0"/>
                <a:t>t </a:t>
              </a:r>
              <a:r>
                <a:rPr lang="en-US" altLang="zh-CN" sz="2200" dirty="0" smtClean="0">
                  <a:sym typeface="Wingdings 3"/>
                </a:rPr>
                <a:t> </a:t>
              </a:r>
              <a:r>
                <a:rPr lang="en-US" altLang="zh-CN" sz="2200" b="1" dirty="0" smtClean="0">
                  <a:solidFill>
                    <a:srgbClr val="0000FF"/>
                  </a:solidFill>
                  <a:sym typeface="Wingdings 3"/>
                </a:rPr>
                <a:t>S</a:t>
              </a:r>
              <a:r>
                <a:rPr lang="en-US" altLang="zh-CN" sz="2200" dirty="0" smtClean="0">
                  <a:sym typeface="Wingdings 3"/>
                </a:rPr>
                <a:t>)</a:t>
              </a:r>
              <a:r>
                <a:rPr lang="en-US" altLang="zh-CN" sz="2200" dirty="0" smtClean="0"/>
                <a:t>} </a:t>
              </a:r>
              <a:r>
                <a:rPr lang="en-US" sz="2200" b="1" dirty="0" err="1" smtClean="0">
                  <a:solidFill>
                    <a:srgbClr val="FF0000"/>
                  </a:solidFill>
                </a:rPr>
                <a:t>lin</a:t>
              </a:r>
              <a:r>
                <a:rPr lang="en-US" sz="2200" b="1" dirty="0" smtClean="0">
                  <a:solidFill>
                    <a:srgbClr val="FF0000"/>
                  </a:solidFill>
                </a:rPr>
                <a:t>(t) </a:t>
              </a:r>
              <a:r>
                <a:rPr lang="en-US" sz="2200" dirty="0" smtClean="0"/>
                <a:t>{q * (t </a:t>
              </a:r>
              <a:r>
                <a:rPr lang="en-US" altLang="zh-CN" sz="2200" dirty="0" smtClean="0">
                  <a:sym typeface="Wingdings 3"/>
                </a:rPr>
                <a:t></a:t>
              </a:r>
              <a:r>
                <a:rPr lang="en-US" altLang="zh-CN" sz="2200" dirty="0" smtClean="0">
                  <a:sym typeface="Symbol"/>
                </a:rPr>
                <a:t> </a:t>
              </a:r>
              <a:r>
                <a:rPr lang="en-US" altLang="zh-CN" sz="2200" dirty="0" smtClean="0">
                  <a:solidFill>
                    <a:srgbClr val="0000FF"/>
                  </a:solidFill>
                  <a:sym typeface="Symbol"/>
                </a:rPr>
                <a:t></a:t>
              </a:r>
              <a:r>
                <a:rPr lang="en-US" altLang="zh-CN" sz="2200" dirty="0" smtClean="0">
                  <a:sym typeface="Symbol"/>
                </a:rPr>
                <a:t>)</a:t>
              </a:r>
              <a:r>
                <a:rPr lang="en-US" sz="2200" dirty="0" smtClean="0"/>
                <a:t>}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94045" y="4521894"/>
              <a:ext cx="1436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{p} </a:t>
              </a:r>
              <a:r>
                <a:rPr lang="en-US" altLang="zh-CN" sz="2200" b="1" dirty="0" smtClean="0">
                  <a:solidFill>
                    <a:srgbClr val="0000FF"/>
                  </a:solidFill>
                </a:rPr>
                <a:t>S</a:t>
              </a:r>
              <a:r>
                <a:rPr lang="en-US" altLang="zh-CN" sz="2200" dirty="0" smtClean="0"/>
                <a:t> {q}</a:t>
              </a:r>
              <a:endParaRPr lang="zh-CN" altLang="en-US" sz="2200" b="1" dirty="0" smtClean="0"/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323528" y="5013176"/>
              <a:ext cx="3734813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19"/>
          <p:cNvGrpSpPr/>
          <p:nvPr/>
        </p:nvGrpSpPr>
        <p:grpSpPr>
          <a:xfrm>
            <a:off x="945238" y="1988840"/>
            <a:ext cx="7253524" cy="934943"/>
            <a:chOff x="179512" y="4521894"/>
            <a:chExt cx="7253524" cy="934943"/>
          </a:xfrm>
        </p:grpSpPr>
        <p:sp>
          <p:nvSpPr>
            <p:cNvPr id="26" name="TextBox 25"/>
            <p:cNvSpPr txBox="1"/>
            <p:nvPr/>
          </p:nvSpPr>
          <p:spPr>
            <a:xfrm>
              <a:off x="179512" y="5025950"/>
              <a:ext cx="72535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 </a:t>
              </a:r>
              <a:r>
                <a:rPr lang="en-US" altLang="zh-CN" sz="2200" dirty="0" smtClean="0">
                  <a:solidFill>
                    <a:prstClr val="black"/>
                  </a:solidFill>
                  <a:sym typeface="Symbol"/>
                </a:rPr>
                <a:t> (</a:t>
              </a:r>
              <a:r>
                <a:rPr lang="en-US" sz="2200" i="1" dirty="0" smtClean="0"/>
                <a:t>cid</a:t>
              </a:r>
              <a:r>
                <a:rPr lang="en-US" sz="2200" dirty="0" smtClean="0"/>
                <a:t> </a:t>
              </a:r>
              <a:r>
                <a:rPr lang="en-US" altLang="zh-CN" sz="2200" dirty="0" smtClean="0">
                  <a:sym typeface="Wingdings 3"/>
                </a:rPr>
                <a:t> </a:t>
              </a:r>
              <a:r>
                <a:rPr lang="en-US" altLang="zh-CN" sz="2200" b="1" dirty="0" smtClean="0">
                  <a:solidFill>
                    <a:srgbClr val="0000FF"/>
                  </a:solidFill>
                  <a:sym typeface="Wingdings 3"/>
                </a:rPr>
                <a:t>S</a:t>
              </a:r>
              <a:r>
                <a:rPr lang="en-US" altLang="zh-CN" sz="2200" dirty="0" smtClean="0">
                  <a:sym typeface="Wingdings 3"/>
                </a:rPr>
                <a:t>)</a:t>
              </a:r>
              <a:r>
                <a:rPr lang="en-US" altLang="zh-CN" sz="2200" dirty="0" smtClean="0"/>
                <a:t>} </a:t>
              </a:r>
              <a:r>
                <a:rPr lang="en-US" sz="2200" b="1" dirty="0" err="1" smtClean="0">
                  <a:solidFill>
                    <a:srgbClr val="FF0000"/>
                  </a:solidFill>
                </a:rPr>
                <a:t>trylinself</a:t>
              </a:r>
              <a:r>
                <a:rPr lang="en-US" sz="2200" b="1" dirty="0" smtClean="0">
                  <a:solidFill>
                    <a:srgbClr val="FF0000"/>
                  </a:solidFill>
                </a:rPr>
                <a:t> </a:t>
              </a:r>
              <a:r>
                <a:rPr lang="en-US" sz="2200" dirty="0" smtClean="0"/>
                <a:t>{( p * </a:t>
              </a:r>
              <a:r>
                <a:rPr lang="en-US" altLang="zh-CN" sz="2200" dirty="0" smtClean="0">
                  <a:solidFill>
                    <a:prstClr val="black"/>
                  </a:solidFill>
                  <a:sym typeface="Symbol"/>
                </a:rPr>
                <a:t>(</a:t>
              </a:r>
              <a:r>
                <a:rPr lang="en-US" sz="2200" i="1" dirty="0" smtClean="0"/>
                <a:t>cid</a:t>
              </a:r>
              <a:r>
                <a:rPr lang="en-US" sz="2200" dirty="0" smtClean="0"/>
                <a:t> </a:t>
              </a:r>
              <a:r>
                <a:rPr lang="en-US" altLang="zh-CN" sz="2200" dirty="0" smtClean="0">
                  <a:sym typeface="Wingdings 3"/>
                </a:rPr>
                <a:t> </a:t>
              </a:r>
              <a:r>
                <a:rPr lang="en-US" altLang="zh-CN" sz="2200" b="1" dirty="0" smtClean="0">
                  <a:solidFill>
                    <a:srgbClr val="0000FF"/>
                  </a:solidFill>
                  <a:sym typeface="Wingdings 3"/>
                </a:rPr>
                <a:t>S</a:t>
              </a:r>
              <a:r>
                <a:rPr lang="en-US" altLang="zh-CN" sz="2200" dirty="0" smtClean="0">
                  <a:sym typeface="Wingdings 3"/>
                </a:rPr>
                <a:t>) )</a:t>
              </a:r>
              <a:r>
                <a:rPr lang="en-US" altLang="zh-CN" sz="2200" dirty="0" smtClean="0">
                  <a:sym typeface="Symbol"/>
                </a:rPr>
                <a:t> </a:t>
              </a:r>
              <a:r>
                <a:rPr lang="en-US" altLang="zh-CN" sz="2200" b="1" dirty="0" smtClean="0">
                  <a:solidFill>
                    <a:srgbClr val="FF0000"/>
                  </a:solidFill>
                  <a:sym typeface="Symbol"/>
                </a:rPr>
                <a:t></a:t>
              </a:r>
              <a:r>
                <a:rPr lang="en-US" altLang="zh-CN" sz="2200" dirty="0" smtClean="0">
                  <a:sym typeface="Symbol"/>
                </a:rPr>
                <a:t> ( q </a:t>
              </a:r>
              <a:r>
                <a:rPr lang="en-US" sz="2200" dirty="0" smtClean="0"/>
                <a:t>* (</a:t>
              </a:r>
              <a:r>
                <a:rPr lang="en-US" sz="2200" i="1" dirty="0" smtClean="0"/>
                <a:t>cid</a:t>
              </a:r>
              <a:r>
                <a:rPr lang="en-US" sz="2200" dirty="0" smtClean="0"/>
                <a:t> </a:t>
              </a:r>
              <a:r>
                <a:rPr lang="en-US" altLang="zh-CN" sz="2200" dirty="0" smtClean="0">
                  <a:sym typeface="Wingdings 3"/>
                </a:rPr>
                <a:t></a:t>
              </a:r>
              <a:r>
                <a:rPr lang="en-US" altLang="zh-CN" sz="2200" dirty="0" smtClean="0">
                  <a:sym typeface="Symbol"/>
                </a:rPr>
                <a:t> </a:t>
              </a:r>
              <a:r>
                <a:rPr lang="en-US" altLang="zh-CN" sz="2200" dirty="0" smtClean="0">
                  <a:solidFill>
                    <a:srgbClr val="0000FF"/>
                  </a:solidFill>
                  <a:sym typeface="Symbol"/>
                </a:rPr>
                <a:t></a:t>
              </a:r>
              <a:r>
                <a:rPr lang="en-US" altLang="zh-CN" sz="2200" dirty="0" smtClean="0">
                  <a:sym typeface="Symbol"/>
                </a:rPr>
                <a:t>) )</a:t>
              </a:r>
              <a:r>
                <a:rPr lang="en-US" sz="2200" dirty="0" smtClean="0"/>
                <a:t>}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59324" y="4521894"/>
              <a:ext cx="143661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{p} </a:t>
              </a:r>
              <a:r>
                <a:rPr lang="en-US" altLang="zh-CN" sz="2200" b="1" dirty="0" smtClean="0">
                  <a:solidFill>
                    <a:srgbClr val="0000FF"/>
                  </a:solidFill>
                </a:rPr>
                <a:t>S</a:t>
              </a:r>
              <a:r>
                <a:rPr lang="en-US" altLang="zh-CN" sz="2200" dirty="0" smtClean="0"/>
                <a:t> {q}</a:t>
              </a:r>
              <a:endParaRPr lang="zh-CN" altLang="en-US" sz="2200" b="1" dirty="0" smtClean="0"/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323528" y="5013176"/>
              <a:ext cx="698477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19"/>
          <p:cNvGrpSpPr/>
          <p:nvPr/>
        </p:nvGrpSpPr>
        <p:grpSpPr>
          <a:xfrm>
            <a:off x="2889311" y="3356992"/>
            <a:ext cx="3020635" cy="443661"/>
            <a:chOff x="179512" y="5013176"/>
            <a:chExt cx="3020635" cy="443661"/>
          </a:xfrm>
        </p:grpSpPr>
        <p:sp>
          <p:nvSpPr>
            <p:cNvPr id="33" name="TextBox 32"/>
            <p:cNvSpPr txBox="1"/>
            <p:nvPr/>
          </p:nvSpPr>
          <p:spPr>
            <a:xfrm>
              <a:off x="179512" y="5025950"/>
              <a:ext cx="302063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200" dirty="0" smtClean="0"/>
                <a:t>┝ {p </a:t>
              </a:r>
              <a:r>
                <a:rPr lang="en-US" altLang="zh-CN" sz="2200" b="1" dirty="0" smtClean="0">
                  <a:solidFill>
                    <a:srgbClr val="FF0000"/>
                  </a:solidFill>
                  <a:sym typeface="Symbol"/>
                </a:rPr>
                <a:t></a:t>
              </a:r>
              <a:r>
                <a:rPr lang="en-US" altLang="zh-CN" sz="2200" dirty="0" smtClean="0">
                  <a:solidFill>
                    <a:prstClr val="black"/>
                  </a:solidFill>
                  <a:sym typeface="Symbol"/>
                </a:rPr>
                <a:t> q</a:t>
              </a:r>
              <a:r>
                <a:rPr lang="en-US" altLang="zh-CN" sz="2200" dirty="0" smtClean="0"/>
                <a:t>} </a:t>
              </a:r>
              <a:r>
                <a:rPr lang="en-US" sz="2200" b="1" dirty="0" smtClean="0">
                  <a:solidFill>
                    <a:srgbClr val="FF0000"/>
                  </a:solidFill>
                </a:rPr>
                <a:t>commit(p) </a:t>
              </a:r>
              <a:r>
                <a:rPr lang="en-US" sz="2200" dirty="0" smtClean="0"/>
                <a:t>{p}</a:t>
              </a:r>
            </a:p>
          </p:txBody>
        </p:sp>
        <p:cxnSp>
          <p:nvCxnSpPr>
            <p:cNvPr id="35" name="直接连接符 34"/>
            <p:cNvCxnSpPr/>
            <p:nvPr/>
          </p:nvCxnSpPr>
          <p:spPr>
            <a:xfrm>
              <a:off x="323528" y="5013176"/>
              <a:ext cx="2834817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4354695" y="4844008"/>
            <a:ext cx="42329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400" b="1"/>
              <a:t>…</a:t>
            </a:r>
          </a:p>
        </p:txBody>
      </p:sp>
      <p:sp>
        <p:nvSpPr>
          <p:cNvPr id="31" name="Text Box 16"/>
          <p:cNvSpPr txBox="1">
            <a:spLocks noChangeArrowheads="1"/>
          </p:cNvSpPr>
          <p:nvPr/>
        </p:nvSpPr>
        <p:spPr bwMode="auto">
          <a:xfrm>
            <a:off x="1475656" y="5715000"/>
            <a:ext cx="6696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i="1" dirty="0" smtClean="0">
                <a:solidFill>
                  <a:srgbClr val="FF0000"/>
                </a:solidFill>
              </a:rPr>
              <a:t>More rules and soundness are in the thesis</a:t>
            </a:r>
            <a:endParaRPr lang="en-US" altLang="zh-CN" sz="28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1143000"/>
          </a:xfrm>
        </p:spPr>
        <p:txBody>
          <a:bodyPr/>
          <a:lstStyle/>
          <a:p>
            <a:r>
              <a:rPr lang="en-US" altLang="zh-CN" dirty="0" smtClean="0"/>
              <a:t>Verified Algorithms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935597" y="1196752"/>
          <a:ext cx="7236803" cy="5425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6082"/>
                <a:gridCol w="1049544"/>
                <a:gridCol w="1049544"/>
                <a:gridCol w="1126835"/>
                <a:gridCol w="1054798"/>
              </a:tblGrid>
              <a:tr h="576064">
                <a:tc>
                  <a:txBody>
                    <a:bodyPr/>
                    <a:lstStyle/>
                    <a:p>
                      <a:pPr algn="l"/>
                      <a:r>
                        <a:rPr lang="en-US" sz="1800" dirty="0" smtClean="0"/>
                        <a:t>Objects</a:t>
                      </a:r>
                      <a:endParaRPr lang="en-US" sz="1800" dirty="0"/>
                    </a:p>
                  </a:txBody>
                  <a:tcPr marL="137160" marR="137160" marT="60960" marB="6096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Fut. LP</a:t>
                      </a:r>
                      <a:endParaRPr lang="en-US" sz="1800" dirty="0"/>
                    </a:p>
                  </a:txBody>
                  <a:tcPr marL="137160" marR="137160" marT="60960" marB="6096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Helping</a:t>
                      </a:r>
                      <a:endParaRPr lang="en-US" sz="1800" dirty="0"/>
                    </a:p>
                  </a:txBody>
                  <a:tcPr marL="137160" marR="137160" marT="60960" marB="6096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Java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Pkg</a:t>
                      </a:r>
                      <a:endParaRPr lang="en-US" sz="1800" baseline="0" dirty="0" smtClean="0"/>
                    </a:p>
                    <a:p>
                      <a:pPr algn="ctr"/>
                      <a:r>
                        <a:rPr lang="en-US" sz="1800" baseline="0" dirty="0" smtClean="0"/>
                        <a:t>(JUC)</a:t>
                      </a:r>
                      <a:endParaRPr lang="en-US" sz="1800" dirty="0"/>
                    </a:p>
                  </a:txBody>
                  <a:tcPr marL="137160" marR="137160" marT="60960" marB="6096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37160" marR="137160" marT="60960" marB="60960" anchor="ctr">
                    <a:solidFill>
                      <a:schemeClr val="accent3"/>
                    </a:solidFill>
                  </a:tcPr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err="1" smtClean="0"/>
                        <a:t>Treiber</a:t>
                      </a:r>
                      <a:r>
                        <a:rPr lang="en-US" sz="1800" b="1" dirty="0" smtClean="0"/>
                        <a:t> stack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HSY </a:t>
                      </a:r>
                      <a:r>
                        <a:rPr lang="en-US" sz="1800" b="1" baseline="0" dirty="0" smtClean="0"/>
                        <a:t>stack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MS two-lock</a:t>
                      </a:r>
                      <a:r>
                        <a:rPr lang="en-US" sz="1800" b="1" baseline="0" dirty="0" smtClean="0"/>
                        <a:t> queue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MS lock-free queue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DGLM queue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Lock-coupling list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Optimistic list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Heller et al</a:t>
                      </a:r>
                      <a:r>
                        <a:rPr lang="en-US" sz="1800" b="1" baseline="0" dirty="0" smtClean="0"/>
                        <a:t> lazy list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 smtClean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Harris-Michael</a:t>
                      </a:r>
                      <a:r>
                        <a:rPr lang="en-US" sz="1800" b="1" baseline="0" dirty="0" smtClean="0"/>
                        <a:t> lock-free list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Pair snapshot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CCAS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  <a:tr h="336037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RDCSS</a:t>
                      </a:r>
                      <a:endParaRPr lang="en-US" sz="1800" b="1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ym typeface="Wingdings"/>
                        </a:rPr>
                        <a:t></a:t>
                      </a:r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37160" marR="137160" marT="60960" marB="60960" anchor="ctr"/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08304" y="1081540"/>
            <a:ext cx="648072" cy="8352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583803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Soundness via </a:t>
            </a:r>
            <a:r>
              <a:rPr lang="en-US" altLang="zh-CN" sz="4000" dirty="0" smtClean="0"/>
              <a:t>Contextual Refinement</a:t>
            </a:r>
            <a:endParaRPr lang="zh-CN" alt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1979712" y="2100326"/>
            <a:ext cx="1571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</a:pPr>
            <a:r>
              <a:rPr lang="en-US" altLang="zh-CN" sz="3600" dirty="0" smtClean="0"/>
              <a:t>O  </a:t>
            </a:r>
            <a:r>
              <a:rPr lang="en-US" altLang="zh-CN" sz="3600" b="1" dirty="0" smtClean="0">
                <a:solidFill>
                  <a:srgbClr val="0000FF"/>
                </a:solidFill>
                <a:sym typeface="Symbol"/>
              </a:rPr>
              <a:t></a:t>
            </a:r>
            <a:r>
              <a:rPr lang="en-US" altLang="zh-CN" sz="3600" baseline="-25000" dirty="0" err="1">
                <a:solidFill>
                  <a:srgbClr val="0000FF"/>
                </a:solidFill>
                <a:sym typeface="Symbol"/>
              </a:rPr>
              <a:t>l</a:t>
            </a:r>
            <a:r>
              <a:rPr lang="en-US" altLang="zh-CN" sz="3600" baseline="-25000" dirty="0" err="1" smtClean="0">
                <a:solidFill>
                  <a:srgbClr val="0000FF"/>
                </a:solidFill>
                <a:sym typeface="Symbol"/>
              </a:rPr>
              <a:t>in</a:t>
            </a:r>
            <a:r>
              <a:rPr lang="en-US" altLang="zh-CN" sz="3600" b="1" dirty="0" smtClean="0">
                <a:solidFill>
                  <a:srgbClr val="0000FF"/>
                </a:solidFill>
                <a:sym typeface="Symbol"/>
              </a:rPr>
              <a:t> </a:t>
            </a:r>
            <a:r>
              <a:rPr lang="en-US" altLang="zh-CN" sz="3600" dirty="0" smtClean="0">
                <a:sym typeface="Symbol"/>
              </a:rPr>
              <a:t>S</a:t>
            </a:r>
            <a:endParaRPr lang="zh-CN" altLang="en-US" sz="3600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457200" y="3573016"/>
            <a:ext cx="8229600" cy="2952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24"/>
              </a:spcBef>
            </a:pPr>
            <a:r>
              <a:rPr lang="en-US" altLang="zh-CN" dirty="0" smtClean="0"/>
              <a:t>“</a:t>
            </a:r>
            <a:r>
              <a:rPr lang="en-US" altLang="zh-CN" dirty="0" smtClean="0">
                <a:sym typeface="Symbol"/>
              </a:rPr>
              <a:t></a:t>
            </a:r>
            <a:r>
              <a:rPr lang="en-US" altLang="zh-CN" dirty="0" smtClean="0"/>
              <a:t>”: all proof methods for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</a:t>
            </a:r>
            <a:r>
              <a:rPr lang="en-US" altLang="zh-CN" baseline="-25000" dirty="0" err="1" smtClean="0">
                <a:solidFill>
                  <a:srgbClr val="FF0000"/>
                </a:solidFill>
                <a:sym typeface="Symbol"/>
              </a:rPr>
              <a:t>ctxt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dirty="0" smtClean="0"/>
              <a:t>can </a:t>
            </a:r>
            <a:r>
              <a:rPr lang="en-US" altLang="zh-CN" b="1" dirty="0" smtClean="0">
                <a:solidFill>
                  <a:srgbClr val="C00000"/>
                </a:solidFill>
              </a:rPr>
              <a:t>verify</a:t>
            </a:r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/>
              </a:rPr>
              <a:t></a:t>
            </a:r>
            <a:r>
              <a:rPr lang="en-US" altLang="zh-CN" baseline="-25000" dirty="0" err="1" smtClean="0">
                <a:solidFill>
                  <a:srgbClr val="0000FF"/>
                </a:solidFill>
                <a:sym typeface="Symbol"/>
              </a:rPr>
              <a:t>lin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 lvl="1"/>
            <a:r>
              <a:rPr lang="en-US" altLang="zh-CN" b="1" dirty="0" smtClean="0"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</a:t>
            </a:r>
            <a:r>
              <a:rPr lang="en-US" altLang="zh-CN" baseline="-25000" dirty="0" err="1" smtClean="0">
                <a:solidFill>
                  <a:srgbClr val="FF0000"/>
                </a:solidFill>
                <a:sym typeface="Symbol"/>
              </a:rPr>
              <a:t>ctxt</a:t>
            </a:r>
            <a:r>
              <a:rPr lang="en-US" altLang="zh-CN" baseline="-25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dirty="0" smtClean="0"/>
              <a:t>is a well-studied concept in PL community</a:t>
            </a:r>
            <a:br>
              <a:rPr lang="en-US" altLang="zh-CN" dirty="0" smtClean="0"/>
            </a:br>
            <a:r>
              <a:rPr lang="en-US" altLang="zh-CN" dirty="0" smtClean="0"/>
              <a:t>(still challenging though)</a:t>
            </a:r>
          </a:p>
          <a:p>
            <a:r>
              <a:rPr lang="en-US" altLang="zh-CN" dirty="0" smtClean="0"/>
              <a:t>“</a:t>
            </a:r>
            <a:r>
              <a:rPr lang="en-US" altLang="zh-CN" dirty="0" smtClean="0">
                <a:sym typeface="Symbol"/>
              </a:rPr>
              <a:t></a:t>
            </a:r>
            <a:r>
              <a:rPr lang="en-US" altLang="zh-CN" dirty="0" smtClean="0"/>
              <a:t>”: </a:t>
            </a:r>
            <a:r>
              <a:rPr lang="en-US" altLang="zh-CN" dirty="0" smtClean="0"/>
              <a:t>modular verification (view </a:t>
            </a:r>
            <a:r>
              <a:rPr lang="en-US" altLang="zh-CN" dirty="0" smtClean="0"/>
              <a:t>C[O] as C[</a:t>
            </a:r>
            <a:r>
              <a:rPr lang="en-US" altLang="zh-CN" dirty="0" smtClean="0">
                <a:sym typeface="Symbol"/>
              </a:rPr>
              <a:t>S</a:t>
            </a:r>
            <a:r>
              <a:rPr lang="en-US" altLang="zh-CN" dirty="0" smtClean="0"/>
              <a:t>])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C[</a:t>
            </a:r>
            <a:r>
              <a:rPr lang="en-US" altLang="zh-CN" dirty="0" smtClean="0">
                <a:sym typeface="Symbol"/>
              </a:rPr>
              <a:t>S</a:t>
            </a:r>
            <a:r>
              <a:rPr lang="en-US" altLang="zh-CN" dirty="0" smtClean="0"/>
              <a:t>] is simpler to understand/verify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7584" y="1484784"/>
            <a:ext cx="43924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Theorem</a:t>
            </a:r>
            <a:r>
              <a:rPr lang="en-US" altLang="zh-CN" sz="3200" dirty="0" smtClean="0"/>
              <a:t> (equivalence</a:t>
            </a:r>
            <a:r>
              <a:rPr lang="en-US" altLang="zh-CN" sz="3200" dirty="0"/>
              <a:t>)</a:t>
            </a:r>
            <a:r>
              <a:rPr lang="en-US" altLang="zh-CN" sz="3200" dirty="0" smtClean="0"/>
              <a:t>:</a:t>
            </a:r>
            <a:endParaRPr lang="zh-CN" alt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5364088" y="2100325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3600" dirty="0" smtClean="0">
                <a:solidFill>
                  <a:prstClr val="black"/>
                </a:solidFill>
              </a:rPr>
              <a:t>O  </a:t>
            </a:r>
            <a:r>
              <a:rPr lang="en-US" altLang="zh-CN" sz="3600" b="1" dirty="0">
                <a:solidFill>
                  <a:srgbClr val="FF0000"/>
                </a:solidFill>
                <a:sym typeface="Symbol"/>
              </a:rPr>
              <a:t></a:t>
            </a:r>
            <a:r>
              <a:rPr lang="en-US" altLang="zh-CN" sz="3600" baseline="-25000" dirty="0">
                <a:solidFill>
                  <a:srgbClr val="FF0000"/>
                </a:solidFill>
                <a:sym typeface="Symbol"/>
              </a:rPr>
              <a:t>ctxt</a:t>
            </a:r>
            <a:r>
              <a:rPr lang="en-US" altLang="zh-CN" sz="3600" b="1" dirty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sz="3600" dirty="0" smtClean="0">
                <a:sym typeface="Symbol"/>
              </a:rPr>
              <a:t>S</a:t>
            </a:r>
            <a:endParaRPr lang="zh-CN" altLang="en-US" sz="3600" dirty="0">
              <a:sym typeface="Symbol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75956" y="2026577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359139" y="2843644"/>
            <a:ext cx="3519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C00000"/>
                </a:solidFill>
              </a:rPr>
              <a:t>Proof follows [</a:t>
            </a:r>
            <a:r>
              <a:rPr lang="en-US" altLang="zh-CN" dirty="0" err="1" smtClean="0">
                <a:solidFill>
                  <a:srgbClr val="C00000"/>
                </a:solidFill>
              </a:rPr>
              <a:t>Filipovic</a:t>
            </a:r>
            <a:r>
              <a:rPr lang="en-US" altLang="zh-CN" dirty="0" smtClean="0">
                <a:solidFill>
                  <a:srgbClr val="C00000"/>
                </a:solidFill>
              </a:rPr>
              <a:t> et al.,  2009]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1259632" y="2924944"/>
            <a:ext cx="1872208" cy="576064"/>
          </a:xfrm>
          <a:prstGeom prst="wedgeRoundRectCallout">
            <a:avLst>
              <a:gd name="adj1" fmla="val 29976"/>
              <a:gd name="adj2" fmla="val -96306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 smtClean="0">
                <a:solidFill>
                  <a:prstClr val="black"/>
                </a:solidFill>
              </a:rPr>
              <a:t>Intentional</a:t>
            </a:r>
            <a:endParaRPr lang="zh-CN" altLang="en-US" sz="2800" dirty="0" smtClean="0">
              <a:solidFill>
                <a:prstClr val="black"/>
              </a:solidFill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228184" y="2924944"/>
            <a:ext cx="1944216" cy="576064"/>
          </a:xfrm>
          <a:prstGeom prst="wedgeRoundRectCallout">
            <a:avLst>
              <a:gd name="adj1" fmla="val -38096"/>
              <a:gd name="adj2" fmla="val -87952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zh-CN" sz="2800" dirty="0" smtClean="0">
                <a:solidFill>
                  <a:prstClr val="black"/>
                </a:solidFill>
              </a:rPr>
              <a:t>Extensional</a:t>
            </a:r>
            <a:endParaRPr lang="zh-CN" altLang="en-US" sz="2800" dirty="0" smtClean="0">
              <a:solidFill>
                <a:prstClr val="black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3212976"/>
            <a:ext cx="9144000" cy="64807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Rely-Guarantee-based simulation for modular verification of concurrent refinement</a:t>
            </a:r>
          </a:p>
          <a:p>
            <a:endParaRPr lang="en-US" dirty="0" smtClean="0"/>
          </a:p>
          <a:p>
            <a:r>
              <a:rPr lang="en-US" dirty="0" smtClean="0"/>
              <a:t>Logic for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Progress properties and contextual refinement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 0.173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Progress Properties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Describe whether methods eventually return</a:t>
            </a:r>
          </a:p>
          <a:p>
            <a:pPr>
              <a:spcBef>
                <a:spcPts val="3024"/>
              </a:spcBef>
            </a:pPr>
            <a:r>
              <a:rPr lang="en-US" dirty="0" smtClean="0"/>
              <a:t>Defined similarly to </a:t>
            </a:r>
            <a:r>
              <a:rPr lang="en-US" dirty="0" err="1" smtClean="0"/>
              <a:t>linearizablity</a:t>
            </a:r>
            <a:endParaRPr lang="en-US" dirty="0" smtClean="0"/>
          </a:p>
          <a:p>
            <a:pPr lvl="1">
              <a:spcBef>
                <a:spcPts val="672"/>
              </a:spcBef>
            </a:pPr>
            <a:r>
              <a:rPr lang="en-US" dirty="0" smtClean="0"/>
              <a:t>Describe objects’ behaviors instead of clients’</a:t>
            </a:r>
          </a:p>
          <a:p>
            <a:pPr lvl="1">
              <a:spcBef>
                <a:spcPts val="672"/>
              </a:spcBef>
            </a:pPr>
            <a:r>
              <a:rPr lang="en-US" altLang="zh-CN" b="1" dirty="0" smtClean="0"/>
              <a:t>Intentional</a:t>
            </a:r>
            <a:r>
              <a:rPr lang="en-US" altLang="zh-CN" dirty="0" smtClean="0"/>
              <a:t> instead of </a:t>
            </a:r>
            <a:r>
              <a:rPr lang="en-US" altLang="zh-CN" b="1" dirty="0" smtClean="0"/>
              <a:t>extensional</a:t>
            </a:r>
            <a:endParaRPr lang="en-US" dirty="0" smtClean="0"/>
          </a:p>
          <a:p>
            <a:pPr lvl="1">
              <a:spcBef>
                <a:spcPts val="672"/>
              </a:spcBef>
            </a:pPr>
            <a:r>
              <a:rPr lang="en-US" dirty="0" smtClean="0"/>
              <a:t>E.g. there always exists a method call that’ll return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4995173"/>
            <a:ext cx="69127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</a:rPr>
              <a:t>Can we use contextual refinement to define progress properties?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Results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28633" y="3122965"/>
            <a:ext cx="6870022" cy="10823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 smtClean="0"/>
              <a:t>Termination-sensitive contextual refinement</a:t>
            </a:r>
          </a:p>
          <a:p>
            <a:pPr algn="ctr">
              <a:spcBef>
                <a:spcPts val="1000"/>
              </a:spcBef>
            </a:pPr>
            <a:r>
              <a:rPr lang="en-US" altLang="zh-CN" sz="28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800" b="1" dirty="0" smtClean="0">
                <a:solidFill>
                  <a:prstClr val="black"/>
                </a:solidFill>
              </a:rPr>
              <a:t> </a:t>
            </a:r>
            <a:r>
              <a:rPr lang="en-US" altLang="zh-CN" sz="2800" b="1" dirty="0" smtClean="0">
                <a:sym typeface="Symbol"/>
              </a:rPr>
              <a:t></a:t>
            </a:r>
            <a:r>
              <a:rPr lang="en-US" altLang="zh-CN" sz="2800" b="1" baseline="-25000" dirty="0" smtClean="0">
                <a:sym typeface="Symbol"/>
              </a:rPr>
              <a:t>P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S      </a:t>
            </a:r>
            <a:r>
              <a:rPr lang="en-US" altLang="zh-CN" sz="2800" dirty="0" smtClean="0">
                <a:sym typeface="Symbol"/>
              </a:rPr>
              <a:t>( </a:t>
            </a:r>
            <a:r>
              <a:rPr lang="en-US" altLang="zh-CN" sz="2000" dirty="0" err="1" smtClean="0">
                <a:sym typeface="Symbol"/>
              </a:rPr>
              <a:t>iff</a:t>
            </a:r>
            <a:r>
              <a:rPr lang="en-US" altLang="zh-CN" sz="2000" dirty="0" smtClean="0">
                <a:sym typeface="Symbol"/>
              </a:rPr>
              <a:t>    </a:t>
            </a:r>
            <a:r>
              <a:rPr lang="en-US" altLang="zh-CN" sz="2000" b="1" dirty="0" smtClean="0">
                <a:sym typeface="Symbol"/>
              </a:rPr>
              <a:t>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. 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0000FF"/>
                </a:solidFill>
              </a:rPr>
              <a:t>O</a:t>
            </a:r>
            <a:r>
              <a:rPr lang="en-US" altLang="zh-CN" sz="2000" dirty="0" smtClean="0">
                <a:sym typeface="Symbol"/>
              </a:rPr>
              <a:t>]) </a:t>
            </a:r>
            <a:r>
              <a:rPr lang="en-US" altLang="zh-CN" sz="2000" b="1" dirty="0" smtClean="0">
                <a:sym typeface="Symbol"/>
              </a:rPr>
              <a:t></a:t>
            </a:r>
            <a:r>
              <a:rPr lang="en-US" altLang="zh-CN" sz="2000" dirty="0" smtClean="0">
                <a:sym typeface="Symbol"/>
              </a:rPr>
              <a:t> </a:t>
            </a:r>
            <a:r>
              <a:rPr lang="en-US" altLang="zh-CN" sz="2000" dirty="0" err="1" smtClean="0">
                <a:sym typeface="Symbol"/>
              </a:rPr>
              <a:t>ObsBeh</a:t>
            </a:r>
            <a:r>
              <a:rPr lang="en-US" altLang="zh-CN" sz="2000" dirty="0" smtClean="0">
                <a:sym typeface="Symbol"/>
              </a:rPr>
              <a:t>(</a:t>
            </a:r>
            <a:r>
              <a:rPr lang="en-US" altLang="zh-CN" sz="2000" b="1" dirty="0" smtClean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000" dirty="0" smtClean="0">
                <a:sym typeface="Symbol"/>
              </a:rPr>
              <a:t>[</a:t>
            </a:r>
            <a:r>
              <a:rPr lang="en-US" altLang="zh-CN" sz="20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2000" dirty="0" smtClean="0">
                <a:sym typeface="Symbol"/>
              </a:rPr>
              <a:t>])</a:t>
            </a:r>
            <a:r>
              <a:rPr lang="en-US" altLang="zh-CN" sz="2400" dirty="0" smtClean="0">
                <a:solidFill>
                  <a:prstClr val="black"/>
                </a:solidFill>
                <a:sym typeface="Symbol"/>
              </a:rPr>
              <a:t> </a:t>
            </a:r>
            <a:r>
              <a:rPr lang="en-US" altLang="zh-CN" sz="2800" dirty="0" smtClean="0">
                <a:solidFill>
                  <a:prstClr val="black"/>
                </a:solidFill>
                <a:sym typeface="Symbol"/>
              </a:rPr>
              <a:t>)</a:t>
            </a:r>
            <a:endParaRPr lang="zh-CN" altLang="en-US" sz="2000" dirty="0" smtClean="0"/>
          </a:p>
        </p:txBody>
      </p:sp>
      <p:grpSp>
        <p:nvGrpSpPr>
          <p:cNvPr id="2" name="组合 8"/>
          <p:cNvGrpSpPr/>
          <p:nvPr/>
        </p:nvGrpSpPr>
        <p:grpSpPr>
          <a:xfrm>
            <a:off x="1763688" y="1826821"/>
            <a:ext cx="5222509" cy="954107"/>
            <a:chOff x="683568" y="1340768"/>
            <a:chExt cx="5222509" cy="954107"/>
          </a:xfrm>
        </p:grpSpPr>
        <p:sp>
          <p:nvSpPr>
            <p:cNvPr id="7" name="TextBox 6"/>
            <p:cNvSpPr txBox="1"/>
            <p:nvPr/>
          </p:nvSpPr>
          <p:spPr>
            <a:xfrm>
              <a:off x="683568" y="1340768"/>
              <a:ext cx="244827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err="1" smtClean="0"/>
                <a:t>Linearizability</a:t>
              </a:r>
              <a:r>
                <a:rPr lang="en-US" altLang="zh-CN" sz="2800" b="1" dirty="0" smtClean="0"/>
                <a:t> </a:t>
              </a:r>
            </a:p>
            <a:p>
              <a:pPr algn="ctr"/>
              <a:r>
                <a:rPr lang="en-US" altLang="zh-CN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altLang="zh-CN" sz="2800" b="1" dirty="0" smtClean="0">
                  <a:solidFill>
                    <a:srgbClr val="C00000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</a:t>
              </a:r>
              <a:r>
                <a:rPr lang="en-US" altLang="zh-CN" sz="2800" b="1" baseline="-25000" dirty="0" err="1" smtClean="0">
                  <a:sym typeface="Symbol"/>
                </a:rPr>
                <a:t>lin</a:t>
              </a:r>
              <a:r>
                <a:rPr lang="en-US" altLang="zh-CN" sz="2800" b="1" dirty="0" smtClean="0">
                  <a:solidFill>
                    <a:srgbClr val="FF0000"/>
                  </a:solidFill>
                  <a:sym typeface="Symbol"/>
                </a:rPr>
                <a:t> </a:t>
              </a:r>
              <a:r>
                <a:rPr lang="en-US" altLang="zh-CN" sz="2800" b="1" dirty="0" smtClean="0">
                  <a:solidFill>
                    <a:srgbClr val="FF0000"/>
                  </a:solidFill>
                </a:rPr>
                <a:t>S</a:t>
              </a:r>
              <a:endParaRPr lang="zh-CN" altLang="en-US" sz="28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06832" y="1484784"/>
              <a:ext cx="4010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prstClr val="black"/>
                  </a:solidFill>
                  <a:sym typeface="Symbol"/>
                </a:rPr>
                <a:t></a:t>
              </a:r>
              <a:endParaRPr lang="en-US" b="1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453820" y="1340768"/>
              <a:ext cx="1452257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prstClr val="black"/>
                  </a:solidFill>
                </a:rPr>
                <a:t>Progress</a:t>
              </a:r>
            </a:p>
            <a:p>
              <a:pPr algn="ctr"/>
              <a:r>
                <a:rPr lang="en-US" sz="2800" dirty="0" smtClean="0"/>
                <a:t>P</a:t>
              </a:r>
              <a:r>
                <a:rPr lang="en-US" sz="2800" dirty="0" smtClean="0">
                  <a:solidFill>
                    <a:prstClr val="black"/>
                  </a:solidFill>
                </a:rPr>
                <a:t>(</a:t>
              </a:r>
              <a:r>
                <a:rPr lang="en-US" sz="2800" b="1" dirty="0" smtClean="0">
                  <a:solidFill>
                    <a:srgbClr val="0000FF"/>
                  </a:solidFill>
                </a:rPr>
                <a:t>O</a:t>
              </a:r>
              <a:r>
                <a:rPr lang="en-US" sz="2800" dirty="0" smtClean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467544" y="2546901"/>
            <a:ext cx="828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ts val="1000"/>
              </a:spcBef>
            </a:pPr>
            <a:r>
              <a:rPr lang="en-US" altLang="zh-CN" sz="4000" b="1" dirty="0" smtClean="0">
                <a:solidFill>
                  <a:prstClr val="black"/>
                </a:solidFill>
                <a:sym typeface="Symbol"/>
              </a:rPr>
              <a:t></a:t>
            </a:r>
            <a:endParaRPr lang="zh-CN" altLang="en-US" sz="4000" b="1" dirty="0">
              <a:solidFill>
                <a:prstClr val="black"/>
              </a:solidFill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434910" y="4649688"/>
          <a:ext cx="8241546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40746"/>
                <a:gridCol w="1280160"/>
                <a:gridCol w="1280160"/>
                <a:gridCol w="1280160"/>
                <a:gridCol w="1280160"/>
                <a:gridCol w="128016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DF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SF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f-t-div</a:t>
                      </a:r>
                      <a:endParaRPr lang="en-US" sz="2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solidFill>
                            <a:schemeClr val="bg1"/>
                          </a:solidFill>
                          <a:sym typeface="Symbol"/>
                        </a:rPr>
                        <a:t>ObsBeh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(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  <a:sym typeface="Symbol"/>
                        </a:rPr>
                        <a:t>C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[</a:t>
                      </a:r>
                      <a:r>
                        <a:rPr lang="en-US" altLang="zh-CN" sz="2400" b="1" dirty="0" smtClean="0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en-US" altLang="zh-CN" sz="2400" dirty="0" smtClean="0">
                          <a:solidFill>
                            <a:schemeClr val="bg1"/>
                          </a:solidFill>
                          <a:sym typeface="Symbol"/>
                        </a:rPr>
                        <a:t>]</a:t>
                      </a:r>
                      <a:r>
                        <a:rPr lang="en-US" altLang="zh-CN" sz="2400" dirty="0" smtClean="0">
                          <a:sym typeface="Symbol"/>
                        </a:rPr>
                        <a:t>)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div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t-div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Relationships between Progress Properties</a:t>
            </a: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621119" y="1621792"/>
            <a:ext cx="3463110" cy="3618695"/>
            <a:chOff x="1043608" y="1716592"/>
            <a:chExt cx="7128792" cy="3618695"/>
          </a:xfrm>
        </p:grpSpPr>
        <p:sp>
          <p:nvSpPr>
            <p:cNvPr id="4" name="TextBox 3"/>
            <p:cNvSpPr txBox="1"/>
            <p:nvPr/>
          </p:nvSpPr>
          <p:spPr>
            <a:xfrm>
              <a:off x="3509883" y="1716592"/>
              <a:ext cx="23042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Wait-freedom</a:t>
              </a:r>
            </a:p>
          </p:txBody>
        </p:sp>
        <p:cxnSp>
          <p:nvCxnSpPr>
            <p:cNvPr id="5" name="直接箭头连接符 4"/>
            <p:cNvCxnSpPr>
              <a:stCxn id="4" idx="2"/>
              <a:endCxn id="6" idx="0"/>
            </p:cNvCxnSpPr>
            <p:nvPr/>
          </p:nvCxnSpPr>
          <p:spPr>
            <a:xfrm flipH="1">
              <a:off x="2735796" y="2424478"/>
              <a:ext cx="1926214" cy="42188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583668" y="2846365"/>
              <a:ext cx="23042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Lock-freedom</a:t>
              </a:r>
            </a:p>
          </p:txBody>
        </p:sp>
        <p:cxnSp>
          <p:nvCxnSpPr>
            <p:cNvPr id="7" name="直接箭头连接符 6"/>
            <p:cNvCxnSpPr>
              <a:stCxn id="4" idx="2"/>
              <a:endCxn id="8" idx="0"/>
            </p:cNvCxnSpPr>
            <p:nvPr/>
          </p:nvCxnSpPr>
          <p:spPr>
            <a:xfrm>
              <a:off x="4662011" y="2424478"/>
              <a:ext cx="1926214" cy="421887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04049" y="2846365"/>
              <a:ext cx="31683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Starvation-freedom</a:t>
              </a:r>
            </a:p>
          </p:txBody>
        </p:sp>
        <p:cxnSp>
          <p:nvCxnSpPr>
            <p:cNvPr id="9" name="直接箭头连接符 8"/>
            <p:cNvCxnSpPr>
              <a:stCxn id="6" idx="2"/>
              <a:endCxn id="10" idx="0"/>
            </p:cNvCxnSpPr>
            <p:nvPr/>
          </p:nvCxnSpPr>
          <p:spPr>
            <a:xfrm>
              <a:off x="2735796" y="3554251"/>
              <a:ext cx="0" cy="107315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043608" y="4627401"/>
              <a:ext cx="33843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Obstruction-freedom</a:t>
              </a:r>
            </a:p>
          </p:txBody>
        </p:sp>
        <p:cxnSp>
          <p:nvCxnSpPr>
            <p:cNvPr id="11" name="直接箭头连接符 10"/>
            <p:cNvCxnSpPr>
              <a:stCxn id="8" idx="2"/>
              <a:endCxn id="12" idx="0"/>
            </p:cNvCxnSpPr>
            <p:nvPr/>
          </p:nvCxnSpPr>
          <p:spPr>
            <a:xfrm flipH="1">
              <a:off x="6588224" y="3554251"/>
              <a:ext cx="1" cy="107315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076055" y="4627401"/>
              <a:ext cx="30243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 smtClean="0"/>
                <a:t>Deadlock-freedom</a:t>
              </a:r>
            </a:p>
          </p:txBody>
        </p:sp>
        <p:cxnSp>
          <p:nvCxnSpPr>
            <p:cNvPr id="13" name="直接箭头连接符 12"/>
            <p:cNvCxnSpPr>
              <a:stCxn id="6" idx="2"/>
              <a:endCxn id="12" idx="0"/>
            </p:cNvCxnSpPr>
            <p:nvPr/>
          </p:nvCxnSpPr>
          <p:spPr>
            <a:xfrm>
              <a:off x="2735796" y="3554251"/>
              <a:ext cx="3852427" cy="1073150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/>
          <p:cNvGrpSpPr/>
          <p:nvPr/>
        </p:nvGrpSpPr>
        <p:grpSpPr>
          <a:xfrm>
            <a:off x="1138068" y="5589240"/>
            <a:ext cx="2481682" cy="971401"/>
            <a:chOff x="1138068" y="5589240"/>
            <a:chExt cx="2481682" cy="971401"/>
          </a:xfrm>
        </p:grpSpPr>
        <p:sp>
          <p:nvSpPr>
            <p:cNvPr id="15" name="TextBox 14"/>
            <p:cNvSpPr txBox="1"/>
            <p:nvPr/>
          </p:nvSpPr>
          <p:spPr>
            <a:xfrm>
              <a:off x="2090318" y="5589240"/>
              <a:ext cx="5771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/>
                <a:t>+</a:t>
              </a:r>
              <a:endParaRPr lang="zh-CN" altLang="en-US" sz="28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138068" y="6098976"/>
              <a:ext cx="2481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err="1" smtClean="0"/>
                <a:t>Linearizability</a:t>
              </a:r>
              <a:endParaRPr lang="zh-CN" altLang="en-US" sz="2400" b="1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652120" y="1628800"/>
            <a:ext cx="3384376" cy="3434029"/>
            <a:chOff x="1353909" y="1716592"/>
            <a:chExt cx="6966719" cy="3434029"/>
          </a:xfrm>
        </p:grpSpPr>
        <p:sp>
          <p:nvSpPr>
            <p:cNvPr id="18" name="TextBox 17"/>
            <p:cNvSpPr txBox="1"/>
            <p:nvPr/>
          </p:nvSpPr>
          <p:spPr>
            <a:xfrm>
              <a:off x="2984418" y="1716592"/>
              <a:ext cx="31127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WF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19" name="直接箭头连接符 18"/>
            <p:cNvCxnSpPr>
              <a:stCxn id="18" idx="2"/>
              <a:endCxn id="20" idx="0"/>
            </p:cNvCxnSpPr>
            <p:nvPr/>
          </p:nvCxnSpPr>
          <p:spPr>
            <a:xfrm flipH="1">
              <a:off x="2695033" y="2239812"/>
              <a:ext cx="1845780" cy="60655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1502139" y="2846365"/>
              <a:ext cx="2385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LF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21" name="直接箭头连接符 20"/>
            <p:cNvCxnSpPr>
              <a:stCxn id="18" idx="2"/>
              <a:endCxn id="22" idx="0"/>
            </p:cNvCxnSpPr>
            <p:nvPr/>
          </p:nvCxnSpPr>
          <p:spPr>
            <a:xfrm>
              <a:off x="4540812" y="2239812"/>
              <a:ext cx="2001079" cy="606553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4763154" y="2846365"/>
              <a:ext cx="35574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SF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/>
            <p:cNvCxnSpPr>
              <a:stCxn id="20" idx="2"/>
              <a:endCxn id="24" idx="0"/>
            </p:cNvCxnSpPr>
            <p:nvPr/>
          </p:nvCxnSpPr>
          <p:spPr>
            <a:xfrm flipH="1">
              <a:off x="2687962" y="3369585"/>
              <a:ext cx="7071" cy="125781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353909" y="4627401"/>
              <a:ext cx="26681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OF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25" name="直接箭头连接符 24"/>
            <p:cNvCxnSpPr>
              <a:stCxn id="22" idx="2"/>
              <a:endCxn id="26" idx="0"/>
            </p:cNvCxnSpPr>
            <p:nvPr/>
          </p:nvCxnSpPr>
          <p:spPr>
            <a:xfrm flipH="1">
              <a:off x="6533670" y="3369585"/>
              <a:ext cx="8222" cy="125781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5207839" y="4627401"/>
              <a:ext cx="265166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 smtClean="0">
                  <a:solidFill>
                    <a:prstClr val="black"/>
                  </a:solidFill>
                </a:rPr>
                <a:t> </a:t>
              </a:r>
              <a:r>
                <a:rPr lang="en-US" altLang="zh-CN" sz="2800" b="1" dirty="0" smtClean="0">
                  <a:sym typeface="Symbol"/>
                </a:rPr>
                <a:t></a:t>
              </a:r>
              <a:r>
                <a:rPr lang="en-US" altLang="zh-CN" sz="2800" b="1" baseline="-25000" dirty="0" smtClean="0">
                  <a:sym typeface="Symbol"/>
                </a:rPr>
                <a:t>DF </a:t>
              </a:r>
              <a:endParaRPr lang="en-US" sz="1100" b="1" dirty="0" smtClean="0">
                <a:solidFill>
                  <a:srgbClr val="FF0000"/>
                </a:solidFill>
              </a:endParaRPr>
            </a:p>
          </p:txBody>
        </p:sp>
        <p:cxnSp>
          <p:nvCxnSpPr>
            <p:cNvPr id="27" name="直接箭头连接符 26"/>
            <p:cNvCxnSpPr>
              <a:stCxn id="20" idx="2"/>
              <a:endCxn id="26" idx="0"/>
            </p:cNvCxnSpPr>
            <p:nvPr/>
          </p:nvCxnSpPr>
          <p:spPr>
            <a:xfrm>
              <a:off x="2695033" y="3369585"/>
              <a:ext cx="3838637" cy="1257816"/>
            </a:xfrm>
            <a:prstGeom prst="straightConnector1">
              <a:avLst/>
            </a:prstGeom>
            <a:ln w="222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/>
          <p:cNvGrpSpPr/>
          <p:nvPr/>
        </p:nvGrpSpPr>
        <p:grpSpPr>
          <a:xfrm>
            <a:off x="3727203" y="3284984"/>
            <a:ext cx="2481682" cy="794994"/>
            <a:chOff x="3727203" y="3284984"/>
            <a:chExt cx="2481682" cy="794994"/>
          </a:xfrm>
        </p:grpSpPr>
        <p:sp>
          <p:nvSpPr>
            <p:cNvPr id="29" name="左右箭头 28"/>
            <p:cNvSpPr/>
            <p:nvPr/>
          </p:nvSpPr>
          <p:spPr>
            <a:xfrm>
              <a:off x="4427984" y="3284984"/>
              <a:ext cx="1080120" cy="288032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727203" y="3618313"/>
              <a:ext cx="2481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/>
                <a:t>equiv. to</a:t>
              </a:r>
              <a:endParaRPr lang="zh-CN" altLang="en-US" sz="2400" b="1" dirty="0"/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>
            <a:spLocks/>
          </p:cNvSpPr>
          <p:nvPr/>
        </p:nvSpPr>
        <p:spPr>
          <a:xfrm>
            <a:off x="755576" y="4579074"/>
            <a:ext cx="3204356" cy="6045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" marR="0" lvl="0" indent="-342900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tabLst/>
              <a:defRPr/>
            </a:pPr>
            <a:r>
              <a:rPr lang="en-US" altLang="zh-CN" sz="2800" i="1" dirty="0" smtClean="0">
                <a:solidFill>
                  <a:schemeClr val="accent2"/>
                </a:solidFill>
              </a:rPr>
              <a:t>Whole program </a:t>
            </a:r>
            <a:r>
              <a:rPr lang="en-US" altLang="zh-CN" sz="2800" b="1" dirty="0" smtClean="0"/>
              <a:t>C[O]</a:t>
            </a:r>
            <a:endParaRPr lang="zh-CN" altLang="en-US" sz="2800" b="1" dirty="0"/>
          </a:p>
        </p:txBody>
      </p:sp>
      <p:grpSp>
        <p:nvGrpSpPr>
          <p:cNvPr id="3" name="组合 22"/>
          <p:cNvGrpSpPr/>
          <p:nvPr/>
        </p:nvGrpSpPr>
        <p:grpSpPr>
          <a:xfrm>
            <a:off x="2195736" y="2375595"/>
            <a:ext cx="72008" cy="1728192"/>
            <a:chOff x="4191000" y="4221088"/>
            <a:chExt cx="76200" cy="1722512"/>
          </a:xfrm>
        </p:grpSpPr>
        <p:sp>
          <p:nvSpPr>
            <p:cNvPr id="4" name="Line 46"/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47"/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07132" y="2128788"/>
            <a:ext cx="1592424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/>
              <a:t>push(7);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/>
              <a:t>x = pop();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11760" y="2276872"/>
            <a:ext cx="1417696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/>
              <a:t>push(6);</a:t>
            </a:r>
            <a:endParaRPr lang="en-US" altLang="zh-CN" sz="2800" dirty="0" smtClean="0">
              <a:solidFill>
                <a:prstClr val="black"/>
              </a:solidFill>
            </a:endParaRP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  <a:endParaRPr lang="he-IL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043608" y="1484784"/>
            <a:ext cx="2160240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 smtClean="0">
                <a:solidFill>
                  <a:schemeClr val="accent2"/>
                </a:solidFill>
                <a:latin typeface="+mn-lt"/>
                <a:cs typeface="+mn-cs"/>
              </a:rPr>
              <a:t>Client code </a:t>
            </a:r>
            <a:r>
              <a:rPr lang="en-US" sz="2800" b="1" dirty="0" smtClean="0">
                <a:latin typeface="+mn-lt"/>
                <a:cs typeface="+mn-cs"/>
              </a:rPr>
              <a:t>C</a:t>
            </a:r>
            <a:endParaRPr lang="he-IL" sz="2800" b="1" dirty="0">
              <a:latin typeface="+mn-lt"/>
              <a:cs typeface="+mn-cs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5292080" y="980728"/>
            <a:ext cx="3168352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i="1" dirty="0" smtClean="0">
                <a:solidFill>
                  <a:schemeClr val="accent2"/>
                </a:solidFill>
                <a:latin typeface="+mn-lt"/>
                <a:cs typeface="+mn-cs"/>
              </a:rPr>
              <a:t>Concurrent object </a:t>
            </a:r>
            <a:r>
              <a:rPr lang="en-US" sz="2800" b="1" dirty="0" smtClean="0">
                <a:latin typeface="+mn-lt"/>
                <a:cs typeface="+mn-cs"/>
              </a:rPr>
              <a:t>O</a:t>
            </a:r>
            <a:endParaRPr lang="he-IL" sz="2800" b="1" dirty="0">
              <a:latin typeface="+mn-lt"/>
              <a:cs typeface="+mn-cs"/>
            </a:endParaRPr>
          </a:p>
        </p:txBody>
      </p:sp>
      <p:sp>
        <p:nvSpPr>
          <p:cNvPr id="12" name="波形 11"/>
          <p:cNvSpPr/>
          <p:nvPr/>
        </p:nvSpPr>
        <p:spPr>
          <a:xfrm>
            <a:off x="5364088" y="1556792"/>
            <a:ext cx="3168352" cy="3456384"/>
          </a:xfrm>
          <a:prstGeom prst="wave">
            <a:avLst>
              <a:gd name="adj1" fmla="val 5259"/>
              <a:gd name="adj2" fmla="val 0"/>
            </a:avLst>
          </a:prstGeom>
          <a:solidFill>
            <a:srgbClr val="FEFDCA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364088" y="2420888"/>
            <a:ext cx="2304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/>
              <a:t>void </a:t>
            </a:r>
            <a:r>
              <a:rPr lang="en-US" altLang="zh-CN" sz="1600" b="1" dirty="0" smtClean="0"/>
              <a:t>push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v) { </a:t>
            </a:r>
          </a:p>
          <a:p>
            <a:r>
              <a:rPr lang="en-US" altLang="zh-CN" sz="1600" dirty="0" smtClean="0"/>
              <a:t>    local b:=false, x, t;</a:t>
            </a:r>
          </a:p>
          <a:p>
            <a:r>
              <a:rPr lang="en-US" altLang="zh-CN" sz="1600" dirty="0" smtClean="0"/>
              <a:t>    x := new Node(v);</a:t>
            </a:r>
          </a:p>
          <a:p>
            <a:r>
              <a:rPr lang="en-US" altLang="zh-CN" sz="1600" dirty="0" smtClean="0"/>
              <a:t>    while (!b) {</a:t>
            </a:r>
          </a:p>
          <a:p>
            <a:r>
              <a:rPr lang="en-US" altLang="zh-CN" sz="1600" dirty="0" smtClean="0"/>
              <a:t>        t := top;</a:t>
            </a:r>
          </a:p>
          <a:p>
            <a:r>
              <a:rPr lang="en-US" altLang="zh-CN" sz="1600" dirty="0" smtClean="0"/>
              <a:t>        </a:t>
            </a:r>
            <a:r>
              <a:rPr lang="en-US" altLang="zh-CN" sz="1600" dirty="0" err="1" smtClean="0"/>
              <a:t>x.next</a:t>
            </a:r>
            <a:r>
              <a:rPr lang="en-US" altLang="zh-CN" sz="1600" dirty="0" smtClean="0"/>
              <a:t> = t;</a:t>
            </a:r>
          </a:p>
          <a:p>
            <a:r>
              <a:rPr lang="en-US" altLang="zh-CN" sz="1600" dirty="0" smtClean="0"/>
              <a:t>        b = </a:t>
            </a:r>
            <a:r>
              <a:rPr lang="en-US" altLang="zh-CN" sz="1600" dirty="0" err="1" smtClean="0"/>
              <a:t>cas</a:t>
            </a:r>
            <a:r>
              <a:rPr lang="en-US" altLang="zh-CN" sz="1600" dirty="0" smtClean="0"/>
              <a:t>(&amp;top, t, x);  </a:t>
            </a:r>
          </a:p>
          <a:p>
            <a:r>
              <a:rPr lang="en-US" altLang="zh-CN" sz="1600" dirty="0" smtClean="0"/>
              <a:t>    }</a:t>
            </a:r>
          </a:p>
          <a:p>
            <a:r>
              <a:rPr lang="en-US" altLang="zh-CN" sz="1600" dirty="0" smtClean="0"/>
              <a:t>}</a:t>
            </a:r>
          </a:p>
        </p:txBody>
      </p:sp>
      <p:grpSp>
        <p:nvGrpSpPr>
          <p:cNvPr id="14" name="组合 11"/>
          <p:cNvGrpSpPr/>
          <p:nvPr/>
        </p:nvGrpSpPr>
        <p:grpSpPr>
          <a:xfrm>
            <a:off x="5652120" y="1772816"/>
            <a:ext cx="2009680" cy="488654"/>
            <a:chOff x="134491" y="1624012"/>
            <a:chExt cx="4235997" cy="1108075"/>
          </a:xfrm>
        </p:grpSpPr>
        <p:sp>
          <p:nvSpPr>
            <p:cNvPr id="16" name="Rectangle 6"/>
            <p:cNvSpPr>
              <a:spLocks noChangeArrowheads="1"/>
            </p:cNvSpPr>
            <p:nvPr/>
          </p:nvSpPr>
          <p:spPr bwMode="auto">
            <a:xfrm>
              <a:off x="134491" y="1624012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8556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1389014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19" name="Line 7"/>
            <p:cNvSpPr>
              <a:spLocks noChangeShapeType="1"/>
            </p:cNvSpPr>
            <p:nvPr/>
          </p:nvSpPr>
          <p:spPr bwMode="auto">
            <a:xfrm>
              <a:off x="1922414" y="2389187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2337497" y="2046288"/>
              <a:ext cx="504056" cy="62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200" b="1" dirty="0">
                  <a:latin typeface="Calibri" pitchFamily="34" charset="0"/>
                </a:rPr>
                <a:t>…</a:t>
              </a: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3036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3837088" y="2198687"/>
              <a:ext cx="5334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zh-CN">
                <a:latin typeface="Calibri" pitchFamily="34" charset="0"/>
              </a:endParaRPr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2841552" y="2389187"/>
              <a:ext cx="462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4116488" y="2427287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3913288" y="2732087"/>
              <a:ext cx="45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6" name="Group 21"/>
            <p:cNvGrpSpPr>
              <a:grpSpLocks/>
            </p:cNvGrpSpPr>
            <p:nvPr/>
          </p:nvGrpSpPr>
          <p:grpSpPr bwMode="auto">
            <a:xfrm>
              <a:off x="467866" y="2008187"/>
              <a:ext cx="342900" cy="381000"/>
              <a:chOff x="1200" y="1176"/>
              <a:chExt cx="432" cy="240"/>
            </a:xfrm>
          </p:grpSpPr>
          <p:sp>
            <p:nvSpPr>
              <p:cNvPr id="27" name="Line 22"/>
              <p:cNvSpPr>
                <a:spLocks noChangeShapeType="1"/>
              </p:cNvSpPr>
              <p:nvPr/>
            </p:nvSpPr>
            <p:spPr bwMode="auto">
              <a:xfrm>
                <a:off x="1200" y="1176"/>
                <a:ext cx="0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1200" y="1416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5" name="TextBox 14"/>
          <p:cNvSpPr txBox="1"/>
          <p:nvPr/>
        </p:nvSpPr>
        <p:spPr>
          <a:xfrm>
            <a:off x="7452320" y="2420888"/>
            <a:ext cx="105798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b="1" dirty="0" smtClean="0"/>
              <a:t>pop</a:t>
            </a:r>
            <a:r>
              <a:rPr lang="en-US" altLang="zh-CN" sz="1600" dirty="0" smtClean="0"/>
              <a:t>() { </a:t>
            </a:r>
          </a:p>
          <a:p>
            <a:r>
              <a:rPr lang="en-US" altLang="zh-CN" sz="1600" dirty="0" smtClean="0"/>
              <a:t>     </a:t>
            </a:r>
          </a:p>
          <a:p>
            <a:r>
              <a:rPr lang="en-US" altLang="zh-CN" sz="1600" dirty="0" smtClean="0"/>
              <a:t>     …</a:t>
            </a:r>
          </a:p>
          <a:p>
            <a:pPr lvl="0"/>
            <a:r>
              <a:rPr lang="en-US" altLang="zh-CN" sz="1600" dirty="0" smtClean="0"/>
              <a:t>     …</a:t>
            </a:r>
          </a:p>
          <a:p>
            <a:pPr lvl="0"/>
            <a:endParaRPr lang="en-US" altLang="zh-CN" sz="1600" dirty="0" smtClean="0"/>
          </a:p>
          <a:p>
            <a:pPr lvl="0"/>
            <a:r>
              <a:rPr lang="en-US" altLang="zh-CN" sz="1600" dirty="0" smtClean="0"/>
              <a:t>}</a:t>
            </a:r>
            <a:endParaRPr lang="zh-CN" altLang="en-US" sz="16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220072" y="5211197"/>
            <a:ext cx="3456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FF0000"/>
                </a:solidFill>
              </a:rPr>
              <a:t>How to specify/prove correctness? 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256584"/>
          </a:xfrm>
        </p:spPr>
        <p:txBody>
          <a:bodyPr>
            <a:norm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RGSim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en-US" altLang="zh-CN" dirty="0" smtClean="0"/>
              <a:t>=  Rely/Guarantee + Simulation</a:t>
            </a:r>
          </a:p>
          <a:p>
            <a:pPr lvl="1"/>
            <a:r>
              <a:rPr lang="en-US" altLang="zh-CN" dirty="0" smtClean="0"/>
              <a:t>Idea: parameterized with interference with </a:t>
            </a:r>
            <a:r>
              <a:rPr lang="en-US" altLang="zh-CN" dirty="0" err="1" smtClean="0"/>
              <a:t>env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Compositional!</a:t>
            </a:r>
          </a:p>
          <a:p>
            <a:pPr lvl="1"/>
            <a:r>
              <a:rPr lang="en-US" altLang="zh-CN" dirty="0" smtClean="0"/>
              <a:t>Applications: optimizations, concurrent GC, …</a:t>
            </a:r>
          </a:p>
          <a:p>
            <a:pPr>
              <a:spcBef>
                <a:spcPts val="1768"/>
              </a:spcBef>
            </a:pPr>
            <a:r>
              <a:rPr lang="en-US" dirty="0" smtClean="0">
                <a:solidFill>
                  <a:srgbClr val="FF0000"/>
                </a:solidFill>
              </a:rPr>
              <a:t>Program logic </a:t>
            </a:r>
            <a:r>
              <a:rPr lang="en-US" dirty="0" smtClean="0"/>
              <a:t>for </a:t>
            </a:r>
            <a:r>
              <a:rPr lang="en-US" dirty="0" err="1" smtClean="0"/>
              <a:t>linearizability</a:t>
            </a:r>
            <a:endParaRPr lang="en-US" dirty="0" smtClean="0"/>
          </a:p>
          <a:p>
            <a:pPr lvl="1"/>
            <a:r>
              <a:rPr lang="en-US" dirty="0" smtClean="0"/>
              <a:t>Light instrumentation to help verification</a:t>
            </a:r>
          </a:p>
          <a:p>
            <a:pPr lvl="2"/>
            <a:r>
              <a:rPr lang="en-US" dirty="0" err="1" smtClean="0">
                <a:solidFill>
                  <a:srgbClr val="0000FF"/>
                </a:solidFill>
              </a:rPr>
              <a:t>linself</a:t>
            </a:r>
            <a:r>
              <a:rPr lang="en-US" dirty="0" smtClean="0"/>
              <a:t>  for fixed LPs</a:t>
            </a:r>
          </a:p>
          <a:p>
            <a:pPr lvl="2"/>
            <a:r>
              <a:rPr lang="en-US" dirty="0" err="1" smtClean="0">
                <a:solidFill>
                  <a:srgbClr val="0000FF"/>
                </a:solidFill>
              </a:rPr>
              <a:t>lin</a:t>
            </a:r>
            <a:r>
              <a:rPr lang="en-US" dirty="0" smtClean="0">
                <a:solidFill>
                  <a:srgbClr val="0000FF"/>
                </a:solidFill>
              </a:rPr>
              <a:t>(t)</a:t>
            </a:r>
            <a:r>
              <a:rPr lang="en-US" dirty="0" smtClean="0"/>
              <a:t>  for helping</a:t>
            </a:r>
          </a:p>
          <a:p>
            <a:pPr lvl="2"/>
            <a:r>
              <a:rPr lang="en-US" dirty="0" smtClean="0">
                <a:solidFill>
                  <a:srgbClr val="0000FF"/>
                </a:solidFill>
              </a:rPr>
              <a:t>try-commit</a:t>
            </a:r>
            <a:r>
              <a:rPr lang="en-US" dirty="0" smtClean="0"/>
              <a:t>  for future-dependent LPs</a:t>
            </a:r>
          </a:p>
          <a:p>
            <a:pPr lvl="1"/>
            <a:r>
              <a:rPr lang="en-US" dirty="0" smtClean="0"/>
              <a:t>Verified 12 </a:t>
            </a:r>
            <a:r>
              <a:rPr lang="en-US" altLang="zh-CN" dirty="0" smtClean="0"/>
              <a:t>well-known algorithms</a:t>
            </a:r>
            <a:endParaRPr lang="en-US" dirty="0" smtClean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Contextual refinement (CR) framework </a:t>
            </a:r>
            <a:r>
              <a:rPr lang="en-US" altLang="zh-CN" dirty="0" smtClean="0"/>
              <a:t>to unify </a:t>
            </a:r>
            <a:r>
              <a:rPr lang="en-US" altLang="zh-CN" dirty="0" err="1" smtClean="0"/>
              <a:t>linearizability</a:t>
            </a:r>
            <a:r>
              <a:rPr lang="en-US" altLang="zh-CN" dirty="0" smtClean="0"/>
              <a:t> + progress</a:t>
            </a:r>
          </a:p>
          <a:p>
            <a:pPr lvl="1"/>
            <a:r>
              <a:rPr lang="en-US" altLang="zh-CN" dirty="0" smtClean="0"/>
              <a:t>Intentional </a:t>
            </a:r>
            <a:r>
              <a:rPr lang="en-US" altLang="zh-CN" dirty="0" smtClean="0">
                <a:sym typeface="Wingdings" pitchFamily="2" charset="2"/>
              </a:rPr>
              <a:t> Extensional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Different correctness properties correspond to different observable behaviors</a:t>
            </a:r>
          </a:p>
          <a:p>
            <a:pPr lvl="1"/>
            <a:r>
              <a:rPr lang="en-US" altLang="zh-CN" dirty="0" smtClean="0"/>
              <a:t>Describe effects over clients (useful for modular verification)</a:t>
            </a:r>
          </a:p>
          <a:p>
            <a:pPr lvl="1"/>
            <a:r>
              <a:rPr lang="en-US" altLang="zh-CN" dirty="0" smtClean="0"/>
              <a:t>Borrow existing ideas on CR proof to verify </a:t>
            </a:r>
            <a:r>
              <a:rPr lang="en-US" altLang="zh-CN" dirty="0" err="1" smtClean="0"/>
              <a:t>linearizability</a:t>
            </a:r>
            <a:r>
              <a:rPr lang="en-US" altLang="zh-CN" dirty="0" smtClean="0"/>
              <a:t> + progress </a:t>
            </a:r>
            <a:r>
              <a:rPr lang="en-US" altLang="zh-CN" dirty="0" smtClean="0">
                <a:sym typeface="Wingdings" pitchFamily="2" charset="2"/>
              </a:rPr>
              <a:t>— </a:t>
            </a:r>
            <a:r>
              <a:rPr lang="en-US" altLang="zh-CN" dirty="0" smtClean="0"/>
              <a:t>future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Correctness of Concurrent Objects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/>
          </a:bodyPr>
          <a:lstStyle/>
          <a:p>
            <a:r>
              <a:rPr lang="en-US" altLang="zh-CN" dirty="0" err="1" smtClean="0"/>
              <a:t>Linearizability</a:t>
            </a:r>
            <a:r>
              <a:rPr lang="en-US" altLang="zh-CN" dirty="0" smtClean="0"/>
              <a:t> </a:t>
            </a:r>
            <a:r>
              <a:rPr lang="en-US" altLang="zh-CN" sz="1800" dirty="0" smtClean="0">
                <a:solidFill>
                  <a:srgbClr val="C00000"/>
                </a:solidFill>
              </a:rPr>
              <a:t>[Herlihy&amp;Wing’90]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spcBef>
                <a:spcPts val="1672"/>
              </a:spcBef>
            </a:pPr>
            <a:r>
              <a:rPr lang="en-US" altLang="zh-CN" b="1" dirty="0" smtClean="0"/>
              <a:t> </a:t>
            </a:r>
            <a:r>
              <a:rPr lang="en-US" altLang="zh-CN" b="1" dirty="0" smtClean="0">
                <a:solidFill>
                  <a:srgbClr val="0000FF"/>
                </a:solidFill>
              </a:rPr>
              <a:t>O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smtClean="0">
                <a:sym typeface="Symbol"/>
              </a:rPr>
              <a:t></a:t>
            </a:r>
            <a:r>
              <a:rPr lang="en-US" altLang="zh-CN" b="1" baseline="-25000" dirty="0" err="1" smtClean="0">
                <a:sym typeface="Symbol"/>
              </a:rPr>
              <a:t>lin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</a:rPr>
              <a:t>S </a:t>
            </a:r>
            <a:r>
              <a:rPr lang="en-US" altLang="zh-CN" dirty="0" smtClean="0"/>
              <a:t>:</a:t>
            </a:r>
            <a:r>
              <a:rPr lang="en-US" altLang="zh-CN" b="1" dirty="0" smtClean="0"/>
              <a:t>  </a:t>
            </a:r>
            <a:r>
              <a:rPr lang="en-US" altLang="zh-CN" dirty="0" smtClean="0"/>
              <a:t>correctness </a:t>
            </a:r>
            <a:r>
              <a:rPr lang="en-US" altLang="zh-CN" dirty="0" err="1" smtClean="0"/>
              <a:t>w.r.t</a:t>
            </a:r>
            <a:r>
              <a:rPr lang="en-US" altLang="zh-CN" dirty="0" smtClean="0"/>
              <a:t>. functionality</a:t>
            </a:r>
          </a:p>
          <a:p>
            <a:pPr lvl="1">
              <a:spcBef>
                <a:spcPts val="1672"/>
              </a:spcBef>
            </a:pPr>
            <a:r>
              <a:rPr lang="en-US" dirty="0" smtClean="0"/>
              <a:t>Spec </a:t>
            </a:r>
            <a:r>
              <a:rPr lang="en-US" altLang="zh-CN" b="1" dirty="0" smtClean="0">
                <a:solidFill>
                  <a:srgbClr val="FF0000"/>
                </a:solidFill>
              </a:rPr>
              <a:t>S</a:t>
            </a:r>
            <a:r>
              <a:rPr lang="en-US" dirty="0" smtClean="0"/>
              <a:t> :  abstract object (atomic methods)</a:t>
            </a:r>
          </a:p>
          <a:p>
            <a:pPr lvl="1">
              <a:spcBef>
                <a:spcPts val="1672"/>
              </a:spcBef>
            </a:pPr>
            <a:r>
              <a:rPr lang="en-US" dirty="0" smtClean="0"/>
              <a:t>Hard to understand/use</a:t>
            </a:r>
          </a:p>
          <a:p>
            <a:pPr>
              <a:spcBef>
                <a:spcPts val="3672"/>
              </a:spcBef>
            </a:pPr>
            <a:r>
              <a:rPr lang="en-US" altLang="zh-CN" dirty="0" smtClean="0"/>
              <a:t>Equivalent to contextual refinement</a:t>
            </a:r>
            <a:r>
              <a:rPr lang="en-US" altLang="zh-CN" dirty="0" smtClean="0">
                <a:solidFill>
                  <a:srgbClr val="C00000"/>
                </a:solidFill>
              </a:rPr>
              <a:t> </a:t>
            </a:r>
            <a:r>
              <a:rPr lang="en-US" altLang="zh-CN" sz="2200" dirty="0" smtClean="0">
                <a:solidFill>
                  <a:srgbClr val="C00000"/>
                </a:solidFill>
              </a:rPr>
              <a:t>[</a:t>
            </a:r>
            <a:r>
              <a:rPr lang="en-US" altLang="zh-CN" sz="2200" dirty="0" err="1" smtClean="0">
                <a:solidFill>
                  <a:srgbClr val="C00000"/>
                </a:solidFill>
              </a:rPr>
              <a:t>Filipovic</a:t>
            </a:r>
            <a:r>
              <a:rPr lang="en-US" altLang="zh-CN" sz="2200" dirty="0" smtClean="0">
                <a:solidFill>
                  <a:srgbClr val="C00000"/>
                </a:solidFill>
              </a:rPr>
              <a:t> et al.]</a:t>
            </a:r>
            <a:endParaRPr lang="en-US" altLang="zh-CN" dirty="0" smtClean="0">
              <a:solidFill>
                <a:srgbClr val="C00000"/>
              </a:solidFill>
            </a:endParaRPr>
          </a:p>
          <a:p>
            <a:pPr lvl="1">
              <a:spcBef>
                <a:spcPts val="1672"/>
              </a:spcBef>
            </a:pPr>
            <a:r>
              <a:rPr lang="en-US" altLang="zh-CN" b="1" dirty="0" smtClean="0">
                <a:sym typeface="Symbol" pitchFamily="18" charset="2"/>
              </a:rPr>
              <a:t> </a:t>
            </a:r>
            <a:r>
              <a:rPr lang="en-US" altLang="zh-CN" b="1" dirty="0" smtClean="0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b="1" dirty="0" smtClean="0">
                <a:sym typeface="Symbol"/>
              </a:rPr>
              <a:t></a:t>
            </a:r>
            <a:r>
              <a:rPr lang="en-US" altLang="zh-CN" b="1" baseline="-25000" dirty="0" err="1" smtClean="0">
                <a:sym typeface="Symbol"/>
              </a:rPr>
              <a:t>ctxt</a:t>
            </a:r>
            <a:r>
              <a:rPr lang="en-US" altLang="zh-CN" b="1" dirty="0" smtClean="0">
                <a:sym typeface="Symbol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dirty="0" smtClean="0">
                <a:sym typeface="Symbol"/>
              </a:rPr>
              <a:t>    </a:t>
            </a:r>
            <a:r>
              <a:rPr lang="en-US" altLang="zh-CN" dirty="0" err="1" smtClean="0">
                <a:sym typeface="Symbol"/>
              </a:rPr>
              <a:t>iff</a:t>
            </a:r>
            <a:r>
              <a:rPr lang="en-US" altLang="zh-CN" dirty="0" smtClean="0">
                <a:sym typeface="Symbol"/>
              </a:rPr>
              <a:t>    </a:t>
            </a:r>
            <a:r>
              <a:rPr lang="en-US" altLang="zh-CN" dirty="0" smtClean="0">
                <a:sym typeface="Symbol" pitchFamily="18" charset="2"/>
              </a:rPr>
              <a:t>C.   C[</a:t>
            </a:r>
            <a:r>
              <a:rPr lang="en-US" altLang="zh-CN" b="1" dirty="0" smtClean="0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dirty="0" smtClean="0">
                <a:sym typeface="Symbol" pitchFamily="18" charset="2"/>
              </a:rPr>
              <a:t>]  C[</a:t>
            </a:r>
            <a:r>
              <a:rPr lang="en-US" altLang="zh-CN" b="1" dirty="0" smtClean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dirty="0" smtClean="0">
                <a:sym typeface="Symbol" pitchFamily="18" charset="2"/>
              </a:rPr>
              <a:t>]</a:t>
            </a:r>
            <a:endParaRPr lang="en-US" altLang="zh-CN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2"/>
          <p:cNvGrpSpPr/>
          <p:nvPr/>
        </p:nvGrpSpPr>
        <p:grpSpPr>
          <a:xfrm>
            <a:off x="2411760" y="3110185"/>
            <a:ext cx="72008" cy="1728192"/>
            <a:chOff x="4191000" y="4221088"/>
            <a:chExt cx="76200" cy="1722512"/>
          </a:xfrm>
        </p:grpSpPr>
        <p:sp>
          <p:nvSpPr>
            <p:cNvPr id="8" name="Line 46"/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47"/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46240" y="2966169"/>
            <a:ext cx="1553952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x := 7;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schemeClr val="accent2"/>
                </a:solidFill>
              </a:rPr>
              <a:t>push( x 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9792" y="2966462"/>
            <a:ext cx="1776768" cy="20467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schemeClr val="accent2"/>
                </a:solidFill>
              </a:rPr>
              <a:t>y := pop(); 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print(y);</a:t>
            </a:r>
          </a:p>
          <a:p>
            <a:pPr marL="27432" lvl="0">
              <a:spcBef>
                <a:spcPts val="600"/>
              </a:spcBef>
              <a:buClr>
                <a:srgbClr val="4F81BD"/>
              </a:buClr>
              <a:buSzPct val="80000"/>
              <a:defRPr/>
            </a:pPr>
            <a:r>
              <a:rPr lang="en-US" altLang="zh-CN" sz="2800" dirty="0" smtClean="0">
                <a:solidFill>
                  <a:prstClr val="black"/>
                </a:solidFill>
              </a:rPr>
              <a:t>…</a:t>
            </a:r>
            <a:endParaRPr lang="he-IL" altLang="zh-CN" sz="2800" dirty="0" smtClean="0">
              <a:solidFill>
                <a:prstClr val="black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431540" y="2462113"/>
            <a:ext cx="1541152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algn="l" rtl="0" fontAlgn="auto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None/>
              <a:defRPr/>
            </a:pPr>
            <a:r>
              <a:rPr lang="en-US" sz="2800" b="1" dirty="0" smtClean="0">
                <a:latin typeface="+mn-lt"/>
                <a:cs typeface="+mn-cs"/>
              </a:rPr>
              <a:t>Client C</a:t>
            </a:r>
            <a:r>
              <a:rPr lang="en-US" sz="2800" dirty="0" smtClean="0">
                <a:latin typeface="+mn-lt"/>
                <a:cs typeface="+mn-cs"/>
              </a:rPr>
              <a:t> </a:t>
            </a:r>
            <a:endParaRPr lang="he-IL" sz="2800" dirty="0">
              <a:latin typeface="+mn-lt"/>
              <a:cs typeface="+mn-cs"/>
            </a:endParaRPr>
          </a:p>
        </p:txBody>
      </p:sp>
      <p:sp>
        <p:nvSpPr>
          <p:cNvPr id="17" name="圆角矩形标注 16"/>
          <p:cNvSpPr/>
          <p:nvPr/>
        </p:nvSpPr>
        <p:spPr>
          <a:xfrm>
            <a:off x="4139952" y="1772816"/>
            <a:ext cx="1584176" cy="827799"/>
          </a:xfrm>
          <a:prstGeom prst="wedgeRoundRectCallout">
            <a:avLst>
              <a:gd name="adj1" fmla="val 58981"/>
              <a:gd name="adj2" fmla="val 110611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Concrete obj. </a:t>
            </a:r>
            <a:r>
              <a:rPr lang="en-US" altLang="zh-CN" sz="2800" b="1" dirty="0" smtClean="0"/>
              <a:t>O </a:t>
            </a:r>
            <a:endParaRPr lang="zh-CN" altLang="en-US" sz="2800" b="1" dirty="0"/>
          </a:p>
        </p:txBody>
      </p:sp>
      <p:sp>
        <p:nvSpPr>
          <p:cNvPr id="18" name="圆角矩形标注 17"/>
          <p:cNvSpPr/>
          <p:nvPr/>
        </p:nvSpPr>
        <p:spPr>
          <a:xfrm>
            <a:off x="4211960" y="5445224"/>
            <a:ext cx="1569616" cy="827799"/>
          </a:xfrm>
          <a:prstGeom prst="wedgeRoundRectCallout">
            <a:avLst>
              <a:gd name="adj1" fmla="val 64347"/>
              <a:gd name="adj2" fmla="val -90245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Abstract obj. </a:t>
            </a:r>
            <a:r>
              <a:rPr lang="en-US" altLang="zh-CN" sz="2800" b="1" dirty="0" smtClean="0"/>
              <a:t>S</a:t>
            </a:r>
            <a:r>
              <a:rPr lang="en-US" altLang="zh-CN" sz="2800" dirty="0" smtClean="0"/>
              <a:t> </a:t>
            </a:r>
            <a:endParaRPr lang="zh-CN" altLang="en-US" sz="2800" dirty="0"/>
          </a:p>
        </p:txBody>
      </p:sp>
      <p:sp>
        <p:nvSpPr>
          <p:cNvPr id="21" name="流程图: 文档 20"/>
          <p:cNvSpPr/>
          <p:nvPr/>
        </p:nvSpPr>
        <p:spPr>
          <a:xfrm>
            <a:off x="6012160" y="1700808"/>
            <a:ext cx="2664296" cy="2592288"/>
          </a:xfrm>
          <a:prstGeom prst="flowChartDocument">
            <a:avLst/>
          </a:prstGeom>
          <a:solidFill>
            <a:srgbClr val="FEFDCA"/>
          </a:solidFill>
          <a:ln>
            <a:solidFill>
              <a:srgbClr val="FFFF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156176" y="1772815"/>
            <a:ext cx="2376264" cy="23852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void push(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v) { </a:t>
            </a:r>
          </a:p>
          <a:p>
            <a:r>
              <a:rPr lang="en-US" altLang="zh-CN" sz="2400" dirty="0" smtClean="0"/>
              <a:t>     … </a:t>
            </a:r>
          </a:p>
          <a:p>
            <a:r>
              <a:rPr lang="en-US" altLang="zh-CN" sz="2400" dirty="0" smtClean="0"/>
              <a:t>}</a:t>
            </a:r>
          </a:p>
          <a:p>
            <a:pPr>
              <a:spcBef>
                <a:spcPts val="600"/>
              </a:spcBef>
            </a:pP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pop() { </a:t>
            </a:r>
          </a:p>
          <a:p>
            <a:r>
              <a:rPr lang="en-US" altLang="zh-CN" sz="2400" dirty="0" smtClean="0"/>
              <a:t>     … </a:t>
            </a:r>
          </a:p>
          <a:p>
            <a:r>
              <a:rPr lang="en-US" altLang="zh-CN" sz="2400" dirty="0" smtClean="0"/>
              <a:t>}</a:t>
            </a:r>
            <a:endParaRPr lang="zh-CN" altLang="en-US" sz="2400" dirty="0"/>
          </a:p>
        </p:txBody>
      </p:sp>
      <p:sp>
        <p:nvSpPr>
          <p:cNvPr id="24" name="圆角矩形 23"/>
          <p:cNvSpPr/>
          <p:nvPr/>
        </p:nvSpPr>
        <p:spPr>
          <a:xfrm>
            <a:off x="6156176" y="4509120"/>
            <a:ext cx="2520280" cy="165613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流程图: 准备 24"/>
          <p:cNvSpPr/>
          <p:nvPr/>
        </p:nvSpPr>
        <p:spPr>
          <a:xfrm>
            <a:off x="6444208" y="4653136"/>
            <a:ext cx="1872208" cy="558135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907906" y="4695474"/>
            <a:ext cx="904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push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7" name="流程图: 准备 26"/>
          <p:cNvSpPr/>
          <p:nvPr/>
        </p:nvSpPr>
        <p:spPr>
          <a:xfrm>
            <a:off x="6444208" y="5460266"/>
            <a:ext cx="1872208" cy="558135"/>
          </a:xfrm>
          <a:prstGeom prst="flowChartPrepara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20272" y="5502604"/>
            <a:ext cx="720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altLang="zh-CN" sz="2400" dirty="0" smtClean="0">
                <a:solidFill>
                  <a:srgbClr val="C00000"/>
                </a:solidFill>
              </a:rPr>
              <a:t>pop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20" name="标题 19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sz="4000" b="1" dirty="0" smtClean="0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4000" dirty="0" smtClean="0">
                <a:sym typeface="Symbol" pitchFamily="18" charset="2"/>
              </a:rPr>
              <a:t> </a:t>
            </a:r>
            <a:r>
              <a:rPr lang="en-US" altLang="zh-CN" sz="4000" b="1" dirty="0" smtClean="0">
                <a:sym typeface="Symbol"/>
              </a:rPr>
              <a:t></a:t>
            </a:r>
            <a:r>
              <a:rPr lang="en-US" altLang="zh-CN" sz="4000" b="1" baseline="-25000" dirty="0" err="1" smtClean="0">
                <a:sym typeface="Symbol"/>
              </a:rPr>
              <a:t>ctxt</a:t>
            </a:r>
            <a:r>
              <a:rPr lang="en-US" altLang="zh-CN" sz="4000" b="1" dirty="0" smtClean="0">
                <a:sym typeface="Symbol"/>
              </a:rPr>
              <a:t> </a:t>
            </a:r>
            <a:r>
              <a:rPr lang="en-US" altLang="zh-CN" sz="4000" b="1" dirty="0" smtClean="0">
                <a:solidFill>
                  <a:srgbClr val="FF0000"/>
                </a:solidFill>
                <a:sym typeface="Symbol"/>
              </a:rPr>
              <a:t>S</a:t>
            </a:r>
            <a:r>
              <a:rPr lang="en-US" altLang="zh-CN" sz="4000" dirty="0" smtClean="0">
                <a:sym typeface="Symbol"/>
              </a:rPr>
              <a:t>    </a:t>
            </a:r>
            <a:r>
              <a:rPr lang="en-US" altLang="zh-CN" sz="4000" dirty="0" err="1" smtClean="0">
                <a:sym typeface="Symbol"/>
              </a:rPr>
              <a:t>iff</a:t>
            </a:r>
            <a:r>
              <a:rPr lang="en-US" altLang="zh-CN" sz="4000" dirty="0" smtClean="0">
                <a:sym typeface="Symbol"/>
              </a:rPr>
              <a:t>    </a:t>
            </a:r>
            <a:r>
              <a:rPr lang="en-US" altLang="zh-CN" sz="4000" dirty="0" smtClean="0">
                <a:sym typeface="Symbol" pitchFamily="18" charset="2"/>
              </a:rPr>
              <a:t>C.   C[</a:t>
            </a:r>
            <a:r>
              <a:rPr lang="en-US" altLang="zh-CN" sz="4000" b="1" dirty="0" smtClean="0">
                <a:solidFill>
                  <a:srgbClr val="0000FF"/>
                </a:solidFill>
                <a:sym typeface="Symbol" pitchFamily="18" charset="2"/>
              </a:rPr>
              <a:t>O</a:t>
            </a:r>
            <a:r>
              <a:rPr lang="en-US" altLang="zh-CN" sz="4000" dirty="0" smtClean="0">
                <a:sym typeface="Symbol" pitchFamily="18" charset="2"/>
              </a:rPr>
              <a:t>]  C[</a:t>
            </a:r>
            <a:r>
              <a:rPr lang="en-US" altLang="zh-CN" sz="4000" b="1" dirty="0" smtClean="0">
                <a:solidFill>
                  <a:srgbClr val="FF0000"/>
                </a:solidFill>
                <a:sym typeface="Symbol" pitchFamily="18" charset="2"/>
              </a:rPr>
              <a:t>S</a:t>
            </a:r>
            <a:r>
              <a:rPr lang="en-US" altLang="zh-CN" sz="4000" dirty="0" smtClean="0">
                <a:sym typeface="Symbol" pitchFamily="18" charset="2"/>
              </a:rPr>
              <a:t>]</a:t>
            </a: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Concurrent Program Refinement</a:t>
            </a:r>
            <a:endParaRPr 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04056" y="1340768"/>
            <a:ext cx="8244408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Compilers for concurrent programs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Linearizability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concurrent objects (libraries)</a:t>
            </a:r>
          </a:p>
          <a:p>
            <a:pPr marL="342900" lvl="0" indent="-342900">
              <a:spcBef>
                <a:spcPts val="2672"/>
              </a:spcBef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prstClr val="black"/>
                </a:solidFill>
              </a:rPr>
              <a:t>Impl</a:t>
            </a:r>
            <a:r>
              <a:rPr lang="en-US" altLang="zh-CN" sz="2800" dirty="0" smtClean="0">
                <a:solidFill>
                  <a:prstClr val="black"/>
                </a:solidFill>
              </a:rPr>
              <a:t>. of software transactional memory (STM)</a:t>
            </a:r>
          </a:p>
          <a:p>
            <a:pPr marL="742950" lvl="1" indent="-285750">
              <a:spcBef>
                <a:spcPts val="1672"/>
              </a:spcBef>
              <a:buFont typeface="Arial" pitchFamily="34" charset="0"/>
              <a:buChar char="–"/>
            </a:pPr>
            <a:r>
              <a:rPr lang="en-US" altLang="zh-CN" sz="2400" dirty="0" smtClean="0">
                <a:solidFill>
                  <a:prstClr val="black"/>
                </a:solidFill>
              </a:rPr>
              <a:t>Atomic block (transaction)  </a:t>
            </a:r>
            <a:r>
              <a:rPr lang="en-US" altLang="zh-CN" sz="2400" dirty="0" smtClean="0">
                <a:solidFill>
                  <a:prstClr val="black"/>
                </a:solidFill>
                <a:sym typeface="Wingdings" pitchFamily="2" charset="2"/>
              </a:rPr>
              <a:t>  fine-grained </a:t>
            </a:r>
            <a:r>
              <a:rPr lang="en-US" altLang="zh-CN" sz="2400" dirty="0" err="1" smtClean="0">
                <a:solidFill>
                  <a:prstClr val="black"/>
                </a:solidFill>
                <a:sym typeface="Wingdings" pitchFamily="2" charset="2"/>
              </a:rPr>
              <a:t>impl</a:t>
            </a:r>
            <a:r>
              <a:rPr lang="en-US" altLang="zh-CN" sz="2400" dirty="0" smtClean="0">
                <a:solidFill>
                  <a:prstClr val="black"/>
                </a:solidFill>
                <a:sym typeface="Wingdings" pitchFamily="2" charset="2"/>
              </a:rPr>
              <a:t>.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752"/>
            <a:ext cx="8229600" cy="1143000"/>
          </a:xfrm>
        </p:spPr>
        <p:txBody>
          <a:bodyPr/>
          <a:lstStyle/>
          <a:p>
            <a:r>
              <a:rPr lang="en-US" dirty="0" smtClean="0"/>
              <a:t>Concurrent Program Refinement</a:t>
            </a:r>
            <a:endParaRPr lang="en-US" dirty="0"/>
          </a:p>
        </p:txBody>
      </p:sp>
      <p:sp>
        <p:nvSpPr>
          <p:cNvPr id="11" name="内容占位符 2"/>
          <p:cNvSpPr txBox="1">
            <a:spLocks/>
          </p:cNvSpPr>
          <p:nvPr/>
        </p:nvSpPr>
        <p:spPr>
          <a:xfrm>
            <a:off x="504056" y="1340768"/>
            <a:ext cx="8244408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2672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Compilers for concurrent programs</a:t>
            </a:r>
          </a:p>
          <a:p>
            <a:pPr marL="342900" lvl="0" indent="-342900">
              <a:spcBef>
                <a:spcPts val="2672"/>
              </a:spcBef>
              <a:buFont typeface="Arial" pitchFamily="34" charset="0"/>
              <a:buChar char="•"/>
              <a:defRPr/>
            </a:pPr>
            <a:r>
              <a:rPr lang="en-US" altLang="zh-CN" sz="2800" dirty="0" err="1" smtClean="0"/>
              <a:t>Linearizability</a:t>
            </a:r>
            <a:r>
              <a:rPr lang="en-US" altLang="zh-CN" sz="2800" dirty="0" smtClean="0"/>
              <a:t> </a:t>
            </a:r>
            <a:r>
              <a:rPr kumimoji="0" lang="en-US" altLang="zh-CN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concurrent objects (libraries)</a:t>
            </a:r>
          </a:p>
          <a:p>
            <a:pPr marL="342900" lvl="0" indent="-342900">
              <a:spcBef>
                <a:spcPts val="2672"/>
              </a:spcBef>
              <a:buFont typeface="Arial" pitchFamily="34" charset="0"/>
              <a:buChar char="•"/>
            </a:pPr>
            <a:r>
              <a:rPr lang="en-US" altLang="zh-CN" sz="2800" dirty="0" err="1" smtClean="0">
                <a:solidFill>
                  <a:prstClr val="black"/>
                </a:solidFill>
              </a:rPr>
              <a:t>Impl</a:t>
            </a:r>
            <a:r>
              <a:rPr lang="en-US" altLang="zh-CN" sz="2800" dirty="0" smtClean="0">
                <a:solidFill>
                  <a:prstClr val="black"/>
                </a:solidFill>
              </a:rPr>
              <a:t>. of software transactional memory (STM)</a:t>
            </a:r>
          </a:p>
          <a:p>
            <a:pPr marL="342900" indent="-342900">
              <a:spcBef>
                <a:spcPts val="2672"/>
              </a:spcBef>
              <a:buFont typeface="Arial" pitchFamily="34" charset="0"/>
              <a:buChar char="•"/>
            </a:pPr>
            <a:r>
              <a:rPr lang="en-US" altLang="zh-CN" sz="2800" dirty="0" err="1" smtClean="0"/>
              <a:t>Impl</a:t>
            </a:r>
            <a:r>
              <a:rPr lang="en-US" altLang="zh-CN" sz="2800" dirty="0" smtClean="0"/>
              <a:t>. of concurrent garbage collectors (GC)</a:t>
            </a:r>
          </a:p>
          <a:p>
            <a:pPr marL="342900" lvl="0" indent="-342900">
              <a:spcBef>
                <a:spcPts val="2672"/>
              </a:spcBef>
              <a:buFont typeface="Arial" pitchFamily="34" charset="0"/>
              <a:buChar char="•"/>
            </a:pPr>
            <a:r>
              <a:rPr lang="en-US" altLang="zh-CN" sz="2800" dirty="0" err="1" smtClean="0"/>
              <a:t>Impl</a:t>
            </a:r>
            <a:r>
              <a:rPr lang="en-US" altLang="zh-CN" sz="2800" dirty="0" smtClean="0"/>
              <a:t>. of operating system (OS) kernels</a:t>
            </a:r>
            <a:endParaRPr kumimoji="0" lang="en-US" altLang="zh-C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9572" y="5313402"/>
            <a:ext cx="77048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Is such a refinement </a:t>
            </a:r>
            <a:r>
              <a:rPr lang="en-US" altLang="zh-CN" sz="3200" b="1" dirty="0" smtClean="0">
                <a:solidFill>
                  <a:srgbClr val="FF0000"/>
                </a:solidFill>
                <a:sym typeface="Symbol" pitchFamily="18" charset="2"/>
              </a:rPr>
              <a:t>T  S</a:t>
            </a:r>
            <a:r>
              <a:rPr lang="en-US" altLang="zh-CN" sz="3200" b="1" dirty="0" smtClean="0"/>
              <a:t> general enough &amp; easy to 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verify</a:t>
            </a:r>
            <a:r>
              <a:rPr lang="en-US" altLang="zh-CN" sz="3200" b="1" dirty="0" smtClean="0"/>
              <a:t>? 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.2|11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|9.5|29.4|8.5|10.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5|26.8|52.8|2.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2|14|32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4.6|36.5|36.2|15|2.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8.1|4.2|18.3|13.1|13.5|5.7|6|4.8|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7|43.1|19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7|3.4|2.6|2.6|2.2|7|6|16.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6.7|13.4|6.1|3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5.6|12.5|35.8|13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2|38.1|1.2|3.3|2|9.2|2.2|0.8|2|3.4|4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0.4|0.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1|0.3|0.2|0.4|0.2|0.3|0.2|0.3|0.4|0.3|0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1|26.1|29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|42.6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1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8|11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8|17.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|25.6|12.5|35.8|13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.7|14.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1|11.9|11.3|12|10.8|8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4|10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7875</TotalTime>
  <Words>3066</Words>
  <Application>Microsoft Office PowerPoint</Application>
  <PresentationFormat>全屏显示(4:3)</PresentationFormat>
  <Paragraphs>694</Paragraphs>
  <Slides>51</Slides>
  <Notes>9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2" baseType="lpstr">
      <vt:lpstr>Office 主题</vt:lpstr>
      <vt:lpstr>Refinement Verification of  Concurrent Programs and Its Applications</vt:lpstr>
      <vt:lpstr>Refinement</vt:lpstr>
      <vt:lpstr>Concurrent Program Refinement</vt:lpstr>
      <vt:lpstr>Concurrent Program Refinement</vt:lpstr>
      <vt:lpstr>幻灯片 5</vt:lpstr>
      <vt:lpstr>Correctness of Concurrent Objects</vt:lpstr>
      <vt:lpstr>O ctxt S    iff    C.   C[O]  C[S]</vt:lpstr>
      <vt:lpstr>Concurrent Program Refinement</vt:lpstr>
      <vt:lpstr>Concurrent Program Refinement</vt:lpstr>
      <vt:lpstr>Problems with T  S </vt:lpstr>
      <vt:lpstr>Long-Standing Problems in Verifying Linearizability</vt:lpstr>
      <vt:lpstr>Refinement vs. Progress Properties ?</vt:lpstr>
      <vt:lpstr>Our Contributions (Part 1)</vt:lpstr>
      <vt:lpstr>Our Contributions (Part 2)</vt:lpstr>
      <vt:lpstr>Our Contributions (Part 3)</vt:lpstr>
      <vt:lpstr>Outline</vt:lpstr>
      <vt:lpstr>Modular Verification of  T  S </vt:lpstr>
      <vt:lpstr>幻灯片 18</vt:lpstr>
      <vt:lpstr>  Existing Proof Methods:                         Simulation in CompCert</vt:lpstr>
      <vt:lpstr>幻灯片 20</vt:lpstr>
      <vt:lpstr>幻灯片 21</vt:lpstr>
      <vt:lpstr>Assuming Arbitrary Environments</vt:lpstr>
      <vt:lpstr>Refinement’s Assumptions</vt:lpstr>
      <vt:lpstr>幻灯片 24</vt:lpstr>
      <vt:lpstr>Overview of Rely/Guarantee</vt:lpstr>
      <vt:lpstr>RGSim  =  Rely/Guarantee + Simulation</vt:lpstr>
      <vt:lpstr>Soundness Theorem</vt:lpstr>
      <vt:lpstr>Parallel Compositionality</vt:lpstr>
      <vt:lpstr>More on Compositionality</vt:lpstr>
      <vt:lpstr>We have applied RGSim to verify …</vt:lpstr>
      <vt:lpstr>Outline</vt:lpstr>
      <vt:lpstr>Linearizability of Concurrent Objects</vt:lpstr>
      <vt:lpstr>Linearizability of Object O</vt:lpstr>
      <vt:lpstr>幻灯片 34</vt:lpstr>
      <vt:lpstr>幻灯片 35</vt:lpstr>
      <vt:lpstr>幻灯片 36</vt:lpstr>
      <vt:lpstr>Basic Approach to Verify O lin S</vt:lpstr>
      <vt:lpstr>Challenge 1: Future-Dependent LP</vt:lpstr>
      <vt:lpstr>Pair Snapshot</vt:lpstr>
      <vt:lpstr>Solution: Try-Commit</vt:lpstr>
      <vt:lpstr>Challenge 2: Helping</vt:lpstr>
      <vt:lpstr>Our Approach to Verify O lin S</vt:lpstr>
      <vt:lpstr>Our Logic for O lin S</vt:lpstr>
      <vt:lpstr>Verified Algorithms</vt:lpstr>
      <vt:lpstr>Soundness via Contextual Refinement</vt:lpstr>
      <vt:lpstr>Outline</vt:lpstr>
      <vt:lpstr>Progress Properties</vt:lpstr>
      <vt:lpstr>Our Results</vt:lpstr>
      <vt:lpstr>Relationships between Progress Properties</vt:lpstr>
      <vt:lpstr>Conclusion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并发程序精化验证及其应用</dc:title>
  <dc:creator>Hongjin</dc:creator>
  <cp:lastModifiedBy>Hongjin Liang</cp:lastModifiedBy>
  <cp:revision>731</cp:revision>
  <dcterms:created xsi:type="dcterms:W3CDTF">2013-12-27T01:13:13Z</dcterms:created>
  <dcterms:modified xsi:type="dcterms:W3CDTF">2014-05-30T05:24:12Z</dcterms:modified>
</cp:coreProperties>
</file>