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1" r:id="rId4"/>
    <p:sldId id="258" r:id="rId5"/>
    <p:sldId id="260" r:id="rId6"/>
    <p:sldId id="312" r:id="rId7"/>
    <p:sldId id="313" r:id="rId8"/>
    <p:sldId id="314" r:id="rId9"/>
    <p:sldId id="315" r:id="rId10"/>
    <p:sldId id="302" r:id="rId11"/>
    <p:sldId id="267" r:id="rId12"/>
    <p:sldId id="266" r:id="rId13"/>
    <p:sldId id="272" r:id="rId14"/>
    <p:sldId id="273" r:id="rId15"/>
    <p:sldId id="274" r:id="rId16"/>
    <p:sldId id="276" r:id="rId17"/>
    <p:sldId id="303" r:id="rId18"/>
    <p:sldId id="277" r:id="rId19"/>
    <p:sldId id="281" r:id="rId20"/>
    <p:sldId id="282" r:id="rId21"/>
    <p:sldId id="284" r:id="rId22"/>
    <p:sldId id="285" r:id="rId23"/>
    <p:sldId id="304" r:id="rId24"/>
    <p:sldId id="311" r:id="rId25"/>
    <p:sldId id="307" r:id="rId26"/>
    <p:sldId id="308" r:id="rId27"/>
    <p:sldId id="305" r:id="rId28"/>
    <p:sldId id="309" r:id="rId29"/>
    <p:sldId id="316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>
      <p:cViewPr varScale="1">
        <p:scale>
          <a:sx n="63" d="100"/>
          <a:sy n="63" d="100"/>
        </p:scale>
        <p:origin x="1383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3D90-69D1-4F54-8F30-811BEBD6B565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482B8-FD38-4D5E-AF8F-E5C6DDF2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3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Store buffering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482B8-FD38-4D5E-AF8F-E5C6DDF2A2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1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482B8-FD38-4D5E-AF8F-E5C6DDF2A2A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7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B80D-5565-4EBF-92C3-A8C16DCF8437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2F9C-B6A5-46BE-A4B5-CB5F43608ED3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9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3BDC-8C3E-4096-A68B-03A8488F79CA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9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207-B6CC-45A3-A0F7-60ECF262A058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BAAF-6B8B-45DC-B158-2D6C6676B568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9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D60-2932-496B-8DCB-B3C69C5C2C2B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3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08B8-D69B-48CF-A050-3F98B862A421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2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9C16-0BE4-4E28-8158-25BA4FF766AA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0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11A0-161C-474F-82B9-1AFF2D409E1A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1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1EA-8BF5-43BD-AEED-9F3EEE73981B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C578-A0F7-4FAE-973D-5A1313106D48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15AA8-3702-4547-9918-B7A10C3D2DBB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jeps/188" TargetMode="External"/><Relationship Id="rId2" Type="http://schemas.openxmlformats.org/officeDocument/2006/relationships/hyperlink" Target="http://www.cs.umd.edu/~pugh/java/memoryMode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Memory Models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632848" cy="1752600"/>
          </a:xfrm>
        </p:spPr>
        <p:txBody>
          <a:bodyPr/>
          <a:lstStyle/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423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Usability: DRF guarantee</a:t>
            </a:r>
          </a:p>
          <a:p>
            <a:pPr lvl="1"/>
            <a:r>
              <a:rPr lang="en-US" altLang="zh-CN" dirty="0"/>
              <a:t>DRF programs have the same behaviors as in SC model</a:t>
            </a:r>
          </a:p>
          <a:p>
            <a:pPr lvl="8"/>
            <a:endParaRPr lang="en-US" altLang="zh-CN" dirty="0"/>
          </a:p>
          <a:p>
            <a:r>
              <a:rPr lang="en-US" altLang="zh-CN" dirty="0"/>
              <a:t>Not too strong</a:t>
            </a:r>
          </a:p>
          <a:p>
            <a:pPr lvl="1"/>
            <a:r>
              <a:rPr lang="en-US" altLang="zh-CN" dirty="0"/>
              <a:t>Allow common optimization techniques</a:t>
            </a:r>
          </a:p>
          <a:p>
            <a:pPr lvl="1"/>
            <a:r>
              <a:rPr lang="en-US" altLang="zh-CN" dirty="0"/>
              <a:t>In some sense hijacked by the mainstream compiler</a:t>
            </a:r>
          </a:p>
          <a:p>
            <a:pPr lvl="8"/>
            <a:endParaRPr lang="en-US" altLang="zh-CN" dirty="0"/>
          </a:p>
          <a:p>
            <a:r>
              <a:rPr lang="en-US" altLang="zh-CN" dirty="0"/>
              <a:t>Preserve type-safety and security guarantee</a:t>
            </a:r>
          </a:p>
          <a:p>
            <a:pPr lvl="1"/>
            <a:r>
              <a:rPr lang="en-US" altLang="zh-CN" dirty="0"/>
              <a:t>Cannot be too weak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Criteria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573325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Very challenging to satisfy all the requirements!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43B471-35C1-413B-B1E7-C595F776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70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Compiler Optimization Can Be Smart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5064" y="2679164"/>
            <a:ext cx="2351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r2 = x;</a:t>
            </a:r>
          </a:p>
          <a:p>
            <a:r>
              <a:rPr lang="en-US" altLang="zh-CN" sz="2800" b="1" dirty="0"/>
              <a:t>if (r1 == r2)</a:t>
            </a:r>
          </a:p>
          <a:p>
            <a:r>
              <a:rPr lang="en-US" altLang="zh-CN" sz="2800" b="1" dirty="0"/>
              <a:t>    y = 2;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01368" y="3111212"/>
            <a:ext cx="1271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y;</a:t>
            </a:r>
          </a:p>
          <a:p>
            <a:r>
              <a:rPr lang="en-US" altLang="zh-CN" sz="2800" b="1" dirty="0"/>
              <a:t>x = r3;</a:t>
            </a:r>
            <a:endParaRPr lang="zh-CN" altLang="en-US" sz="2800" b="1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216672" y="3111212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88680" y="3104097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9966" y="1916832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0, y = 1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19966" y="4864806"/>
            <a:ext cx="27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r3 = 2?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9270" y="5726581"/>
            <a:ext cx="33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/>
              <a:t>Must be allowed!</a:t>
            </a:r>
            <a:endParaRPr lang="zh-CN" altLang="en-US" sz="2800" b="1" i="1" dirty="0"/>
          </a:p>
        </p:txBody>
      </p:sp>
      <p:sp>
        <p:nvSpPr>
          <p:cNvPr id="13" name="下弧形箭头 12"/>
          <p:cNvSpPr/>
          <p:nvPr/>
        </p:nvSpPr>
        <p:spPr>
          <a:xfrm>
            <a:off x="1835696" y="4495046"/>
            <a:ext cx="5472608" cy="5114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6536" y="2630237"/>
            <a:ext cx="1703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2;</a:t>
            </a:r>
          </a:p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r2 = </a:t>
            </a:r>
            <a:r>
              <a:rPr lang="en-US" altLang="zh-CN" sz="2800" b="1" dirty="0">
                <a:solidFill>
                  <a:srgbClr val="C00000"/>
                </a:solidFill>
              </a:rPr>
              <a:t>r1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/>
              <a:t>if (</a:t>
            </a:r>
            <a:r>
              <a:rPr lang="en-US" altLang="zh-CN" sz="2800" b="1" dirty="0">
                <a:solidFill>
                  <a:srgbClr val="C00000"/>
                </a:solidFill>
              </a:rPr>
              <a:t>true</a:t>
            </a:r>
            <a:r>
              <a:rPr lang="en-US" altLang="zh-CN" sz="2800" b="1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36075" y="5006501"/>
            <a:ext cx="316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Redundant read </a:t>
            </a:r>
            <a:r>
              <a:rPr lang="en-US" altLang="zh-CN" sz="2400" b="1" dirty="0" err="1"/>
              <a:t>elim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EEA12F7-BEB7-47A8-B4AC-C7770E1A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Efforts for Java Memory Model (JMM)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First edition in Java Language Spec</a:t>
            </a:r>
          </a:p>
          <a:p>
            <a:pPr lvl="1"/>
            <a:r>
              <a:rPr lang="en-US" altLang="zh-CN" dirty="0"/>
              <a:t>Fatally flawed, not support key optimizations </a:t>
            </a:r>
            <a:br>
              <a:rPr lang="en-US" altLang="zh-CN" dirty="0"/>
            </a:br>
            <a:r>
              <a:rPr lang="en-US" altLang="zh-CN" sz="2000" b="1" dirty="0">
                <a:solidFill>
                  <a:srgbClr val="C00000"/>
                </a:solidFill>
              </a:rPr>
              <a:t>[</a:t>
            </a:r>
            <a:r>
              <a:rPr lang="en-US" altLang="zh-CN" sz="2000" b="1" dirty="0" err="1">
                <a:solidFill>
                  <a:srgbClr val="C00000"/>
                </a:solidFill>
              </a:rPr>
              <a:t>Pough</a:t>
            </a:r>
            <a:r>
              <a:rPr lang="en-US" altLang="zh-CN" sz="2000" b="1" dirty="0">
                <a:solidFill>
                  <a:srgbClr val="C00000"/>
                </a:solidFill>
              </a:rPr>
              <a:t> 2000]</a:t>
            </a:r>
          </a:p>
          <a:p>
            <a:pPr lvl="8"/>
            <a:endParaRPr lang="en-US" altLang="zh-CN" dirty="0"/>
          </a:p>
          <a:p>
            <a:r>
              <a:rPr lang="en-US" altLang="zh-CN" dirty="0"/>
              <a:t>Current JMM </a:t>
            </a:r>
            <a:r>
              <a:rPr lang="en-US" altLang="zh-CN" sz="2600" dirty="0">
                <a:solidFill>
                  <a:srgbClr val="C00000"/>
                </a:solidFill>
              </a:rPr>
              <a:t>[Manson et al. 2005]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Based on 5-year discussion and many failed proposals</a:t>
            </a:r>
          </a:p>
          <a:p>
            <a:pPr lvl="1"/>
            <a:r>
              <a:rPr lang="en-US" altLang="zh-CN" dirty="0"/>
              <a:t>“very complex” </a:t>
            </a:r>
            <a:r>
              <a:rPr lang="en-US" altLang="zh-CN" sz="2000" b="1" dirty="0">
                <a:solidFill>
                  <a:srgbClr val="C00000"/>
                </a:solidFill>
              </a:rPr>
              <a:t>[</a:t>
            </a:r>
            <a:r>
              <a:rPr lang="en-US" altLang="zh-CN" sz="2000" b="1" dirty="0" err="1">
                <a:solidFill>
                  <a:srgbClr val="C00000"/>
                </a:solidFill>
              </a:rPr>
              <a:t>Adve</a:t>
            </a:r>
            <a:r>
              <a:rPr lang="en-US" altLang="zh-CN" sz="2000" b="1" dirty="0">
                <a:solidFill>
                  <a:srgbClr val="C00000"/>
                </a:solidFill>
              </a:rPr>
              <a:t> &amp; Boehm 2010]</a:t>
            </a:r>
          </a:p>
          <a:p>
            <a:pPr lvl="1"/>
            <a:r>
              <a:rPr lang="en-US" altLang="zh-CN" dirty="0"/>
              <a:t>Surprising behaviors and bugs </a:t>
            </a:r>
            <a:r>
              <a:rPr lang="en-US" altLang="zh-CN" sz="2000" b="1" dirty="0">
                <a:solidFill>
                  <a:srgbClr val="C00000"/>
                </a:solidFill>
              </a:rPr>
              <a:t>[</a:t>
            </a:r>
            <a:r>
              <a:rPr lang="en-US" altLang="zh-CN" sz="2000" b="1" dirty="0" err="1">
                <a:solidFill>
                  <a:srgbClr val="C00000"/>
                </a:solidFill>
              </a:rPr>
              <a:t>Aspinall</a:t>
            </a:r>
            <a:r>
              <a:rPr lang="en-US" altLang="zh-CN" sz="2000" b="1" dirty="0">
                <a:solidFill>
                  <a:srgbClr val="C00000"/>
                </a:solidFill>
              </a:rPr>
              <a:t> &amp; </a:t>
            </a:r>
            <a:r>
              <a:rPr lang="en-US" altLang="zh-CN" sz="2000" b="1" dirty="0" err="1">
                <a:solidFill>
                  <a:srgbClr val="C00000"/>
                </a:solidFill>
              </a:rPr>
              <a:t>Sevcik</a:t>
            </a:r>
            <a:r>
              <a:rPr lang="en-US" altLang="zh-CN" sz="2000" b="1" dirty="0">
                <a:solidFill>
                  <a:srgbClr val="C00000"/>
                </a:solidFill>
              </a:rPr>
              <a:t> 2007]</a:t>
            </a:r>
          </a:p>
          <a:p>
            <a:pPr lvl="5"/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dirty="0"/>
              <a:t>Next generation: JEP 188, Dec. </a:t>
            </a:r>
            <a:r>
              <a:rPr lang="en-US" altLang="zh-CN"/>
              <a:t>2013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9E576-EE90-4497-980C-D86BE341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7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Happens-Before Order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55679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/>
              <a:t>Program execution</a:t>
            </a:r>
            <a:r>
              <a:rPr lang="en-US" altLang="zh-CN" sz="2800" dirty="0"/>
              <a:t>: a set of events, and some orders between them.</a:t>
            </a:r>
            <a:endParaRPr lang="zh-CN" altLang="en-US" sz="2800" dirty="0"/>
          </a:p>
        </p:txBody>
      </p:sp>
      <p:grpSp>
        <p:nvGrpSpPr>
          <p:cNvPr id="83" name="组合 82"/>
          <p:cNvGrpSpPr/>
          <p:nvPr/>
        </p:nvGrpSpPr>
        <p:grpSpPr>
          <a:xfrm>
            <a:off x="2195736" y="5255781"/>
            <a:ext cx="1625736" cy="461665"/>
            <a:chOff x="2195736" y="5255781"/>
            <a:chExt cx="1625736" cy="461665"/>
          </a:xfrm>
        </p:grpSpPr>
        <p:sp>
          <p:nvSpPr>
            <p:cNvPr id="67" name="TextBox 66"/>
            <p:cNvSpPr txBox="1"/>
            <p:nvPr/>
          </p:nvSpPr>
          <p:spPr>
            <a:xfrm>
              <a:off x="2195736" y="5255781"/>
              <a:ext cx="70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po</a:t>
              </a:r>
              <a:r>
                <a:rPr lang="en-US" altLang="zh-CN" sz="2400" b="1" dirty="0"/>
                <a:t>:</a:t>
              </a:r>
              <a:endParaRPr lang="zh-CN" altLang="en-US" sz="2400" b="1" dirty="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2994316" y="5515189"/>
              <a:ext cx="8271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接箭头连接符 69"/>
          <p:cNvCxnSpPr>
            <a:stCxn id="15" idx="4"/>
            <a:endCxn id="53" idx="1"/>
          </p:cNvCxnSpPr>
          <p:nvPr/>
        </p:nvCxnSpPr>
        <p:spPr>
          <a:xfrm>
            <a:off x="3549852" y="3429000"/>
            <a:ext cx="453139" cy="742173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6" idx="0"/>
            <a:endCxn id="44" idx="3"/>
          </p:cNvCxnSpPr>
          <p:nvPr/>
        </p:nvCxnSpPr>
        <p:spPr>
          <a:xfrm flipV="1">
            <a:off x="5861126" y="3407909"/>
            <a:ext cx="402835" cy="741171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539552" y="2780928"/>
            <a:ext cx="7200800" cy="2405881"/>
            <a:chOff x="539552" y="2780928"/>
            <a:chExt cx="7200800" cy="2405881"/>
          </a:xfrm>
        </p:grpSpPr>
        <p:grpSp>
          <p:nvGrpSpPr>
            <p:cNvPr id="78" name="组合 77"/>
            <p:cNvGrpSpPr/>
            <p:nvPr/>
          </p:nvGrpSpPr>
          <p:grpSpPr>
            <a:xfrm>
              <a:off x="1533628" y="3283982"/>
              <a:ext cx="5702668" cy="145018"/>
              <a:chOff x="1533628" y="3067958"/>
              <a:chExt cx="5702668" cy="14501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33628" y="3068960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箭头连接符 7"/>
              <p:cNvCxnSpPr>
                <a:stCxn id="5" idx="6"/>
                <a:endCxn id="10" idx="2"/>
              </p:cNvCxnSpPr>
              <p:nvPr/>
            </p:nvCxnSpPr>
            <p:spPr>
              <a:xfrm>
                <a:off x="1677644" y="3140968"/>
                <a:ext cx="829028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2506672" y="3068960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/>
              <p:cNvCxnSpPr>
                <a:stCxn id="10" idx="6"/>
                <a:endCxn id="15" idx="2"/>
              </p:cNvCxnSpPr>
              <p:nvPr/>
            </p:nvCxnSpPr>
            <p:spPr>
              <a:xfrm>
                <a:off x="2650688" y="3140968"/>
                <a:ext cx="827156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477844" y="3068960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箭头连接符 23"/>
              <p:cNvCxnSpPr>
                <a:stCxn id="15" idx="6"/>
                <a:endCxn id="25" idx="2"/>
              </p:cNvCxnSpPr>
              <p:nvPr/>
            </p:nvCxnSpPr>
            <p:spPr>
              <a:xfrm>
                <a:off x="3621860" y="3140968"/>
                <a:ext cx="81379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4435652" y="3068960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285062" y="30679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箭头连接符 33"/>
              <p:cNvCxnSpPr>
                <a:stCxn id="25" idx="6"/>
                <a:endCxn id="28" idx="2"/>
              </p:cNvCxnSpPr>
              <p:nvPr/>
            </p:nvCxnSpPr>
            <p:spPr>
              <a:xfrm flipV="1">
                <a:off x="4579668" y="3139966"/>
                <a:ext cx="705394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28" idx="6"/>
                <a:endCxn id="44" idx="2"/>
              </p:cNvCxnSpPr>
              <p:nvPr/>
            </p:nvCxnSpPr>
            <p:spPr>
              <a:xfrm>
                <a:off x="5429078" y="3139966"/>
                <a:ext cx="813792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6242870" y="3068960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092280" y="30679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箭头连接符 45"/>
              <p:cNvCxnSpPr>
                <a:stCxn id="44" idx="6"/>
                <a:endCxn id="45" idx="2"/>
              </p:cNvCxnSpPr>
              <p:nvPr/>
            </p:nvCxnSpPr>
            <p:spPr>
              <a:xfrm flipV="1">
                <a:off x="6386886" y="3139966"/>
                <a:ext cx="705394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2037684" y="4149080"/>
              <a:ext cx="5702668" cy="145018"/>
              <a:chOff x="2037684" y="3933056"/>
              <a:chExt cx="5702668" cy="14501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2037684" y="39340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箭头连接符 49"/>
              <p:cNvCxnSpPr>
                <a:stCxn id="49" idx="6"/>
                <a:endCxn id="51" idx="2"/>
              </p:cNvCxnSpPr>
              <p:nvPr/>
            </p:nvCxnSpPr>
            <p:spPr>
              <a:xfrm>
                <a:off x="2181700" y="4006066"/>
                <a:ext cx="829028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椭圆 50"/>
              <p:cNvSpPr/>
              <p:nvPr/>
            </p:nvSpPr>
            <p:spPr>
              <a:xfrm>
                <a:off x="3010728" y="39340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箭头连接符 51"/>
              <p:cNvCxnSpPr>
                <a:stCxn id="51" idx="6"/>
                <a:endCxn id="53" idx="2"/>
              </p:cNvCxnSpPr>
              <p:nvPr/>
            </p:nvCxnSpPr>
            <p:spPr>
              <a:xfrm>
                <a:off x="3154744" y="4006066"/>
                <a:ext cx="827156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椭圆 52"/>
              <p:cNvSpPr/>
              <p:nvPr/>
            </p:nvSpPr>
            <p:spPr>
              <a:xfrm>
                <a:off x="3981900" y="3934058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箭头连接符 53"/>
              <p:cNvCxnSpPr>
                <a:stCxn id="53" idx="6"/>
                <a:endCxn id="55" idx="2"/>
              </p:cNvCxnSpPr>
              <p:nvPr/>
            </p:nvCxnSpPr>
            <p:spPr>
              <a:xfrm>
                <a:off x="4125916" y="4006066"/>
                <a:ext cx="81379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椭圆 54"/>
              <p:cNvSpPr/>
              <p:nvPr/>
            </p:nvSpPr>
            <p:spPr>
              <a:xfrm>
                <a:off x="4939708" y="39340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5789118" y="3933056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箭头连接符 56"/>
              <p:cNvCxnSpPr>
                <a:stCxn id="55" idx="6"/>
                <a:endCxn id="56" idx="2"/>
              </p:cNvCxnSpPr>
              <p:nvPr/>
            </p:nvCxnSpPr>
            <p:spPr>
              <a:xfrm flipV="1">
                <a:off x="5083724" y="4005064"/>
                <a:ext cx="705394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56" idx="6"/>
                <a:endCxn id="59" idx="2"/>
              </p:cNvCxnSpPr>
              <p:nvPr/>
            </p:nvCxnSpPr>
            <p:spPr>
              <a:xfrm>
                <a:off x="5933134" y="4005064"/>
                <a:ext cx="813792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椭圆 58"/>
              <p:cNvSpPr/>
              <p:nvPr/>
            </p:nvSpPr>
            <p:spPr>
              <a:xfrm>
                <a:off x="6746926" y="39340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7596336" y="3933056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箭头连接符 60"/>
              <p:cNvCxnSpPr>
                <a:stCxn id="59" idx="6"/>
                <a:endCxn id="60" idx="2"/>
              </p:cNvCxnSpPr>
              <p:nvPr/>
            </p:nvCxnSpPr>
            <p:spPr>
              <a:xfrm flipV="1">
                <a:off x="6890942" y="4005064"/>
                <a:ext cx="705394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接箭头连接符 62"/>
            <p:cNvCxnSpPr/>
            <p:nvPr/>
          </p:nvCxnSpPr>
          <p:spPr>
            <a:xfrm>
              <a:off x="1533628" y="4941168"/>
              <a:ext cx="62067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39552" y="4725144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9592" y="3126159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T1</a:t>
              </a:r>
              <a:endParaRPr lang="zh-CN" altLang="en-US" sz="2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99592" y="397544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T2</a:t>
              </a:r>
              <a:endParaRPr lang="zh-CN" altLang="en-US" sz="2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77599" y="2780928"/>
              <a:ext cx="611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rel</a:t>
              </a:r>
              <a:endParaRPr lang="zh-CN" altLang="en-US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962124" y="4293096"/>
              <a:ext cx="718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acq</a:t>
              </a:r>
              <a:endParaRPr lang="zh-CN" alt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25384" y="4293096"/>
              <a:ext cx="718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rel</a:t>
              </a:r>
              <a:endParaRPr lang="zh-CN" altLang="en-US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80618" y="2780928"/>
              <a:ext cx="718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acq</a:t>
              </a:r>
              <a:endParaRPr lang="zh-CN" altLang="en-US" b="1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835036" y="5260273"/>
            <a:ext cx="1638847" cy="461665"/>
            <a:chOff x="4835036" y="5260273"/>
            <a:chExt cx="1638847" cy="461665"/>
          </a:xfrm>
        </p:grpSpPr>
        <p:sp>
          <p:nvSpPr>
            <p:cNvPr id="79" name="TextBox 78"/>
            <p:cNvSpPr txBox="1"/>
            <p:nvPr/>
          </p:nvSpPr>
          <p:spPr>
            <a:xfrm>
              <a:off x="4835036" y="5260273"/>
              <a:ext cx="604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sw</a:t>
              </a:r>
              <a:r>
                <a:rPr lang="en-US" altLang="zh-CN" sz="2400" b="1" dirty="0"/>
                <a:t>:</a:t>
              </a:r>
              <a:endParaRPr lang="zh-CN" altLang="en-US" sz="2400" b="1" dirty="0"/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5646727" y="5517229"/>
              <a:ext cx="827156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756366" y="6021288"/>
            <a:ext cx="78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Happens-before order (</a:t>
            </a:r>
            <a:r>
              <a:rPr lang="en-US" altLang="zh-CN" sz="2400" b="1" dirty="0" err="1"/>
              <a:t>hb</a:t>
            </a:r>
            <a:r>
              <a:rPr lang="en-US" altLang="zh-CN" sz="2400" b="1" dirty="0"/>
              <a:t>): </a:t>
            </a:r>
            <a:r>
              <a:rPr lang="en-US" altLang="zh-CN" sz="2400" dirty="0"/>
              <a:t>transitive closure of </a:t>
            </a:r>
            <a:r>
              <a:rPr lang="en-US" altLang="zh-CN" sz="2400" dirty="0" err="1"/>
              <a:t>po</a:t>
            </a:r>
            <a:r>
              <a:rPr lang="en-US" altLang="zh-CN" sz="2400" dirty="0" err="1">
                <a:sym typeface="Symbol"/>
              </a:rPr>
              <a:t></a:t>
            </a:r>
            <a:r>
              <a:rPr lang="en-US" altLang="zh-CN" sz="2400" dirty="0" err="1"/>
              <a:t>sw</a:t>
            </a:r>
            <a:endParaRPr lang="zh-CN" alt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6588224" y="105273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[</a:t>
            </a:r>
            <a:r>
              <a:rPr lang="en-US" altLang="zh-CN" sz="2400" b="1" dirty="0" err="1">
                <a:solidFill>
                  <a:srgbClr val="C00000"/>
                </a:solidFill>
              </a:rPr>
              <a:t>Lamport</a:t>
            </a:r>
            <a:r>
              <a:rPr lang="en-US" altLang="zh-CN" sz="2400" b="1" dirty="0">
                <a:solidFill>
                  <a:srgbClr val="C00000"/>
                </a:solidFill>
              </a:rPr>
              <a:t> 1978]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F989E9-4926-4438-9CFE-6443F44A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Happens-Before Order</a:t>
            </a:r>
            <a:endParaRPr lang="zh-CN" altLang="en-US" dirty="0"/>
          </a:p>
        </p:txBody>
      </p:sp>
      <p:grpSp>
        <p:nvGrpSpPr>
          <p:cNvPr id="78" name="组合 77"/>
          <p:cNvGrpSpPr/>
          <p:nvPr/>
        </p:nvGrpSpPr>
        <p:grpSpPr>
          <a:xfrm>
            <a:off x="1533628" y="3283982"/>
            <a:ext cx="5702668" cy="145018"/>
            <a:chOff x="1533628" y="3067958"/>
            <a:chExt cx="5702668" cy="145018"/>
          </a:xfrm>
        </p:grpSpPr>
        <p:sp>
          <p:nvSpPr>
            <p:cNvPr id="5" name="椭圆 4"/>
            <p:cNvSpPr/>
            <p:nvPr/>
          </p:nvSpPr>
          <p:spPr>
            <a:xfrm>
              <a:off x="1533628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5" idx="6"/>
              <a:endCxn id="10" idx="2"/>
            </p:cNvCxnSpPr>
            <p:nvPr/>
          </p:nvCxnSpPr>
          <p:spPr>
            <a:xfrm>
              <a:off x="1677644" y="3140968"/>
              <a:ext cx="82902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2506672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10" idx="6"/>
              <a:endCxn id="15" idx="2"/>
            </p:cNvCxnSpPr>
            <p:nvPr/>
          </p:nvCxnSpPr>
          <p:spPr>
            <a:xfrm>
              <a:off x="2650688" y="3140968"/>
              <a:ext cx="8271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3477844" y="3068960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stCxn id="15" idx="6"/>
              <a:endCxn id="25" idx="2"/>
            </p:cNvCxnSpPr>
            <p:nvPr/>
          </p:nvCxnSpPr>
          <p:spPr>
            <a:xfrm>
              <a:off x="3621860" y="3140968"/>
              <a:ext cx="8137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4435652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285062" y="30679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25" idx="6"/>
              <a:endCxn id="28" idx="2"/>
            </p:cNvCxnSpPr>
            <p:nvPr/>
          </p:nvCxnSpPr>
          <p:spPr>
            <a:xfrm flipV="1">
              <a:off x="4579668" y="3139966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8" idx="6"/>
              <a:endCxn id="44" idx="2"/>
            </p:cNvCxnSpPr>
            <p:nvPr/>
          </p:nvCxnSpPr>
          <p:spPr>
            <a:xfrm>
              <a:off x="5429078" y="3139966"/>
              <a:ext cx="813792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6242870" y="3068960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092280" y="30679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/>
            <p:cNvCxnSpPr>
              <a:stCxn id="44" idx="6"/>
              <a:endCxn id="45" idx="2"/>
            </p:cNvCxnSpPr>
            <p:nvPr/>
          </p:nvCxnSpPr>
          <p:spPr>
            <a:xfrm flipV="1">
              <a:off x="6386886" y="3139966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2037684" y="4149080"/>
            <a:ext cx="5702668" cy="145018"/>
            <a:chOff x="2037684" y="3933056"/>
            <a:chExt cx="5702668" cy="145018"/>
          </a:xfrm>
        </p:grpSpPr>
        <p:sp>
          <p:nvSpPr>
            <p:cNvPr id="49" name="椭圆 48"/>
            <p:cNvSpPr/>
            <p:nvPr/>
          </p:nvSpPr>
          <p:spPr>
            <a:xfrm>
              <a:off x="2037684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6"/>
              <a:endCxn id="51" idx="2"/>
            </p:cNvCxnSpPr>
            <p:nvPr/>
          </p:nvCxnSpPr>
          <p:spPr>
            <a:xfrm>
              <a:off x="2181700" y="4006066"/>
              <a:ext cx="82902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3010728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/>
            <p:cNvCxnSpPr>
              <a:stCxn id="51" idx="6"/>
              <a:endCxn id="53" idx="2"/>
            </p:cNvCxnSpPr>
            <p:nvPr/>
          </p:nvCxnSpPr>
          <p:spPr>
            <a:xfrm>
              <a:off x="3154744" y="4006066"/>
              <a:ext cx="8271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3981900" y="3934058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箭头连接符 53"/>
            <p:cNvCxnSpPr>
              <a:stCxn id="53" idx="6"/>
              <a:endCxn id="55" idx="2"/>
            </p:cNvCxnSpPr>
            <p:nvPr/>
          </p:nvCxnSpPr>
          <p:spPr>
            <a:xfrm>
              <a:off x="4125916" y="4006066"/>
              <a:ext cx="8137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4939708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789118" y="3933056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>
              <a:stCxn id="55" idx="6"/>
              <a:endCxn id="56" idx="2"/>
            </p:cNvCxnSpPr>
            <p:nvPr/>
          </p:nvCxnSpPr>
          <p:spPr>
            <a:xfrm flipV="1">
              <a:off x="5083724" y="4005064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6" idx="6"/>
              <a:endCxn id="59" idx="2"/>
            </p:cNvCxnSpPr>
            <p:nvPr/>
          </p:nvCxnSpPr>
          <p:spPr>
            <a:xfrm>
              <a:off x="5933134" y="4005064"/>
              <a:ext cx="813792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>
              <a:off x="6746926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7596336" y="3933056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箭头连接符 60"/>
            <p:cNvCxnSpPr>
              <a:stCxn id="59" idx="6"/>
              <a:endCxn id="60" idx="2"/>
            </p:cNvCxnSpPr>
            <p:nvPr/>
          </p:nvCxnSpPr>
          <p:spPr>
            <a:xfrm flipV="1">
              <a:off x="6890942" y="4005064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箭头连接符 62"/>
          <p:cNvCxnSpPr/>
          <p:nvPr/>
        </p:nvCxnSpPr>
        <p:spPr>
          <a:xfrm>
            <a:off x="1533628" y="4941168"/>
            <a:ext cx="62067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9552" y="472514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Time</a:t>
            </a:r>
            <a:endParaRPr lang="zh-CN" alt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99592" y="312615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T1</a:t>
            </a:r>
            <a:endParaRPr lang="zh-CN" altLang="en-US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99592" y="397544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T2</a:t>
            </a:r>
            <a:endParaRPr lang="zh-CN" altLang="en-US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95736" y="5255781"/>
            <a:ext cx="70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po</a:t>
            </a:r>
            <a:r>
              <a:rPr lang="en-US" altLang="zh-CN" sz="2400" b="1" dirty="0"/>
              <a:t>:</a:t>
            </a:r>
            <a:endParaRPr lang="zh-CN" altLang="en-US" sz="2400" b="1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994316" y="5515189"/>
            <a:ext cx="8271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5" idx="4"/>
            <a:endCxn id="53" idx="1"/>
          </p:cNvCxnSpPr>
          <p:nvPr/>
        </p:nvCxnSpPr>
        <p:spPr>
          <a:xfrm>
            <a:off x="3549852" y="3429000"/>
            <a:ext cx="453139" cy="742173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6" idx="0"/>
            <a:endCxn id="44" idx="3"/>
          </p:cNvCxnSpPr>
          <p:nvPr/>
        </p:nvCxnSpPr>
        <p:spPr>
          <a:xfrm flipV="1">
            <a:off x="5861126" y="3407909"/>
            <a:ext cx="402835" cy="741171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177599" y="2780928"/>
            <a:ext cx="61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rel</a:t>
            </a:r>
            <a:endParaRPr lang="zh-CN" alt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962124" y="4293096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acq</a:t>
            </a:r>
            <a:endParaRPr lang="zh-CN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725384" y="4293096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rel</a:t>
            </a:r>
            <a:endParaRPr lang="zh-CN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980618" y="2780928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acq</a:t>
            </a:r>
            <a:endParaRPr lang="zh-CN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835036" y="5260273"/>
            <a:ext cx="60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sw</a:t>
            </a:r>
            <a:r>
              <a:rPr lang="en-US" altLang="zh-CN" sz="2400" b="1" dirty="0"/>
              <a:t>:</a:t>
            </a:r>
            <a:endParaRPr lang="zh-CN" altLang="en-US" sz="2400" b="1" dirty="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5646727" y="5517229"/>
            <a:ext cx="82715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56366" y="6021288"/>
            <a:ext cx="78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Happens-before order (</a:t>
            </a:r>
            <a:r>
              <a:rPr lang="en-US" altLang="zh-CN" sz="2400" b="1" dirty="0" err="1"/>
              <a:t>hb</a:t>
            </a:r>
            <a:r>
              <a:rPr lang="en-US" altLang="zh-CN" sz="2400" b="1" dirty="0"/>
              <a:t>): </a:t>
            </a:r>
            <a:r>
              <a:rPr lang="en-US" altLang="zh-CN" sz="2400" dirty="0"/>
              <a:t>transitive closure of </a:t>
            </a:r>
            <a:r>
              <a:rPr lang="en-US" altLang="zh-CN" sz="2400" dirty="0" err="1"/>
              <a:t>po</a:t>
            </a:r>
            <a:r>
              <a:rPr lang="en-US" altLang="zh-CN" sz="2400" dirty="0" err="1">
                <a:sym typeface="Symbol"/>
              </a:rPr>
              <a:t></a:t>
            </a:r>
            <a:r>
              <a:rPr lang="en-US" altLang="zh-CN" sz="2400" dirty="0" err="1"/>
              <a:t>sw</a:t>
            </a:r>
            <a:endParaRPr lang="zh-CN" alt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2408575" y="3347131"/>
            <a:ext cx="63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w1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5975" y="3368885"/>
            <a:ext cx="57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w2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96036" y="3759423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r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37684" y="1340768"/>
            <a:ext cx="2283852" cy="605681"/>
            <a:chOff x="2037684" y="1340768"/>
            <a:chExt cx="2283852" cy="605681"/>
          </a:xfrm>
        </p:grpSpPr>
        <p:sp>
          <p:nvSpPr>
            <p:cNvPr id="69" name="TextBox 68"/>
            <p:cNvSpPr txBox="1"/>
            <p:nvPr/>
          </p:nvSpPr>
          <p:spPr>
            <a:xfrm>
              <a:off x="2037684" y="1484784"/>
              <a:ext cx="624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w1</a:t>
              </a:r>
              <a:endParaRPr lang="zh-CN" altLang="en-US" sz="2400" b="1" dirty="0"/>
            </a:p>
          </p:txBody>
        </p:sp>
        <p:cxnSp>
          <p:nvCxnSpPr>
            <p:cNvPr id="71" name="直接箭头连接符 70"/>
            <p:cNvCxnSpPr/>
            <p:nvPr/>
          </p:nvCxnSpPr>
          <p:spPr>
            <a:xfrm>
              <a:off x="2638633" y="1726988"/>
              <a:ext cx="8271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770045" y="1340768"/>
              <a:ext cx="54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/>
                <a:t>hb</a:t>
              </a:r>
              <a:endParaRPr lang="zh-CN" altLang="en-US" sz="20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71900" y="1484783"/>
              <a:ext cx="649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w2</a:t>
              </a:r>
              <a:endParaRPr lang="zh-CN" altLang="en-US" sz="2400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80948" y="1340768"/>
            <a:ext cx="2123300" cy="605681"/>
            <a:chOff x="4680948" y="1340768"/>
            <a:chExt cx="2123300" cy="605681"/>
          </a:xfrm>
        </p:grpSpPr>
        <p:sp>
          <p:nvSpPr>
            <p:cNvPr id="84" name="TextBox 83"/>
            <p:cNvSpPr txBox="1"/>
            <p:nvPr/>
          </p:nvSpPr>
          <p:spPr>
            <a:xfrm>
              <a:off x="4680948" y="1484784"/>
              <a:ext cx="645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w1</a:t>
              </a:r>
              <a:endParaRPr lang="zh-CN" altLang="en-US" sz="2400" b="1" dirty="0"/>
            </a:p>
          </p:txBody>
        </p:sp>
        <p:cxnSp>
          <p:nvCxnSpPr>
            <p:cNvPr id="85" name="直接箭头连接符 84"/>
            <p:cNvCxnSpPr/>
            <p:nvPr/>
          </p:nvCxnSpPr>
          <p:spPr>
            <a:xfrm>
              <a:off x="5302929" y="1726988"/>
              <a:ext cx="8271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434341" y="1340768"/>
              <a:ext cx="54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/>
                <a:t>hb</a:t>
              </a:r>
              <a:endParaRPr lang="zh-CN" altLang="en-US" sz="20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336196" y="1484783"/>
              <a:ext cx="46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r</a:t>
              </a:r>
              <a:endParaRPr lang="zh-CN" altLang="en-US" sz="2400" b="1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67989" y="210323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C00000"/>
                </a:solidFill>
              </a:rPr>
              <a:t>Not:</a:t>
            </a:r>
            <a:endParaRPr lang="zh-CN" altLang="en-US" sz="2400" b="1" i="1" dirty="0">
              <a:solidFill>
                <a:srgbClr val="C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51720" y="1959223"/>
            <a:ext cx="2089987" cy="605681"/>
            <a:chOff x="2051720" y="1959223"/>
            <a:chExt cx="2089987" cy="605681"/>
          </a:xfrm>
        </p:grpSpPr>
        <p:sp>
          <p:nvSpPr>
            <p:cNvPr id="89" name="TextBox 88"/>
            <p:cNvSpPr txBox="1"/>
            <p:nvPr/>
          </p:nvSpPr>
          <p:spPr>
            <a:xfrm>
              <a:off x="2051720" y="2103239"/>
              <a:ext cx="571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w2</a:t>
              </a:r>
              <a:endParaRPr lang="zh-CN" altLang="en-US" sz="2400" b="1" dirty="0"/>
            </a:p>
          </p:txBody>
        </p:sp>
        <p:cxnSp>
          <p:nvCxnSpPr>
            <p:cNvPr id="90" name="直接箭头连接符 89"/>
            <p:cNvCxnSpPr/>
            <p:nvPr/>
          </p:nvCxnSpPr>
          <p:spPr>
            <a:xfrm>
              <a:off x="2640388" y="2345443"/>
              <a:ext cx="8271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771800" y="1959223"/>
              <a:ext cx="54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/>
                <a:t>hb</a:t>
              </a:r>
              <a:endParaRPr lang="zh-CN" altLang="en-US" sz="20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73655" y="2103238"/>
              <a:ext cx="46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r</a:t>
              </a:r>
              <a:endParaRPr lang="zh-CN" altLang="en-US" sz="2400" b="1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60032" y="1959223"/>
            <a:ext cx="2232248" cy="605681"/>
            <a:chOff x="4860032" y="1959223"/>
            <a:chExt cx="2232248" cy="605681"/>
          </a:xfrm>
        </p:grpSpPr>
        <p:sp>
          <p:nvSpPr>
            <p:cNvPr id="93" name="TextBox 92"/>
            <p:cNvSpPr txBox="1"/>
            <p:nvPr/>
          </p:nvSpPr>
          <p:spPr>
            <a:xfrm>
              <a:off x="4860032" y="2103239"/>
              <a:ext cx="46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r</a:t>
              </a:r>
              <a:endParaRPr lang="zh-CN" altLang="en-US" sz="2400" b="1" dirty="0"/>
            </a:p>
          </p:txBody>
        </p:sp>
        <p:cxnSp>
          <p:nvCxnSpPr>
            <p:cNvPr id="94" name="直接箭头连接符 93"/>
            <p:cNvCxnSpPr/>
            <p:nvPr/>
          </p:nvCxnSpPr>
          <p:spPr>
            <a:xfrm>
              <a:off x="5304684" y="2345443"/>
              <a:ext cx="8271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436096" y="1959223"/>
              <a:ext cx="54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/>
                <a:t>hb</a:t>
              </a:r>
              <a:endParaRPr lang="zh-CN" altLang="en-US" sz="20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337950" y="2103238"/>
              <a:ext cx="7543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w2</a:t>
              </a:r>
              <a:endParaRPr lang="zh-CN" altLang="en-US" sz="2400" b="1" dirty="0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B396E7-8F6C-4A27-A0CC-2FD305B3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2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62" grpId="0"/>
      <p:bldP spid="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Happens-Before Memory Model (HMM)</a:t>
            </a:r>
            <a:endParaRPr lang="zh-CN" altLang="en-US" sz="3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533628" y="3283982"/>
            <a:ext cx="5702668" cy="145018"/>
            <a:chOff x="1533628" y="3067958"/>
            <a:chExt cx="5702668" cy="145018"/>
          </a:xfrm>
        </p:grpSpPr>
        <p:sp>
          <p:nvSpPr>
            <p:cNvPr id="5" name="椭圆 4"/>
            <p:cNvSpPr/>
            <p:nvPr/>
          </p:nvSpPr>
          <p:spPr>
            <a:xfrm>
              <a:off x="1533628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5" idx="6"/>
              <a:endCxn id="7" idx="2"/>
            </p:cNvCxnSpPr>
            <p:nvPr/>
          </p:nvCxnSpPr>
          <p:spPr>
            <a:xfrm>
              <a:off x="1677644" y="3140968"/>
              <a:ext cx="82902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2506672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7" idx="6"/>
              <a:endCxn id="9" idx="2"/>
            </p:cNvCxnSpPr>
            <p:nvPr/>
          </p:nvCxnSpPr>
          <p:spPr>
            <a:xfrm>
              <a:off x="2650688" y="3140968"/>
              <a:ext cx="8271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477844" y="3068960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9" idx="6"/>
              <a:endCxn id="11" idx="2"/>
            </p:cNvCxnSpPr>
            <p:nvPr/>
          </p:nvCxnSpPr>
          <p:spPr>
            <a:xfrm>
              <a:off x="3621860" y="3140968"/>
              <a:ext cx="8137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435652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285062" y="30679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>
              <a:stCxn id="11" idx="6"/>
              <a:endCxn id="12" idx="2"/>
            </p:cNvCxnSpPr>
            <p:nvPr/>
          </p:nvCxnSpPr>
          <p:spPr>
            <a:xfrm flipV="1">
              <a:off x="4579668" y="3139966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2" idx="6"/>
              <a:endCxn id="15" idx="2"/>
            </p:cNvCxnSpPr>
            <p:nvPr/>
          </p:nvCxnSpPr>
          <p:spPr>
            <a:xfrm>
              <a:off x="5429078" y="3139966"/>
              <a:ext cx="813792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242870" y="3068960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92280" y="30679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15" idx="6"/>
              <a:endCxn id="16" idx="2"/>
            </p:cNvCxnSpPr>
            <p:nvPr/>
          </p:nvCxnSpPr>
          <p:spPr>
            <a:xfrm flipV="1">
              <a:off x="6386886" y="3139966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2037684" y="4149080"/>
            <a:ext cx="5702668" cy="145018"/>
            <a:chOff x="2037684" y="3933056"/>
            <a:chExt cx="5702668" cy="145018"/>
          </a:xfrm>
        </p:grpSpPr>
        <p:sp>
          <p:nvSpPr>
            <p:cNvPr id="19" name="椭圆 18"/>
            <p:cNvSpPr/>
            <p:nvPr/>
          </p:nvSpPr>
          <p:spPr>
            <a:xfrm>
              <a:off x="2037684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9" idx="6"/>
              <a:endCxn id="21" idx="2"/>
            </p:cNvCxnSpPr>
            <p:nvPr/>
          </p:nvCxnSpPr>
          <p:spPr>
            <a:xfrm>
              <a:off x="2181700" y="4006066"/>
              <a:ext cx="82902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3010728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21" idx="6"/>
              <a:endCxn id="23" idx="2"/>
            </p:cNvCxnSpPr>
            <p:nvPr/>
          </p:nvCxnSpPr>
          <p:spPr>
            <a:xfrm>
              <a:off x="3154744" y="4006066"/>
              <a:ext cx="8271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3981900" y="3934058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stCxn id="23" idx="6"/>
              <a:endCxn id="25" idx="2"/>
            </p:cNvCxnSpPr>
            <p:nvPr/>
          </p:nvCxnSpPr>
          <p:spPr>
            <a:xfrm>
              <a:off x="4125916" y="4006066"/>
              <a:ext cx="8137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4939708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789118" y="3933056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stCxn id="25" idx="6"/>
              <a:endCxn id="26" idx="2"/>
            </p:cNvCxnSpPr>
            <p:nvPr/>
          </p:nvCxnSpPr>
          <p:spPr>
            <a:xfrm flipV="1">
              <a:off x="5083724" y="4005064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6" idx="6"/>
              <a:endCxn id="29" idx="2"/>
            </p:cNvCxnSpPr>
            <p:nvPr/>
          </p:nvCxnSpPr>
          <p:spPr>
            <a:xfrm>
              <a:off x="5933134" y="4005064"/>
              <a:ext cx="813792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6746926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596336" y="3933056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>
              <a:stCxn id="29" idx="6"/>
              <a:endCxn id="30" idx="2"/>
            </p:cNvCxnSpPr>
            <p:nvPr/>
          </p:nvCxnSpPr>
          <p:spPr>
            <a:xfrm flipV="1">
              <a:off x="6890942" y="4005064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箭头连接符 31"/>
          <p:cNvCxnSpPr/>
          <p:nvPr/>
        </p:nvCxnSpPr>
        <p:spPr>
          <a:xfrm>
            <a:off x="1533628" y="4941168"/>
            <a:ext cx="62067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552" y="472514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Time</a:t>
            </a:r>
            <a:endParaRPr lang="zh-CN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99592" y="312615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T1</a:t>
            </a:r>
            <a:endParaRPr lang="zh-CN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99592" y="397544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T2</a:t>
            </a:r>
            <a:endParaRPr lang="zh-CN" altLang="en-US" sz="2400" b="1" dirty="0"/>
          </a:p>
        </p:txBody>
      </p:sp>
      <p:cxnSp>
        <p:nvCxnSpPr>
          <p:cNvPr id="36" name="直接箭头连接符 35"/>
          <p:cNvCxnSpPr>
            <a:stCxn id="9" idx="4"/>
            <a:endCxn id="23" idx="1"/>
          </p:cNvCxnSpPr>
          <p:nvPr/>
        </p:nvCxnSpPr>
        <p:spPr>
          <a:xfrm>
            <a:off x="3549852" y="3429000"/>
            <a:ext cx="453139" cy="742173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0"/>
            <a:endCxn id="15" idx="3"/>
          </p:cNvCxnSpPr>
          <p:nvPr/>
        </p:nvCxnSpPr>
        <p:spPr>
          <a:xfrm flipV="1">
            <a:off x="5861126" y="3407909"/>
            <a:ext cx="402835" cy="741171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77599" y="2780928"/>
            <a:ext cx="61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rel</a:t>
            </a:r>
            <a:endParaRPr lang="zh-CN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962124" y="4293096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acq</a:t>
            </a:r>
            <a:endParaRPr lang="zh-CN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25384" y="4293096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rel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80618" y="2780928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acq</a:t>
            </a:r>
            <a:endParaRPr lang="zh-CN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408575" y="3347131"/>
            <a:ext cx="63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w1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55975" y="3368885"/>
            <a:ext cx="57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w2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96036" y="3759423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r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3588" y="1412776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Read can see </a:t>
            </a:r>
          </a:p>
          <a:p>
            <a:r>
              <a:rPr lang="en-US" altLang="zh-CN" sz="2400" dirty="0"/>
              <a:t>(1) the most recent write that happens-before it, or</a:t>
            </a:r>
          </a:p>
          <a:p>
            <a:r>
              <a:rPr lang="en-US" altLang="zh-CN" sz="2400" dirty="0"/>
              <a:t>(2) a write that has no happens-before relation.</a:t>
            </a:r>
            <a:endParaRPr lang="zh-CN" alt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863354" y="5517232"/>
            <a:ext cx="7453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r</a:t>
            </a:r>
            <a:r>
              <a:rPr lang="en-US" altLang="zh-CN" sz="2400" dirty="0"/>
              <a:t> could see both </a:t>
            </a:r>
            <a:r>
              <a:rPr lang="en-US" altLang="zh-CN" sz="2400" b="1" dirty="0">
                <a:solidFill>
                  <a:srgbClr val="C00000"/>
                </a:solidFill>
              </a:rPr>
              <a:t>w1</a:t>
            </a:r>
            <a:r>
              <a:rPr lang="en-US" altLang="zh-CN" sz="2400" dirty="0"/>
              <a:t> (which happens-before it) </a:t>
            </a:r>
            <a:br>
              <a:rPr lang="en-US" altLang="zh-CN" sz="2400" dirty="0"/>
            </a:br>
            <a:r>
              <a:rPr lang="en-US" altLang="zh-CN" sz="2400" dirty="0"/>
              <a:t>and </a:t>
            </a:r>
            <a:r>
              <a:rPr lang="en-US" altLang="zh-CN" sz="2400" b="1" dirty="0">
                <a:solidFill>
                  <a:srgbClr val="C00000"/>
                </a:solidFill>
              </a:rPr>
              <a:t>w2</a:t>
            </a:r>
            <a:r>
              <a:rPr lang="en-US" altLang="zh-CN" sz="2400" dirty="0"/>
              <a:t> (with which there is no happens-before relation)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187D8A-9470-4C7C-9C99-40D6FFFF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HMM – Relaxed Ordering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04730" y="3111212"/>
            <a:ext cx="10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 = 1;</a:t>
            </a:r>
          </a:p>
          <a:p>
            <a:r>
              <a:rPr lang="en-US" altLang="zh-CN" sz="2800" b="1" dirty="0"/>
              <a:t>r1 = y;</a:t>
            </a:r>
            <a:endParaRPr lang="zh-CN" alt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104930" y="3111212"/>
            <a:ext cx="10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1;</a:t>
            </a:r>
          </a:p>
          <a:p>
            <a:r>
              <a:rPr lang="en-US" altLang="zh-CN" sz="2800" b="1" dirty="0"/>
              <a:t>r2 = x;</a:t>
            </a:r>
            <a:endParaRPr lang="zh-CN" altLang="en-US" sz="2800" b="1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2720234" y="3111212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792242" y="3104963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52082" y="434158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59632" y="2348880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0</a:t>
            </a:r>
            <a:endParaRPr lang="zh-CN" altLang="en-US" sz="2800" b="1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2360194" y="3424646"/>
            <a:ext cx="745863" cy="3600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2216178" y="3352638"/>
            <a:ext cx="889879" cy="43204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64088" y="4332066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</a:t>
            </a:r>
            <a:endParaRPr lang="zh-CN" altLang="en-US" sz="2800" dirty="0"/>
          </a:p>
        </p:txBody>
      </p:sp>
      <p:sp>
        <p:nvSpPr>
          <p:cNvPr id="3" name="任意多边形 2"/>
          <p:cNvSpPr/>
          <p:nvPr/>
        </p:nvSpPr>
        <p:spPr>
          <a:xfrm>
            <a:off x="1015020" y="2715904"/>
            <a:ext cx="1618998" cy="1119117"/>
          </a:xfrm>
          <a:custGeom>
            <a:avLst/>
            <a:gdLst>
              <a:gd name="connsiteX0" fmla="*/ 308813 w 1618998"/>
              <a:gd name="connsiteY0" fmla="*/ 1119117 h 1119117"/>
              <a:gd name="connsiteX1" fmla="*/ 90449 w 1618998"/>
              <a:gd name="connsiteY1" fmla="*/ 395786 h 1119117"/>
              <a:gd name="connsiteX2" fmla="*/ 1618998 w 1618998"/>
              <a:gd name="connsiteY2" fmla="*/ 0 h 111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8998" h="1119117">
                <a:moveTo>
                  <a:pt x="308813" y="1119117"/>
                </a:moveTo>
                <a:cubicBezTo>
                  <a:pt x="90449" y="850711"/>
                  <a:pt x="-127915" y="582305"/>
                  <a:pt x="90449" y="395786"/>
                </a:cubicBezTo>
                <a:cubicBezTo>
                  <a:pt x="308813" y="209267"/>
                  <a:pt x="963905" y="104633"/>
                  <a:pt x="1618998" y="0"/>
                </a:cubicBezTo>
              </a:path>
            </a:pathLst>
          </a:custGeom>
          <a:noFill/>
          <a:ln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985146" y="2634018"/>
            <a:ext cx="805885" cy="1201003"/>
          </a:xfrm>
          <a:custGeom>
            <a:avLst/>
            <a:gdLst>
              <a:gd name="connsiteX0" fmla="*/ 109182 w 805885"/>
              <a:gd name="connsiteY0" fmla="*/ 1201003 h 1201003"/>
              <a:gd name="connsiteX1" fmla="*/ 805218 w 805885"/>
              <a:gd name="connsiteY1" fmla="*/ 518615 h 1201003"/>
              <a:gd name="connsiteX2" fmla="*/ 0 w 805885"/>
              <a:gd name="connsiteY2" fmla="*/ 0 h 120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5885" h="1201003">
                <a:moveTo>
                  <a:pt x="109182" y="1201003"/>
                </a:moveTo>
                <a:cubicBezTo>
                  <a:pt x="466298" y="959892"/>
                  <a:pt x="823415" y="718782"/>
                  <a:pt x="805218" y="518615"/>
                </a:cubicBezTo>
                <a:cubicBezTo>
                  <a:pt x="787021" y="318448"/>
                  <a:pt x="393510" y="15922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8F2FF0-FFCB-45A1-A123-016EE800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0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HMM – Examples with Global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064" y="2679164"/>
            <a:ext cx="2351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r2 = x;</a:t>
            </a:r>
          </a:p>
          <a:p>
            <a:r>
              <a:rPr lang="en-US" altLang="zh-CN" sz="2800" b="1" dirty="0"/>
              <a:t>if (r1 == r2)</a:t>
            </a:r>
          </a:p>
          <a:p>
            <a:r>
              <a:rPr lang="en-US" altLang="zh-CN" sz="2800" b="1" dirty="0"/>
              <a:t>    y = 2;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01368" y="3111212"/>
            <a:ext cx="1271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y;</a:t>
            </a:r>
          </a:p>
          <a:p>
            <a:r>
              <a:rPr lang="en-US" altLang="zh-CN" sz="2800" b="1" dirty="0"/>
              <a:t>x = r3;</a:t>
            </a:r>
            <a:endParaRPr lang="zh-CN" altLang="en-US" sz="28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216672" y="3111212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88680" y="3104097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9966" y="1916832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0, y = 1</a:t>
            </a:r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9966" y="4864806"/>
            <a:ext cx="27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r3 = 2?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6390" y="2432168"/>
            <a:ext cx="356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Speculation: r3 reads 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098710" y="3380770"/>
            <a:ext cx="1502658" cy="80731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2040868" y="2926520"/>
            <a:ext cx="1560500" cy="90850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8678" y="2906870"/>
            <a:ext cx="0" cy="161393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37112" y="5388026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HMM!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4749421" y="2893833"/>
            <a:ext cx="686675" cy="941188"/>
          </a:xfrm>
          <a:custGeom>
            <a:avLst/>
            <a:gdLst>
              <a:gd name="connsiteX0" fmla="*/ 955343 w 1036881"/>
              <a:gd name="connsiteY0" fmla="*/ 0 h 1132764"/>
              <a:gd name="connsiteX1" fmla="*/ 941695 w 1036881"/>
              <a:gd name="connsiteY1" fmla="*/ 655092 h 1132764"/>
              <a:gd name="connsiteX2" fmla="*/ 0 w 1036881"/>
              <a:gd name="connsiteY2" fmla="*/ 1132764 h 113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881" h="1132764">
                <a:moveTo>
                  <a:pt x="955343" y="0"/>
                </a:moveTo>
                <a:cubicBezTo>
                  <a:pt x="1028131" y="233149"/>
                  <a:pt x="1100919" y="466298"/>
                  <a:pt x="941695" y="655092"/>
                </a:cubicBezTo>
                <a:cubicBezTo>
                  <a:pt x="782471" y="843886"/>
                  <a:pt x="391235" y="988325"/>
                  <a:pt x="0" y="1132764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4211960" y="2809317"/>
            <a:ext cx="0" cy="40365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6463" y="2463279"/>
            <a:ext cx="151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Justified!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5940152" y="2564904"/>
            <a:ext cx="504056" cy="248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A6FFEE8-C239-474B-B624-5509F49F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  <p:bldP spid="26" grpId="0" animBg="1"/>
      <p:bldP spid="32" grpId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HMM – Out-of-Thin-Air Read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04730" y="3111212"/>
            <a:ext cx="1055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y = r1;</a:t>
            </a:r>
            <a:endParaRPr lang="zh-CN" alt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104930" y="3111212"/>
            <a:ext cx="1055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x = r2;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2720234" y="3284984"/>
            <a:ext cx="72008" cy="960356"/>
            <a:chOff x="2720234" y="3104963"/>
            <a:chExt cx="72008" cy="9603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792242" y="310496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331640" y="465313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42?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59632" y="184482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0</a:t>
            </a:r>
            <a:endParaRPr lang="zh-CN" alt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56038" y="544522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HMM!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42088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Speculation: r1 will get 42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360194" y="3581808"/>
            <a:ext cx="744736" cy="45719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632662" y="3581807"/>
            <a:ext cx="0" cy="4572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0359" y="2463279"/>
            <a:ext cx="151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Justified!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0032" y="4614227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May break the security and type-safety of Java!</a:t>
            </a:r>
            <a:endParaRPr lang="zh-CN" altLang="en-US" sz="2400" b="1" dirty="0"/>
          </a:p>
        </p:txBody>
      </p:sp>
      <p:sp>
        <p:nvSpPr>
          <p:cNvPr id="26" name="任意多边形 25"/>
          <p:cNvSpPr/>
          <p:nvPr/>
        </p:nvSpPr>
        <p:spPr>
          <a:xfrm>
            <a:off x="777907" y="2634018"/>
            <a:ext cx="504983" cy="1637731"/>
          </a:xfrm>
          <a:custGeom>
            <a:avLst/>
            <a:gdLst>
              <a:gd name="connsiteX0" fmla="*/ 491335 w 504983"/>
              <a:gd name="connsiteY0" fmla="*/ 0 h 1637731"/>
              <a:gd name="connsiteX1" fmla="*/ 15 w 504983"/>
              <a:gd name="connsiteY1" fmla="*/ 1091821 h 1637731"/>
              <a:gd name="connsiteX2" fmla="*/ 504983 w 504983"/>
              <a:gd name="connsiteY2" fmla="*/ 1637731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983" h="1637731">
                <a:moveTo>
                  <a:pt x="491335" y="0"/>
                </a:moveTo>
                <a:cubicBezTo>
                  <a:pt x="244537" y="409433"/>
                  <a:pt x="-2260" y="818866"/>
                  <a:pt x="15" y="1091821"/>
                </a:cubicBezTo>
                <a:cubicBezTo>
                  <a:pt x="2290" y="1364776"/>
                  <a:pt x="253636" y="1501253"/>
                  <a:pt x="504983" y="1637731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2360194" y="3581807"/>
            <a:ext cx="744736" cy="65728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" idx="2"/>
          </p:cNvCxnSpPr>
          <p:nvPr/>
        </p:nvCxnSpPr>
        <p:spPr>
          <a:xfrm flipV="1">
            <a:off x="1832462" y="2882553"/>
            <a:ext cx="1155362" cy="32864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>
          <a:xfrm>
            <a:off x="5004048" y="2564904"/>
            <a:ext cx="504056" cy="248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934D95-B74F-4C54-AAAB-654A14E8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/>
      <p:bldP spid="21" grpId="0"/>
      <p:bldP spid="22" grpId="0"/>
      <p:bldP spid="26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3872" y="987685"/>
            <a:ext cx="2351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r2 = x;</a:t>
            </a:r>
          </a:p>
          <a:p>
            <a:r>
              <a:rPr lang="en-US" altLang="zh-CN" sz="2800" b="1" dirty="0"/>
              <a:t>if (r1 == r2)</a:t>
            </a:r>
          </a:p>
          <a:p>
            <a:r>
              <a:rPr lang="en-US" altLang="zh-CN" sz="2800" b="1" dirty="0"/>
              <a:t>    y = 2;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70176" y="1419733"/>
            <a:ext cx="1271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y;</a:t>
            </a:r>
          </a:p>
          <a:p>
            <a:r>
              <a:rPr lang="en-US" altLang="zh-CN" sz="2800" b="1" dirty="0"/>
              <a:t>x = r3;</a:t>
            </a:r>
            <a:endParaRPr lang="zh-CN" altLang="en-US" sz="28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085480" y="1419733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157488" y="1412618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74574" y="2833772"/>
            <a:ext cx="27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r3 = 2?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5198" y="740689"/>
            <a:ext cx="318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Speculation: r3 reads 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967518" y="1689291"/>
            <a:ext cx="1502658" cy="80731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1909676" y="1235041"/>
            <a:ext cx="1560500" cy="90850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77486" y="1215391"/>
            <a:ext cx="0" cy="161393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4618229" y="1202354"/>
            <a:ext cx="686675" cy="941188"/>
          </a:xfrm>
          <a:custGeom>
            <a:avLst/>
            <a:gdLst>
              <a:gd name="connsiteX0" fmla="*/ 955343 w 1036881"/>
              <a:gd name="connsiteY0" fmla="*/ 0 h 1132764"/>
              <a:gd name="connsiteX1" fmla="*/ 941695 w 1036881"/>
              <a:gd name="connsiteY1" fmla="*/ 655092 h 1132764"/>
              <a:gd name="connsiteX2" fmla="*/ 0 w 1036881"/>
              <a:gd name="connsiteY2" fmla="*/ 1132764 h 113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881" h="1132764">
                <a:moveTo>
                  <a:pt x="955343" y="0"/>
                </a:moveTo>
                <a:cubicBezTo>
                  <a:pt x="1028131" y="233149"/>
                  <a:pt x="1100919" y="466298"/>
                  <a:pt x="941695" y="655092"/>
                </a:cubicBezTo>
                <a:cubicBezTo>
                  <a:pt x="782471" y="843886"/>
                  <a:pt x="391235" y="988325"/>
                  <a:pt x="0" y="1132764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080768" y="1117838"/>
            <a:ext cx="0" cy="40365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344" y="513385"/>
            <a:ext cx="5459784" cy="2915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16003" y="3789040"/>
            <a:ext cx="4464496" cy="2755468"/>
            <a:chOff x="539552" y="2420888"/>
            <a:chExt cx="4464496" cy="2755468"/>
          </a:xfrm>
        </p:grpSpPr>
        <p:sp>
          <p:nvSpPr>
            <p:cNvPr id="19" name="TextBox 18"/>
            <p:cNvSpPr txBox="1"/>
            <p:nvPr/>
          </p:nvSpPr>
          <p:spPr>
            <a:xfrm>
              <a:off x="1304730" y="3111212"/>
              <a:ext cx="10554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r1 = x;</a:t>
              </a:r>
            </a:p>
            <a:p>
              <a:endParaRPr lang="en-US" altLang="zh-CN" sz="2800" b="1" dirty="0"/>
            </a:p>
            <a:p>
              <a:r>
                <a:rPr lang="en-US" altLang="zh-CN" sz="2800" b="1" dirty="0"/>
                <a:t>y = r1;</a:t>
              </a:r>
              <a:endParaRPr lang="zh-CN" altLang="en-US" sz="28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4930" y="3111212"/>
              <a:ext cx="10554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r2 = y;</a:t>
              </a:r>
            </a:p>
            <a:p>
              <a:endParaRPr lang="en-US" altLang="zh-CN" sz="2800" b="1" dirty="0"/>
            </a:p>
            <a:p>
              <a:r>
                <a:rPr lang="en-US" altLang="zh-CN" sz="2800" b="1" dirty="0"/>
                <a:t>x = r2;</a:t>
              </a:r>
              <a:endParaRPr lang="zh-CN" altLang="en-US" sz="2800" b="1" dirty="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720234" y="3284984"/>
              <a:ext cx="72008" cy="960356"/>
              <a:chOff x="2720234" y="3104963"/>
              <a:chExt cx="72008" cy="960356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2720234" y="3111212"/>
                <a:ext cx="0" cy="95410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792242" y="3104963"/>
                <a:ext cx="0" cy="95410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331640" y="4653136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C00000"/>
                  </a:solidFill>
                </a:rPr>
                <a:t>r1 = r2 = 42?</a:t>
              </a:r>
              <a:endParaRPr lang="zh-CN" altLang="en-US" sz="28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59632" y="2420888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</a:rPr>
                <a:t>Speculation: r1 will get 42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2360194" y="3581808"/>
              <a:ext cx="744736" cy="45719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632662" y="3581807"/>
              <a:ext cx="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任意多边形 25"/>
            <p:cNvSpPr/>
            <p:nvPr/>
          </p:nvSpPr>
          <p:spPr>
            <a:xfrm>
              <a:off x="777907" y="2634018"/>
              <a:ext cx="504983" cy="1637731"/>
            </a:xfrm>
            <a:custGeom>
              <a:avLst/>
              <a:gdLst>
                <a:gd name="connsiteX0" fmla="*/ 491335 w 504983"/>
                <a:gd name="connsiteY0" fmla="*/ 0 h 1637731"/>
                <a:gd name="connsiteX1" fmla="*/ 15 w 504983"/>
                <a:gd name="connsiteY1" fmla="*/ 1091821 h 1637731"/>
                <a:gd name="connsiteX2" fmla="*/ 504983 w 504983"/>
                <a:gd name="connsiteY2" fmla="*/ 1637731 h 163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983" h="1637731">
                  <a:moveTo>
                    <a:pt x="491335" y="0"/>
                  </a:moveTo>
                  <a:cubicBezTo>
                    <a:pt x="244537" y="409433"/>
                    <a:pt x="-2260" y="818866"/>
                    <a:pt x="15" y="1091821"/>
                  </a:cubicBezTo>
                  <a:cubicBezTo>
                    <a:pt x="2290" y="1364776"/>
                    <a:pt x="253636" y="1501253"/>
                    <a:pt x="504983" y="1637731"/>
                  </a:cubicBezTo>
                </a:path>
              </a:pathLst>
            </a:custGeom>
            <a:noFill/>
            <a:ln w="444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 flipV="1">
              <a:off x="2360194" y="3581807"/>
              <a:ext cx="744736" cy="657284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23" idx="2"/>
            </p:cNvCxnSpPr>
            <p:nvPr/>
          </p:nvCxnSpPr>
          <p:spPr>
            <a:xfrm flipV="1">
              <a:off x="1832462" y="2882553"/>
              <a:ext cx="1155362" cy="328642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39552" y="2420888"/>
              <a:ext cx="4464496" cy="27554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12160" y="1675411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Good speculation. Should allow!</a:t>
            </a:r>
            <a:endParaRPr lang="zh-CN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6012160" y="4849996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Bad speculation. Disallow!</a:t>
            </a:r>
            <a:endParaRPr lang="zh-CN" alt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060E3B-A871-43F3-84FA-1F7040BB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2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Memory Models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592" y="3647522"/>
            <a:ext cx="2267744" cy="1509670"/>
          </a:xfrm>
          <a:prstGeom prst="rect">
            <a:avLst/>
          </a:prstGeom>
        </p:spPr>
      </p:pic>
      <p:sp>
        <p:nvSpPr>
          <p:cNvPr id="5" name="流程图: 文档 4"/>
          <p:cNvSpPr/>
          <p:nvPr/>
        </p:nvSpPr>
        <p:spPr>
          <a:xfrm>
            <a:off x="1636960" y="1711761"/>
            <a:ext cx="1584176" cy="997159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80976" y="191683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C1 || C2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5346340" y="1751621"/>
            <a:ext cx="2232248" cy="792087"/>
          </a:xfrm>
          <a:prstGeom prst="flowChartPreparat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78388" y="191683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Compiler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807961" y="1916833"/>
            <a:ext cx="1224136" cy="46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219475" y="2888655"/>
            <a:ext cx="41379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48064" y="6021288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6136" y="607848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上下箭头 12"/>
          <p:cNvSpPr/>
          <p:nvPr/>
        </p:nvSpPr>
        <p:spPr>
          <a:xfrm>
            <a:off x="6246522" y="5208387"/>
            <a:ext cx="431883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3807961" y="4149080"/>
            <a:ext cx="1224136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单角的矩形 15"/>
          <p:cNvSpPr/>
          <p:nvPr/>
        </p:nvSpPr>
        <p:spPr>
          <a:xfrm>
            <a:off x="1708968" y="4077072"/>
            <a:ext cx="1566888" cy="72008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95265" y="4183835"/>
            <a:ext cx="106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Result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0BCF78-EE9D-4CAF-949D-E7152F11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45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1655802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Take HMM as the core, and try hard to distinguish good speculation from bad speculation!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55576" y="384188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Very complex, with surprising results and bugs.</a:t>
            </a:r>
            <a:endParaRPr lang="zh-CN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290578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Introduce 9 axioms to constrain causality.</a:t>
            </a:r>
            <a:endParaRPr lang="zh-CN" altLang="en-US" sz="2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90EF53-B957-4711-8163-B1C57CF4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5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 – Surprising Results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61832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C1;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092767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lock l;</a:t>
            </a:r>
          </a:p>
          <a:p>
            <a:r>
              <a:rPr lang="en-US" altLang="zh-CN" sz="2400" dirty="0"/>
              <a:t>    C2;</a:t>
            </a:r>
          </a:p>
          <a:p>
            <a:r>
              <a:rPr lang="en-US" altLang="zh-CN" sz="2400" dirty="0"/>
              <a:t>unlock l;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267744" y="2742139"/>
            <a:ext cx="72008" cy="1462674"/>
            <a:chOff x="2720234" y="3111212"/>
            <a:chExt cx="72008" cy="95561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792242" y="3112721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699792" y="321258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C3</a:t>
            </a:r>
            <a:endParaRPr lang="zh-CN" altLang="en-US" sz="2400" dirty="0"/>
          </a:p>
        </p:txBody>
      </p:sp>
      <p:sp>
        <p:nvSpPr>
          <p:cNvPr id="10" name="右箭头 9"/>
          <p:cNvSpPr/>
          <p:nvPr/>
        </p:nvSpPr>
        <p:spPr>
          <a:xfrm rot="20263306">
            <a:off x="3459607" y="2781471"/>
            <a:ext cx="1807529" cy="185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68144" y="1643316"/>
            <a:ext cx="12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lock l;</a:t>
            </a:r>
          </a:p>
          <a:p>
            <a:r>
              <a:rPr lang="en-US" altLang="zh-CN" sz="2400" dirty="0"/>
              <a:t>    C1;</a:t>
            </a:r>
          </a:p>
          <a:p>
            <a:r>
              <a:rPr lang="en-US" altLang="zh-CN" sz="2400" dirty="0"/>
              <a:t>    C2;</a:t>
            </a:r>
          </a:p>
          <a:p>
            <a:r>
              <a:rPr lang="en-US" altLang="zh-CN" sz="2400" dirty="0"/>
              <a:t>unlock l;</a:t>
            </a:r>
            <a:endParaRPr lang="zh-CN" altLang="en-US" sz="2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308304" y="1686119"/>
            <a:ext cx="72008" cy="1462674"/>
            <a:chOff x="2720234" y="3111212"/>
            <a:chExt cx="72008" cy="95561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792242" y="3112721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740352" y="22103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C3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8144" y="3717032"/>
            <a:ext cx="129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lock l;</a:t>
            </a:r>
          </a:p>
          <a:p>
            <a:r>
              <a:rPr lang="en-US" altLang="zh-CN" sz="2400" dirty="0"/>
              <a:t>    C1;</a:t>
            </a:r>
          </a:p>
          <a:p>
            <a:r>
              <a:rPr lang="en-US" altLang="zh-CN" sz="2400" dirty="0"/>
              <a:t>unlock l;</a:t>
            </a:r>
          </a:p>
          <a:p>
            <a:r>
              <a:rPr lang="en-US" altLang="zh-CN" sz="2400" dirty="0"/>
              <a:t>lock l;</a:t>
            </a:r>
          </a:p>
          <a:p>
            <a:r>
              <a:rPr lang="en-US" altLang="zh-CN" sz="2400" dirty="0"/>
              <a:t>    C2;</a:t>
            </a:r>
          </a:p>
          <a:p>
            <a:r>
              <a:rPr lang="en-US" altLang="zh-CN" sz="2400" dirty="0"/>
              <a:t>unlock l;</a:t>
            </a:r>
            <a:endParaRPr lang="zh-CN" altLang="en-US" sz="2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308304" y="4062383"/>
            <a:ext cx="72008" cy="1462674"/>
            <a:chOff x="2720234" y="3111212"/>
            <a:chExt cx="72008" cy="95561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792242" y="3112721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740352" y="458664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C3</a:t>
            </a:r>
            <a:endParaRPr lang="zh-CN" altLang="en-US" sz="2400" dirty="0"/>
          </a:p>
        </p:txBody>
      </p:sp>
      <p:sp>
        <p:nvSpPr>
          <p:cNvPr id="22" name="右箭头 21"/>
          <p:cNvSpPr/>
          <p:nvPr/>
        </p:nvSpPr>
        <p:spPr>
          <a:xfrm rot="1362784">
            <a:off x="3459607" y="3717316"/>
            <a:ext cx="1807529" cy="185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31640" y="4781753"/>
            <a:ext cx="3644721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Adding more synchronization may increase behaviors!</a:t>
            </a:r>
            <a:endParaRPr lang="zh-CN" altLang="en-US" sz="28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17C17A-CE36-4923-A78F-71FE9CFA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54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 – Surprising Results (2)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234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C1;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547664" y="2204864"/>
            <a:ext cx="72008" cy="470445"/>
            <a:chOff x="2720234" y="3111212"/>
            <a:chExt cx="72008" cy="95561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792242" y="3112721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97416" y="223709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C3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89464" y="22234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C2;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339752" y="2223448"/>
            <a:ext cx="72008" cy="470445"/>
            <a:chOff x="2720234" y="3111212"/>
            <a:chExt cx="72008" cy="955616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2242" y="3112721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724128" y="2060848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C1;</a:t>
            </a:r>
          </a:p>
          <a:p>
            <a:r>
              <a:rPr lang="en-US" altLang="zh-CN" sz="2400" dirty="0"/>
              <a:t>C2;</a:t>
            </a:r>
            <a:endParaRPr lang="zh-CN" altLang="en-US" sz="2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444208" y="2141099"/>
            <a:ext cx="72008" cy="693253"/>
            <a:chOff x="2720234" y="3093591"/>
            <a:chExt cx="72008" cy="971728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792242" y="3093591"/>
              <a:ext cx="0" cy="95410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586008" y="2228671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C3;</a:t>
            </a:r>
            <a:endParaRPr lang="zh-CN" altLang="en-US" sz="2400" dirty="0"/>
          </a:p>
        </p:txBody>
      </p:sp>
      <p:sp>
        <p:nvSpPr>
          <p:cNvPr id="23" name="右箭头 22"/>
          <p:cNvSpPr/>
          <p:nvPr/>
        </p:nvSpPr>
        <p:spPr>
          <a:xfrm>
            <a:off x="3851920" y="2348880"/>
            <a:ext cx="1008112" cy="2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27083" y="3255367"/>
            <a:ext cx="544511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Inlining</a:t>
            </a:r>
            <a:r>
              <a:rPr lang="en-US" altLang="zh-CN" sz="2400" dirty="0"/>
              <a:t> threads may increase behaviors!</a:t>
            </a:r>
            <a:endParaRPr lang="zh-CN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29299" y="3975447"/>
            <a:ext cx="119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More:</a:t>
            </a:r>
            <a:endParaRPr lang="zh-CN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19672" y="4551511"/>
            <a:ext cx="662473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Re-ordering independent operations may change behaviors.</a:t>
            </a:r>
            <a:endParaRPr lang="zh-CN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19672" y="5550331"/>
            <a:ext cx="662473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Adding/removing redundant reads may change behaviors.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A9EF12-DF29-4E81-96BF-A7ECA0AE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20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6605" y="1844824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hlinkClick r:id="rId2"/>
              </a:rPr>
              <a:t>http://www.cs.umd.edu/~pugh/java/memoryModel/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296485" y="3140968"/>
            <a:ext cx="5017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hlinkClick r:id="rId3"/>
              </a:rPr>
              <a:t>http://openjdk.java.net/jeps/188</a:t>
            </a:r>
            <a:endParaRPr lang="zh-CN" altLang="en-US" sz="2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3EFF4D-7735-44A3-B72A-68622468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69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0202D-BCCF-4EAC-9F66-C03848FF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(1)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C247DE-7A1E-4927-AE2D-C696AC8E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39977-5ACE-4159-A95C-79C1D719B9A6}"/>
              </a:ext>
            </a:extLst>
          </p:cNvPr>
          <p:cNvSpPr txBox="1"/>
          <p:nvPr/>
        </p:nvSpPr>
        <p:spPr>
          <a:xfrm>
            <a:off x="2123047" y="4026759"/>
            <a:ext cx="182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</a:t>
            </a:r>
            <a:r>
              <a:rPr lang="en-US" altLang="zh-CN" sz="2800" b="1" i="1">
                <a:solidFill>
                  <a:srgbClr val="C00000"/>
                </a:solidFill>
              </a:rPr>
              <a:t>= r2 = 1</a:t>
            </a:r>
            <a:r>
              <a:rPr lang="en-US" altLang="zh-CN" sz="2800" b="1" i="1" dirty="0">
                <a:solidFill>
                  <a:srgbClr val="C00000"/>
                </a:solidFill>
              </a:rPr>
              <a:t>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4B0DB509-A397-45E1-B02B-772E742BF665}"/>
              </a:ext>
            </a:extLst>
          </p:cNvPr>
          <p:cNvSpPr txBox="1"/>
          <p:nvPr/>
        </p:nvSpPr>
        <p:spPr>
          <a:xfrm>
            <a:off x="1651845" y="2942838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y = 1;</a:t>
            </a:r>
            <a:endParaRPr lang="zh-CN" altLang="en-US" sz="2800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23050B-C271-40D7-B7E6-714C46FC2F10}"/>
              </a:ext>
            </a:extLst>
          </p:cNvPr>
          <p:cNvGrpSpPr/>
          <p:nvPr/>
        </p:nvGrpSpPr>
        <p:grpSpPr>
          <a:xfrm>
            <a:off x="3035589" y="2986034"/>
            <a:ext cx="72008" cy="961222"/>
            <a:chOff x="2987824" y="3057843"/>
            <a:chExt cx="72008" cy="961222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A57605C-3B31-4050-A928-A46581DAC77D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DEC3E17-A492-42A8-B3DD-CC3E21DF77F7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">
            <a:extLst>
              <a:ext uri="{FF2B5EF4-FFF2-40B4-BE49-F238E27FC236}">
                <a16:creationId xmlns:a16="http://schemas.microsoft.com/office/drawing/2014/main" id="{A7F8310E-7043-444A-87EF-B74A9CE70D7B}"/>
              </a:ext>
            </a:extLst>
          </p:cNvPr>
          <p:cNvSpPr txBox="1"/>
          <p:nvPr/>
        </p:nvSpPr>
        <p:spPr>
          <a:xfrm>
            <a:off x="3465984" y="2942837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r>
              <a:rPr lang="en-US" altLang="zh-CN" sz="2800" b="1" dirty="0"/>
              <a:t>x = 1;</a:t>
            </a:r>
            <a:endParaRPr lang="zh-CN" altLang="en-US" sz="2800" b="1" dirty="0"/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FDC18B97-DB86-4EFD-B658-5C69EED10F8A}"/>
              </a:ext>
            </a:extLst>
          </p:cNvPr>
          <p:cNvSpPr txBox="1"/>
          <p:nvPr/>
        </p:nvSpPr>
        <p:spPr>
          <a:xfrm>
            <a:off x="1085983" y="2289802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15C68F-92F1-483B-A38C-461684B28136}"/>
              </a:ext>
            </a:extLst>
          </p:cNvPr>
          <p:cNvSpPr txBox="1"/>
          <p:nvPr/>
        </p:nvSpPr>
        <p:spPr>
          <a:xfrm>
            <a:off x="357732" y="1363360"/>
            <a:ext cx="199497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Load buffering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AC9905-79B9-42EA-8B06-24249C9DAA9C}"/>
              </a:ext>
            </a:extLst>
          </p:cNvPr>
          <p:cNvSpPr txBox="1"/>
          <p:nvPr/>
        </p:nvSpPr>
        <p:spPr>
          <a:xfrm>
            <a:off x="596416" y="5987018"/>
            <a:ext cx="413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(Compare it to the earlier OOTA example)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891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0720A-CBA7-48BA-9BB9-3C65922A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87744B-91D8-461B-A9DE-878B371B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C2282-1C3C-4208-A3AB-FA747976E789}"/>
              </a:ext>
            </a:extLst>
          </p:cNvPr>
          <p:cNvSpPr txBox="1"/>
          <p:nvPr/>
        </p:nvSpPr>
        <p:spPr>
          <a:xfrm>
            <a:off x="1604080" y="3014647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y = r1;</a:t>
            </a:r>
            <a:endParaRPr lang="zh-CN" altLang="en-US" sz="28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E43478-8132-4138-A69D-BFDD7F62D95B}"/>
              </a:ext>
            </a:extLst>
          </p:cNvPr>
          <p:cNvGrpSpPr/>
          <p:nvPr/>
        </p:nvGrpSpPr>
        <p:grpSpPr>
          <a:xfrm>
            <a:off x="2987824" y="3057843"/>
            <a:ext cx="72008" cy="961222"/>
            <a:chOff x="2987824" y="3057843"/>
            <a:chExt cx="72008" cy="96122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BF7AC6F-67CA-4408-8EC3-1C0F32D0474E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AEB5D75-8C7C-477F-8D64-A16F035786CC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FE502D40-4180-4C4D-9246-E939E77980B1}"/>
              </a:ext>
            </a:extLst>
          </p:cNvPr>
          <p:cNvSpPr txBox="1"/>
          <p:nvPr/>
        </p:nvSpPr>
        <p:spPr>
          <a:xfrm>
            <a:off x="1318816" y="2165291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z = 0</a:t>
            </a:r>
            <a:endParaRPr lang="zh-CN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4F6A5-ED1E-4453-BBDB-15B383FDF4AE}"/>
              </a:ext>
            </a:extLst>
          </p:cNvPr>
          <p:cNvSpPr txBox="1"/>
          <p:nvPr/>
        </p:nvSpPr>
        <p:spPr>
          <a:xfrm>
            <a:off x="3132885" y="4509120"/>
            <a:ext cx="310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1, r3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689C2A8B-5B68-4660-96B9-0BE13473AE0B}"/>
              </a:ext>
            </a:extLst>
          </p:cNvPr>
          <p:cNvSpPr txBox="1"/>
          <p:nvPr/>
        </p:nvSpPr>
        <p:spPr>
          <a:xfrm>
            <a:off x="3217963" y="531437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HMM!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CF5D48-5A97-49BF-B65B-59E82DB7CD00}"/>
              </a:ext>
            </a:extLst>
          </p:cNvPr>
          <p:cNvSpPr txBox="1"/>
          <p:nvPr/>
        </p:nvSpPr>
        <p:spPr>
          <a:xfrm>
            <a:off x="357732" y="1363360"/>
            <a:ext cx="265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Out-of-thin-air read</a:t>
            </a:r>
            <a:endParaRPr lang="zh-CN" altLang="en-US" sz="2400" dirty="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1605E82-CD79-4537-AAC2-A69D1433756B}"/>
              </a:ext>
            </a:extLst>
          </p:cNvPr>
          <p:cNvSpPr txBox="1"/>
          <p:nvPr/>
        </p:nvSpPr>
        <p:spPr>
          <a:xfrm>
            <a:off x="3310383" y="3034342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r>
              <a:rPr lang="en-US" altLang="zh-CN" sz="2800" b="1" dirty="0"/>
              <a:t>x = r2;</a:t>
            </a:r>
            <a:endParaRPr lang="zh-CN" altLang="en-US" sz="2800" b="1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52DAD8-4FB7-4916-A390-13796C4EC59C}"/>
              </a:ext>
            </a:extLst>
          </p:cNvPr>
          <p:cNvGrpSpPr/>
          <p:nvPr/>
        </p:nvGrpSpPr>
        <p:grpSpPr>
          <a:xfrm>
            <a:off x="4694127" y="3077538"/>
            <a:ext cx="72008" cy="961222"/>
            <a:chOff x="2987824" y="3057843"/>
            <a:chExt cx="72008" cy="961222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312CD9E-193A-4909-B4F9-D0CC67D617F7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0CC831D-635A-4FD6-A4D1-462AA35F2E2E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B963DB9C-11FC-4F75-B40A-21DC20D3BFC8}"/>
              </a:ext>
            </a:extLst>
          </p:cNvPr>
          <p:cNvSpPr txBox="1"/>
          <p:nvPr/>
        </p:nvSpPr>
        <p:spPr>
          <a:xfrm>
            <a:off x="5083829" y="3057843"/>
            <a:ext cx="11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z = 1;</a:t>
            </a:r>
            <a:endParaRPr lang="zh-CN" altLang="en-US" sz="2800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7092E21-4D79-4F92-9E31-2AC238D8EE38}"/>
              </a:ext>
            </a:extLst>
          </p:cNvPr>
          <p:cNvGrpSpPr/>
          <p:nvPr/>
        </p:nvGrpSpPr>
        <p:grpSpPr>
          <a:xfrm>
            <a:off x="6467573" y="3101039"/>
            <a:ext cx="72008" cy="961222"/>
            <a:chOff x="2987824" y="3057843"/>
            <a:chExt cx="72008" cy="961222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B6C6681-3624-48E7-AD62-6B69807BAC52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5D93AEA-4F90-400C-949F-7FBECC82C7FC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">
            <a:extLst>
              <a:ext uri="{FF2B5EF4-FFF2-40B4-BE49-F238E27FC236}">
                <a16:creationId xmlns:a16="http://schemas.microsoft.com/office/drawing/2014/main" id="{89772154-8664-4406-AAA0-5F1A196F17F3}"/>
              </a:ext>
            </a:extLst>
          </p:cNvPr>
          <p:cNvSpPr txBox="1"/>
          <p:nvPr/>
        </p:nvSpPr>
        <p:spPr>
          <a:xfrm>
            <a:off x="6790132" y="3034342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z;</a:t>
            </a:r>
          </a:p>
          <a:p>
            <a:r>
              <a:rPr lang="en-US" altLang="zh-CN" sz="2800" b="1" dirty="0"/>
              <a:t>x = r3;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44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0720A-CBA7-48BA-9BB9-3C65922A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87744B-91D8-461B-A9DE-878B371B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C2282-1C3C-4208-A3AB-FA747976E789}"/>
              </a:ext>
            </a:extLst>
          </p:cNvPr>
          <p:cNvSpPr txBox="1"/>
          <p:nvPr/>
        </p:nvSpPr>
        <p:spPr>
          <a:xfrm>
            <a:off x="457200" y="2923830"/>
            <a:ext cx="1693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if (r1 == 1)</a:t>
            </a:r>
          </a:p>
          <a:p>
            <a:r>
              <a:rPr lang="en-US" altLang="zh-CN" sz="2800" b="1" dirty="0"/>
              <a:t>    y = 1;</a:t>
            </a:r>
            <a:endParaRPr lang="zh-CN" altLang="en-US" sz="28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E43478-8132-4138-A69D-BFDD7F62D95B}"/>
              </a:ext>
            </a:extLst>
          </p:cNvPr>
          <p:cNvGrpSpPr/>
          <p:nvPr/>
        </p:nvGrpSpPr>
        <p:grpSpPr>
          <a:xfrm>
            <a:off x="2282371" y="3118204"/>
            <a:ext cx="72008" cy="961222"/>
            <a:chOff x="2987824" y="3057843"/>
            <a:chExt cx="72008" cy="96122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BF7AC6F-67CA-4408-8EC3-1C0F32D0474E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AEB5D75-8C7C-477F-8D64-A16F035786CC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FE502D40-4180-4C4D-9246-E939E77980B1}"/>
              </a:ext>
            </a:extLst>
          </p:cNvPr>
          <p:cNvSpPr txBox="1"/>
          <p:nvPr/>
        </p:nvSpPr>
        <p:spPr>
          <a:xfrm>
            <a:off x="1318816" y="2165291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z = 0</a:t>
            </a:r>
            <a:endParaRPr lang="zh-CN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4F6A5-ED1E-4453-BBDB-15B383FDF4AE}"/>
              </a:ext>
            </a:extLst>
          </p:cNvPr>
          <p:cNvSpPr txBox="1"/>
          <p:nvPr/>
        </p:nvSpPr>
        <p:spPr>
          <a:xfrm>
            <a:off x="3132885" y="4509120"/>
            <a:ext cx="310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1, r3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689C2A8B-5B68-4660-96B9-0BE13473AE0B}"/>
              </a:ext>
            </a:extLst>
          </p:cNvPr>
          <p:cNvSpPr txBox="1"/>
          <p:nvPr/>
        </p:nvSpPr>
        <p:spPr>
          <a:xfrm>
            <a:off x="3217963" y="531437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HMM!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CF5D48-5A97-49BF-B65B-59E82DB7CD00}"/>
              </a:ext>
            </a:extLst>
          </p:cNvPr>
          <p:cNvSpPr txBox="1"/>
          <p:nvPr/>
        </p:nvSpPr>
        <p:spPr>
          <a:xfrm>
            <a:off x="357732" y="1363360"/>
            <a:ext cx="265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Out-of-thin-air read</a:t>
            </a:r>
            <a:endParaRPr lang="zh-CN" altLang="en-US" sz="2400" dirty="0"/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FA60DEAC-BDE5-4B81-AABF-F245ABB9BD47}"/>
              </a:ext>
            </a:extLst>
          </p:cNvPr>
          <p:cNvSpPr txBox="1"/>
          <p:nvPr/>
        </p:nvSpPr>
        <p:spPr>
          <a:xfrm>
            <a:off x="2661521" y="2906318"/>
            <a:ext cx="1693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r>
              <a:rPr lang="en-US" altLang="zh-CN" sz="2800" b="1" dirty="0"/>
              <a:t>if (r2 == 1)</a:t>
            </a:r>
          </a:p>
          <a:p>
            <a:r>
              <a:rPr lang="en-US" altLang="zh-CN" sz="2800" b="1" dirty="0"/>
              <a:t>    x = 1;</a:t>
            </a:r>
            <a:endParaRPr lang="zh-CN" altLang="en-US" sz="2800" b="1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0B42554-A1EE-4AB7-9EB8-9779E02AABA0}"/>
              </a:ext>
            </a:extLst>
          </p:cNvPr>
          <p:cNvGrpSpPr/>
          <p:nvPr/>
        </p:nvGrpSpPr>
        <p:grpSpPr>
          <a:xfrm>
            <a:off x="4486692" y="3100692"/>
            <a:ext cx="72008" cy="961222"/>
            <a:chOff x="2987824" y="3057843"/>
            <a:chExt cx="72008" cy="961222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3004F92-2A42-46F0-A2B8-7DE54A66BF83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172B69E-B724-4EAB-8C70-3F0159367C38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4">
            <a:extLst>
              <a:ext uri="{FF2B5EF4-FFF2-40B4-BE49-F238E27FC236}">
                <a16:creationId xmlns:a16="http://schemas.microsoft.com/office/drawing/2014/main" id="{AB8340E9-8C69-4523-80D5-A3F99733F8A5}"/>
              </a:ext>
            </a:extLst>
          </p:cNvPr>
          <p:cNvSpPr txBox="1"/>
          <p:nvPr/>
        </p:nvSpPr>
        <p:spPr>
          <a:xfrm>
            <a:off x="4921205" y="3283967"/>
            <a:ext cx="169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z = 1;</a:t>
            </a:r>
            <a:endParaRPr lang="zh-CN" altLang="en-US" sz="2800" b="1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7226E03-5E0D-406A-A033-ECB31044D578}"/>
              </a:ext>
            </a:extLst>
          </p:cNvPr>
          <p:cNvGrpSpPr/>
          <p:nvPr/>
        </p:nvGrpSpPr>
        <p:grpSpPr>
          <a:xfrm>
            <a:off x="6215229" y="3118204"/>
            <a:ext cx="72008" cy="961222"/>
            <a:chOff x="2987824" y="3057843"/>
            <a:chExt cx="72008" cy="961222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47BF8A6-8AA1-4E52-AEFA-3CB6AB4EECB0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9F0AAD6-7A8D-4C75-BB10-45E16839CDE3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4">
            <a:extLst>
              <a:ext uri="{FF2B5EF4-FFF2-40B4-BE49-F238E27FC236}">
                <a16:creationId xmlns:a16="http://schemas.microsoft.com/office/drawing/2014/main" id="{22D022C8-B537-42E7-81E2-171DF91EAEE3}"/>
              </a:ext>
            </a:extLst>
          </p:cNvPr>
          <p:cNvSpPr txBox="1"/>
          <p:nvPr/>
        </p:nvSpPr>
        <p:spPr>
          <a:xfrm>
            <a:off x="6553200" y="2923830"/>
            <a:ext cx="1693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z;</a:t>
            </a:r>
          </a:p>
          <a:p>
            <a:r>
              <a:rPr lang="en-US" altLang="zh-CN" sz="2800" b="1" dirty="0"/>
              <a:t>if (r3 == 1)</a:t>
            </a:r>
          </a:p>
          <a:p>
            <a:r>
              <a:rPr lang="en-US" altLang="zh-CN" sz="2800" b="1" dirty="0"/>
              <a:t>    x = 1;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6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0720A-CBA7-48BA-9BB9-3C65922A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(4)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87744B-91D8-461B-A9DE-878B371B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C2282-1C3C-4208-A3AB-FA747976E789}"/>
              </a:ext>
            </a:extLst>
          </p:cNvPr>
          <p:cNvSpPr txBox="1"/>
          <p:nvPr/>
        </p:nvSpPr>
        <p:spPr>
          <a:xfrm>
            <a:off x="886768" y="2849513"/>
            <a:ext cx="2351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if (r1 != 0)</a:t>
            </a:r>
          </a:p>
          <a:p>
            <a:r>
              <a:rPr lang="en-US" altLang="zh-CN" sz="2800" b="1" dirty="0"/>
              <a:t>    y = 42;</a:t>
            </a:r>
            <a:endParaRPr lang="zh-CN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30BD2-7960-4E84-9868-DFD6DD72A064}"/>
              </a:ext>
            </a:extLst>
          </p:cNvPr>
          <p:cNvSpPr txBox="1"/>
          <p:nvPr/>
        </p:nvSpPr>
        <p:spPr>
          <a:xfrm>
            <a:off x="3310383" y="2849513"/>
            <a:ext cx="1618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r>
              <a:rPr lang="en-US" altLang="zh-CN" sz="2800" b="1" dirty="0"/>
              <a:t>if (r2 != 0)</a:t>
            </a:r>
          </a:p>
          <a:p>
            <a:r>
              <a:rPr lang="en-US" altLang="zh-CN" sz="2800" b="1" dirty="0"/>
              <a:t>    x = 42;</a:t>
            </a:r>
            <a:endParaRPr lang="zh-CN" altLang="en-US" sz="2800" b="1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BF7AC6F-67CA-4408-8EC3-1C0F32D0474E}"/>
              </a:ext>
            </a:extLst>
          </p:cNvPr>
          <p:cNvCxnSpPr/>
          <p:nvPr/>
        </p:nvCxnSpPr>
        <p:spPr>
          <a:xfrm>
            <a:off x="2987824" y="3064958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AEB5D75-8C7C-477F-8D64-A16F035786CC}"/>
              </a:ext>
            </a:extLst>
          </p:cNvPr>
          <p:cNvCxnSpPr/>
          <p:nvPr/>
        </p:nvCxnSpPr>
        <p:spPr>
          <a:xfrm>
            <a:off x="3059832" y="3057843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FE502D40-4180-4C4D-9246-E939E77980B1}"/>
              </a:ext>
            </a:extLst>
          </p:cNvPr>
          <p:cNvSpPr txBox="1"/>
          <p:nvPr/>
        </p:nvSpPr>
        <p:spPr>
          <a:xfrm>
            <a:off x="1318816" y="2165291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0</a:t>
            </a:r>
            <a:endParaRPr lang="zh-CN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4F6A5-ED1E-4453-BBDB-15B383FDF4AE}"/>
              </a:ext>
            </a:extLst>
          </p:cNvPr>
          <p:cNvSpPr txBox="1"/>
          <p:nvPr/>
        </p:nvSpPr>
        <p:spPr>
          <a:xfrm>
            <a:off x="1907704" y="444995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42?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689C2A8B-5B68-4660-96B9-0BE13473AE0B}"/>
              </a:ext>
            </a:extLst>
          </p:cNvPr>
          <p:cNvSpPr txBox="1"/>
          <p:nvPr/>
        </p:nvSpPr>
        <p:spPr>
          <a:xfrm>
            <a:off x="1619672" y="5327889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HMM!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E20FE5-A323-4506-B922-13AAA89A1229}"/>
              </a:ext>
            </a:extLst>
          </p:cNvPr>
          <p:cNvSpPr txBox="1"/>
          <p:nvPr/>
        </p:nvSpPr>
        <p:spPr>
          <a:xfrm>
            <a:off x="357732" y="1363360"/>
            <a:ext cx="465723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HMM does not have DRF-guarantee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68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0202D-BCCF-4EAC-9F66-C03848FF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(5)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C247DE-7A1E-4927-AE2D-C696AC8E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8D6CE-7DD3-486E-9144-5FD292790658}"/>
              </a:ext>
            </a:extLst>
          </p:cNvPr>
          <p:cNvSpPr txBox="1"/>
          <p:nvPr/>
        </p:nvSpPr>
        <p:spPr>
          <a:xfrm>
            <a:off x="1043610" y="2041010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x = 1;</a:t>
            </a:r>
            <a:endParaRPr lang="zh-CN" altLang="en-US" sz="2800" b="1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5D2EEEC-6366-4DDC-B79F-76B54997092D}"/>
              </a:ext>
            </a:extLst>
          </p:cNvPr>
          <p:cNvSpPr txBox="1"/>
          <p:nvPr/>
        </p:nvSpPr>
        <p:spPr>
          <a:xfrm>
            <a:off x="457200" y="1508808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0</a:t>
            </a:r>
            <a:endParaRPr lang="zh-CN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39977-5ACE-4159-A95C-79C1D719B9A6}"/>
              </a:ext>
            </a:extLst>
          </p:cNvPr>
          <p:cNvSpPr txBox="1"/>
          <p:nvPr/>
        </p:nvSpPr>
        <p:spPr>
          <a:xfrm>
            <a:off x="1018723" y="5705139"/>
            <a:ext cx="136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1?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4B0DB509-A397-45E1-B02B-772E742BF665}"/>
              </a:ext>
            </a:extLst>
          </p:cNvPr>
          <p:cNvSpPr txBox="1"/>
          <p:nvPr/>
        </p:nvSpPr>
        <p:spPr>
          <a:xfrm>
            <a:off x="978887" y="4570905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x = 1;</a:t>
            </a:r>
            <a:endParaRPr lang="zh-CN" altLang="en-US" sz="2800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23050B-C271-40D7-B7E6-714C46FC2F10}"/>
              </a:ext>
            </a:extLst>
          </p:cNvPr>
          <p:cNvGrpSpPr/>
          <p:nvPr/>
        </p:nvGrpSpPr>
        <p:grpSpPr>
          <a:xfrm>
            <a:off x="2362631" y="4614101"/>
            <a:ext cx="72008" cy="961222"/>
            <a:chOff x="2987824" y="3057843"/>
            <a:chExt cx="72008" cy="961222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A57605C-3B31-4050-A928-A46581DAC77D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DEC3E17-A492-42A8-B3DD-CC3E21DF77F7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">
            <a:extLst>
              <a:ext uri="{FF2B5EF4-FFF2-40B4-BE49-F238E27FC236}">
                <a16:creationId xmlns:a16="http://schemas.microsoft.com/office/drawing/2014/main" id="{A7F8310E-7043-444A-87EF-B74A9CE70D7B}"/>
              </a:ext>
            </a:extLst>
          </p:cNvPr>
          <p:cNvSpPr txBox="1"/>
          <p:nvPr/>
        </p:nvSpPr>
        <p:spPr>
          <a:xfrm>
            <a:off x="2752332" y="4767569"/>
            <a:ext cx="11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x;</a:t>
            </a:r>
            <a:endParaRPr lang="zh-CN" altLang="en-US" sz="2800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B22BB2F-E920-4049-89E8-BDD6A4D6BCC1}"/>
              </a:ext>
            </a:extLst>
          </p:cNvPr>
          <p:cNvGrpSpPr/>
          <p:nvPr/>
        </p:nvGrpSpPr>
        <p:grpSpPr>
          <a:xfrm>
            <a:off x="4136077" y="4637602"/>
            <a:ext cx="72008" cy="961222"/>
            <a:chOff x="2987824" y="3057843"/>
            <a:chExt cx="72008" cy="961222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64F2008-FB0B-43AB-A468-5D97E085352D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611A29C-67FE-44EF-B57E-5B14DDF39250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4">
            <a:extLst>
              <a:ext uri="{FF2B5EF4-FFF2-40B4-BE49-F238E27FC236}">
                <a16:creationId xmlns:a16="http://schemas.microsoft.com/office/drawing/2014/main" id="{FEE90715-EB89-4D5C-A946-1AEAFFFC3DBB}"/>
              </a:ext>
            </a:extLst>
          </p:cNvPr>
          <p:cNvSpPr txBox="1"/>
          <p:nvPr/>
        </p:nvSpPr>
        <p:spPr>
          <a:xfrm>
            <a:off x="4518157" y="4767569"/>
            <a:ext cx="11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 = y;</a:t>
            </a:r>
            <a:endParaRPr lang="zh-CN" altLang="en-US" sz="2800" b="1" dirty="0"/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FDC18B97-DB86-4EFD-B658-5C69EED10F8A}"/>
              </a:ext>
            </a:extLst>
          </p:cNvPr>
          <p:cNvSpPr txBox="1"/>
          <p:nvPr/>
        </p:nvSpPr>
        <p:spPr>
          <a:xfrm>
            <a:off x="413025" y="3917869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2CADCAF3-2D36-400A-A2EC-5CDF57B7DE86}"/>
              </a:ext>
            </a:extLst>
          </p:cNvPr>
          <p:cNvSpPr txBox="1"/>
          <p:nvPr/>
        </p:nvSpPr>
        <p:spPr>
          <a:xfrm>
            <a:off x="1009163" y="3021711"/>
            <a:ext cx="203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1?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75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1990F-0642-4C69-AA98-59DE099A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7A752-3A1B-4872-AA77-01594F18A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need weak memory models</a:t>
            </a:r>
          </a:p>
          <a:p>
            <a:endParaRPr lang="en-US" altLang="zh-CN" dirty="0"/>
          </a:p>
          <a:p>
            <a:r>
              <a:rPr lang="en-US" altLang="zh-CN"/>
              <a:t>Design criteria of weak memory models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happens-before memory model</a:t>
            </a:r>
          </a:p>
          <a:p>
            <a:endParaRPr lang="en-US" altLang="zh-CN" dirty="0"/>
          </a:p>
          <a:p>
            <a:r>
              <a:rPr lang="en-US" altLang="zh-CN" dirty="0"/>
              <a:t>Out-of-thin-air read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CECAAA-0D9D-40EC-9081-87EA8D05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0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Memory Models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592" y="3647522"/>
            <a:ext cx="2267744" cy="1509670"/>
          </a:xfrm>
          <a:prstGeom prst="rect">
            <a:avLst/>
          </a:prstGeom>
        </p:spPr>
      </p:pic>
      <p:sp>
        <p:nvSpPr>
          <p:cNvPr id="5" name="流程图: 文档 4"/>
          <p:cNvSpPr/>
          <p:nvPr/>
        </p:nvSpPr>
        <p:spPr>
          <a:xfrm>
            <a:off x="1636960" y="1711761"/>
            <a:ext cx="1584176" cy="997159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80976" y="191683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C1 || C2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5346340" y="1751621"/>
            <a:ext cx="2232248" cy="792087"/>
          </a:xfrm>
          <a:prstGeom prst="flowChartPreparat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78388" y="191683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Compiler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807961" y="1916833"/>
            <a:ext cx="1224136" cy="46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219475" y="2888655"/>
            <a:ext cx="41379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48064" y="6021288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6136" y="607848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上下箭头 12"/>
          <p:cNvSpPr/>
          <p:nvPr/>
        </p:nvSpPr>
        <p:spPr>
          <a:xfrm>
            <a:off x="6246522" y="5208387"/>
            <a:ext cx="431883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3807961" y="4149080"/>
            <a:ext cx="1224136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单角的矩形 15"/>
          <p:cNvSpPr/>
          <p:nvPr/>
        </p:nvSpPr>
        <p:spPr>
          <a:xfrm>
            <a:off x="1708968" y="4077072"/>
            <a:ext cx="1566888" cy="72008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95265" y="4183835"/>
            <a:ext cx="106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Result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258156" y="2888655"/>
            <a:ext cx="413792" cy="86410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03648" y="1484785"/>
            <a:ext cx="2088232" cy="3672408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12190" y="5662988"/>
            <a:ext cx="249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Which reads see which write?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55F1F013-268A-493A-B4F4-F0EAF742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3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Consistency (SC) Model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11561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99792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5597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23629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2676195"/>
            <a:ext cx="1224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. . .</a:t>
            </a:r>
            <a:endParaRPr lang="zh-CN" altLang="en-US" sz="6600" dirty="0"/>
          </a:p>
        </p:txBody>
      </p:sp>
      <p:sp>
        <p:nvSpPr>
          <p:cNvPr id="10" name="任意多边形 9"/>
          <p:cNvSpPr/>
          <p:nvPr/>
        </p:nvSpPr>
        <p:spPr>
          <a:xfrm>
            <a:off x="971600" y="4715426"/>
            <a:ext cx="7344816" cy="729798"/>
          </a:xfrm>
          <a:custGeom>
            <a:avLst/>
            <a:gdLst>
              <a:gd name="connsiteX0" fmla="*/ 0 w 8287657"/>
              <a:gd name="connsiteY0" fmla="*/ 1016590 h 1016590"/>
              <a:gd name="connsiteX1" fmla="*/ 3831771 w 8287657"/>
              <a:gd name="connsiteY1" fmla="*/ 590 h 1016590"/>
              <a:gd name="connsiteX2" fmla="*/ 8287657 w 8287657"/>
              <a:gd name="connsiteY2" fmla="*/ 900476 h 101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657" h="1016590">
                <a:moveTo>
                  <a:pt x="0" y="1016590"/>
                </a:moveTo>
                <a:cubicBezTo>
                  <a:pt x="1225247" y="518266"/>
                  <a:pt x="2450495" y="19942"/>
                  <a:pt x="3831771" y="590"/>
                </a:cubicBezTo>
                <a:cubicBezTo>
                  <a:pt x="5213047" y="-18762"/>
                  <a:pt x="6750352" y="440857"/>
                  <a:pt x="8287657" y="9004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30116" y="5685319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78188" y="574251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/>
          <p:cNvCxnSpPr>
            <a:stCxn id="5" idx="4"/>
          </p:cNvCxnSpPr>
          <p:nvPr/>
        </p:nvCxnSpPr>
        <p:spPr>
          <a:xfrm>
            <a:off x="1475656" y="3789040"/>
            <a:ext cx="720080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4"/>
          </p:cNvCxnSpPr>
          <p:nvPr/>
        </p:nvCxnSpPr>
        <p:spPr>
          <a:xfrm>
            <a:off x="3059832" y="3789040"/>
            <a:ext cx="360040" cy="10081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4"/>
          </p:cNvCxnSpPr>
          <p:nvPr/>
        </p:nvCxnSpPr>
        <p:spPr>
          <a:xfrm>
            <a:off x="4716016" y="3789040"/>
            <a:ext cx="180020" cy="9263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4"/>
          </p:cNvCxnSpPr>
          <p:nvPr/>
        </p:nvCxnSpPr>
        <p:spPr>
          <a:xfrm flipH="1">
            <a:off x="7020272" y="3789040"/>
            <a:ext cx="576064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0"/>
          </p:cNvCxnSpPr>
          <p:nvPr/>
        </p:nvCxnSpPr>
        <p:spPr>
          <a:xfrm flipV="1">
            <a:off x="4635134" y="4715426"/>
            <a:ext cx="260902" cy="96989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68" y="1700808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Interleaving semantics:</a:t>
            </a:r>
            <a:endParaRPr lang="zh-CN" alt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245118" y="31839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380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9999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031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Pn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119675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[</a:t>
            </a:r>
            <a:r>
              <a:rPr lang="en-US" altLang="zh-CN" sz="2400" b="1" dirty="0" err="1">
                <a:solidFill>
                  <a:srgbClr val="C00000"/>
                </a:solidFill>
              </a:rPr>
              <a:t>Lamport</a:t>
            </a:r>
            <a:r>
              <a:rPr lang="en-US" altLang="zh-CN" sz="2400" b="1" dirty="0">
                <a:solidFill>
                  <a:srgbClr val="C00000"/>
                </a:solidFill>
              </a:rPr>
              <a:t> 1979]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1B892-9BD5-4417-835F-1E98C50A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7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need of weak memory models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624443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SC model prohibits many optimization: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6738" y="3331590"/>
            <a:ext cx="10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 = 1;</a:t>
            </a:r>
          </a:p>
          <a:p>
            <a:r>
              <a:rPr lang="en-US" altLang="zh-CN" sz="2800" b="1" dirty="0"/>
              <a:t>r1 = y;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76938" y="3331590"/>
            <a:ext cx="10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1;</a:t>
            </a:r>
          </a:p>
          <a:p>
            <a:r>
              <a:rPr lang="en-US" altLang="zh-CN" sz="2800" b="1" dirty="0"/>
              <a:t>r2 = x;</a:t>
            </a:r>
            <a:endParaRPr lang="zh-CN" altLang="en-US" sz="28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792242" y="3331590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64250" y="3325341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4090" y="45619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2569258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0</a:t>
            </a:r>
            <a:endParaRPr lang="zh-CN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5301208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Impossible in SC model, but allowed in x86 or Java.</a:t>
            </a: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084168" y="3284984"/>
            <a:ext cx="2855664" cy="960356"/>
            <a:chOff x="6084168" y="3284984"/>
            <a:chExt cx="2855664" cy="960356"/>
          </a:xfrm>
        </p:grpSpPr>
        <p:sp>
          <p:nvSpPr>
            <p:cNvPr id="14" name="TextBox 13"/>
            <p:cNvSpPr txBox="1"/>
            <p:nvPr/>
          </p:nvSpPr>
          <p:spPr>
            <a:xfrm>
              <a:off x="6084168" y="3291233"/>
              <a:ext cx="10554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r1 = y;</a:t>
              </a:r>
            </a:p>
            <a:p>
              <a:r>
                <a:rPr lang="en-US" altLang="zh-CN" sz="2800" b="1" dirty="0">
                  <a:solidFill>
                    <a:srgbClr val="C00000"/>
                  </a:solidFill>
                </a:rPr>
                <a:t>x = 1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84368" y="3291233"/>
              <a:ext cx="10554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y = 1;</a:t>
              </a:r>
            </a:p>
            <a:p>
              <a:r>
                <a:rPr lang="en-US" altLang="zh-CN" sz="2800" b="1" dirty="0"/>
                <a:t>r2 = x;</a:t>
              </a:r>
              <a:endParaRPr lang="zh-CN" altLang="en-US" sz="2800" b="1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99672" y="329123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571680" y="3284984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4823048" y="3644223"/>
            <a:ext cx="936104" cy="235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236296" y="3644223"/>
            <a:ext cx="648072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1"/>
          </p:cNvCxnSpPr>
          <p:nvPr/>
        </p:nvCxnSpPr>
        <p:spPr>
          <a:xfrm>
            <a:off x="7884368" y="3768287"/>
            <a:ext cx="0" cy="5174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7020272" y="4026992"/>
            <a:ext cx="720080" cy="25245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15616" y="5930116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Weak memory model allow more behaviors.</a:t>
            </a:r>
            <a:endParaRPr lang="zh-CN" altLang="en-US" sz="2800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EEE631-8C86-49C4-A893-4922AE97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6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Usability: DRF guarantee</a:t>
            </a:r>
          </a:p>
          <a:p>
            <a:pPr lvl="1"/>
            <a:r>
              <a:rPr lang="en-US" altLang="zh-CN" sz="2600" dirty="0"/>
              <a:t>DRF programs have the same behaviors as in SC model</a:t>
            </a:r>
          </a:p>
          <a:p>
            <a:pPr lvl="8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Criteria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43B471-35C1-413B-B1E7-C595F776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9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2CFC4-29E4-4717-BE08-F269F4E9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Data-Race-Freedom (DRF)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EA68D-DAC6-404B-A26F-D6E32B16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75ACD7F-5571-48FB-91DC-ADC90F360D88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b="1"/>
              <a:t>Data-race: read-write / write-write conflicts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1A4903-48E7-4ADA-8477-4E31B846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57" y="2838575"/>
            <a:ext cx="7028751" cy="30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9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5A01-29C6-4933-ADD3-B6AC2F69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Data-Race-Freedom (DRF)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7FB42-A2F1-4FED-BFB5-657B7BF9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data race occurs when we have two </a:t>
            </a:r>
            <a:r>
              <a:rPr lang="en-US" altLang="zh-CN" dirty="0">
                <a:solidFill>
                  <a:srgbClr val="0000FF"/>
                </a:solidFill>
              </a:rPr>
              <a:t>concurrent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conflicting</a:t>
            </a:r>
            <a:r>
              <a:rPr lang="en-US" altLang="zh-CN" dirty="0"/>
              <a:t> operations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Conflicting</a:t>
            </a:r>
            <a:r>
              <a:rPr lang="en-US" altLang="zh-CN" dirty="0"/>
              <a:t>: the two operations both access the same memory location and at least one is a write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Concurrent</a:t>
            </a:r>
            <a:r>
              <a:rPr lang="en-US" altLang="zh-CN" dirty="0"/>
              <a:t> ?</a:t>
            </a:r>
          </a:p>
          <a:p>
            <a:pPr lvl="2"/>
            <a:r>
              <a:rPr lang="en-US" altLang="zh-CN" dirty="0"/>
              <a:t>Differs across memory models</a:t>
            </a:r>
          </a:p>
          <a:p>
            <a:pPr lvl="2"/>
            <a:r>
              <a:rPr lang="en-US" altLang="zh-CN" dirty="0"/>
              <a:t>Java: the two operations are not ordered by “happens-before”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9D6A5-C7CE-4BD6-BC3A-0522833F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70DFD-2E16-4E51-931D-2FEB9497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DRF Guarantee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34AF5-4EBB-43F3-A675-10CBF8C3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DRF programs have the same behaviors as in SC model</a:t>
            </a:r>
          </a:p>
          <a:p>
            <a:pPr lvl="1"/>
            <a:r>
              <a:rPr lang="en-US" altLang="zh-CN" dirty="0"/>
              <a:t>For DRF programs, the programmer does not need to worry that </a:t>
            </a:r>
            <a:r>
              <a:rPr lang="en-US" altLang="zh-CN" dirty="0" err="1"/>
              <a:t>reorderings</a:t>
            </a:r>
            <a:r>
              <a:rPr lang="en-US" altLang="zh-CN" dirty="0"/>
              <a:t> will affect her code.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140AF7-AC85-4994-9D3E-40E8C207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8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1296</Words>
  <Application>Microsoft Office PowerPoint</Application>
  <PresentationFormat>全屏显示(4:3)</PresentationFormat>
  <Paragraphs>325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Arial</vt:lpstr>
      <vt:lpstr>Calibri</vt:lpstr>
      <vt:lpstr>Office 主题​​</vt:lpstr>
      <vt:lpstr>Memory Models</vt:lpstr>
      <vt:lpstr>Why Memory Models</vt:lpstr>
      <vt:lpstr>Why Memory Models</vt:lpstr>
      <vt:lpstr>Sequential Consistency (SC) Model</vt:lpstr>
      <vt:lpstr>The need of weak memory models</vt:lpstr>
      <vt:lpstr>Design Criteria</vt:lpstr>
      <vt:lpstr>Data-Race-Freedom (DRF)</vt:lpstr>
      <vt:lpstr>Data-Race-Freedom (DRF)</vt:lpstr>
      <vt:lpstr>DRF Guarantee</vt:lpstr>
      <vt:lpstr>Design Criteria</vt:lpstr>
      <vt:lpstr>Compiler Optimization Can Be Smart</vt:lpstr>
      <vt:lpstr>Efforts for Java Memory Model (JMM)</vt:lpstr>
      <vt:lpstr>Happens-Before Order</vt:lpstr>
      <vt:lpstr>Happens-Before Order</vt:lpstr>
      <vt:lpstr>Happens-Before Memory Model (HMM)</vt:lpstr>
      <vt:lpstr>HMM – Relaxed Ordering</vt:lpstr>
      <vt:lpstr>HMM – Examples with Global Analysis</vt:lpstr>
      <vt:lpstr>HMM – Out-of-Thin-Air Read</vt:lpstr>
      <vt:lpstr>PowerPoint 演示文稿</vt:lpstr>
      <vt:lpstr>JMM</vt:lpstr>
      <vt:lpstr>JMM – Surprising Results</vt:lpstr>
      <vt:lpstr>JMM – Surprising Results (2)</vt:lpstr>
      <vt:lpstr>Reading</vt:lpstr>
      <vt:lpstr>More Examples (1)</vt:lpstr>
      <vt:lpstr>More Examples (2)</vt:lpstr>
      <vt:lpstr>More Examples (3)</vt:lpstr>
      <vt:lpstr>More Examples (4)</vt:lpstr>
      <vt:lpstr>More Examples (5)</vt:lpstr>
      <vt:lpstr>Summary</vt:lpstr>
    </vt:vector>
  </TitlesOfParts>
  <Company>KYHCS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Operational Memory Model for Java-Like Languages</dc:title>
  <dc:creator>Xinyu Feng</dc:creator>
  <cp:lastModifiedBy>Hongjin</cp:lastModifiedBy>
  <cp:revision>169</cp:revision>
  <dcterms:created xsi:type="dcterms:W3CDTF">2012-04-15T07:04:59Z</dcterms:created>
  <dcterms:modified xsi:type="dcterms:W3CDTF">2021-09-07T08:46:56Z</dcterms:modified>
</cp:coreProperties>
</file>