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88" r:id="rId5"/>
    <p:sldId id="266" r:id="rId6"/>
    <p:sldId id="267" r:id="rId7"/>
    <p:sldId id="269" r:id="rId8"/>
    <p:sldId id="290" r:id="rId9"/>
    <p:sldId id="271" r:id="rId10"/>
    <p:sldId id="273" r:id="rId11"/>
    <p:sldId id="274" r:id="rId12"/>
    <p:sldId id="275" r:id="rId13"/>
    <p:sldId id="276" r:id="rId14"/>
    <p:sldId id="277" r:id="rId15"/>
    <p:sldId id="289" r:id="rId16"/>
    <p:sldId id="258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1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F879-C275-4729-9EDB-8EB82BCFD04D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9B4D-4100-41E8-BA12-47ACFF24D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9C5772-5ADE-4001-9ED8-7D7334E2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31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6336E-8CF8-4D56-9D79-414F6199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5659A-9CE5-4ACF-9704-A5A0E861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6B44C-A0DC-49B4-8A76-3F92269A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9" y="568330"/>
            <a:ext cx="8211502" cy="5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6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Progress: Lock-freedom, Wait-Freedom, Deadlock-freedom, Starvation-Freedom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For locks: Mutual Exclusion, Deadlock-freedom, Starvation-Freedom,</a:t>
            </a:r>
            <a:r>
              <a:rPr lang="zh-CN" altLang="en-US" dirty="0"/>
              <a:t> </a:t>
            </a:r>
            <a:r>
              <a:rPr lang="en-US" altLang="zh-CN" dirty="0"/>
              <a:t>r-bounded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185163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37E3F-790E-413D-A4BC-5E97E53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28EC4-E7BF-4F56-817C-67C51A92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D38D9-B2AB-4248-A36F-597D3B92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557212"/>
            <a:ext cx="8181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3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0C41B-C72E-436F-A98E-4A1588D8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FBDDF-34FD-4B14-AF71-2A61D4E9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6888D4-B332-4621-ACBA-5D5146AF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47712"/>
            <a:ext cx="81343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F3D2D-43C7-4BF9-A5D5-C965DB19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A6E27-1AAB-4111-B15B-B8B48403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0D082-CC83-4A90-99D2-B7C04052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822960"/>
            <a:ext cx="8448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2D49-8A18-4B68-8CA2-4C45D33A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425FE-80B1-458E-8ED0-D27A2379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E6BFA-7FE4-4E91-BD2D-AAA2B45A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7" y="681037"/>
            <a:ext cx="8528132" cy="57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5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9B21F-937B-415B-AD4F-335576F5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60FD6-6BB7-49E6-A7B3-1219C5E6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Locks</a:t>
            </a:r>
          </a:p>
          <a:p>
            <a:r>
              <a:rPr lang="en-US" altLang="zh-CN"/>
              <a:t>List-Based Sets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B12D9-E5C6-426F-B61B-C9B2936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671D4-44AC-43A9-BF96-6D96E4D2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Peterson Lock (for two threads)</a:t>
            </a:r>
          </a:p>
          <a:p>
            <a:r>
              <a:rPr lang="en-US" altLang="zh-CN" sz="2400" dirty="0"/>
              <a:t>Filter Lock</a:t>
            </a:r>
          </a:p>
          <a:p>
            <a:r>
              <a:rPr lang="en-US" altLang="zh-CN" sz="2400" dirty="0" err="1"/>
              <a:t>Lamport’s</a:t>
            </a:r>
            <a:r>
              <a:rPr lang="en-US" altLang="zh-CN" sz="2400" dirty="0"/>
              <a:t> Bakery Lock</a:t>
            </a:r>
          </a:p>
          <a:p>
            <a:r>
              <a:rPr lang="en-US" altLang="zh-CN" sz="2400" dirty="0"/>
              <a:t>Test-And-Set Lock</a:t>
            </a:r>
          </a:p>
          <a:p>
            <a:r>
              <a:rPr lang="en-US" altLang="zh-CN" sz="2400" dirty="0"/>
              <a:t>Test-Test-And-Set Lock</a:t>
            </a:r>
          </a:p>
          <a:p>
            <a:r>
              <a:rPr lang="en-US" altLang="zh-CN" sz="2400" dirty="0"/>
              <a:t>Exponential </a:t>
            </a:r>
            <a:r>
              <a:rPr lang="en-US" altLang="zh-CN" sz="2400" dirty="0" err="1"/>
              <a:t>Backoff</a:t>
            </a:r>
            <a:r>
              <a:rPr lang="en-US" altLang="zh-CN" sz="2400" dirty="0"/>
              <a:t> Lock</a:t>
            </a:r>
          </a:p>
          <a:p>
            <a:r>
              <a:rPr lang="en-US" altLang="zh-CN" sz="2400" dirty="0"/>
              <a:t>Anderson’s Array-Based Queue Lock</a:t>
            </a:r>
          </a:p>
          <a:p>
            <a:r>
              <a:rPr lang="en-US" altLang="zh-CN" sz="2400" dirty="0"/>
              <a:t>CLH Queue Lock</a:t>
            </a:r>
          </a:p>
          <a:p>
            <a:r>
              <a:rPr lang="en-US" altLang="zh-CN" sz="2400" dirty="0"/>
              <a:t>MCS Queue Lock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50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B9DE-CEE9-4542-A2ED-61E65A1C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List-Based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CC361-5047-40C4-9074-BF4DA367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Lock-Coupling List</a:t>
            </a:r>
          </a:p>
          <a:p>
            <a:r>
              <a:rPr lang="en-US" altLang="zh-CN" dirty="0"/>
              <a:t>Optimistic List</a:t>
            </a:r>
          </a:p>
          <a:p>
            <a:r>
              <a:rPr lang="en-US" altLang="zh-CN" dirty="0"/>
              <a:t>Lazy List</a:t>
            </a:r>
          </a:p>
          <a:p>
            <a:r>
              <a:rPr lang="en-US" altLang="zh-CN" dirty="0"/>
              <a:t>Lock-Free List (Not require you to understand this)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47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52708-FA05-44AC-9204-A27A9AB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A7E79-1009-4AED-BB82-CF700F5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日周三</a:t>
            </a:r>
            <a:r>
              <a:rPr lang="en-US" altLang="zh-CN" dirty="0"/>
              <a:t>1-2</a:t>
            </a:r>
            <a:r>
              <a:rPr lang="zh-CN" altLang="en-US" dirty="0"/>
              <a:t>节，</a:t>
            </a:r>
            <a:r>
              <a:rPr lang="en-US" altLang="zh-CN" dirty="0"/>
              <a:t>8:00-9:50</a:t>
            </a:r>
          </a:p>
          <a:p>
            <a:r>
              <a:rPr lang="zh-CN" altLang="en-US" dirty="0"/>
              <a:t>地点：上课教室（仙</a:t>
            </a:r>
            <a:r>
              <a:rPr lang="en-US" altLang="zh-CN" dirty="0"/>
              <a:t>II-306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总成绩：作业</a:t>
            </a:r>
            <a:r>
              <a:rPr lang="en-US" altLang="zh-CN" dirty="0"/>
              <a:t>40% + </a:t>
            </a:r>
            <a:r>
              <a:rPr lang="zh-CN" altLang="en-US" dirty="0"/>
              <a:t>考试</a:t>
            </a:r>
            <a:r>
              <a:rPr lang="en-US" altLang="zh-CN" dirty="0"/>
              <a:t>60%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答疑：不统一安排，可发邮件或</a:t>
            </a:r>
            <a:r>
              <a:rPr lang="en-US" altLang="zh-CN" dirty="0"/>
              <a:t>QQ</a:t>
            </a:r>
            <a:r>
              <a:rPr lang="zh-CN" altLang="en-US" dirty="0"/>
              <a:t>群讨论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0120-87C0-4D55-BF91-C5076C28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the class, you should 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6C483-BDFF-4098-9AFB-1E687AE5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 basic concepts</a:t>
            </a:r>
          </a:p>
          <a:p>
            <a:endParaRPr lang="en-US" altLang="zh-CN" dirty="0"/>
          </a:p>
          <a:p>
            <a:r>
              <a:rPr lang="en-US" altLang="zh-CN" dirty="0"/>
              <a:t>Be able to understand concurrent algorithms</a:t>
            </a:r>
          </a:p>
          <a:p>
            <a:pPr lvl="1"/>
            <a:r>
              <a:rPr lang="en-US" altLang="zh-CN" dirty="0"/>
              <a:t>Given a (new) concurrent algorithm, you can </a:t>
            </a:r>
          </a:p>
          <a:p>
            <a:pPr lvl="2"/>
            <a:r>
              <a:rPr lang="en-US" altLang="zh-CN" dirty="0"/>
              <a:t>explain the intuition on why XXX properties hold</a:t>
            </a:r>
          </a:p>
          <a:p>
            <a:pPr lvl="2"/>
            <a:r>
              <a:rPr lang="en-US" altLang="zh-CN" dirty="0"/>
              <a:t>construct example executions showing that XXX properties do not hold</a:t>
            </a:r>
          </a:p>
          <a:p>
            <a:pPr lvl="1"/>
            <a:r>
              <a:rPr lang="en-US" altLang="zh-CN" dirty="0"/>
              <a:t>Not require you to memorize existing algorithms</a:t>
            </a:r>
          </a:p>
          <a:p>
            <a:pPr lvl="1"/>
            <a:r>
              <a:rPr lang="en-US" altLang="zh-CN" dirty="0"/>
              <a:t>Not require you to design new algorithms</a:t>
            </a:r>
          </a:p>
        </p:txBody>
      </p:sp>
    </p:spTree>
    <p:extLst>
      <p:ext uri="{BB962C8B-B14F-4D97-AF65-F5344CB8AC3E}">
        <p14:creationId xmlns:p14="http://schemas.microsoft.com/office/powerpoint/2010/main" val="18868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35308-94A0-42E1-B9A3-CF16684C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D5A76-A017-43B2-A77C-D7FC086D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Happens-before memory model</a:t>
            </a:r>
          </a:p>
          <a:p>
            <a:endParaRPr lang="en-US" altLang="zh-CN" dirty="0"/>
          </a:p>
          <a:p>
            <a:r>
              <a:rPr lang="en-US" altLang="zh-CN" dirty="0"/>
              <a:t>C/C++11 memory model</a:t>
            </a:r>
          </a:p>
          <a:p>
            <a:pPr lvl="1"/>
            <a:r>
              <a:rPr lang="en-US" altLang="zh-CN" dirty="0"/>
              <a:t>memory orders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0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Concepts in interleaving semantics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Linearizability, linearization points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BA3B-1153-4208-BB39-05DC17B8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14E26-9210-47FF-AE3E-C4AC6ED3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62455E-42AF-4515-A8A0-0F8FE65A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1" y="442026"/>
            <a:ext cx="8247365" cy="59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B3CC7-50E2-4319-87D7-4C83774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6960E-060D-403C-B316-5A4CFD38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75AF1-D59F-4B9D-9896-10D9BAFEB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6" y="421956"/>
            <a:ext cx="8658714" cy="58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FB62B-68DE-4E51-8E20-6B6BF19D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84000-56C8-4B9E-A0EA-9D52868B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B9735A-6029-4B39-B01B-42D88E99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126"/>
            <a:ext cx="7515029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Linearizability, linearization points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Progress: Lock-freedom, Wait-Freedom, Deadlock-freedom, Starvation-Freedom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68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216</Words>
  <Application>Microsoft Office PowerPoint</Application>
  <PresentationFormat>全屏显示(4:3)</PresentationFormat>
  <Paragraphs>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Review</vt:lpstr>
      <vt:lpstr>考试</vt:lpstr>
      <vt:lpstr>After the class, you should …</vt:lpstr>
      <vt:lpstr>Weak memory models</vt:lpstr>
      <vt:lpstr>Concepts in interleaving semantics</vt:lpstr>
      <vt:lpstr>PowerPoint 演示文稿</vt:lpstr>
      <vt:lpstr>PowerPoint 演示文稿</vt:lpstr>
      <vt:lpstr>PowerPoint 演示文稿</vt:lpstr>
      <vt:lpstr>Concepts</vt:lpstr>
      <vt:lpstr>PowerPoint 演示文稿</vt:lpstr>
      <vt:lpstr>Concepts</vt:lpstr>
      <vt:lpstr>PowerPoint 演示文稿</vt:lpstr>
      <vt:lpstr>PowerPoint 演示文稿</vt:lpstr>
      <vt:lpstr>PowerPoint 演示文稿</vt:lpstr>
      <vt:lpstr>PowerPoint 演示文稿</vt:lpstr>
      <vt:lpstr>Algorithms</vt:lpstr>
      <vt:lpstr>Locks</vt:lpstr>
      <vt:lpstr>List-Based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Liang Hongjin</dc:creator>
  <cp:lastModifiedBy>Hongjin</cp:lastModifiedBy>
  <cp:revision>177</cp:revision>
  <dcterms:created xsi:type="dcterms:W3CDTF">2019-12-16T09:18:21Z</dcterms:created>
  <dcterms:modified xsi:type="dcterms:W3CDTF">2021-12-14T13:22:23Z</dcterms:modified>
</cp:coreProperties>
</file>