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9" r:id="rId6"/>
    <p:sldId id="260" r:id="rId7"/>
    <p:sldId id="265" r:id="rId8"/>
    <p:sldId id="261" r:id="rId9"/>
    <p:sldId id="262" r:id="rId10"/>
    <p:sldId id="263" r:id="rId11"/>
    <p:sldId id="264" r:id="rId12"/>
    <p:sldId id="270" r:id="rId13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2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Generational Garbage Collection in Python and Java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Yikun Su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r>
              <a:rPr lang="en-US" altLang="zh-CN"/>
              <a:t>Thanks!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09880"/>
            <a:ext cx="10515600" cy="1325563"/>
          </a:xfrm>
        </p:spPr>
        <p:txBody>
          <a:bodyPr>
            <a:normAutofit fontScale="90000"/>
          </a:bodyPr>
          <a:p>
            <a:r>
              <a:rPr lang="zh-CN" altLang="en-US" sz="3555" b="1"/>
              <a:t>Garbage Collection</a:t>
            </a:r>
            <a:r>
              <a:rPr lang="en-US" altLang="zh-CN" sz="3555" b="1"/>
              <a:t>(</a:t>
            </a:r>
            <a:r>
              <a:rPr lang="zh-CN" altLang="en-US" sz="3555" b="1"/>
              <a:t>GC</a:t>
            </a:r>
            <a:r>
              <a:rPr lang="en-US" altLang="zh-CN" sz="3555" b="1"/>
              <a:t>)</a:t>
            </a:r>
            <a:r>
              <a:rPr lang="zh-CN" altLang="en-US" sz="3555" b="1"/>
              <a:t> </a:t>
            </a:r>
            <a:br>
              <a:rPr lang="zh-CN" altLang="en-US" sz="3555" b="1"/>
            </a:br>
            <a:r>
              <a:rPr lang="zh-CN" altLang="en-US" sz="3555" b="1"/>
              <a:t>significant in saving memory space and improving computers’ efficiency</a:t>
            </a:r>
            <a:endParaRPr lang="zh-CN" altLang="en-US" sz="3555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4390" y="3429000"/>
            <a:ext cx="7221220" cy="615315"/>
          </a:xfrm>
        </p:spPr>
        <p:txBody>
          <a:bodyPr/>
          <a:p>
            <a:pPr marL="0" indent="0">
              <a:buNone/>
            </a:pPr>
            <a:r>
              <a:rPr lang="en-US" altLang="zh-CN"/>
              <a:t>too much garbage —&gt; breakdown !</a:t>
            </a:r>
            <a:endParaRPr lang="en-US" altLang="zh-CN"/>
          </a:p>
        </p:txBody>
      </p:sp>
      <p:pic>
        <p:nvPicPr>
          <p:cNvPr id="7" name="图片 6" descr="内存示意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0" y="1796415"/>
            <a:ext cx="5719445" cy="40652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8525" y="-97790"/>
            <a:ext cx="10515600" cy="1325563"/>
          </a:xfrm>
        </p:spPr>
        <p:txBody>
          <a:bodyPr/>
          <a:p>
            <a:r>
              <a:rPr lang="zh-CN" altLang="en-US"/>
              <a:t> how objects are stored in memory space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97965"/>
            <a:ext cx="3566795" cy="593090"/>
          </a:xfrm>
        </p:spPr>
        <p:txBody>
          <a:bodyPr/>
          <a:p>
            <a:r>
              <a:rPr lang="en-US" altLang="zh-CN"/>
              <a:t>so we need GGC!</a:t>
            </a:r>
            <a:endParaRPr lang="zh-CN" altLang="en-US"/>
          </a:p>
        </p:txBody>
      </p:sp>
      <p:pic>
        <p:nvPicPr>
          <p:cNvPr id="7" name="图片 6" descr="object生命长短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5945" y="2134235"/>
            <a:ext cx="5365115" cy="3488055"/>
          </a:xfrm>
          <a:prstGeom prst="rect">
            <a:avLst/>
          </a:prstGeom>
        </p:spPr>
      </p:pic>
      <p:pic>
        <p:nvPicPr>
          <p:cNvPr id="5" name="图片 4" descr="stw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055" y="1497965"/>
            <a:ext cx="4497070" cy="43249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844030" y="5974080"/>
            <a:ext cx="5001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http://www.51hei.com/bbs/dpj-55977-1.html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Why do we use GGC in Python?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 sz="3600"/>
              <a:t>In Python, Generational Garbage Collection(GGC) is used to solve the problem of circular reference which may happen in Reference Counting Algorithm.</a:t>
            </a:r>
            <a:endParaRPr lang="en-US" altLang="zh-CN" sz="3600"/>
          </a:p>
          <a:p>
            <a:endParaRPr lang="en-US" altLang="zh-CN"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Reference Counting Algorithm. 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(introduction and  circular reference problem)</a:t>
            </a:r>
            <a:br>
              <a:rPr lang="en-US" altLang="zh-CN"/>
            </a:br>
            <a:r>
              <a:rPr lang="en-US" altLang="zh-CN">
                <a:sym typeface="+mn-ea"/>
              </a:rPr>
              <a:t>reason: easy and high efficiency</a:t>
            </a:r>
            <a:endParaRPr lang="zh-CN" altLang="en-US"/>
          </a:p>
        </p:txBody>
      </p:sp>
      <p:pic>
        <p:nvPicPr>
          <p:cNvPr id="6" name="图片 5" descr="循环引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96430" y="2595880"/>
            <a:ext cx="4909185" cy="26758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270115" y="5598160"/>
            <a:ext cx="4457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circular reference</a:t>
            </a:r>
            <a:r>
              <a:rPr lang="en-US" altLang="zh-CN"/>
              <a:t> unsolved</a:t>
            </a:r>
            <a:endParaRPr lang="en-US" altLang="zh-CN"/>
          </a:p>
        </p:txBody>
      </p:sp>
      <p:pic>
        <p:nvPicPr>
          <p:cNvPr id="3" name="图片 2" descr="1906C2F5A7C23F1E6FA0A5B04D37BB7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95" y="2299970"/>
            <a:ext cx="4870450" cy="35763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GGC in Python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975995" y="2452370"/>
            <a:ext cx="55079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3 parts </a:t>
            </a:r>
            <a:endParaRPr lang="en-US" altLang="zh-CN"/>
          </a:p>
          <a:p>
            <a:r>
              <a:rPr lang="en-US" altLang="zh-CN">
                <a:sym typeface="+mn-ea"/>
              </a:rPr>
              <a:t> The frequency of GC in the three generations would decrease as the life of objects become longer.</a:t>
            </a:r>
            <a:endParaRPr lang="en-US" altLang="zh-CN"/>
          </a:p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50290" y="4504055"/>
            <a:ext cx="53600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reach the threshold and transfer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8" name="图片 7" descr="Python分3代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27800" y="2185670"/>
            <a:ext cx="5490210" cy="34169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GGC for Java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endParaRPr lang="en-US" altLang="zh-CN"/>
          </a:p>
          <a:p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755140" y="593598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2 parts </a:t>
            </a:r>
            <a:endParaRPr lang="en-US" altLang="zh-CN"/>
          </a:p>
          <a:p>
            <a:r>
              <a:rPr lang="en-US" altLang="zh-CN">
                <a:sym typeface="+mn-ea"/>
              </a:rPr>
              <a:t>live long enough and transfer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9" name="图片 8" descr="Java分2代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8320" y="1742440"/>
            <a:ext cx="6999605" cy="41179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Other differences between Python and Java</a:t>
            </a:r>
            <a:endParaRPr lang="en-US" altLang="zh-CN"/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1828800" y="1455420"/>
          <a:ext cx="8532495" cy="3240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2844165"/>
                <a:gridCol w="2844165"/>
              </a:tblGrid>
              <a:tr h="68389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Python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Java</a:t>
                      </a:r>
                      <a:endParaRPr lang="en-US" altLang="zh-CN"/>
                    </a:p>
                  </a:txBody>
                  <a:tcPr/>
                </a:tc>
              </a:tr>
              <a:tr h="118872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On the method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sym typeface="+mn-ea"/>
                        </a:rPr>
                        <a:t>combination</a:t>
                      </a:r>
                      <a:r>
                        <a:rPr lang="en-US" altLang="zh-CN" sz="1800">
                          <a:sym typeface="+mn-ea"/>
                        </a:rPr>
                        <a:t> of  Reference Counting Algorithm and </a:t>
                      </a:r>
                      <a:r>
                        <a:rPr lang="en-US" altLang="zh-CN" sz="1800">
                          <a:sym typeface="+mn-ea"/>
                        </a:rPr>
                        <a:t>Generational Garbage Collection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Generational Garbage Collection </a:t>
                      </a:r>
                      <a:r>
                        <a:rPr lang="en-US" altLang="zh-CN" sz="1800" b="1">
                          <a:sym typeface="+mn-ea"/>
                        </a:rPr>
                        <a:t>directly</a:t>
                      </a:r>
                      <a:endParaRPr lang="en-US" altLang="zh-CN" b="1"/>
                    </a:p>
                  </a:txBody>
                  <a:tcPr/>
                </a:tc>
              </a:tr>
              <a:tr h="68389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On the solutions of circular reference</a:t>
                      </a:r>
                      <a:endParaRPr lang="en-US" altLang="zh-CN" sz="1800"/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Generational Garbage Collection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simply get rid of it by </a:t>
                      </a:r>
                      <a:r>
                        <a:rPr lang="en-US" altLang="zh-CN" sz="1800" b="1">
                          <a:sym typeface="+mn-ea"/>
                        </a:rPr>
                        <a:t>not using</a:t>
                      </a:r>
                      <a:r>
                        <a:rPr lang="en-US" altLang="zh-CN" sz="1800">
                          <a:sym typeface="+mn-ea"/>
                        </a:rPr>
                        <a:t> </a:t>
                      </a:r>
                      <a:r>
                        <a:rPr lang="en-US" altLang="zh-CN" sz="1800">
                          <a:sym typeface="+mn-ea"/>
                        </a:rPr>
                        <a:t>Reference Counting Algorithm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</a:tr>
              <a:tr h="68389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On the specific Generational Garbage Collection</a:t>
                      </a:r>
                      <a:endParaRPr lang="en-US" altLang="zh-CN" sz="1800"/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divides memory into </a:t>
                      </a:r>
                      <a:r>
                        <a:rPr lang="en-US" altLang="zh-CN" sz="1800" b="1">
                          <a:sym typeface="+mn-ea"/>
                        </a:rPr>
                        <a:t>3</a:t>
                      </a:r>
                      <a:r>
                        <a:rPr lang="en-US" altLang="zh-CN" sz="1800">
                          <a:sym typeface="+mn-ea"/>
                        </a:rPr>
                        <a:t> parts, </a:t>
                      </a:r>
                      <a:r>
                        <a:rPr lang="en-US" altLang="zh-CN" sz="1800" b="1">
                          <a:sym typeface="+mn-ea"/>
                        </a:rPr>
                        <a:t>simple</a:t>
                      </a:r>
                      <a:r>
                        <a:rPr lang="en-US" altLang="zh-CN" sz="1800">
                          <a:sym typeface="+mn-ea"/>
                        </a:rPr>
                        <a:t> but might have trouble with </a:t>
                      </a:r>
                      <a:r>
                        <a:rPr lang="en-US" altLang="zh-CN" sz="1800" b="1">
                          <a:sym typeface="+mn-ea"/>
                        </a:rPr>
                        <a:t>large data sets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divides memory into </a:t>
                      </a:r>
                      <a:r>
                        <a:rPr lang="en-US" altLang="zh-CN" sz="1800" b="1">
                          <a:sym typeface="+mn-ea"/>
                        </a:rPr>
                        <a:t>2</a:t>
                      </a:r>
                      <a:r>
                        <a:rPr lang="en-US" altLang="zh-CN" sz="1800">
                          <a:sym typeface="+mn-ea"/>
                        </a:rPr>
                        <a:t> parts, doing well in programs which requires </a:t>
                      </a:r>
                      <a:r>
                        <a:rPr lang="en-US" altLang="zh-CN" sz="1800" b="1">
                          <a:sym typeface="+mn-ea"/>
                        </a:rPr>
                        <a:t>high-performance</a:t>
                      </a:r>
                      <a:r>
                        <a:rPr lang="en-US" altLang="zh-CN" sz="1800">
                          <a:sym typeface="+mn-ea"/>
                        </a:rPr>
                        <a:t> more complicated algorithms whose problems are</a:t>
                      </a:r>
                      <a:endParaRPr lang="en-US" altLang="zh-CN" sz="1800"/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sym typeface="+mn-ea"/>
                        </a:rPr>
                        <a:t>difficult to solve</a:t>
                      </a:r>
                      <a:r>
                        <a:rPr lang="en-US" altLang="zh-CN" sz="1800">
                          <a:sym typeface="+mn-ea"/>
                        </a:rPr>
                        <a:t>.</a:t>
                      </a:r>
                      <a:endParaRPr lang="en-US" altLang="zh-CN" sz="1800"/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Conclusion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165205" cy="4351655"/>
          </a:xfrm>
        </p:spPr>
        <p:txBody>
          <a:bodyPr/>
          <a:p>
            <a:r>
              <a:rPr lang="en-US" altLang="zh-CN"/>
              <a:t>T</a:t>
            </a:r>
            <a:r>
              <a:rPr lang="zh-CN" altLang="en-US"/>
              <a:t>he growing concern about memory safety and more</a:t>
            </a:r>
            <a:r>
              <a:rPr lang="en-US" altLang="zh-CN"/>
              <a:t> </a:t>
            </a:r>
            <a:r>
              <a:rPr lang="zh-CN" altLang="en-US"/>
              <a:t>efficient programs, 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more advanced</a:t>
            </a:r>
            <a:r>
              <a:rPr lang="en-US" altLang="zh-CN"/>
              <a:t>: </a:t>
            </a:r>
            <a:r>
              <a:rPr lang="zh-CN" altLang="en-US"/>
              <a:t>Parallel and concurrent</a:t>
            </a:r>
            <a:r>
              <a:rPr lang="en-US" altLang="zh-CN"/>
              <a:t> </a:t>
            </a:r>
            <a:r>
              <a:rPr lang="zh-CN" altLang="en-US"/>
              <a:t>garbage collection mechanism </a:t>
            </a:r>
            <a:r>
              <a:rPr lang="en-US" altLang="zh-CN"/>
              <a:t>i</a:t>
            </a:r>
            <a:r>
              <a:rPr lang="zh-CN" altLang="en-US"/>
              <a:t>n Python</a:t>
            </a:r>
            <a:r>
              <a:rPr lang="en-US" altLang="zh-CN"/>
              <a:t>, </a:t>
            </a:r>
            <a:r>
              <a:rPr lang="zh-CN" altLang="en-US"/>
              <a:t>G1, CMS, and ZGC in Java.</a:t>
            </a:r>
            <a:r>
              <a:rPr lang="en-US" altLang="zh-CN"/>
              <a:t>..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671*215"/>
  <p:tag name="TABLE_ENDDRAG_RECT" val="144*114*671*215"/>
</p:tagLst>
</file>

<file path=ppt/tags/tag2.xml><?xml version="1.0" encoding="utf-8"?>
<p:tagLst xmlns:p="http://schemas.openxmlformats.org/presentationml/2006/main">
  <p:tag name="commondata" val="eyJoZGlkIjoiMTdhNDVmM2I0OWQyOTcyNDBhMjdiZDc2YTQ2MWQ4OGI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1574</Words>
  <Application>WPS 演示</Application>
  <PresentationFormat>宽屏</PresentationFormat>
  <Paragraphs>77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微软雅黑</vt:lpstr>
      <vt:lpstr>Arial Unicode MS</vt:lpstr>
      <vt:lpstr>WPS</vt:lpstr>
      <vt:lpstr>Generational Garbage Collection in Python and Java</vt:lpstr>
      <vt:lpstr>Garbage Collection(GC)  significant in saving memory space and improving computers’ efficiency</vt:lpstr>
      <vt:lpstr> how objects are stored in memory space</vt:lpstr>
      <vt:lpstr>Why do we use GGC in Python?</vt:lpstr>
      <vt:lpstr>Reference Counting Algorithm.  (introduction and  circular reference problem) reason: easy and high efficiency</vt:lpstr>
      <vt:lpstr>GGC in Python</vt:lpstr>
      <vt:lpstr>GGC for Java</vt:lpstr>
      <vt:lpstr>Other differences between Python and Java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企业用户_785575562</cp:lastModifiedBy>
  <cp:revision>101</cp:revision>
  <dcterms:created xsi:type="dcterms:W3CDTF">2023-08-09T12:44:00Z</dcterms:created>
  <dcterms:modified xsi:type="dcterms:W3CDTF">2023-12-22T02:39:32Z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AB6D36F812094D11B87C854B47B1EAD6_13</vt:lpwstr>
  </property>
  <property fmtid="{D5CDD505-2E9C-101B-9397-08002B2CF9AE}" pid="3" name="KSOProductBuildVer">
    <vt:lpwstr>2052-12.1.0.15990</vt:lpwstr>
  </property>
</Properties>
</file>