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71" r:id="rId5"/>
    <p:sldId id="272" r:id="rId6"/>
    <p:sldId id="257" r:id="rId7"/>
    <p:sldId id="258" r:id="rId8"/>
    <p:sldId id="260" r:id="rId9"/>
    <p:sldId id="263" r:id="rId10"/>
    <p:sldId id="267" r:id="rId11"/>
    <p:sldId id="264" r:id="rId12"/>
    <p:sldId id="262" r:id="rId13"/>
    <p:sldId id="261" r:id="rId14"/>
    <p:sldId id="273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81C7D-6D89-2552-740A-538DE6A0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15592-3833-F1AC-FBC7-0BC6FEF6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5E91C-2311-24CE-D03D-FBE6C0E9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B9FF9-C562-32B1-0957-4444C71C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56E0A-5BF7-5107-2DF4-34F44D6D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E4C7F-D5CE-A8BE-E121-8BDF5388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F5F5C-ABA8-162F-9675-9CA3D793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8E351-AA40-877C-1BFF-0213C3BB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05F56-2C68-AE92-32AC-34857611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EC585-B02F-FAEE-0D08-2F6A696D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01539-D0CD-1303-B07F-C8AC71EB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27B64-80DF-A518-437D-2C32572C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008C5-9796-4E0A-3B83-7D0E7573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579C-3909-AE99-0B66-AC5E110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F9C47-F16E-C763-AA19-1C372B2B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B064C-421B-D05D-B0BD-7EF9D76F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706B6-F899-27C5-19E0-F6F8348B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CB425-5750-1182-F71F-23F68CCE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4D19B-E272-D62C-CE2B-C9C1552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743F7-4E15-43D6-B413-07AA60E7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12EFF-4006-15E0-7B26-A566428C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C5566-A4A8-CBC4-2F8D-47390D71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DF6CE-22BC-8EBF-DDAC-7615D010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21EA4-7605-0039-9C3F-449A7F1C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70A11-2FF1-C96D-E45D-705DBDA1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3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33CC9-F0C6-B74C-5FBD-80928A06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BF151-5CBD-1A0D-3D07-6D838EC8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9419E-3607-C04D-7F42-4A3335D7D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E3255-64A0-39C4-0990-9305BA3D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5D885-5198-6E99-DFAD-AA62708D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736CB-76C7-E03C-4187-4543B655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6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F4ED-7880-746A-DDEC-39C274E7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B0DC9-6BDE-ED22-0E58-3147888B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02A3E-70D8-1552-057C-503ED7020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E5622D-4426-3D24-FE73-7393447F1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66EEDD-7639-C22C-7861-C916EFE3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EDC00C-39EC-68E1-31E4-049CD442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0FD974-1D7E-E50D-6352-6DBBEA10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5A1B2-1DCD-8ED1-7E5A-4968501E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88596-8121-182B-B827-182D7AFD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3AA95F-FDB8-862B-8F79-F1C22F8C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E3414A-25EA-6AE8-ED2D-78000EC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39D7E-BDA1-46CD-18D2-ABBE754A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6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797F2-2410-8492-AC0B-21E433EF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AB4573-3C0B-4A62-464A-B1509824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C63D56-70A5-613D-5704-1BE2B823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6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5B6C-3D90-D12B-5C74-0E637D4D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62895-2BE4-05A9-E871-A35BE096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380BB-D0A1-12F0-1CFB-244F9516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25D89-B4F0-BDB8-0406-127B657A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D1846-1912-D690-0429-A8D8A89A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2853D-77F7-5BDE-CDF6-D9794AF8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D8D6-508C-A8C1-20E5-3190C491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7663B0-63E4-E12B-11B5-EB5EDFF9D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8D0D6-2254-B5BD-631F-CAF06BD3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22E54-ADA4-0A35-F93A-4BC084D8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15252-02A7-F8FA-6AED-2B7D7046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A0BB9-A00B-BA5F-CBDA-8C4284A6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4C30F1-0AC3-8214-DFDF-AED6DFDB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068A6-1FCB-92D8-34A1-69D33839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F511B-A8C3-D87C-14DE-C823944D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9462-A3E7-4FE9-A862-1C76A7CCD39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669FF-FF13-4932-F22F-753FD6E5A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A0FAF-99D4-7D58-56F3-2A1A7DCAD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DCF5-9811-47F5-9477-B6A91089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8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CF6A3-5BD2-0FA6-661A-5F6B1B183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Statically typing and dynamically typing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6726F9-FF41-032F-87B0-A17E4D56FE07}"/>
              </a:ext>
            </a:extLst>
          </p:cNvPr>
          <p:cNvSpPr txBox="1"/>
          <p:nvPr/>
        </p:nvSpPr>
        <p:spPr>
          <a:xfrm>
            <a:off x="5439410" y="443204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Ziming</a:t>
            </a:r>
            <a:r>
              <a:rPr lang="en-US" altLang="zh-CN" dirty="0"/>
              <a:t> 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4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980F9-6801-6FF4-ED24-016EC35C6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5FD656-5203-074C-B2FA-108A1AB95D69}"/>
              </a:ext>
            </a:extLst>
          </p:cNvPr>
          <p:cNvSpPr txBox="1"/>
          <p:nvPr/>
        </p:nvSpPr>
        <p:spPr>
          <a:xfrm>
            <a:off x="410547" y="438840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Advantages and disadvantages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9F7C01-C9AD-204A-4B7D-30562AE26536}"/>
              </a:ext>
            </a:extLst>
          </p:cNvPr>
          <p:cNvSpPr txBox="1"/>
          <p:nvPr/>
        </p:nvSpPr>
        <p:spPr>
          <a:xfrm>
            <a:off x="1026368" y="1436915"/>
            <a:ext cx="8166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Statically typed languages have more constraints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3144EB-2129-193E-3D85-D75DEA90F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8" y="2687216"/>
            <a:ext cx="4999875" cy="25404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182F13-C0D0-A195-5B1C-F1A52783D93B}"/>
              </a:ext>
            </a:extLst>
          </p:cNvPr>
          <p:cNvSpPr txBox="1"/>
          <p:nvPr/>
        </p:nvSpPr>
        <p:spPr>
          <a:xfrm>
            <a:off x="7978451" y="4198853"/>
            <a:ext cx="203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/>
              </a:rPr>
              <a:t>distracti</a:t>
            </a:r>
            <a:r>
              <a:rPr lang="en-US" altLang="zh-CN" sz="2800" b="1" dirty="0"/>
              <a:t>ve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0AFE5E-CA79-03DB-F87A-7891DE11C4EE}"/>
              </a:ext>
            </a:extLst>
          </p:cNvPr>
          <p:cNvSpPr txBox="1"/>
          <p:nvPr/>
        </p:nvSpPr>
        <p:spPr>
          <a:xfrm>
            <a:off x="7978451" y="3079494"/>
            <a:ext cx="203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/>
              </a:rPr>
              <a:t>secure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12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A00C74-DBCB-E324-48E9-3DBECEF72330}"/>
              </a:ext>
            </a:extLst>
          </p:cNvPr>
          <p:cNvSpPr txBox="1"/>
          <p:nvPr/>
        </p:nvSpPr>
        <p:spPr>
          <a:xfrm>
            <a:off x="410547" y="438840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Advantages and disadvantages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C1F8D-4563-DC3C-C6F6-9332D466004A}"/>
              </a:ext>
            </a:extLst>
          </p:cNvPr>
          <p:cNvSpPr txBox="1"/>
          <p:nvPr/>
        </p:nvSpPr>
        <p:spPr>
          <a:xfrm>
            <a:off x="951723" y="1390262"/>
            <a:ext cx="798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Dynamically typed languages are easier to learn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698BA4-6BD1-6651-D87F-8F4ECFEA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7" y="3134935"/>
            <a:ext cx="3717702" cy="1304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81197C-EB07-5935-D096-F209D6590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4" y="2820530"/>
            <a:ext cx="2235573" cy="16188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681E23-863A-387A-30BA-B57D6A0570E6}"/>
              </a:ext>
            </a:extLst>
          </p:cNvPr>
          <p:cNvSpPr txBox="1"/>
          <p:nvPr/>
        </p:nvSpPr>
        <p:spPr>
          <a:xfrm>
            <a:off x="1259633" y="486054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ADAB73-6E51-4C24-CC29-206FFE57BB6C}"/>
              </a:ext>
            </a:extLst>
          </p:cNvPr>
          <p:cNvSpPr txBox="1"/>
          <p:nvPr/>
        </p:nvSpPr>
        <p:spPr>
          <a:xfrm>
            <a:off x="7287209" y="4860543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0.33333333333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366E-28DA-0575-31D1-E7F923D8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56FF08-0C9F-97EB-F850-58FE52F0E861}"/>
              </a:ext>
            </a:extLst>
          </p:cNvPr>
          <p:cNvSpPr txBox="1"/>
          <p:nvPr/>
        </p:nvSpPr>
        <p:spPr>
          <a:xfrm>
            <a:off x="410547" y="438840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Advantages and disadvantages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02098-AFED-DC42-C762-74FA8C1257EF}"/>
              </a:ext>
            </a:extLst>
          </p:cNvPr>
          <p:cNvSpPr txBox="1"/>
          <p:nvPr/>
        </p:nvSpPr>
        <p:spPr>
          <a:xfrm>
            <a:off x="951723" y="1212980"/>
            <a:ext cx="6715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Performance: Statically typing is quicker</a:t>
            </a:r>
            <a:endParaRPr lang="zh-CN" altLang="en-US" sz="28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827A90-8942-8F4D-72BB-5C7E2A8E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90" y="2589312"/>
            <a:ext cx="4572396" cy="13640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DEDB00-969F-033D-A1D9-D17EB3C40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90" y="4424306"/>
            <a:ext cx="2682472" cy="8458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19C6300-7F37-5206-028D-384408920A5D}"/>
              </a:ext>
            </a:extLst>
          </p:cNvPr>
          <p:cNvSpPr txBox="1"/>
          <p:nvPr/>
        </p:nvSpPr>
        <p:spPr>
          <a:xfrm>
            <a:off x="1103690" y="197809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7FBDB6-0C07-37DC-30B1-4C5A29789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14" y="2589312"/>
            <a:ext cx="3375953" cy="14479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59361A2-C791-42ED-A6EB-1378B868DAA7}"/>
              </a:ext>
            </a:extLst>
          </p:cNvPr>
          <p:cNvSpPr txBox="1"/>
          <p:nvPr/>
        </p:nvSpPr>
        <p:spPr>
          <a:xfrm>
            <a:off x="7668814" y="197809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C478553-9456-8A93-31CA-630D2377B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14" y="4409064"/>
            <a:ext cx="2712955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FC1FDE-6C09-FA1C-DDD5-D0DA1A430FBD}"/>
              </a:ext>
            </a:extLst>
          </p:cNvPr>
          <p:cNvSpPr txBox="1"/>
          <p:nvPr/>
        </p:nvSpPr>
        <p:spPr>
          <a:xfrm>
            <a:off x="410547" y="438840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Advantages and disadvantages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0525A2-0BA7-F4A5-0798-F29542080DBA}"/>
              </a:ext>
            </a:extLst>
          </p:cNvPr>
          <p:cNvSpPr txBox="1"/>
          <p:nvPr/>
        </p:nvSpPr>
        <p:spPr>
          <a:xfrm>
            <a:off x="951723" y="1212980"/>
            <a:ext cx="9358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Statically typed languages catch bugs earlier than dynamically typed languages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123F96-16FF-6276-DA43-9D96F5B0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2672683"/>
            <a:ext cx="4450702" cy="37464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D0AAB4-E456-E526-EBD8-35367A09696C}"/>
              </a:ext>
            </a:extLst>
          </p:cNvPr>
          <p:cNvSpPr txBox="1"/>
          <p:nvPr/>
        </p:nvSpPr>
        <p:spPr>
          <a:xfrm>
            <a:off x="6387890" y="40626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Error in Statically typing 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26988-4E40-3716-BDA0-890A22A7EA6A}"/>
              </a:ext>
            </a:extLst>
          </p:cNvPr>
          <p:cNvSpPr txBox="1"/>
          <p:nvPr/>
        </p:nvSpPr>
        <p:spPr>
          <a:xfrm>
            <a:off x="6387890" y="5148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 error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D4EE4B-4F30-2D17-3ACF-E958530CB5A7}"/>
              </a:ext>
            </a:extLst>
          </p:cNvPr>
          <p:cNvSpPr txBox="1"/>
          <p:nvPr/>
        </p:nvSpPr>
        <p:spPr>
          <a:xfrm>
            <a:off x="6387890" y="5865161"/>
            <a:ext cx="319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Error in Dynamically typing 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47C035-739C-04F4-FFC4-8DA579CB78DC}"/>
              </a:ext>
            </a:extLst>
          </p:cNvPr>
          <p:cNvCxnSpPr/>
          <p:nvPr/>
        </p:nvCxnSpPr>
        <p:spPr>
          <a:xfrm>
            <a:off x="4991877" y="4247275"/>
            <a:ext cx="1203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591A35-43B8-7114-F2C3-2B94DF6AE31A}"/>
              </a:ext>
            </a:extLst>
          </p:cNvPr>
          <p:cNvCxnSpPr>
            <a:endCxn id="10" idx="1"/>
          </p:cNvCxnSpPr>
          <p:nvPr/>
        </p:nvCxnSpPr>
        <p:spPr>
          <a:xfrm>
            <a:off x="2481943" y="5333217"/>
            <a:ext cx="3905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0A34B0-CB49-2E13-5B04-45147D902F50}"/>
              </a:ext>
            </a:extLst>
          </p:cNvPr>
          <p:cNvCxnSpPr>
            <a:endCxn id="11" idx="1"/>
          </p:cNvCxnSpPr>
          <p:nvPr/>
        </p:nvCxnSpPr>
        <p:spPr>
          <a:xfrm>
            <a:off x="2659224" y="6049827"/>
            <a:ext cx="3728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32ACF-D23C-07C8-842D-3E312D487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733513-4564-6082-2CE6-CD4B1998F0D6}"/>
              </a:ext>
            </a:extLst>
          </p:cNvPr>
          <p:cNvSpPr txBox="1"/>
          <p:nvPr/>
        </p:nvSpPr>
        <p:spPr>
          <a:xfrm>
            <a:off x="410547" y="438840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Advantages and disadvantages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A11304-2D25-9AA6-B0D4-40C764704013}"/>
              </a:ext>
            </a:extLst>
          </p:cNvPr>
          <p:cNvSpPr txBox="1"/>
          <p:nvPr/>
        </p:nvSpPr>
        <p:spPr>
          <a:xfrm>
            <a:off x="1026368" y="1735494"/>
            <a:ext cx="98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191B1F"/>
                </a:solidFill>
                <a:effectLst/>
              </a:rPr>
              <a:t>Evolution &amp; Maintenance: </a:t>
            </a:r>
            <a:r>
              <a:rPr lang="en-US" altLang="zh-CN" sz="2800" b="1" dirty="0"/>
              <a:t>Statically typing is easier</a:t>
            </a:r>
            <a:endParaRPr lang="en-US" altLang="zh-CN" sz="2800" b="1" i="0" dirty="0">
              <a:solidFill>
                <a:srgbClr val="191B1F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14E9DF-039A-CF3F-E312-26EEB2D3C235}"/>
              </a:ext>
            </a:extLst>
          </p:cNvPr>
          <p:cNvSpPr txBox="1"/>
          <p:nvPr/>
        </p:nvSpPr>
        <p:spPr>
          <a:xfrm>
            <a:off x="1026368" y="3429000"/>
            <a:ext cx="98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191B1F"/>
                </a:solidFill>
                <a:effectLst/>
              </a:rPr>
              <a:t>Compilers can help find errors.</a:t>
            </a:r>
          </a:p>
        </p:txBody>
      </p:sp>
    </p:spTree>
    <p:extLst>
      <p:ext uri="{BB962C8B-B14F-4D97-AF65-F5344CB8AC3E}">
        <p14:creationId xmlns:p14="http://schemas.microsoft.com/office/powerpoint/2010/main" val="394561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B7DB-69AB-0D96-B9E8-7321D70B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95326-C13E-B8D4-4EB3-F1FCFDD2E0BA}"/>
              </a:ext>
            </a:extLst>
          </p:cNvPr>
          <p:cNvSpPr txBox="1"/>
          <p:nvPr/>
        </p:nvSpPr>
        <p:spPr>
          <a:xfrm>
            <a:off x="410547" y="438840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Advantages and disadvantages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D799C4-55C1-B622-4464-909CCEDC7016}"/>
              </a:ext>
            </a:extLst>
          </p:cNvPr>
          <p:cNvSpPr txBox="1"/>
          <p:nvPr/>
        </p:nvSpPr>
        <p:spPr>
          <a:xfrm>
            <a:off x="1054360" y="1880722"/>
            <a:ext cx="98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Dynamically typed languages may be hard to understand.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962520-CA7C-CE9D-CEDC-303DDB0D6317}"/>
              </a:ext>
            </a:extLst>
          </p:cNvPr>
          <p:cNvSpPr txBox="1"/>
          <p:nvPr/>
        </p:nvSpPr>
        <p:spPr>
          <a:xfrm>
            <a:off x="1054360" y="3261049"/>
            <a:ext cx="98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Statically typed languages’ development speed is slower.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041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FDE00-1FCC-2D9C-EAC3-D2C2F9A69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ED7FCC-28BF-60C9-544D-338028D7F115}"/>
              </a:ext>
            </a:extLst>
          </p:cNvPr>
          <p:cNvSpPr txBox="1"/>
          <p:nvPr/>
        </p:nvSpPr>
        <p:spPr>
          <a:xfrm>
            <a:off x="410547" y="438840"/>
            <a:ext cx="249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Applications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031569-F3EE-9C20-5CDB-B1E96506CE8C}"/>
              </a:ext>
            </a:extLst>
          </p:cNvPr>
          <p:cNvSpPr txBox="1"/>
          <p:nvPr/>
        </p:nvSpPr>
        <p:spPr>
          <a:xfrm>
            <a:off x="1657042" y="1726164"/>
            <a:ext cx="8369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</a:rPr>
              <a:t>Deciding which language to use is usually dependent on both the programmer and the purpose of the program.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AAD8DE-802B-0C7F-ACFF-DFE11229CCA6}"/>
              </a:ext>
            </a:extLst>
          </p:cNvPr>
          <p:cNvSpPr txBox="1"/>
          <p:nvPr/>
        </p:nvSpPr>
        <p:spPr>
          <a:xfrm>
            <a:off x="1657042" y="464997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Exploit strengths and avoid weaknesses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99A3AF-3634-52C4-DFE6-939A4FB1844B}"/>
              </a:ext>
            </a:extLst>
          </p:cNvPr>
          <p:cNvSpPr txBox="1"/>
          <p:nvPr/>
        </p:nvSpPr>
        <p:spPr>
          <a:xfrm>
            <a:off x="1657042" y="3141901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 scale</a:t>
            </a:r>
          </a:p>
          <a:p>
            <a:r>
              <a:rPr lang="en-US" altLang="zh-CN" dirty="0"/>
              <a:t>Development team experience and habits</a:t>
            </a:r>
          </a:p>
          <a:p>
            <a:r>
              <a:rPr lang="en-US" altLang="zh-CN" dirty="0"/>
              <a:t>Special needs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0D1542-80A2-B702-9A70-6941BE5F8A14}"/>
              </a:ext>
            </a:extLst>
          </p:cNvPr>
          <p:cNvSpPr/>
          <p:nvPr/>
        </p:nvSpPr>
        <p:spPr>
          <a:xfrm>
            <a:off x="4388642" y="2828835"/>
            <a:ext cx="34147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zh-CN" alt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2E1C51-F890-9CD1-C194-2F9FF46A88D2}"/>
              </a:ext>
            </a:extLst>
          </p:cNvPr>
          <p:cNvSpPr txBox="1"/>
          <p:nvPr/>
        </p:nvSpPr>
        <p:spPr>
          <a:xfrm>
            <a:off x="410547" y="438840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Contents</a:t>
            </a:r>
            <a:endParaRPr lang="zh-CN" altLang="en-US" sz="4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8FF3A6-E944-8225-DC36-0C1E1FD26B68}"/>
              </a:ext>
            </a:extLst>
          </p:cNvPr>
          <p:cNvSpPr txBox="1"/>
          <p:nvPr/>
        </p:nvSpPr>
        <p:spPr>
          <a:xfrm>
            <a:off x="1017037" y="1670179"/>
            <a:ext cx="69685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Advantages and 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2385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ADF9A734-BF29-59CF-DD61-D12975700517}"/>
              </a:ext>
            </a:extLst>
          </p:cNvPr>
          <p:cNvSpPr txBox="1"/>
          <p:nvPr/>
        </p:nvSpPr>
        <p:spPr>
          <a:xfrm>
            <a:off x="410547" y="438840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Introduction</a:t>
            </a:r>
            <a:endParaRPr lang="zh-CN" altLang="en-US" sz="4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E1CAB8-DCA4-5287-2B3C-862A94AF6EE2}"/>
              </a:ext>
            </a:extLst>
          </p:cNvPr>
          <p:cNvSpPr txBox="1"/>
          <p:nvPr/>
        </p:nvSpPr>
        <p:spPr>
          <a:xfrm>
            <a:off x="1390261" y="1697129"/>
            <a:ext cx="925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</a:rPr>
              <a:t>What is the basis for classifying dynamically and statically typed languages?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338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DD9A-A51D-6744-B393-04E4A034A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B1771F9-1BBB-6675-DC76-3DF2F8DD6976}"/>
              </a:ext>
            </a:extLst>
          </p:cNvPr>
          <p:cNvSpPr txBox="1"/>
          <p:nvPr/>
        </p:nvSpPr>
        <p:spPr>
          <a:xfrm>
            <a:off x="1374710" y="3806890"/>
            <a:ext cx="9442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Every programming language has a system of checking that values have been assigned their correct types, which is known as </a:t>
            </a:r>
            <a:r>
              <a:rPr lang="en-US" altLang="zh-CN" sz="2400" b="1" dirty="0">
                <a:solidFill>
                  <a:srgbClr val="FF0000"/>
                </a:solidFill>
              </a:rPr>
              <a:t>type checking.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35DA96-C68B-AE85-5315-CD483F234D78}"/>
              </a:ext>
            </a:extLst>
          </p:cNvPr>
          <p:cNvSpPr txBox="1"/>
          <p:nvPr/>
        </p:nvSpPr>
        <p:spPr>
          <a:xfrm>
            <a:off x="410547" y="438840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Introduction</a:t>
            </a:r>
            <a:endParaRPr lang="zh-CN" altLang="en-US" sz="4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1759CF-C577-BF5A-8A6D-FDE30AB3BE6E}"/>
              </a:ext>
            </a:extLst>
          </p:cNvPr>
          <p:cNvSpPr txBox="1"/>
          <p:nvPr/>
        </p:nvSpPr>
        <p:spPr>
          <a:xfrm>
            <a:off x="1374710" y="1977517"/>
            <a:ext cx="9255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A data type </a:t>
            </a:r>
            <a:r>
              <a:rPr lang="zh-CN" altLang="en-US" sz="2400" b="1" dirty="0"/>
              <a:t>in a programming language refers to a characteristic that defines the nature of the value that a data element has.</a:t>
            </a:r>
          </a:p>
        </p:txBody>
      </p:sp>
    </p:spTree>
    <p:extLst>
      <p:ext uri="{BB962C8B-B14F-4D97-AF65-F5344CB8AC3E}">
        <p14:creationId xmlns:p14="http://schemas.microsoft.com/office/powerpoint/2010/main" val="10331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8A20B-BA12-C5BC-D9E1-2A84466BD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F0DA8F4-4973-6822-141E-1D278AAD3AF3}"/>
              </a:ext>
            </a:extLst>
          </p:cNvPr>
          <p:cNvSpPr/>
          <p:nvPr/>
        </p:nvSpPr>
        <p:spPr>
          <a:xfrm>
            <a:off x="1390261" y="3374059"/>
            <a:ext cx="201541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code</a:t>
            </a:r>
            <a:endParaRPr lang="zh-CN" altLang="en-US" sz="3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A1C79D-BD12-E2E3-1AA8-61D61058D485}"/>
              </a:ext>
            </a:extLst>
          </p:cNvPr>
          <p:cNvSpPr/>
          <p:nvPr/>
        </p:nvSpPr>
        <p:spPr>
          <a:xfrm>
            <a:off x="4948334" y="3349178"/>
            <a:ext cx="201541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Static type checking</a:t>
            </a:r>
            <a:endParaRPr lang="zh-CN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7E538F-012F-BD39-0ED3-0A1D9CE58815}"/>
              </a:ext>
            </a:extLst>
          </p:cNvPr>
          <p:cNvSpPr/>
          <p:nvPr/>
        </p:nvSpPr>
        <p:spPr>
          <a:xfrm>
            <a:off x="8506407" y="3374059"/>
            <a:ext cx="213982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Dynamic type checking</a:t>
            </a:r>
            <a:endParaRPr lang="zh-CN" altLang="en-US" sz="24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7206B9C-18F9-F1E2-C9CB-A3C1A0BA7009}"/>
              </a:ext>
            </a:extLst>
          </p:cNvPr>
          <p:cNvSpPr/>
          <p:nvPr/>
        </p:nvSpPr>
        <p:spPr>
          <a:xfrm>
            <a:off x="3629608" y="3896573"/>
            <a:ext cx="1147665" cy="419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1E3C6F8-993E-F7EB-4E25-DFDF87E30C6E}"/>
              </a:ext>
            </a:extLst>
          </p:cNvPr>
          <p:cNvSpPr/>
          <p:nvPr/>
        </p:nvSpPr>
        <p:spPr>
          <a:xfrm>
            <a:off x="7134807" y="3857696"/>
            <a:ext cx="1147665" cy="419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2B973-903C-8612-1F19-B49EA2491315}"/>
              </a:ext>
            </a:extLst>
          </p:cNvPr>
          <p:cNvSpPr txBox="1"/>
          <p:nvPr/>
        </p:nvSpPr>
        <p:spPr>
          <a:xfrm>
            <a:off x="5111620" y="2823552"/>
            <a:ext cx="196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Compile time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FD96B0-3A0A-405B-8E45-7A75340AC66C}"/>
              </a:ext>
            </a:extLst>
          </p:cNvPr>
          <p:cNvSpPr txBox="1"/>
          <p:nvPr/>
        </p:nvSpPr>
        <p:spPr>
          <a:xfrm>
            <a:off x="9103281" y="283650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Runtime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1FE228-9A56-1F4D-7F86-A54A04253BAA}"/>
              </a:ext>
            </a:extLst>
          </p:cNvPr>
          <p:cNvSpPr txBox="1"/>
          <p:nvPr/>
        </p:nvSpPr>
        <p:spPr>
          <a:xfrm>
            <a:off x="410547" y="438840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Introduction</a:t>
            </a:r>
            <a:endParaRPr lang="zh-CN" altLang="en-US" sz="4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CDF795-B734-4BD7-6856-53CC3C6BE9BC}"/>
              </a:ext>
            </a:extLst>
          </p:cNvPr>
          <p:cNvSpPr txBox="1"/>
          <p:nvPr/>
        </p:nvSpPr>
        <p:spPr>
          <a:xfrm>
            <a:off x="1390261" y="1697129"/>
            <a:ext cx="9255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</a:rPr>
              <a:t>What is the basis for classifying dynamically and statically typed languages?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73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20B730-36EB-9B4C-8578-AD9AC455FE98}"/>
              </a:ext>
            </a:extLst>
          </p:cNvPr>
          <p:cNvSpPr txBox="1"/>
          <p:nvPr/>
        </p:nvSpPr>
        <p:spPr>
          <a:xfrm>
            <a:off x="410547" y="438840"/>
            <a:ext cx="6437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Definition: statically typing</a:t>
            </a:r>
            <a:endParaRPr lang="zh-CN" altLang="en-US" sz="4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71D1E9-BBC5-967E-A18A-A9E1627A1638}"/>
              </a:ext>
            </a:extLst>
          </p:cNvPr>
          <p:cNvSpPr txBox="1"/>
          <p:nvPr/>
        </p:nvSpPr>
        <p:spPr>
          <a:xfrm>
            <a:off x="961052" y="1819469"/>
            <a:ext cx="490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dirty="0">
                <a:effectLst/>
              </a:rPr>
              <a:t>ype checking occurs at compile time. 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EB73E-1D46-BF30-B9CC-DB596183BF3A}"/>
              </a:ext>
            </a:extLst>
          </p:cNvPr>
          <p:cNvSpPr txBox="1"/>
          <p:nvPr/>
        </p:nvSpPr>
        <p:spPr>
          <a:xfrm>
            <a:off x="961053" y="4572000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Examples: </a:t>
            </a:r>
            <a:r>
              <a:rPr lang="en-US" altLang="zh-CN" sz="2400" dirty="0">
                <a:effectLst/>
              </a:rPr>
              <a:t>Java, C, C++, C#, Go 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BD916D-A6CE-1DD2-6A95-26B9CEB0C86A}"/>
              </a:ext>
            </a:extLst>
          </p:cNvPr>
          <p:cNvSpPr txBox="1"/>
          <p:nvPr/>
        </p:nvSpPr>
        <p:spPr>
          <a:xfrm>
            <a:off x="961053" y="3195734"/>
            <a:ext cx="4907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74151"/>
                </a:solidFill>
                <a:effectLst/>
              </a:rPr>
              <a:t>The type of </a:t>
            </a:r>
            <a:r>
              <a:rPr lang="en-US" altLang="zh-CN" sz="2400" dirty="0">
                <a:solidFill>
                  <a:srgbClr val="374151"/>
                </a:solidFill>
              </a:rPr>
              <a:t>variable</a:t>
            </a:r>
            <a:r>
              <a:rPr lang="en-US" altLang="zh-CN" sz="2400" b="0" i="0" dirty="0">
                <a:solidFill>
                  <a:srgbClr val="374151"/>
                </a:solidFill>
                <a:effectLst/>
              </a:rPr>
              <a:t> will not change.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45ACB0E-FB68-1CE4-6157-7CDD5057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81" y="1329588"/>
            <a:ext cx="5765298" cy="46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A389EA-4A7E-6FDD-0488-32DCFE1D6A1B}"/>
              </a:ext>
            </a:extLst>
          </p:cNvPr>
          <p:cNvSpPr txBox="1"/>
          <p:nvPr/>
        </p:nvSpPr>
        <p:spPr>
          <a:xfrm>
            <a:off x="410547" y="438840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Definition: dynamically typing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294298-0E25-AFB0-7590-608A76201F77}"/>
              </a:ext>
            </a:extLst>
          </p:cNvPr>
          <p:cNvSpPr txBox="1"/>
          <p:nvPr/>
        </p:nvSpPr>
        <p:spPr>
          <a:xfrm>
            <a:off x="961052" y="1819469"/>
            <a:ext cx="493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dirty="0">
                <a:effectLst/>
              </a:rPr>
              <a:t>ype checking takes place at runtime or execution time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F4FE0D-767D-4166-6A7A-9B6C5E347974}"/>
              </a:ext>
            </a:extLst>
          </p:cNvPr>
          <p:cNvSpPr txBox="1"/>
          <p:nvPr/>
        </p:nvSpPr>
        <p:spPr>
          <a:xfrm>
            <a:off x="961053" y="4572000"/>
            <a:ext cx="547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Examples: </a:t>
            </a:r>
            <a:r>
              <a:rPr lang="en-US" altLang="zh-CN" sz="2400" dirty="0">
                <a:effectLst/>
              </a:rPr>
              <a:t>JavaScript, PHP, Python, Ruby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55399-9DE4-1920-8648-3D64616C1FEF}"/>
              </a:ext>
            </a:extLst>
          </p:cNvPr>
          <p:cNvSpPr txBox="1"/>
          <p:nvPr/>
        </p:nvSpPr>
        <p:spPr>
          <a:xfrm>
            <a:off x="961052" y="3289040"/>
            <a:ext cx="5047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74151"/>
                </a:solidFill>
                <a:effectLst/>
              </a:rPr>
              <a:t>The type of </a:t>
            </a:r>
            <a:r>
              <a:rPr lang="en-US" altLang="zh-CN" sz="2400" dirty="0">
                <a:solidFill>
                  <a:srgbClr val="374151"/>
                </a:solidFill>
              </a:rPr>
              <a:t>variable</a:t>
            </a:r>
            <a:r>
              <a:rPr lang="en-US" altLang="zh-CN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altLang="zh-CN" sz="2400" dirty="0">
                <a:solidFill>
                  <a:srgbClr val="374151"/>
                </a:solidFill>
              </a:rPr>
              <a:t>can be</a:t>
            </a:r>
            <a:r>
              <a:rPr lang="en-US" altLang="zh-CN" sz="2400" b="0" i="0" dirty="0">
                <a:solidFill>
                  <a:srgbClr val="374151"/>
                </a:solidFill>
                <a:effectLst/>
              </a:rPr>
              <a:t> changed.</a:t>
            </a:r>
            <a:endParaRPr lang="zh-CN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1F2A148-E433-91D6-6384-6A492567FE83}"/>
              </a:ext>
            </a:extLst>
          </p:cNvPr>
          <p:cNvGrpSpPr/>
          <p:nvPr/>
        </p:nvGrpSpPr>
        <p:grpSpPr>
          <a:xfrm>
            <a:off x="6295055" y="1105331"/>
            <a:ext cx="5681630" cy="4829082"/>
            <a:chOff x="6438835" y="1385106"/>
            <a:chExt cx="5263805" cy="426953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0A49C9B-33B9-48B0-33DB-2291E16EFF06}"/>
                </a:ext>
              </a:extLst>
            </p:cNvPr>
            <p:cNvGrpSpPr/>
            <p:nvPr/>
          </p:nvGrpSpPr>
          <p:grpSpPr>
            <a:xfrm>
              <a:off x="6438835" y="1385106"/>
              <a:ext cx="5263805" cy="4269531"/>
              <a:chOff x="6438835" y="1385106"/>
              <a:chExt cx="5263805" cy="4269531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56AF6D6-DA09-2CB8-B77F-92205808E3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38835" y="1385106"/>
                <a:ext cx="5263805" cy="426953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5E1AA88-B106-2930-85FA-BCDFF11EC3BD}"/>
                  </a:ext>
                </a:extLst>
              </p:cNvPr>
              <p:cNvSpPr/>
              <p:nvPr/>
            </p:nvSpPr>
            <p:spPr>
              <a:xfrm>
                <a:off x="6867331" y="1922106"/>
                <a:ext cx="849085" cy="177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83E8B6F-12B5-63FF-2748-6C1BDDF4239D}"/>
                </a:ext>
              </a:extLst>
            </p:cNvPr>
            <p:cNvSpPr txBox="1"/>
            <p:nvPr/>
          </p:nvSpPr>
          <p:spPr>
            <a:xfrm>
              <a:off x="6969969" y="1868420"/>
              <a:ext cx="7837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/>
                <a:t>a = 5</a:t>
              </a:r>
              <a:endParaRPr lang="zh-CN" alt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2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78A5C3-FC4D-4BFD-A016-6D09660EF3DA}"/>
              </a:ext>
            </a:extLst>
          </p:cNvPr>
          <p:cNvSpPr txBox="1"/>
          <p:nvPr/>
        </p:nvSpPr>
        <p:spPr>
          <a:xfrm>
            <a:off x="410547" y="438840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Advantages and disadvantages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2AC223-F162-072E-2F00-8B0B1CF7D36C}"/>
              </a:ext>
            </a:extLst>
          </p:cNvPr>
          <p:cNvSpPr txBox="1"/>
          <p:nvPr/>
        </p:nvSpPr>
        <p:spPr>
          <a:xfrm>
            <a:off x="970383" y="1597111"/>
            <a:ext cx="1066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Amount of code: Dynamically typing is less than statically typing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85FBE8-9C64-53A7-3E64-E103496FC1D1}"/>
              </a:ext>
            </a:extLst>
          </p:cNvPr>
          <p:cNvSpPr txBox="1"/>
          <p:nvPr/>
        </p:nvSpPr>
        <p:spPr>
          <a:xfrm>
            <a:off x="970383" y="2951946"/>
            <a:ext cx="934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Statically typing needs type declarations.</a:t>
            </a:r>
          </a:p>
          <a:p>
            <a:r>
              <a:rPr lang="en-US" altLang="zh-CN" sz="2800" b="1" dirty="0"/>
              <a:t>In some cases, type declarations may appear redundant.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F401D0-6D88-361B-EDA8-AEE9CE09B6A8}"/>
              </a:ext>
            </a:extLst>
          </p:cNvPr>
          <p:cNvSpPr txBox="1"/>
          <p:nvPr/>
        </p:nvSpPr>
        <p:spPr>
          <a:xfrm>
            <a:off x="970383" y="466258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int[ ] a = new int[size]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6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4EEEB-0143-F97C-B152-B2DF7D6BE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9F7875-CC39-0BC6-4821-F0A46D03CE6C}"/>
              </a:ext>
            </a:extLst>
          </p:cNvPr>
          <p:cNvSpPr txBox="1"/>
          <p:nvPr/>
        </p:nvSpPr>
        <p:spPr>
          <a:xfrm>
            <a:off x="923731" y="1380932"/>
            <a:ext cx="873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Dynamically typed languages have fewer constraints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988ACB-757F-B2ED-2F1D-6158B26C6C81}"/>
              </a:ext>
            </a:extLst>
          </p:cNvPr>
          <p:cNvSpPr txBox="1"/>
          <p:nvPr/>
        </p:nvSpPr>
        <p:spPr>
          <a:xfrm>
            <a:off x="410547" y="438840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Advantages and disadvantages</a:t>
            </a:r>
            <a:endParaRPr lang="zh-CN" altLang="en-US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BC10D9-7921-C82D-5DF9-2CE9F2461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50" y="2560047"/>
            <a:ext cx="5249524" cy="3227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4AA47A-1881-DA2F-94E0-375297985C9D}"/>
              </a:ext>
            </a:extLst>
          </p:cNvPr>
          <p:cNvSpPr txBox="1"/>
          <p:nvPr/>
        </p:nvSpPr>
        <p:spPr>
          <a:xfrm>
            <a:off x="8042988" y="3167390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free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D0DF73-295C-CB43-E482-28626425EDBB}"/>
              </a:ext>
            </a:extLst>
          </p:cNvPr>
          <p:cNvSpPr txBox="1"/>
          <p:nvPr/>
        </p:nvSpPr>
        <p:spPr>
          <a:xfrm>
            <a:off x="8042988" y="4476794"/>
            <a:ext cx="2799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may have some unknown errors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975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349</Words>
  <Application>Microsoft Office PowerPoint</Application>
  <PresentationFormat>宽屏</PresentationFormat>
  <Paragraphs>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Statically typing and dynamically typing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Statically typing and dynamically typing</dc:title>
  <dc:creator>miyawaki_arika@outlook.com</dc:creator>
  <cp:lastModifiedBy>miyawaki_arika@outlook.com</cp:lastModifiedBy>
  <cp:revision>3</cp:revision>
  <dcterms:created xsi:type="dcterms:W3CDTF">2023-12-20T17:03:32Z</dcterms:created>
  <dcterms:modified xsi:type="dcterms:W3CDTF">2023-12-22T03:49:26Z</dcterms:modified>
</cp:coreProperties>
</file>