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1950-9685-3BD8-3056-0BC26F93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2A666-806D-B265-2917-F59D2C999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27536-8F7B-21C0-5A62-5DDB495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F19C3-E522-0114-FE9E-BCB3D7F1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1DFD-E68B-5616-15B9-D311FC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CD69D-0407-873D-4F49-4B9A5EF4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CEE8-8856-CCBC-0CAA-23FD548F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FB7D-06CF-CB4E-5F14-D88E27F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AF75D-B46E-C0A3-AF11-4653B8FA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B7D92-7D61-EC93-7FE2-C122D4D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2930B-FDD9-635A-B7C2-EE8AACC2C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5C475-BA96-1DCF-042E-EF81946A7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23D2D-3843-ED77-0C09-E29CCB09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B33F1-E498-C2F9-417B-AFF13435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7A5CF-7346-44DB-4EDD-803C9EAA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6888F-4C06-0C79-3D46-F5D0CEB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68579-1D90-238C-78A7-D5E18798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276A-DB1A-1066-67BF-AF5DD042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839B6-88BE-7E2F-7A2F-F21CE066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B31E-480F-52C9-863F-22B30FCD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7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2AD5-20D7-46B4-5E59-AD2C68A7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02E06-1CB7-93AA-8E4D-262B1029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D628A-8D58-07D1-D545-05BCFD4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C708-8924-E98D-4451-6DCE9AB2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E8FE4-0B29-7F29-A501-6E4A8362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5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905-EC23-434C-3E30-7E9AE173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197E-3332-CAF6-2780-C34459ADF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D794-F501-BC9F-4FE7-F528FDD7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A6724-2B9F-0706-D431-CC5BB0B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CFCCC-C17F-0EE3-6C05-51E81AAC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6663F-7503-18DD-81FF-2788C78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7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2C875-4964-F6CD-3BDB-106B1A86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37E3-9C48-ABC9-FF4B-B6A427AE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BA620-806A-E55B-7FFD-01C6E0F8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7C3FD-CEA6-A20C-B77C-533E6E57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C8194-72DF-2A36-F175-618ED663F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38BEAF-5091-0284-FDB8-6755A985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F636DE-D4F1-3BA5-FC56-A49F3CF7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5C2BA-5A15-3EAE-0F0B-9283ED3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0982E-5E99-185B-2983-BBC5156D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1462C-D3E8-F51D-48E4-489F5A7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EF3573-3ADF-2622-719B-6D024F24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E3FA5-25A2-D309-D679-90FE4B59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5AA631-B832-CEA9-C0A1-96D4F699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8B129-714B-30CB-3EB9-767A28E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930B2-7D5B-33AD-6037-FE8EB00B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E618-8DD3-23F3-0344-F62B190F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7964D-53AE-BA24-C518-6E5FBE6E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0960D-E48F-A367-E5F0-616CF28B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A0B8-923B-3332-B4EA-1EACA5E6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3AA19-3A9A-FCA4-547D-D6DCC43F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D693B-487B-9C9F-09E9-1FABCD6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B4D7-E928-05D5-8D2C-046D9474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3BDF7D-3831-3DFF-1861-14FDB798B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76246-9772-FBFD-D96B-444C0515E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19DE0-E7E3-F131-080B-D73F30A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6172A-909D-C55C-38ED-64E0D84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76506-A55C-F960-7796-CDB26AD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ECB42-A070-A70A-37E7-5FC7F2FE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8429-DF55-C066-28D2-AAA49E6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8A50-C155-0BB7-142D-E89D45AF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FF44-C681-40FE-87FC-B07E5D15C22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E47D7-D11B-96C8-3038-9884293DE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AB71-8901-A686-0A03-4D7115C7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D44E-032A-4DFA-B289-8AA8AE07D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E0C0-6F42-8FEB-B01A-471684F6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Building Better Concurrency with Kotlin Coroutine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824EDB-D850-3A16-DE8D-3DE551AEE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Wenqing</a:t>
            </a:r>
            <a:r>
              <a:rPr lang="en-US" altLang="zh-CN" dirty="0"/>
              <a:t> Ge 231502002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3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Some user operation requires the assistance of “background worker” that works somehow independently (e.g. download process, asset import)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The user operation usually “tracks” the state/progress of the worker (e.g. display percentage accordingly, feed/fetch data)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If a background worker is not tracked, the state of it cannot be changed(e.g. cannot running state  termination state), the data of it cannot be accessed.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Waste memory/CPU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not “memory-safe”.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D427-8F44-130D-02C1-59AEE9A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12648-5A1C-F3B6-0D47-E0E98B89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If a background worker is not tracked, the state of it cannot be changed(e.g. cannot running state  termination state), the data of it cannot be accessed.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Waste memory/CPU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not “memory-safe”.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i="1" dirty="0"/>
              <a:t>Recall</a:t>
            </a:r>
            <a:r>
              <a:rPr lang="en-US" altLang="zh-CN" dirty="0"/>
              <a:t>: when no pointer points to an address, the address is “lost”.</a:t>
            </a:r>
          </a:p>
          <a:p>
            <a:r>
              <a:rPr lang="en-US" altLang="zh-CN" dirty="0"/>
              <a:t>Too much “lost” stuff will occupy the space for new allocations.</a:t>
            </a:r>
          </a:p>
          <a:p>
            <a:r>
              <a:rPr lang="en-US" altLang="zh-CN" b="1" dirty="0"/>
              <a:t>Similar in nature.</a:t>
            </a:r>
          </a:p>
        </p:txBody>
      </p:sp>
    </p:spTree>
    <p:extLst>
      <p:ext uri="{BB962C8B-B14F-4D97-AF65-F5344CB8AC3E}">
        <p14:creationId xmlns:p14="http://schemas.microsoft.com/office/powerpoint/2010/main" val="16382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real-life example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9BAEC-C9E2-B689-14FA-5B1A1D54EF14}"/>
              </a:ext>
            </a:extLst>
          </p:cNvPr>
          <p:cNvSpPr/>
          <p:nvPr/>
        </p:nvSpPr>
        <p:spPr>
          <a:xfrm>
            <a:off x="1493520" y="2448560"/>
            <a:ext cx="192024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Action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3DE083-8AA4-B767-C9FD-F459DB044E80}"/>
              </a:ext>
            </a:extLst>
          </p:cNvPr>
          <p:cNvSpPr/>
          <p:nvPr/>
        </p:nvSpPr>
        <p:spPr>
          <a:xfrm>
            <a:off x="4886960" y="2448560"/>
            <a:ext cx="292608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 Worker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58D367-CD42-73E7-D616-28C4AFD889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3760" y="2788920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real-life example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9BAEC-C9E2-B689-14FA-5B1A1D54EF14}"/>
              </a:ext>
            </a:extLst>
          </p:cNvPr>
          <p:cNvSpPr/>
          <p:nvPr/>
        </p:nvSpPr>
        <p:spPr>
          <a:xfrm>
            <a:off x="1493520" y="2448560"/>
            <a:ext cx="192024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Action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3DE083-8AA4-B767-C9FD-F459DB044E80}"/>
              </a:ext>
            </a:extLst>
          </p:cNvPr>
          <p:cNvSpPr/>
          <p:nvPr/>
        </p:nvSpPr>
        <p:spPr>
          <a:xfrm>
            <a:off x="4886960" y="2448560"/>
            <a:ext cx="292608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 Worker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58D367-CD42-73E7-D616-28C4AFD889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3760" y="2788920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CB28715B-0912-0703-7429-208C0522A072}"/>
              </a:ext>
            </a:extLst>
          </p:cNvPr>
          <p:cNvSpPr/>
          <p:nvPr/>
        </p:nvSpPr>
        <p:spPr>
          <a:xfrm>
            <a:off x="1056640" y="3525520"/>
            <a:ext cx="1696720" cy="8331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Cancel!</a:t>
            </a:r>
            <a:endParaRPr lang="zh-CN" altLang="en-US" dirty="0"/>
          </a:p>
        </p:txBody>
      </p:sp>
      <p:sp>
        <p:nvSpPr>
          <p:cNvPr id="9" name="星形: 三十二角 8">
            <a:extLst>
              <a:ext uri="{FF2B5EF4-FFF2-40B4-BE49-F238E27FC236}">
                <a16:creationId xmlns:a16="http://schemas.microsoft.com/office/drawing/2014/main" id="{3E9E643F-7152-2932-64A4-D330032A62CC}"/>
              </a:ext>
            </a:extLst>
          </p:cNvPr>
          <p:cNvSpPr/>
          <p:nvPr/>
        </p:nvSpPr>
        <p:spPr>
          <a:xfrm>
            <a:off x="7040880" y="2687320"/>
            <a:ext cx="2550160" cy="1539239"/>
          </a:xfrm>
          <a:prstGeom prst="star32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Lost track!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FA0950-1FAD-A57B-1860-DA594744E209}"/>
              </a:ext>
            </a:extLst>
          </p:cNvPr>
          <p:cNvCxnSpPr/>
          <p:nvPr/>
        </p:nvCxnSpPr>
        <p:spPr>
          <a:xfrm flipV="1">
            <a:off x="4886960" y="3129280"/>
            <a:ext cx="543456" cy="134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46A132A-8CE4-4F5E-A960-92768972381C}"/>
              </a:ext>
            </a:extLst>
          </p:cNvPr>
          <p:cNvSpPr txBox="1"/>
          <p:nvPr/>
        </p:nvSpPr>
        <p:spPr>
          <a:xfrm>
            <a:off x="3629383" y="445396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Forgot manual termination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5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more complicated situation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9BAEC-C9E2-B689-14FA-5B1A1D54EF14}"/>
              </a:ext>
            </a:extLst>
          </p:cNvPr>
          <p:cNvSpPr/>
          <p:nvPr/>
        </p:nvSpPr>
        <p:spPr>
          <a:xfrm>
            <a:off x="1493520" y="2448560"/>
            <a:ext cx="192024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Action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3DE083-8AA4-B767-C9FD-F459DB044E80}"/>
              </a:ext>
            </a:extLst>
          </p:cNvPr>
          <p:cNvSpPr/>
          <p:nvPr/>
        </p:nvSpPr>
        <p:spPr>
          <a:xfrm>
            <a:off x="4886960" y="2448560"/>
            <a:ext cx="292608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 Worker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58D367-CD42-73E7-D616-28C4AFD889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3760" y="2788920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FF20F1-A23E-BDB4-F42B-7D8E7058C99A}"/>
              </a:ext>
            </a:extLst>
          </p:cNvPr>
          <p:cNvSpPr/>
          <p:nvPr/>
        </p:nvSpPr>
        <p:spPr>
          <a:xfrm>
            <a:off x="8948057" y="2248678"/>
            <a:ext cx="2108719" cy="540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07224E2-8038-32DC-5AE1-7A117C59EEEC}"/>
              </a:ext>
            </a:extLst>
          </p:cNvPr>
          <p:cNvSpPr/>
          <p:nvPr/>
        </p:nvSpPr>
        <p:spPr>
          <a:xfrm>
            <a:off x="8962986" y="2976531"/>
            <a:ext cx="2108719" cy="540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238FD0-3510-CC83-3E21-59342D9A8DFC}"/>
              </a:ext>
            </a:extLst>
          </p:cNvPr>
          <p:cNvSpPr/>
          <p:nvPr/>
        </p:nvSpPr>
        <p:spPr>
          <a:xfrm>
            <a:off x="8962986" y="3731173"/>
            <a:ext cx="2108719" cy="540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4C3D75D-F9F0-49D0-8A61-1B8D7F269D38}"/>
              </a:ext>
            </a:extLst>
          </p:cNvPr>
          <p:cNvSpPr/>
          <p:nvPr/>
        </p:nvSpPr>
        <p:spPr>
          <a:xfrm>
            <a:off x="8962986" y="4456202"/>
            <a:ext cx="2108719" cy="540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2E3B3B-308D-8969-7B98-55C380A6A9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813040" y="2518799"/>
            <a:ext cx="1135017" cy="27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EDC4A3-2C96-28AB-43D0-6502ABB45A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813040" y="2788920"/>
            <a:ext cx="1149946" cy="45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DB4D9-25C7-D99B-F00D-DF92FBDBE433}"/>
              </a:ext>
            </a:extLst>
          </p:cNvPr>
          <p:cNvCxnSpPr>
            <a:stCxn id="5" idx="3"/>
          </p:cNvCxnSpPr>
          <p:nvPr/>
        </p:nvCxnSpPr>
        <p:spPr>
          <a:xfrm>
            <a:off x="7813040" y="2788920"/>
            <a:ext cx="1149946" cy="12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D54905-0089-6DE2-5BF8-AACAC35A7DE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813040" y="2788920"/>
            <a:ext cx="1149946" cy="193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三十二角 18">
            <a:extLst>
              <a:ext uri="{FF2B5EF4-FFF2-40B4-BE49-F238E27FC236}">
                <a16:creationId xmlns:a16="http://schemas.microsoft.com/office/drawing/2014/main" id="{D9D5FE33-E477-D35D-20C2-673190A9467E}"/>
              </a:ext>
            </a:extLst>
          </p:cNvPr>
          <p:cNvSpPr/>
          <p:nvPr/>
        </p:nvSpPr>
        <p:spPr>
          <a:xfrm>
            <a:off x="5293879" y="4945197"/>
            <a:ext cx="3387012" cy="1062854"/>
          </a:xfrm>
          <a:prstGeom prst="star3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Complicated!</a:t>
            </a:r>
          </a:p>
          <a:p>
            <a:pPr algn="ctr"/>
            <a:r>
              <a:rPr lang="en-US" altLang="zh-CN" dirty="0"/>
              <a:t>Easy to forget!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1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Kotlin…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9BAEC-C9E2-B689-14FA-5B1A1D54EF14}"/>
              </a:ext>
            </a:extLst>
          </p:cNvPr>
          <p:cNvSpPr/>
          <p:nvPr/>
        </p:nvSpPr>
        <p:spPr>
          <a:xfrm>
            <a:off x="1493520" y="2448560"/>
            <a:ext cx="192024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Action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3DE083-8AA4-B767-C9FD-F459DB044E80}"/>
              </a:ext>
            </a:extLst>
          </p:cNvPr>
          <p:cNvSpPr/>
          <p:nvPr/>
        </p:nvSpPr>
        <p:spPr>
          <a:xfrm>
            <a:off x="4886960" y="2448560"/>
            <a:ext cx="2926080" cy="6807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 Worker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58D367-CD42-73E7-D616-28C4AFD889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3760" y="2788920"/>
            <a:ext cx="14732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FF20F1-A23E-BDB4-F42B-7D8E7058C99A}"/>
              </a:ext>
            </a:extLst>
          </p:cNvPr>
          <p:cNvSpPr/>
          <p:nvPr/>
        </p:nvSpPr>
        <p:spPr>
          <a:xfrm>
            <a:off x="8948057" y="2248678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07224E2-8038-32DC-5AE1-7A117C59EEEC}"/>
              </a:ext>
            </a:extLst>
          </p:cNvPr>
          <p:cNvSpPr/>
          <p:nvPr/>
        </p:nvSpPr>
        <p:spPr>
          <a:xfrm>
            <a:off x="8962986" y="2976531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238FD0-3510-CC83-3E21-59342D9A8DFC}"/>
              </a:ext>
            </a:extLst>
          </p:cNvPr>
          <p:cNvSpPr/>
          <p:nvPr/>
        </p:nvSpPr>
        <p:spPr>
          <a:xfrm>
            <a:off x="8962986" y="3731173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4C3D75D-F9F0-49D0-8A61-1B8D7F269D38}"/>
              </a:ext>
            </a:extLst>
          </p:cNvPr>
          <p:cNvSpPr/>
          <p:nvPr/>
        </p:nvSpPr>
        <p:spPr>
          <a:xfrm>
            <a:off x="8962986" y="4456202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2E3B3B-308D-8969-7B98-55C380A6A9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813040" y="2518799"/>
            <a:ext cx="1135017" cy="2701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EDC4A3-2C96-28AB-43D0-6502ABB45A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813040" y="2788920"/>
            <a:ext cx="1149946" cy="457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DB4D9-25C7-D99B-F00D-DF92FBDBE433}"/>
              </a:ext>
            </a:extLst>
          </p:cNvPr>
          <p:cNvCxnSpPr>
            <a:stCxn id="5" idx="3"/>
          </p:cNvCxnSpPr>
          <p:nvPr/>
        </p:nvCxnSpPr>
        <p:spPr>
          <a:xfrm>
            <a:off x="7813040" y="2788920"/>
            <a:ext cx="1149946" cy="1212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D54905-0089-6DE2-5BF8-AACAC35A7DE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813040" y="2788920"/>
            <a:ext cx="1149946" cy="19374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E4E5-2C49-BC04-F4C0-75F503C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C8404-0C5C-531E-6DCA-7551EBE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Kotlin…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9BAEC-C9E2-B689-14FA-5B1A1D54EF14}"/>
              </a:ext>
            </a:extLst>
          </p:cNvPr>
          <p:cNvSpPr/>
          <p:nvPr/>
        </p:nvSpPr>
        <p:spPr>
          <a:xfrm>
            <a:off x="1493520" y="2448560"/>
            <a:ext cx="1920240" cy="68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Action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3DE083-8AA4-B767-C9FD-F459DB044E80}"/>
              </a:ext>
            </a:extLst>
          </p:cNvPr>
          <p:cNvSpPr/>
          <p:nvPr/>
        </p:nvSpPr>
        <p:spPr>
          <a:xfrm>
            <a:off x="4886960" y="2448560"/>
            <a:ext cx="2926080" cy="6807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 Worker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58D367-CD42-73E7-D616-28C4AFD889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3760" y="2788920"/>
            <a:ext cx="14732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FF20F1-A23E-BDB4-F42B-7D8E7058C99A}"/>
              </a:ext>
            </a:extLst>
          </p:cNvPr>
          <p:cNvSpPr/>
          <p:nvPr/>
        </p:nvSpPr>
        <p:spPr>
          <a:xfrm>
            <a:off x="8948057" y="2248678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07224E2-8038-32DC-5AE1-7A117C59EEEC}"/>
              </a:ext>
            </a:extLst>
          </p:cNvPr>
          <p:cNvSpPr/>
          <p:nvPr/>
        </p:nvSpPr>
        <p:spPr>
          <a:xfrm>
            <a:off x="8962986" y="2976531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238FD0-3510-CC83-3E21-59342D9A8DFC}"/>
              </a:ext>
            </a:extLst>
          </p:cNvPr>
          <p:cNvSpPr/>
          <p:nvPr/>
        </p:nvSpPr>
        <p:spPr>
          <a:xfrm>
            <a:off x="8962986" y="3731173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4C3D75D-F9F0-49D0-8A61-1B8D7F269D38}"/>
              </a:ext>
            </a:extLst>
          </p:cNvPr>
          <p:cNvSpPr/>
          <p:nvPr/>
        </p:nvSpPr>
        <p:spPr>
          <a:xfrm>
            <a:off x="8962986" y="4456202"/>
            <a:ext cx="2108719" cy="540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2E3B3B-308D-8969-7B98-55C380A6A9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813040" y="2518799"/>
            <a:ext cx="1135017" cy="2701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EDC4A3-2C96-28AB-43D0-6502ABB45A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813040" y="2788920"/>
            <a:ext cx="1149946" cy="457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DB4D9-25C7-D99B-F00D-DF92FBDBE433}"/>
              </a:ext>
            </a:extLst>
          </p:cNvPr>
          <p:cNvCxnSpPr>
            <a:stCxn id="5" idx="3"/>
          </p:cNvCxnSpPr>
          <p:nvPr/>
        </p:nvCxnSpPr>
        <p:spPr>
          <a:xfrm>
            <a:off x="7813040" y="2788920"/>
            <a:ext cx="1149946" cy="1212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D54905-0089-6DE2-5BF8-AACAC35A7DE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813040" y="2788920"/>
            <a:ext cx="1149946" cy="19374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44C13E5D-615A-945D-BCEE-AF993C5C87BC}"/>
              </a:ext>
            </a:extLst>
          </p:cNvPr>
          <p:cNvSpPr/>
          <p:nvPr/>
        </p:nvSpPr>
        <p:spPr>
          <a:xfrm>
            <a:off x="1336559" y="3623082"/>
            <a:ext cx="1696720" cy="8331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Cancel!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D4CD98-BD3D-94A4-9261-1D13CAA0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5130476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179A5BB3-8F35-1B5D-57AA-DD139599A388}"/>
              </a:ext>
            </a:extLst>
          </p:cNvPr>
          <p:cNvSpPr/>
          <p:nvPr/>
        </p:nvSpPr>
        <p:spPr>
          <a:xfrm>
            <a:off x="2355513" y="4674539"/>
            <a:ext cx="1696720" cy="540241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Detected!</a:t>
            </a:r>
            <a:endParaRPr lang="zh-CN" altLang="en-US" dirty="0"/>
          </a:p>
        </p:txBody>
      </p:sp>
      <p:sp>
        <p:nvSpPr>
          <p:cNvPr id="15" name="禁止符 14">
            <a:extLst>
              <a:ext uri="{FF2B5EF4-FFF2-40B4-BE49-F238E27FC236}">
                <a16:creationId xmlns:a16="http://schemas.microsoft.com/office/drawing/2014/main" id="{2E5BD737-DAC4-43F6-F821-144ED15704F1}"/>
              </a:ext>
            </a:extLst>
          </p:cNvPr>
          <p:cNvSpPr/>
          <p:nvPr/>
        </p:nvSpPr>
        <p:spPr>
          <a:xfrm>
            <a:off x="10666367" y="4735177"/>
            <a:ext cx="475861" cy="50556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禁止符 16">
            <a:extLst>
              <a:ext uri="{FF2B5EF4-FFF2-40B4-BE49-F238E27FC236}">
                <a16:creationId xmlns:a16="http://schemas.microsoft.com/office/drawing/2014/main" id="{A5C6FD07-3658-ACA4-9083-DAFE703B7849}"/>
              </a:ext>
            </a:extLst>
          </p:cNvPr>
          <p:cNvSpPr/>
          <p:nvPr/>
        </p:nvSpPr>
        <p:spPr>
          <a:xfrm>
            <a:off x="10643119" y="2478706"/>
            <a:ext cx="475861" cy="50556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禁止符 18">
            <a:extLst>
              <a:ext uri="{FF2B5EF4-FFF2-40B4-BE49-F238E27FC236}">
                <a16:creationId xmlns:a16="http://schemas.microsoft.com/office/drawing/2014/main" id="{EAA54182-7039-EC5E-AA1E-A2DC817A91BA}"/>
              </a:ext>
            </a:extLst>
          </p:cNvPr>
          <p:cNvSpPr/>
          <p:nvPr/>
        </p:nvSpPr>
        <p:spPr>
          <a:xfrm>
            <a:off x="10698480" y="3142325"/>
            <a:ext cx="475861" cy="50556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禁止符 19">
            <a:extLst>
              <a:ext uri="{FF2B5EF4-FFF2-40B4-BE49-F238E27FC236}">
                <a16:creationId xmlns:a16="http://schemas.microsoft.com/office/drawing/2014/main" id="{2D962BEF-EC76-034C-4F33-36D30A16F9F8}"/>
              </a:ext>
            </a:extLst>
          </p:cNvPr>
          <p:cNvSpPr/>
          <p:nvPr/>
        </p:nvSpPr>
        <p:spPr>
          <a:xfrm>
            <a:off x="10736891" y="3950639"/>
            <a:ext cx="475861" cy="50556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禁止符 20">
            <a:extLst>
              <a:ext uri="{FF2B5EF4-FFF2-40B4-BE49-F238E27FC236}">
                <a16:creationId xmlns:a16="http://schemas.microsoft.com/office/drawing/2014/main" id="{064D29FB-E707-BE3D-7266-9A6D375422B8}"/>
              </a:ext>
            </a:extLst>
          </p:cNvPr>
          <p:cNvSpPr/>
          <p:nvPr/>
        </p:nvSpPr>
        <p:spPr>
          <a:xfrm>
            <a:off x="7409128" y="2906726"/>
            <a:ext cx="475861" cy="50556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38D57C0-21E2-D41F-332F-5E8F34E113B5}"/>
              </a:ext>
            </a:extLst>
          </p:cNvPr>
          <p:cNvSpPr/>
          <p:nvPr/>
        </p:nvSpPr>
        <p:spPr>
          <a:xfrm>
            <a:off x="7492482" y="5214780"/>
            <a:ext cx="1748647" cy="3276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1826AC2-DA3C-3154-AD19-346DC58BE481}"/>
              </a:ext>
            </a:extLst>
          </p:cNvPr>
          <p:cNvSpPr/>
          <p:nvPr/>
        </p:nvSpPr>
        <p:spPr>
          <a:xfrm rot="10800000">
            <a:off x="7492482" y="5721026"/>
            <a:ext cx="1748647" cy="3098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带形: 上凸 23">
            <a:extLst>
              <a:ext uri="{FF2B5EF4-FFF2-40B4-BE49-F238E27FC236}">
                <a16:creationId xmlns:a16="http://schemas.microsoft.com/office/drawing/2014/main" id="{673CA23F-48FE-12E1-A6EA-5EABD47799B2}"/>
              </a:ext>
            </a:extLst>
          </p:cNvPr>
          <p:cNvSpPr/>
          <p:nvPr/>
        </p:nvSpPr>
        <p:spPr>
          <a:xfrm>
            <a:off x="1978711" y="6263413"/>
            <a:ext cx="5906278" cy="430664"/>
          </a:xfrm>
          <a:prstGeom prst="ribbon2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Structured Concurrency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9D1A85-6A26-B733-3175-F7696974C081}"/>
              </a:ext>
            </a:extLst>
          </p:cNvPr>
          <p:cNvCxnSpPr/>
          <p:nvPr/>
        </p:nvCxnSpPr>
        <p:spPr>
          <a:xfrm flipV="1">
            <a:off x="5300409" y="3242032"/>
            <a:ext cx="543456" cy="134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A3BBE-8FF6-AA6E-2760-FD674782F777}"/>
              </a:ext>
            </a:extLst>
          </p:cNvPr>
          <p:cNvSpPr txBox="1"/>
          <p:nvPr/>
        </p:nvSpPr>
        <p:spPr>
          <a:xfrm>
            <a:off x="4042832" y="456672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Automatic termination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2BAB-E3A2-BAF6-8019-A633DDD5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C74C1-7953-89B1-B075-AEFD2C93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Coroutine vs Thread </a:t>
            </a:r>
            <a:r>
              <a:rPr lang="en-US" altLang="zh-CN" dirty="0">
                <a:sym typeface="Wingdings" panose="05000000000000000000" pitchFamily="2" charset="2"/>
              </a:rPr>
              <a:t> Light-weight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Coroutine vs Callback function  Intuitive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Coroutine vs Primitive Libraries  Memory-safe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69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D667-281C-32EE-9AF7-C00F86D4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037FF-C88B-6010-A756-C55D2B36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Reference: </a:t>
            </a:r>
            <a:r>
              <a:rPr lang="en-US" altLang="zh-CN" i="1" dirty="0"/>
              <a:t>JetBrains - Introduction of Kotlin Coroutine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2249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55E5-64AD-5A3F-7D31-EFD6494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concurrency?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F164F-C2E8-2D51-1D38-1B3ABC61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short, concurrent means doing multiple things “together”.</a:t>
            </a:r>
          </a:p>
          <a:p>
            <a:r>
              <a:rPr lang="en-US" altLang="zh-CN" dirty="0"/>
              <a:t>Example: Assume a task requires completion of both task A and task 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91053C-1DED-7E2F-8ECC-DA20EFF2A4D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41E9B6-1B0E-B0EF-0182-D5E777680A52}"/>
              </a:ext>
            </a:extLst>
          </p:cNvPr>
          <p:cNvSpPr/>
          <p:nvPr/>
        </p:nvSpPr>
        <p:spPr>
          <a:xfrm>
            <a:off x="1323392" y="3536718"/>
            <a:ext cx="2016967" cy="26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B6EF54-2AD8-8302-2BE5-F6659C86FFC8}"/>
              </a:ext>
            </a:extLst>
          </p:cNvPr>
          <p:cNvSpPr/>
          <p:nvPr/>
        </p:nvSpPr>
        <p:spPr>
          <a:xfrm>
            <a:off x="7347860" y="3536718"/>
            <a:ext cx="2016967" cy="26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Require A,B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6F2686-19FE-BBC5-C9D6-74F59A349A91}"/>
              </a:ext>
            </a:extLst>
          </p:cNvPr>
          <p:cNvSpPr txBox="1"/>
          <p:nvPr/>
        </p:nvSpPr>
        <p:spPr>
          <a:xfrm>
            <a:off x="11019413" y="40919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BBD605-E5F5-B610-1406-1B3730246EB4}"/>
              </a:ext>
            </a:extLst>
          </p:cNvPr>
          <p:cNvCxnSpPr/>
          <p:nvPr/>
        </p:nvCxnSpPr>
        <p:spPr>
          <a:xfrm>
            <a:off x="838200" y="5712387"/>
            <a:ext cx="1051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E5C3880-660B-895C-F639-F60ADAD5C1A2}"/>
              </a:ext>
            </a:extLst>
          </p:cNvPr>
          <p:cNvSpPr/>
          <p:nvPr/>
        </p:nvSpPr>
        <p:spPr>
          <a:xfrm>
            <a:off x="1323392" y="5247811"/>
            <a:ext cx="2016967" cy="26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4A59CF-4A22-3EB8-ECF1-375D48FF933A}"/>
              </a:ext>
            </a:extLst>
          </p:cNvPr>
          <p:cNvSpPr/>
          <p:nvPr/>
        </p:nvSpPr>
        <p:spPr>
          <a:xfrm>
            <a:off x="1323391" y="4851938"/>
            <a:ext cx="2884715" cy="234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D5C9E7-25B5-8543-8554-AE811D251537}"/>
              </a:ext>
            </a:extLst>
          </p:cNvPr>
          <p:cNvSpPr/>
          <p:nvPr/>
        </p:nvSpPr>
        <p:spPr>
          <a:xfrm>
            <a:off x="4466254" y="5215362"/>
            <a:ext cx="2016967" cy="26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Require A,B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AC3E18-BE50-4AB3-ACE7-D6BA2952EFC5}"/>
              </a:ext>
            </a:extLst>
          </p:cNvPr>
          <p:cNvSpPr txBox="1"/>
          <p:nvPr/>
        </p:nvSpPr>
        <p:spPr>
          <a:xfrm>
            <a:off x="11019413" y="58030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7B8BF1-CA72-0566-3C06-395FE795944C}"/>
              </a:ext>
            </a:extLst>
          </p:cNvPr>
          <p:cNvSpPr/>
          <p:nvPr/>
        </p:nvSpPr>
        <p:spPr>
          <a:xfrm>
            <a:off x="3901752" y="3549040"/>
            <a:ext cx="2884715" cy="234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034D50-4F54-D576-5DB5-EF52C08C991A}"/>
              </a:ext>
            </a:extLst>
          </p:cNvPr>
          <p:cNvSpPr txBox="1"/>
          <p:nvPr/>
        </p:nvSpPr>
        <p:spPr>
          <a:xfrm>
            <a:off x="838200" y="406825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Non-concurrent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D5AFE3-2908-E091-CC01-76EFDF2A66E9}"/>
              </a:ext>
            </a:extLst>
          </p:cNvPr>
          <p:cNvSpPr txBox="1"/>
          <p:nvPr/>
        </p:nvSpPr>
        <p:spPr>
          <a:xfrm>
            <a:off x="838200" y="580856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Concurrent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7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55E5-64AD-5A3F-7D31-EFD6494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concurrency?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F164F-C2E8-2D51-1D38-1B3ABC61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Lower execution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Resource-efficient</a:t>
            </a:r>
          </a:p>
          <a:p>
            <a:endParaRPr lang="en-US" altLang="zh-CN" dirty="0"/>
          </a:p>
          <a:p>
            <a:r>
              <a:rPr lang="en-US" altLang="zh-CN" dirty="0"/>
              <a:t>Different from traditional programming </a:t>
            </a:r>
          </a:p>
          <a:p>
            <a:pPr lvl="1"/>
            <a:r>
              <a:rPr lang="en-US" altLang="zh-CN" dirty="0"/>
              <a:t>(includes not only sequential order)</a:t>
            </a:r>
          </a:p>
          <a:p>
            <a:r>
              <a:rPr lang="en-US" altLang="zh-CN" dirty="0"/>
              <a:t>Need a </a:t>
            </a:r>
            <a:r>
              <a:rPr lang="en-US" altLang="zh-CN" b="1" dirty="0"/>
              <a:t>good</a:t>
            </a:r>
            <a:r>
              <a:rPr lang="en-US" altLang="zh-CN" b="1" i="1" dirty="0"/>
              <a:t> </a:t>
            </a:r>
            <a:r>
              <a:rPr lang="en-US" altLang="zh-CN" dirty="0"/>
              <a:t>solution/design pattern/framework…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1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81DA-287D-A07B-830D-7EEE7A84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 for a “concurrency solution”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1A979-B000-04B3-ACC7-69855806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Light-weight (not consuming much resource)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Intuitive (not twist or tangle our brain)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Memory-safe (not cause memory leaks)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A92929-17AA-A7F5-7363-61131C78D95B}"/>
              </a:ext>
            </a:extLst>
          </p:cNvPr>
          <p:cNvSpPr txBox="1"/>
          <p:nvPr/>
        </p:nvSpPr>
        <p:spPr>
          <a:xfrm>
            <a:off x="970280" y="1388825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Aka. How to write concurrency “elegantly”?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3611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BF5B-1675-093D-4726-8D228B7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FB403-DDA6-600A-C7EA-2F56CC67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3D2D5C-8676-0E07-62FC-5CD11EC3DA9C}"/>
              </a:ext>
            </a:extLst>
          </p:cNvPr>
          <p:cNvSpPr/>
          <p:nvPr/>
        </p:nvSpPr>
        <p:spPr>
          <a:xfrm>
            <a:off x="838200" y="1690688"/>
            <a:ext cx="4180840" cy="202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Threads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Intuitive</a:t>
            </a:r>
          </a:p>
          <a:p>
            <a:pPr algn="ctr"/>
            <a:r>
              <a:rPr lang="en-US" altLang="zh-CN" dirty="0"/>
              <a:t>× Memory-unsafe</a:t>
            </a:r>
            <a:endParaRPr lang="en-US" altLang="zh-CN" b="1" dirty="0"/>
          </a:p>
          <a:p>
            <a:pPr algn="ctr"/>
            <a:r>
              <a:rPr lang="en-US" altLang="zh-CN" b="1" u="sng" dirty="0"/>
              <a:t>× Cost-heavy</a:t>
            </a:r>
          </a:p>
          <a:p>
            <a:pPr algn="ctr"/>
            <a:r>
              <a:rPr lang="en-US" altLang="zh-CN" dirty="0"/>
              <a:t>Cause: On system level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F53672-C4C6-73A2-6862-729820907554}"/>
              </a:ext>
            </a:extLst>
          </p:cNvPr>
          <p:cNvSpPr/>
          <p:nvPr/>
        </p:nvSpPr>
        <p:spPr>
          <a:xfrm>
            <a:off x="6096000" y="1690688"/>
            <a:ext cx="4180840" cy="202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Callback functions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Light-weight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Memory-safe</a:t>
            </a:r>
            <a:endParaRPr lang="en-US" altLang="zh-CN" b="1" dirty="0"/>
          </a:p>
          <a:p>
            <a:pPr algn="ctr"/>
            <a:r>
              <a:rPr lang="en-US" altLang="zh-CN" b="1" u="sng" dirty="0"/>
              <a:t>× Unintuitive</a:t>
            </a:r>
          </a:p>
          <a:p>
            <a:pPr algn="ctr"/>
            <a:r>
              <a:rPr lang="en-US" altLang="zh-CN" dirty="0"/>
              <a:t>Cause: “hell of callback chain”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829C25-5FF1-8B03-8A30-5CDDD4B78223}"/>
              </a:ext>
            </a:extLst>
          </p:cNvPr>
          <p:cNvSpPr/>
          <p:nvPr/>
        </p:nvSpPr>
        <p:spPr>
          <a:xfrm>
            <a:off x="838200" y="4465003"/>
            <a:ext cx="4180840" cy="202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Primitive Libraries</a:t>
            </a:r>
          </a:p>
          <a:p>
            <a:pPr algn="ctr"/>
            <a:r>
              <a:rPr lang="en-US" altLang="zh-CN" b="1" dirty="0"/>
              <a:t>(Generators / Fibers)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Intuitive</a:t>
            </a:r>
            <a:endParaRPr lang="en-US" altLang="zh-CN" b="1" dirty="0"/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Light-weight</a:t>
            </a:r>
          </a:p>
          <a:p>
            <a:pPr algn="ctr"/>
            <a:r>
              <a:rPr lang="en-US" altLang="zh-CN" b="1" u="sng" dirty="0"/>
              <a:t>× Memory-unsafe</a:t>
            </a:r>
          </a:p>
          <a:p>
            <a:pPr algn="ctr"/>
            <a:r>
              <a:rPr lang="en-US" altLang="zh-CN" dirty="0"/>
              <a:t>Cause: Easy to forget closing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EFFC13-6F48-D44F-37E4-9F06866149F9}"/>
              </a:ext>
            </a:extLst>
          </p:cNvPr>
          <p:cNvSpPr/>
          <p:nvPr/>
        </p:nvSpPr>
        <p:spPr>
          <a:xfrm>
            <a:off x="6096000" y="4465003"/>
            <a:ext cx="4180840" cy="20278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Kotlin Coroutines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Light-weight</a:t>
            </a:r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Intuitive</a:t>
            </a:r>
            <a:endParaRPr lang="en-US" altLang="zh-CN" b="1" dirty="0"/>
          </a:p>
          <a:p>
            <a:pPr algn="ctr"/>
            <a:r>
              <a:rPr lang="zh-CN" altLang="en-US" dirty="0"/>
              <a:t>✔ </a:t>
            </a:r>
            <a:r>
              <a:rPr lang="en-US" altLang="zh-CN" dirty="0"/>
              <a:t>Memory-safe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8901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FE7E-DED5-3F59-01F5-287720C5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Light-weight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3FDD5-7D50-ACBD-DEF1-1864A6AA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Threads:</a:t>
            </a:r>
          </a:p>
          <a:p>
            <a:pPr lvl="1"/>
            <a:r>
              <a:rPr lang="en-US" altLang="zh-CN" dirty="0"/>
              <a:t>Directly managed by OS (Operating System)</a:t>
            </a:r>
          </a:p>
          <a:p>
            <a:pPr lvl="1"/>
            <a:r>
              <a:rPr lang="en-US" altLang="zh-CN" dirty="0"/>
              <a:t>Need many extra information &amp; care (e.g. PCB, context, </a:t>
            </a:r>
            <a:r>
              <a:rPr lang="en-US" altLang="zh-CN" dirty="0" err="1"/>
              <a:t>etc</a:t>
            </a:r>
            <a:r>
              <a:rPr lang="en-US" altLang="zh-CN" dirty="0"/>
              <a:t>) from OS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 High cost to startup and maintain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Kotlin Coroutine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Compiled into Normal Functions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Managed by JVM (Java Virtual Machine, Application level)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Same process, same thread  less extra information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 Lower cost to startup and maintain</a:t>
            </a:r>
          </a:p>
        </p:txBody>
      </p:sp>
    </p:spTree>
    <p:extLst>
      <p:ext uri="{BB962C8B-B14F-4D97-AF65-F5344CB8AC3E}">
        <p14:creationId xmlns:p14="http://schemas.microsoft.com/office/powerpoint/2010/main" val="19853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6477-1165-D178-9D79-05A46EA6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Light-weight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A94E-8AF2-DCFF-70F0-08EF9A23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the</a:t>
            </a:r>
            <a:r>
              <a:rPr lang="zh-CN" altLang="en-US" dirty="0"/>
              <a:t> </a:t>
            </a:r>
            <a:r>
              <a:rPr lang="en-US" altLang="zh-CN" dirty="0"/>
              <a:t>memory of two code with thread/coroutine: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B4E2FC-7728-C5AC-4465-8DD44CFF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9" y="2237593"/>
            <a:ext cx="7728102" cy="2913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B1AAD6-4863-8410-0D95-14E4BA59E566}"/>
              </a:ext>
            </a:extLst>
          </p:cNvPr>
          <p:cNvSpPr txBox="1"/>
          <p:nvPr/>
        </p:nvSpPr>
        <p:spPr>
          <a:xfrm>
            <a:off x="8712480" y="2237593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Thread:</a:t>
            </a:r>
          </a:p>
          <a:p>
            <a:r>
              <a:rPr lang="en-US" altLang="zh-CN" dirty="0"/>
              <a:t>Crashed due to Out Of Memory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FE7C95-1F79-9C1D-8ECE-B3F0C1B9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67" y="3040779"/>
            <a:ext cx="6378493" cy="3650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F71302-06FE-968D-3BBB-5E0552DCF7B6}"/>
              </a:ext>
            </a:extLst>
          </p:cNvPr>
          <p:cNvSpPr txBox="1"/>
          <p:nvPr/>
        </p:nvSpPr>
        <p:spPr>
          <a:xfrm>
            <a:off x="3760859" y="5544505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Coroutine:</a:t>
            </a:r>
          </a:p>
          <a:p>
            <a:r>
              <a:rPr lang="en-US" altLang="zh-CN" dirty="0"/>
              <a:t>No problem!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5D30-A348-7229-0E57-0E090FB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ACB1C-456C-0875-6FB9-EA3291A5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an operation: Step 1 </a:t>
            </a:r>
            <a:r>
              <a:rPr lang="en-US" altLang="zh-CN" dirty="0">
                <a:sym typeface="Wingdings" panose="05000000000000000000" pitchFamily="2" charset="2"/>
              </a:rPr>
              <a:t> Step 2  Step 3  Step 4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In traditional sequential order we have: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We want concurrent operations to be similar!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6E9253-B3D4-A665-D978-DE6B6E2E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94" y="3099078"/>
            <a:ext cx="467146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5D30-A348-7229-0E57-0E090FB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ACB1C-456C-0875-6FB9-EA3291A5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Compare solution: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79CBBC-DF13-31FA-9B40-84244270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88" y="2824440"/>
            <a:ext cx="4259942" cy="235370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3B29B3-9117-7224-4224-C3394CD1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1" y="2824440"/>
            <a:ext cx="3924640" cy="24157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5DA134-FEDE-9ABB-1918-7AC4F1870570}"/>
              </a:ext>
            </a:extLst>
          </p:cNvPr>
          <p:cNvSpPr txBox="1"/>
          <p:nvPr/>
        </p:nvSpPr>
        <p:spPr>
          <a:xfrm>
            <a:off x="1849454" y="552391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– Callback style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844BD9-9619-061E-92F4-23B9F12120A9}"/>
              </a:ext>
            </a:extLst>
          </p:cNvPr>
          <p:cNvSpPr txBox="1"/>
          <p:nvPr/>
        </p:nvSpPr>
        <p:spPr>
          <a:xfrm>
            <a:off x="8227862" y="5528453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Kotlin – Coroutine style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73D0E2-41BE-36D5-01F1-2482B20DAA03}"/>
              </a:ext>
            </a:extLst>
          </p:cNvPr>
          <p:cNvSpPr txBox="1"/>
          <p:nvPr/>
        </p:nvSpPr>
        <p:spPr>
          <a:xfrm>
            <a:off x="7841538" y="2320171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u="sng" dirty="0">
                <a:solidFill>
                  <a:srgbClr val="FF0000"/>
                </a:solidFill>
              </a:rPr>
              <a:t>Similar to traditional solution!</a:t>
            </a:r>
            <a:endParaRPr lang="zh-CN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602</Words>
  <Application>Microsoft Office PowerPoint</Application>
  <PresentationFormat>宽屏</PresentationFormat>
  <Paragraphs>140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Building Better Concurrency with Kotlin Coroutine</vt:lpstr>
      <vt:lpstr>What is concurrency?</vt:lpstr>
      <vt:lpstr>What is concurrency?</vt:lpstr>
      <vt:lpstr>Metric for a “concurrency solution”</vt:lpstr>
      <vt:lpstr>Solutions</vt:lpstr>
      <vt:lpstr>Light-weight</vt:lpstr>
      <vt:lpstr>Light-weight</vt:lpstr>
      <vt:lpstr>Intuitive</vt:lpstr>
      <vt:lpstr>Intuitive</vt:lpstr>
      <vt:lpstr>Memory-safe</vt:lpstr>
      <vt:lpstr>Memory-safe</vt:lpstr>
      <vt:lpstr>Memory-safe</vt:lpstr>
      <vt:lpstr>Memory-safe</vt:lpstr>
      <vt:lpstr>Memory-safe</vt:lpstr>
      <vt:lpstr>Memory-safe</vt:lpstr>
      <vt:lpstr>Memory-safe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Concurrency with Kotlin Coroutine</dc:title>
  <dc:creator>文清 葛</dc:creator>
  <cp:lastModifiedBy>文清 葛</cp:lastModifiedBy>
  <cp:revision>47</cp:revision>
  <dcterms:created xsi:type="dcterms:W3CDTF">2023-12-06T12:18:08Z</dcterms:created>
  <dcterms:modified xsi:type="dcterms:W3CDTF">2023-12-18T14:09:54Z</dcterms:modified>
</cp:coreProperties>
</file>