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58BC8-EFF1-9D3F-D317-5B306EFB5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26F8D7-C84E-A2F1-99E7-EFC3D13E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4FDAC-BAAE-8252-166D-5F511F68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84F96-4BC4-7376-8B59-0A32A168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6A7EC-C937-F732-6586-29D89C42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C3D7-2D4A-B548-4BFF-2CDC9415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4C1BF-F240-8A83-EAC1-E32CBFD3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B6350-7DDE-ECD7-1968-A9D84FC2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C6895-F07E-EE58-5A57-A381B301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BBEB2-679F-D336-0532-D8F3916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9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76DC61-8264-1644-1B4F-15652E066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DE2B3-D893-7DD1-14AF-CD8C5C47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AC32A-3447-7402-9FDD-35F6CD88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E2B9B-AE16-9728-0901-7BF96326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A1ED7-C383-8689-A152-871EAB63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21EC6-176F-2E70-7EE6-3660CB98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DAE36-8AB3-E1D1-2ACE-5389486C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848C5-56B9-6F8A-F382-2E8787A2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BCFB3-4E63-5DA8-E489-D051B884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7CBC8-5DBB-8F39-997B-21EED38F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1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A53FF-6A3B-06D2-271C-4A00BA45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18A11-8D7A-F73C-BB37-F60298835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042D7-4D33-DCC6-D1B3-7A35B31C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E4147-BD5D-8677-4F15-8CDB5F26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EB7B0-31F0-D875-1533-91969949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4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2369E-D879-8633-25A0-02D5636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B2EC8-9877-84EE-7C85-DBA41608C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2A37B-CA42-0891-14EE-44FA670F0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77C0E-C097-08A8-FE37-F8CFF08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0ABAB-660E-CF10-8862-C4887D00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E078A-E3E9-8436-FDBB-DCF2C783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4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5B087-63DB-5132-B36A-271673EF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6662E-1C4B-37D9-ED14-851657AC2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D86704-FCDF-1492-614D-8496AE84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5D2A1F-E48C-F6DE-DA17-F796313A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2BFF7A-F098-A3B4-B7E4-35835E8FB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29B30-8C22-FD98-1B84-98D14F9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3EFF93-424D-B6D0-D258-B0C74FBE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7E146A-B207-CE8E-9D47-1894C85C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2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382C2-B48F-9241-B265-F213E625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1F45E8-67B7-C4AC-459F-5B225DA3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60D55-7A2D-368A-0B82-1A2F9163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14A803-296D-04F6-9892-80F122F5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060DD-BD96-C024-E633-6D8FC0D0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3A4674-7D9C-3840-5A40-DCAF0CA2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F2294-FEC0-30DF-483A-38153FF1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1794-BC29-6F54-271A-1E90A9D7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94E91-35DA-B490-82C4-BDB84A96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F19DF0-BD67-69BE-8E33-7F666BAE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5C98D-A5B6-EE34-E7C1-DD2BA4C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1EFAE-E122-FD08-5311-45A24809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463BB-68B9-3F50-B5D3-35050F08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DF14-2145-7EE9-ACD4-9029DB36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D85A6C-5CE7-43EB-77B4-24C93E3F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93C3DD-5F88-4387-23FE-8A0E3DC4F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532469-D752-7956-063D-AFAB2A8B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D9E87-3820-352B-9504-977820C1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FA3218-9E4A-4FC4-A722-819FF891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732E0D-0B53-8FBB-EA22-10394339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B580F-2B0E-0D52-843D-4FD423FAE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1D806-EF67-8B86-21D9-A6696074C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099F-DC3C-479F-8A59-FE52BAD0974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0AB1C-E598-0B39-768B-9D8D7EE58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3C7FA-A460-3EF7-CE60-2DBB0F286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9848-F74B-49F9-925F-811641CB8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9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26C3F-51B7-5BC1-F023-87AC661B9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122363"/>
            <a:ext cx="106172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Programming Languages of Vim and Emacs:</a:t>
            </a:r>
            <a:br>
              <a:rPr lang="en-US" altLang="zh-CN" dirty="0"/>
            </a:br>
            <a:r>
              <a:rPr lang="en-US" altLang="zh-CN" dirty="0"/>
              <a:t> Advantages and Disadvantages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D91A3E-B719-7355-343E-D9B322234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Long 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88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F15AB-C406-85C1-2D85-E67D5FBD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</a:t>
            </a:r>
            <a:r>
              <a:rPr lang="en-US" altLang="zh-CN" dirty="0" err="1"/>
              <a:t>Vimscript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F84F4-5D5D-2B8B-39DF-6E61C511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825"/>
          </a:xfrm>
        </p:spPr>
        <p:txBody>
          <a:bodyPr/>
          <a:lstStyle/>
          <a:p>
            <a:r>
              <a:rPr lang="en-US" altLang="zh-CN" dirty="0"/>
              <a:t>Simplicity and Minimalism.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C65F7-89EF-12E4-C0AB-1268E2C8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2873295"/>
            <a:ext cx="6946900" cy="31180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AFE989-50F9-955C-A8F7-AC0885F68BB9}"/>
              </a:ext>
            </a:extLst>
          </p:cNvPr>
          <p:cNvSpPr txBox="1"/>
          <p:nvPr/>
        </p:nvSpPr>
        <p:spPr>
          <a:xfrm>
            <a:off x="1022350" y="3508970"/>
            <a:ext cx="391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focusing on providing basic functionality and customization 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7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5390C-1E31-BA8E-889A-DF8D6FD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Disadvantages of </a:t>
            </a:r>
            <a:r>
              <a:rPr lang="en-US" altLang="zh-CN" dirty="0" err="1"/>
              <a:t>Vimscript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9CA8E-F6CC-A9BD-8FB1-A5F9A0AE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0875"/>
          </a:xfrm>
        </p:spPr>
        <p:txBody>
          <a:bodyPr/>
          <a:lstStyle/>
          <a:p>
            <a:r>
              <a:rPr lang="en-US" altLang="zh-CN" dirty="0"/>
              <a:t>Lack of Advanced Data Structures.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676D01-5022-C658-7E7F-1FA3807C4193}"/>
              </a:ext>
            </a:extLst>
          </p:cNvPr>
          <p:cNvSpPr txBox="1"/>
          <p:nvPr/>
        </p:nvSpPr>
        <p:spPr>
          <a:xfrm>
            <a:off x="1212849" y="3369141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 can just do some simple thing like: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10F3F6-3103-5105-4326-CB04FFFA7CE1}"/>
              </a:ext>
            </a:extLst>
          </p:cNvPr>
          <p:cNvSpPr txBox="1"/>
          <p:nvPr/>
        </p:nvSpPr>
        <p:spPr>
          <a:xfrm>
            <a:off x="1212849" y="401216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Keybindings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3EBC5D-C98D-E5AD-A9A1-E407F2E34DF9}"/>
              </a:ext>
            </a:extLst>
          </p:cNvPr>
          <p:cNvSpPr txBox="1"/>
          <p:nvPr/>
        </p:nvSpPr>
        <p:spPr>
          <a:xfrm>
            <a:off x="1212849" y="4655197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Control different modes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9BD5C7-A5F9-9474-6B9A-B5A41ECF9275}"/>
              </a:ext>
            </a:extLst>
          </p:cNvPr>
          <p:cNvSpPr txBox="1"/>
          <p:nvPr/>
        </p:nvSpPr>
        <p:spPr>
          <a:xfrm>
            <a:off x="1212849" y="25372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𝑉𝑖𝑚𝑠𝑐𝑟𝑖𝑝𝑡 </a:t>
            </a:r>
            <a:r>
              <a:rPr lang="en-US" altLang="zh-CN" dirty="0"/>
              <a:t>lacks advanced data structures like arrays, dictionaries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7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2ED4-56D5-D5E9-5E7F-3E78F9E1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Disadvantages of </a:t>
            </a:r>
            <a:r>
              <a:rPr lang="en-US" altLang="zh-CN" dirty="0" err="1"/>
              <a:t>Vimscript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62C8A-90CD-F550-06A3-535B4EA3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 altLang="zh-CN" dirty="0"/>
              <a:t>Lack of Standard Libraries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B3FFC-DAD2-5DB7-9A67-95A1FE689724}"/>
              </a:ext>
            </a:extLst>
          </p:cNvPr>
          <p:cNvSpPr txBox="1"/>
          <p:nvPr/>
        </p:nvSpPr>
        <p:spPr>
          <a:xfrm>
            <a:off x="1225550" y="263683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Too light weight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CB3DC2-259D-493F-26BB-9942D0AA576D}"/>
              </a:ext>
            </a:extLst>
          </p:cNvPr>
          <p:cNvSpPr txBox="1"/>
          <p:nvPr/>
        </p:nvSpPr>
        <p:spPr>
          <a:xfrm>
            <a:off x="1225550" y="35757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𝑉𝑖𝑚𝑠𝑐𝑟𝑖𝑝𝑡 </a:t>
            </a:r>
            <a:r>
              <a:rPr lang="en-US" altLang="zh-CN" dirty="0"/>
              <a:t>just has a limited set of built-in functions and commands.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09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66478-0451-DA92-BF0B-84352DD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Lua: a configuring language in </a:t>
            </a:r>
            <a:r>
              <a:rPr lang="en-US" altLang="zh-CN" dirty="0" err="1"/>
              <a:t>Neovim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E8D87-0901-2F30-8BC0-1F748F43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4711788"/>
            <a:ext cx="10515600" cy="520701"/>
          </a:xfrm>
        </p:spPr>
        <p:txBody>
          <a:bodyPr/>
          <a:lstStyle/>
          <a:p>
            <a:r>
              <a:rPr lang="en-US" altLang="zh-CN" dirty="0"/>
              <a:t>Call the 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BA600-332B-6F6D-0AE1-25FCF329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76396"/>
            <a:ext cx="5003569" cy="15176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3A7BB6B-886D-4F70-197F-F788D6CCD9EC}"/>
              </a:ext>
            </a:extLst>
          </p:cNvPr>
          <p:cNvSpPr txBox="1">
            <a:spLocks/>
          </p:cNvSpPr>
          <p:nvPr/>
        </p:nvSpPr>
        <p:spPr>
          <a:xfrm>
            <a:off x="990600" y="3473470"/>
            <a:ext cx="10515600" cy="52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Define a function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E0D9A0-C13A-4182-350F-BA89DD2BB084}"/>
              </a:ext>
            </a:extLst>
          </p:cNvPr>
          <p:cNvSpPr txBox="1">
            <a:spLocks/>
          </p:cNvSpPr>
          <p:nvPr/>
        </p:nvSpPr>
        <p:spPr>
          <a:xfrm>
            <a:off x="990600" y="4092629"/>
            <a:ext cx="10515600" cy="52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Function 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B9A19-C984-CC8D-B661-8D1C3B65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Lua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81ECF-8FE6-383D-070B-C8DC5703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2625"/>
          </a:xfrm>
        </p:spPr>
        <p:txBody>
          <a:bodyPr/>
          <a:lstStyle/>
          <a:p>
            <a:r>
              <a:rPr lang="en-US" altLang="zh-CN" dirty="0"/>
              <a:t>Simplicity and Ease of Learning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8A8224-6947-11A1-70B5-52E0B8AE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6201"/>
            <a:ext cx="1676486" cy="13970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7BBCC4-EF40-6882-9B04-E617AA5E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543" y="3949737"/>
            <a:ext cx="4857192" cy="127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47BB89-4557-0A3A-6861-FF53CD0B8C47}"/>
              </a:ext>
            </a:extLst>
          </p:cNvPr>
          <p:cNvSpPr txBox="1"/>
          <p:nvPr/>
        </p:nvSpPr>
        <p:spPr>
          <a:xfrm>
            <a:off x="838200" y="2838450"/>
            <a:ext cx="688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Which one do you want to use and read?</a:t>
            </a:r>
            <a:endParaRPr lang="zh-CN" altLang="en-US" sz="2400" b="1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DE762E-8594-0699-EA0F-6BF09EDC300E}"/>
              </a:ext>
            </a:extLst>
          </p:cNvPr>
          <p:cNvSpPr txBox="1"/>
          <p:nvPr/>
        </p:nvSpPr>
        <p:spPr>
          <a:xfrm>
            <a:off x="1142322" y="5765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Lua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4B5A67-1F79-DD3B-7144-214B0DA5D632}"/>
              </a:ext>
            </a:extLst>
          </p:cNvPr>
          <p:cNvSpPr txBox="1"/>
          <p:nvPr/>
        </p:nvSpPr>
        <p:spPr>
          <a:xfrm>
            <a:off x="4965700" y="5765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Elisp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1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EFD28-0F20-2FAF-3E3F-E33221F9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Lua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8CBFC-6B54-E9CA-A262-BCEA9E11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6162"/>
            <a:ext cx="10515600" cy="68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1. Extensibility through Modules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6D91B0-9D4E-8AA1-FA17-307EADCC81D1}"/>
              </a:ext>
            </a:extLst>
          </p:cNvPr>
          <p:cNvSpPr txBox="1"/>
          <p:nvPr/>
        </p:nvSpPr>
        <p:spPr>
          <a:xfrm>
            <a:off x="838200" y="2771775"/>
            <a:ext cx="1091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Lua providing a small set of general features that can be extended to fit different problem types.</a:t>
            </a:r>
            <a:endParaRPr lang="zh-CN" altLang="en-US" sz="2000" u="sng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6BBEC8E-137E-7D11-50DF-2FC6EB4C345B}"/>
              </a:ext>
            </a:extLst>
          </p:cNvPr>
          <p:cNvSpPr txBox="1">
            <a:spLocks/>
          </p:cNvSpPr>
          <p:nvPr/>
        </p:nvSpPr>
        <p:spPr>
          <a:xfrm>
            <a:off x="838200" y="1829832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Versatile Configuration Capabilities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79050E2-F02F-E74E-5BB2-C4C804A74EE0}"/>
              </a:ext>
            </a:extLst>
          </p:cNvPr>
          <p:cNvSpPr txBox="1">
            <a:spLocks/>
          </p:cNvSpPr>
          <p:nvPr/>
        </p:nvSpPr>
        <p:spPr>
          <a:xfrm>
            <a:off x="838200" y="4268787"/>
            <a:ext cx="10515600" cy="682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2. embedded within other applications and systems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575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D8B86-E255-53D6-A5D5-E2E1ED94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Disadvantages of Lua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E6F49-D847-3455-6D73-E35AA900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475"/>
          </a:xfrm>
        </p:spPr>
        <p:txBody>
          <a:bodyPr/>
          <a:lstStyle/>
          <a:p>
            <a:r>
              <a:rPr lang="en-US" altLang="zh-CN" dirty="0"/>
              <a:t>Instability and Rapid Updates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EE495-E5D4-B732-D529-F1F860D0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851"/>
            <a:ext cx="12192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9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FD2E3-9B35-4357-73FC-7D3037CC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FF935-1CA2-F233-7052-742B73ED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457400"/>
            <a:ext cx="9785350" cy="32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56C4660-0E1D-A3B7-4BA3-EEAEA018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Vim and Emacs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A41A59-6411-BA9F-16CD-2DC2C546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675858"/>
            <a:ext cx="10515600" cy="587375"/>
          </a:xfrm>
        </p:spPr>
        <p:txBody>
          <a:bodyPr/>
          <a:lstStyle/>
          <a:p>
            <a:r>
              <a:rPr lang="en-US" altLang="zh-CN" dirty="0"/>
              <a:t>Vim: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09B7A-F2C3-94B6-A8D3-02D064106904}"/>
              </a:ext>
            </a:extLst>
          </p:cNvPr>
          <p:cNvSpPr txBox="1"/>
          <p:nvPr/>
        </p:nvSpPr>
        <p:spPr>
          <a:xfrm>
            <a:off x="1085850" y="4263233"/>
            <a:ext cx="930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It is another useful text editor.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Configuration languages: </a:t>
            </a:r>
            <a:r>
              <a:rPr lang="en-US" altLang="zh-CN" dirty="0" err="1"/>
              <a:t>Vimscript</a:t>
            </a:r>
            <a:r>
              <a:rPr lang="en-US" altLang="zh-CN" dirty="0"/>
              <a:t> and Lua.</a:t>
            </a:r>
          </a:p>
          <a:p>
            <a:endParaRPr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4FFE001-531A-A147-C234-CD4BF0013F42}"/>
              </a:ext>
            </a:extLst>
          </p:cNvPr>
          <p:cNvSpPr txBox="1">
            <a:spLocks/>
          </p:cNvSpPr>
          <p:nvPr/>
        </p:nvSpPr>
        <p:spPr>
          <a:xfrm>
            <a:off x="914400" y="1847254"/>
            <a:ext cx="1051560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Emacs: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7E376E-3C69-BE51-4B54-25AE637C1CD6}"/>
              </a:ext>
            </a:extLst>
          </p:cNvPr>
          <p:cNvSpPr txBox="1"/>
          <p:nvPr/>
        </p:nvSpPr>
        <p:spPr>
          <a:xfrm>
            <a:off x="1149350" y="2412008"/>
            <a:ext cx="930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It is a useful text editor.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Configuration language: </a:t>
            </a:r>
            <a:r>
              <a:rPr lang="en-US" altLang="zh-CN" dirty="0" err="1"/>
              <a:t>Elisp</a:t>
            </a:r>
            <a:r>
              <a:rPr lang="en-US" altLang="zh-CN" dirty="0"/>
              <a:t>(Emacs lisp).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7E9131-D2E5-79F0-E917-70512812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12" y="3969545"/>
            <a:ext cx="2133600" cy="2143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59F6DE-D59C-1BC4-B44C-08E42B16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153273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1A85-99E8-112E-8FB4-692BFF40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794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/>
              <a:t>What are the advantages and disadvantages of their programming languages?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57469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243A0-C23B-0066-CCC1-8A75516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Elisp</a:t>
            </a:r>
            <a:r>
              <a:rPr lang="en-US" altLang="zh-CN" dirty="0"/>
              <a:t>: a dialect of lisp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32B0D9-7876-6888-5F27-516B6B2D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30" y="5416558"/>
            <a:ext cx="2279735" cy="3492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4A3EF5-B7B5-3998-0AFD-26A5A162EAD4}"/>
              </a:ext>
            </a:extLst>
          </p:cNvPr>
          <p:cNvSpPr txBox="1"/>
          <p:nvPr/>
        </p:nvSpPr>
        <p:spPr>
          <a:xfrm>
            <a:off x="914315" y="2555656"/>
            <a:ext cx="1069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(</a:t>
            </a:r>
            <a:r>
              <a:rPr lang="en-US" altLang="zh-CN" dirty="0" err="1"/>
              <a:t>defun</a:t>
            </a:r>
            <a:r>
              <a:rPr lang="en-US" altLang="zh-CN" dirty="0"/>
              <a:t> greet-user (name) ...): define a function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88E915-7763-F3DB-C5F5-269D6A5892AB}"/>
              </a:ext>
            </a:extLst>
          </p:cNvPr>
          <p:cNvSpPr txBox="1"/>
          <p:nvPr/>
        </p:nvSpPr>
        <p:spPr>
          <a:xfrm>
            <a:off x="914315" y="3632972"/>
            <a:ext cx="1057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"This is a simple function to greet the user.": easy to read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633404-73D1-7230-7F9E-CAF405ED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30" y="1566047"/>
            <a:ext cx="5153120" cy="8660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09C7BC-C9B3-8345-C55F-B2C60A9A79D8}"/>
              </a:ext>
            </a:extLst>
          </p:cNvPr>
          <p:cNvSpPr txBox="1"/>
          <p:nvPr/>
        </p:nvSpPr>
        <p:spPr>
          <a:xfrm>
            <a:off x="914315" y="4742377"/>
            <a:ext cx="11093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3.(message "Hello, %s! Welcome to Emacs!" name): body of the function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C519FC-EEAB-08A9-8495-C01155CA65A9}"/>
              </a:ext>
            </a:extLst>
          </p:cNvPr>
          <p:cNvSpPr txBox="1"/>
          <p:nvPr/>
        </p:nvSpPr>
        <p:spPr>
          <a:xfrm>
            <a:off x="914315" y="607067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Call the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31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2996-5FA3-71F1-4F9D-DE904C06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</a:t>
            </a:r>
            <a:r>
              <a:rPr lang="en-US" altLang="zh-CN" dirty="0" err="1"/>
              <a:t>Elisp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F0E58-18F1-3257-D255-69A0EE7D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Extensive Configuration Capabilities.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50AD2-5956-34F5-5674-E3E6D03A19AC}"/>
              </a:ext>
            </a:extLst>
          </p:cNvPr>
          <p:cNvSpPr txBox="1"/>
          <p:nvPr/>
        </p:nvSpPr>
        <p:spPr>
          <a:xfrm>
            <a:off x="1181100" y="243363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provides a wide range of features and APIs that allow users to customize almost every aspect of Emacs.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7BE9A4-6BD4-68E8-01C7-3AB41291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3" y="3073324"/>
            <a:ext cx="6400978" cy="29719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6E764A8-24F2-6461-6F75-C88B137BC49B}"/>
              </a:ext>
            </a:extLst>
          </p:cNvPr>
          <p:cNvSpPr txBox="1"/>
          <p:nvPr/>
        </p:nvSpPr>
        <p:spPr>
          <a:xfrm>
            <a:off x="7188200" y="3949700"/>
            <a:ext cx="465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even use vim in emacs using the package of “evil”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9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92996-5FA3-71F1-4F9D-DE904C06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</a:t>
            </a:r>
            <a:r>
              <a:rPr lang="en-US" altLang="zh-CN" dirty="0" err="1"/>
              <a:t>Elisp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F0E58-18F1-3257-D255-69A0EE7D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System-like Configuration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50AD2-5956-34F5-5674-E3E6D03A19AC}"/>
              </a:ext>
            </a:extLst>
          </p:cNvPr>
          <p:cNvSpPr txBox="1"/>
          <p:nvPr/>
        </p:nvSpPr>
        <p:spPr>
          <a:xfrm>
            <a:off x="1181100" y="2433637"/>
            <a:ext cx="617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𝐸𝑙𝑖𝑠𝑝’</a:t>
            </a:r>
            <a:r>
              <a:rPr lang="en-US" altLang="zh-CN" dirty="0"/>
              <a:t>s configurability resembles that of an operating system.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D97F7C-E56C-26C5-308B-D7A19A7A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260" y="3077789"/>
            <a:ext cx="4993565" cy="33611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27D376-59B0-658E-9182-9FB0E53D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" y="3171753"/>
            <a:ext cx="5556250" cy="30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85F3E-2B45-0234-CF29-F10335BE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Disadvantages of </a:t>
            </a:r>
            <a:r>
              <a:rPr lang="en-US" altLang="zh-CN" dirty="0" err="1"/>
              <a:t>Elisp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17AFE-5607-6E50-F557-E448AE02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en-US" altLang="zh-CN" dirty="0"/>
              <a:t>Learning Curve for Modern Programmers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1A263-E430-445D-1033-7B4C4DE8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13" y="2692400"/>
            <a:ext cx="4081060" cy="33210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7C95FFB-E60A-6D0B-1A7E-BE7BDDFF7444}"/>
              </a:ext>
            </a:extLst>
          </p:cNvPr>
          <p:cNvSpPr txBox="1"/>
          <p:nvPr/>
        </p:nvSpPr>
        <p:spPr>
          <a:xfrm>
            <a:off x="1035050" y="2872085"/>
            <a:ext cx="5695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Its syntax, concepts, and programming style may differ significantly from more modern programming languages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2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DA072-CCA7-D5E0-EB2C-F58FFED7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Disadvantages of </a:t>
            </a:r>
            <a:r>
              <a:rPr lang="en-US" altLang="zh-CN" dirty="0" err="1"/>
              <a:t>Elisp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B2455-1254-277B-050B-06670C02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825"/>
          </a:xfrm>
        </p:spPr>
        <p:txBody>
          <a:bodyPr/>
          <a:lstStyle/>
          <a:p>
            <a:r>
              <a:rPr lang="en-US" altLang="zh-CN" dirty="0"/>
              <a:t>Obscurity and Complexity.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DF47C3-B8CF-1EF8-2CB1-4C38263720B8}"/>
              </a:ext>
            </a:extLst>
          </p:cNvPr>
          <p:cNvSpPr txBox="1"/>
          <p:nvPr/>
        </p:nvSpPr>
        <p:spPr>
          <a:xfrm>
            <a:off x="1123950" y="233045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Too many brackets!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7EDC52-7DF5-9188-5490-91FD7884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891458"/>
            <a:ext cx="7629525" cy="34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66478-0451-DA92-BF0B-84352DDF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Vimscript</a:t>
            </a:r>
            <a:r>
              <a:rPr lang="en-US" altLang="zh-CN" dirty="0"/>
              <a:t>: a scripting language specifically designed for Vim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7E8D87-0901-2F30-8BC0-1F748F43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5349948"/>
            <a:ext cx="10515600" cy="520701"/>
          </a:xfrm>
        </p:spPr>
        <p:txBody>
          <a:bodyPr/>
          <a:lstStyle/>
          <a:p>
            <a:r>
              <a:rPr lang="en-US" altLang="zh-CN" dirty="0"/>
              <a:t>Call the function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DBA600-332B-6F6D-0AE1-25FCF329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58122" cy="151767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3A7BB6B-886D-4F70-197F-F788D6CCD9EC}"/>
              </a:ext>
            </a:extLst>
          </p:cNvPr>
          <p:cNvSpPr txBox="1">
            <a:spLocks/>
          </p:cNvSpPr>
          <p:nvPr/>
        </p:nvSpPr>
        <p:spPr>
          <a:xfrm>
            <a:off x="990600" y="3473470"/>
            <a:ext cx="10515600" cy="52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Define a function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F81176-D5BC-EE50-5C75-2C5C7CAC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3330"/>
            <a:ext cx="3138726" cy="37781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6E0D9A0-C13A-4182-350F-BA89DD2BB084}"/>
              </a:ext>
            </a:extLst>
          </p:cNvPr>
          <p:cNvSpPr txBox="1">
            <a:spLocks/>
          </p:cNvSpPr>
          <p:nvPr/>
        </p:nvSpPr>
        <p:spPr>
          <a:xfrm>
            <a:off x="990600" y="4092629"/>
            <a:ext cx="10515600" cy="52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Function 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1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384</Words>
  <Application>Microsoft Office PowerPoint</Application>
  <PresentationFormat>宽屏</PresentationFormat>
  <Paragraphs>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The Programming Languages of Vim and Emacs:  Advantages and Disadvantages</vt:lpstr>
      <vt:lpstr>What are Vim and Emacs</vt:lpstr>
      <vt:lpstr>What are the advantages and disadvantages of their programming languages?</vt:lpstr>
      <vt:lpstr>Elisp: a dialect of lisp</vt:lpstr>
      <vt:lpstr>Advantages of Elisp</vt:lpstr>
      <vt:lpstr>Advantages of Elisp</vt:lpstr>
      <vt:lpstr>Disadvantages of Elisp</vt:lpstr>
      <vt:lpstr>Disadvantages of Elisp</vt:lpstr>
      <vt:lpstr>Vimscript: a scripting language specifically designed for Vim</vt:lpstr>
      <vt:lpstr>Advantages of Vimscript</vt:lpstr>
      <vt:lpstr>Disadvantages of Vimscript</vt:lpstr>
      <vt:lpstr>Disadvantages of Vimscript</vt:lpstr>
      <vt:lpstr>Lua: a configuring language in Neovim</vt:lpstr>
      <vt:lpstr>Advantages of Lua</vt:lpstr>
      <vt:lpstr>Advantages of Lua</vt:lpstr>
      <vt:lpstr>Disadvantages of Lua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Programming Languages of Vim and Emacs:  Advantages and Disadvantages</dc:title>
  <dc:creator>龙 凌</dc:creator>
  <cp:lastModifiedBy>龙 凌</cp:lastModifiedBy>
  <cp:revision>3</cp:revision>
  <dcterms:created xsi:type="dcterms:W3CDTF">2023-12-17T14:07:58Z</dcterms:created>
  <dcterms:modified xsi:type="dcterms:W3CDTF">2023-12-19T09:50:42Z</dcterms:modified>
</cp:coreProperties>
</file>