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339" r:id="rId3"/>
    <p:sldId id="347" r:id="rId5"/>
    <p:sldId id="340" r:id="rId6"/>
    <p:sldId id="329" r:id="rId7"/>
    <p:sldId id="352" r:id="rId8"/>
    <p:sldId id="356" r:id="rId9"/>
    <p:sldId id="358" r:id="rId10"/>
    <p:sldId id="353" r:id="rId11"/>
    <p:sldId id="372" r:id="rId12"/>
    <p:sldId id="360" r:id="rId13"/>
    <p:sldId id="357" r:id="rId14"/>
    <p:sldId id="359" r:id="rId15"/>
    <p:sldId id="370" r:id="rId16"/>
    <p:sldId id="361" r:id="rId17"/>
    <p:sldId id="362" r:id="rId18"/>
    <p:sldId id="374" r:id="rId19"/>
    <p:sldId id="375" r:id="rId20"/>
    <p:sldId id="366" r:id="rId21"/>
    <p:sldId id="365" r:id="rId22"/>
    <p:sldId id="367" r:id="rId23"/>
    <p:sldId id="351" r:id="rId24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4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熊仪_aYju7RJj" initials="熊" lastIdx="0" clrIdx="0"/>
  <p:cmAuthor id="1" name="哒哒 熊猫" initials="哒哒" lastIdx="1" clrIdx="0"/>
  <p:cmAuthor id="8" name="yifei" initials="y" lastIdx="1" clrIdx="7"/>
  <p:cmAuthor id="2" name="kingsoft" initials="k" lastIdx="1" clrIdx="1"/>
  <p:cmAuthor id="9" name="ADMIN" initials="A" lastIdx="1" clrIdx="8"/>
  <p:cmAuthor id="3" name="zhouzean" initials="z" lastIdx="1" clrIdx="2"/>
  <p:cmAuthor id="4" name="李鹏飞_6bQfzI3a" initials="李" lastIdx="0" clrIdx="0"/>
  <p:cmAuthor id="5" name="李晓菲_MZFnUzi6" initials="李" lastIdx="0" clrIdx="0"/>
  <p:cmAuthor id="6" name="小珞_QjMfU7FR" initials="小" lastIdx="0" clrIdx="0"/>
  <p:cmAuthor id="2001" name="骆倩怡_Znauj26B" initials="authorId_382814100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" d="100"/>
          <a:sy n="10" d="100"/>
        </p:scale>
        <p:origin x="-197" y="2280"/>
      </p:cViewPr>
      <p:guideLst>
        <p:guide orient="horz" pos="2254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gs" Target="tags/tag172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rPr>
            </a:fld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rPr>
            </a:fld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7" Type="http://schemas.openxmlformats.org/officeDocument/2006/relationships/tags" Target="../tags/tag92.xml"/><Relationship Id="rId16" Type="http://schemas.openxmlformats.org/officeDocument/2006/relationships/tags" Target="../tags/tag91.xml"/><Relationship Id="rId15" Type="http://schemas.openxmlformats.org/officeDocument/2006/relationships/tags" Target="../tags/tag90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2"/>
            </p:custDataLst>
          </p:nvPr>
        </p:nvSpPr>
        <p:spPr>
          <a:xfrm>
            <a:off x="-14605" y="-14605"/>
            <a:ext cx="6006465" cy="68973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3"/>
            </p:custDataLst>
          </p:nvPr>
        </p:nvSpPr>
        <p:spPr>
          <a:xfrm rot="16200000">
            <a:off x="-1402080" y="1361440"/>
            <a:ext cx="689483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4"/>
            </p:custDataLst>
          </p:nvPr>
        </p:nvSpPr>
        <p:spPr>
          <a:xfrm rot="16200000">
            <a:off x="-1342039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5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1197590" y="300291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7"/>
            </p:custDataLst>
          </p:nvPr>
        </p:nvCxnSpPr>
        <p:spPr>
          <a:xfrm>
            <a:off x="11305540" y="193421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8"/>
            </p:custDataLst>
          </p:nvPr>
        </p:nvCxnSpPr>
        <p:spPr>
          <a:xfrm>
            <a:off x="11305540" y="347662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>
            <p:custDataLst>
              <p:tags r:id="rId9"/>
            </p:custDataLst>
          </p:nvPr>
        </p:nvSpPr>
        <p:spPr>
          <a:xfrm>
            <a:off x="10027285" y="4343400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1" name="椭圆 20"/>
          <p:cNvSpPr/>
          <p:nvPr>
            <p:custDataLst>
              <p:tags r:id="rId10"/>
            </p:custDataLst>
          </p:nvPr>
        </p:nvSpPr>
        <p:spPr>
          <a:xfrm>
            <a:off x="10133965" y="4450080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0" name="向下箭头"/>
          <p:cNvSpPr/>
          <p:nvPr>
            <p:custDataLst>
              <p:tags r:id="rId11"/>
            </p:custDataLst>
          </p:nvPr>
        </p:nvSpPr>
        <p:spPr>
          <a:xfrm>
            <a:off x="10238105" y="4542790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13"/>
            </p:custDataLst>
          </p:nvPr>
        </p:nvSpPr>
        <p:spPr>
          <a:xfrm>
            <a:off x="2273300" y="4438650"/>
            <a:ext cx="7589520" cy="6616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>
                <a:sym typeface="+mn-ea"/>
              </a:rPr>
              <a:t>单击编辑文本</a:t>
            </a:r>
            <a:endParaRPr dirty="0"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4"/>
            </p:custDataLst>
          </p:nvPr>
        </p:nvSpPr>
        <p:spPr>
          <a:xfrm>
            <a:off x="2273935" y="1953895"/>
            <a:ext cx="8413115" cy="556260"/>
          </a:xfrm>
          <a:prstGeom prst="rect">
            <a:avLst/>
          </a:prstGeom>
          <a:noFill/>
        </p:spPr>
        <p:txBody>
          <a:bodyPr wrap="square" lIns="91440" tIns="45720" rIns="144145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0" i="0" u="none" strike="noStrike" kern="1200" cap="none" spc="0" normalizeH="0" baseline="0" noProof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2273300" y="2510155"/>
            <a:ext cx="8413750" cy="17094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330" y="1075690"/>
            <a:ext cx="10968990" cy="47180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>
            <p:custDataLst>
              <p:tags r:id="rId2"/>
            </p:custDataLst>
          </p:nvPr>
        </p:nvSpPr>
        <p:spPr>
          <a:xfrm>
            <a:off x="-14605" y="-14605"/>
            <a:ext cx="6006465" cy="68973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4" name="任意多边形 23"/>
          <p:cNvSpPr/>
          <p:nvPr>
            <p:custDataLst>
              <p:tags r:id="rId3"/>
            </p:custDataLst>
          </p:nvPr>
        </p:nvSpPr>
        <p:spPr>
          <a:xfrm rot="16200000">
            <a:off x="-1402080" y="1361440"/>
            <a:ext cx="689483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6" name="任意多边形 25"/>
          <p:cNvSpPr/>
          <p:nvPr>
            <p:custDataLst>
              <p:tags r:id="rId4"/>
            </p:custDataLst>
          </p:nvPr>
        </p:nvSpPr>
        <p:spPr>
          <a:xfrm rot="16200000">
            <a:off x="-1342039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0" name="圆角矩形 29"/>
          <p:cNvSpPr/>
          <p:nvPr>
            <p:custDataLst>
              <p:tags r:id="rId5"/>
            </p:custDataLst>
          </p:nvPr>
        </p:nvSpPr>
        <p:spPr>
          <a:xfrm rot="10800000">
            <a:off x="5155565" y="3089275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32" name="直接连接符 31"/>
          <p:cNvCxnSpPr/>
          <p:nvPr>
            <p:custDataLst>
              <p:tags r:id="rId6"/>
            </p:custDataLst>
          </p:nvPr>
        </p:nvCxnSpPr>
        <p:spPr>
          <a:xfrm>
            <a:off x="11197590" y="298132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>
            <p:custDataLst>
              <p:tags r:id="rId7"/>
            </p:custDataLst>
          </p:nvPr>
        </p:nvCxnSpPr>
        <p:spPr>
          <a:xfrm>
            <a:off x="11305540" y="191262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>
            <p:custDataLst>
              <p:tags r:id="rId8"/>
            </p:custDataLst>
          </p:nvPr>
        </p:nvCxnSpPr>
        <p:spPr>
          <a:xfrm>
            <a:off x="11305540" y="345503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>
            <p:custDataLst>
              <p:tags r:id="rId9"/>
            </p:custDataLst>
          </p:nvPr>
        </p:nvSpPr>
        <p:spPr>
          <a:xfrm>
            <a:off x="10016490" y="3576955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8" name="椭圆 37"/>
          <p:cNvSpPr/>
          <p:nvPr>
            <p:custDataLst>
              <p:tags r:id="rId10"/>
            </p:custDataLst>
          </p:nvPr>
        </p:nvSpPr>
        <p:spPr>
          <a:xfrm>
            <a:off x="10123170" y="3683635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9" name="向下箭头"/>
          <p:cNvSpPr/>
          <p:nvPr>
            <p:custDataLst>
              <p:tags r:id="rId11"/>
            </p:custDataLst>
          </p:nvPr>
        </p:nvSpPr>
        <p:spPr>
          <a:xfrm>
            <a:off x="10227310" y="3776345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4" name="任意多边形 4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13"/>
            </p:custDataLst>
          </p:nvPr>
        </p:nvSpPr>
        <p:spPr>
          <a:xfrm>
            <a:off x="7466330" y="3648075"/>
            <a:ext cx="2365375" cy="6673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4"/>
            </p:custDataLst>
          </p:nvPr>
        </p:nvSpPr>
        <p:spPr>
          <a:xfrm>
            <a:off x="2418715" y="1275715"/>
            <a:ext cx="8250555" cy="170561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72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>
            <p:custDataLst>
              <p:tags r:id="rId2"/>
            </p:custDataLst>
          </p:nvPr>
        </p:nvCxnSpPr>
        <p:spPr>
          <a:xfrm>
            <a:off x="3509010" y="1475105"/>
            <a:ext cx="0" cy="457200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>
            <p:custDataLst>
              <p:tags r:id="rId3"/>
            </p:custDataLst>
          </p:nvPr>
        </p:nvSpPr>
        <p:spPr>
          <a:xfrm>
            <a:off x="-18415" y="0"/>
            <a:ext cx="2251075" cy="8718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45" h="1373">
                <a:moveTo>
                  <a:pt x="0" y="0"/>
                </a:moveTo>
                <a:lnTo>
                  <a:pt x="3545" y="0"/>
                </a:lnTo>
                <a:lnTo>
                  <a:pt x="3545" y="1023"/>
                </a:lnTo>
                <a:cubicBezTo>
                  <a:pt x="3545" y="1217"/>
                  <a:pt x="3389" y="1373"/>
                  <a:pt x="3195" y="1373"/>
                </a:cubicBezTo>
                <a:lnTo>
                  <a:pt x="9" y="1373"/>
                </a:lnTo>
                <a:lnTo>
                  <a:pt x="0" y="13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1165860" y="4138930"/>
            <a:ext cx="1375408" cy="1951990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>
            <a:normAutofit/>
          </a:bodyPr>
          <a:lstStyle>
            <a:lvl1pPr marL="0" marR="0" lvl="0" algn="just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2000" b="0" i="0" u="none" strike="noStrike" kern="1200" cap="none" spc="0" normalizeH="0" baseline="0" noProof="1">
                <a:solidFill>
                  <a:schemeClr val="bg1">
                    <a:lumMod val="8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just">
              <a:buClrTx/>
              <a:buSzTx/>
              <a:buFontTx/>
            </a:pPr>
            <a:r>
              <a:rPr dirty="0" err="1">
                <a:sym typeface="+mn-ea"/>
              </a:rPr>
              <a:t>单击编辑副标题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5"/>
            </p:custDataLst>
          </p:nvPr>
        </p:nvSpPr>
        <p:spPr>
          <a:xfrm>
            <a:off x="1166495" y="1793240"/>
            <a:ext cx="1375410" cy="2122210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2"/>
            </p:custDataLst>
          </p:nvPr>
        </p:nvSpPr>
        <p:spPr>
          <a:xfrm rot="16200000">
            <a:off x="977900" y="1336040"/>
            <a:ext cx="4351020" cy="435102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3"/>
            </p:custDataLst>
          </p:nvPr>
        </p:nvSpPr>
        <p:spPr>
          <a:xfrm rot="16200000">
            <a:off x="1828800" y="2186940"/>
            <a:ext cx="2649220" cy="264922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弧形 8"/>
          <p:cNvSpPr/>
          <p:nvPr>
            <p:custDataLst>
              <p:tags r:id="rId4"/>
            </p:custDataLst>
          </p:nvPr>
        </p:nvSpPr>
        <p:spPr>
          <a:xfrm>
            <a:off x="301625" y="659765"/>
            <a:ext cx="5703570" cy="5703570"/>
          </a:xfrm>
          <a:prstGeom prst="arc">
            <a:avLst>
              <a:gd name="adj1" fmla="val 16200000"/>
              <a:gd name="adj2" fmla="val 5319923"/>
            </a:avLst>
          </a:prstGeom>
          <a:ln>
            <a:solidFill>
              <a:schemeClr val="bg2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 rot="10800000">
            <a:off x="6876415" y="3851910"/>
            <a:ext cx="2408555" cy="1593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6"/>
            </p:custDataLst>
          </p:nvPr>
        </p:nvSpPr>
        <p:spPr>
          <a:xfrm flipV="1">
            <a:off x="8945880" y="0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7"/>
            </p:custDataLst>
          </p:nvPr>
        </p:nvSpPr>
        <p:spPr>
          <a:xfrm>
            <a:off x="1828800" y="3004185"/>
            <a:ext cx="2649220" cy="120840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60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节编号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8"/>
            </p:custDataLst>
          </p:nvPr>
        </p:nvSpPr>
        <p:spPr>
          <a:xfrm>
            <a:off x="6732905" y="2092325"/>
            <a:ext cx="5005070" cy="16840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8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4"/>
            <p:custDataLst>
              <p:tags r:id="rId2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4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文"/>
          <p:cNvSpPr txBox="1">
            <a:spLocks noGrp="1"/>
          </p:cNvSpPr>
          <p:nvPr>
            <p:ph idx="6"/>
            <p:custDataLst>
              <p:tags r:id="rId2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3"/>
            </p:custDataLst>
          </p:nvPr>
        </p:nvSpPr>
        <p:spPr>
          <a:xfrm>
            <a:off x="62352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5"/>
            </p:custDataLst>
          </p:nvPr>
        </p:nvSpPr>
        <p:spPr>
          <a:xfrm>
            <a:off x="6084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1" name="任意多边形 10"/>
          <p:cNvSpPr/>
          <p:nvPr>
            <p:custDataLst>
              <p:tags r:id="rId6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2"/>
            <p:custDataLst>
              <p:tags r:id="rId2"/>
            </p:custDataLst>
          </p:nvPr>
        </p:nvSpPr>
        <p:spPr>
          <a:xfrm>
            <a:off x="608330" y="397510"/>
            <a:ext cx="10968990" cy="585914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00.xml"/><Relationship Id="rId18" Type="http://schemas.openxmlformats.org/officeDocument/2006/relationships/tags" Target="../tags/tag99.xml"/><Relationship Id="rId17" Type="http://schemas.openxmlformats.org/officeDocument/2006/relationships/tags" Target="../tags/tag98.xml"/><Relationship Id="rId16" Type="http://schemas.openxmlformats.org/officeDocument/2006/relationships/tags" Target="../tags/tag97.xml"/><Relationship Id="rId15" Type="http://schemas.openxmlformats.org/officeDocument/2006/relationships/tags" Target="../tags/tag96.xml"/><Relationship Id="rId14" Type="http://schemas.openxmlformats.org/officeDocument/2006/relationships/tags" Target="../tags/tag95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1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838200" y="365126"/>
            <a:ext cx="10515600" cy="62261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838200" y="1237129"/>
            <a:ext cx="10515600" cy="493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lt"/>
          <a:cs typeface="MiSans Normal" panose="0000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image" Target="../media/image3.png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51.xml"/><Relationship Id="rId5" Type="http://schemas.openxmlformats.org/officeDocument/2006/relationships/image" Target="../media/image1.png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image" Target="../media/image4.png"/><Relationship Id="rId1" Type="http://schemas.openxmlformats.org/officeDocument/2006/relationships/tags" Target="../tags/tag14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55.xml"/><Relationship Id="rId5" Type="http://schemas.openxmlformats.org/officeDocument/2006/relationships/image" Target="../media/image5.png"/><Relationship Id="rId4" Type="http://schemas.openxmlformats.org/officeDocument/2006/relationships/tags" Target="../tags/tag154.xml"/><Relationship Id="rId3" Type="http://schemas.openxmlformats.org/officeDocument/2006/relationships/image" Target="../media/image2.png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56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61.xml"/><Relationship Id="rId5" Type="http://schemas.openxmlformats.org/officeDocument/2006/relationships/image" Target="../media/image8.png"/><Relationship Id="rId4" Type="http://schemas.openxmlformats.org/officeDocument/2006/relationships/tags" Target="../tags/tag160.xml"/><Relationship Id="rId3" Type="http://schemas.openxmlformats.org/officeDocument/2006/relationships/image" Target="../media/image7.png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66.xml"/><Relationship Id="rId6" Type="http://schemas.openxmlformats.org/officeDocument/2006/relationships/image" Target="../media/image9.png"/><Relationship Id="rId5" Type="http://schemas.openxmlformats.org/officeDocument/2006/relationships/tags" Target="../tags/tag165.xml"/><Relationship Id="rId4" Type="http://schemas.openxmlformats.org/officeDocument/2006/relationships/image" Target="../media/image1.png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3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tags" Target="../tags/tag105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8.xml"/><Relationship Id="rId2" Type="http://schemas.openxmlformats.org/officeDocument/2006/relationships/image" Target="../media/image10.png"/><Relationship Id="rId1" Type="http://schemas.openxmlformats.org/officeDocument/2006/relationships/tags" Target="../tags/tag16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4.xml"/><Relationship Id="rId4" Type="http://schemas.openxmlformats.org/officeDocument/2006/relationships/image" Target="../media/image1.png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231870201 </a:t>
            </a:r>
            <a:r>
              <a:rPr dirty="0">
                <a:latin typeface="+mj-ea"/>
                <a:ea typeface="+mj-ea"/>
              </a:rPr>
              <a:t>黄致敦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US" altLang="zh-CN" dirty="0"/>
              <a:t>  </a:t>
            </a:r>
            <a:endParaRPr lang="en-US" altLang="zh-CN" dirty="0"/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3"/>
            </p:custDataLst>
          </p:nvPr>
        </p:nvSpPr>
        <p:spPr/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Ending merge sort halfway can improve its efficiency</a:t>
            </a:r>
            <a:endParaRPr lang="en-US" alt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Let 𝐹 and 𝐺 be functions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We say that</a:t>
            </a:r>
            <a:r>
              <a:rPr lang="en-US" altLang="zh-CN" dirty="0"/>
              <a:t> </a:t>
            </a:r>
            <a:r>
              <a:rPr lang="zh-CN" altLang="en-US" dirty="0"/>
              <a:t>𝐹 (𝑥) is 𝑂(𝐺(𝑥)) if there are constants 𝐶 and 𝑘 such that</a:t>
            </a:r>
            <a:endParaRPr lang="zh-CN" altLang="en-US" dirty="0"/>
          </a:p>
          <a:p>
            <a:r>
              <a:rPr lang="zh-CN" altLang="en-US" dirty="0"/>
              <a:t>|𝐹 (𝑥)| ≤ |𝑘𝐺(𝑥)| whenever 𝑥&gt; 𝑘.</a:t>
            </a:r>
            <a:endParaRPr lang="zh-CN" altLang="en-US" dirty="0"/>
          </a:p>
          <a:p>
            <a:r>
              <a:rPr lang="zh-CN" altLang="en-US" dirty="0"/>
              <a:t>As you can see, the big o notation 𝑂 is only useful when</a:t>
            </a:r>
            <a:r>
              <a:rPr lang="en-US" altLang="zh-CN" dirty="0"/>
              <a:t> </a:t>
            </a:r>
            <a:r>
              <a:rPr lang="zh-CN" altLang="en-US" dirty="0"/>
              <a:t>dealing with sufficiently large n for it only cares about situations when 𝑥&gt; 𝑘</a:t>
            </a:r>
            <a:r>
              <a:rPr lang="en-US" altLang="zh-CN" dirty="0"/>
              <a:t>.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altLang="zh-CN" dirty="0"/>
              <a:t>Big O notation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3"/>
                <p:custDataLst>
                  <p:tags r:id="rId1"/>
                </p:custDataLst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This only cares about the term in a polynomial which has the highest power exponent of n, also ignoring the coefficient before it.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) = 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 +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n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 + 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en-US" altLang="zh-CN" dirty="0"/>
                  <a:t> has the time complexity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 .</m:t>
                    </m:r>
                  </m:oMath>
                </a14:m>
                <a:endParaRPr lang="en-US" altLang="zh-CN" i="1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i="1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>
                    <a:sym typeface="+mn-ea"/>
                  </a:rPr>
                  <a:t>So we say it has the time complexity of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>
                    <a:sym typeface="+mn-ea"/>
                  </a:rPr>
                  <a:t>).</a:t>
                </a:r>
                <a:endParaRPr lang="en-US" altLang="zh-CN" dirty="0"/>
              </a:p>
              <a:p>
                <a:endParaRPr lang="en-US" altLang="zh-CN" i="1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457200">
                  <a:buNone/>
                </a:pPr>
                <a:endParaRPr lang="en-US" altLang="zh-CN" i="1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zh-CN" i="1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3"/>
                <p:custDataLst>
                  <p:tags r:id="rId2"/>
                </p:custDataLst>
              </p:nvPr>
            </p:nvSpPr>
            <p:spPr>
              <a:blipFill rotWithShape="1">
                <a:blip r:embed="rId3"/>
                <a:stretch>
                  <a:fillRect l="-1" t="-1" r="3" b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/>
          <p:cNvSpPr>
            <a:spLocks noGrp="1"/>
          </p:cNvSpPr>
          <p:nvPr>
            <p:ph type="title" idx="1"/>
            <p:custDataLst>
              <p:tags r:id="rId4"/>
            </p:custDataLst>
          </p:nvPr>
        </p:nvSpPr>
        <p:spPr/>
        <p:txBody>
          <a:bodyPr/>
          <a:lstStyle/>
          <a:p>
            <a:pPr algn="ctr"/>
            <a:r>
              <a:rPr lang="en-US" altLang="zh-CN" dirty="0"/>
              <a:t>Time Complexity</a:t>
            </a:r>
            <a:endParaRPr lang="en-US" altLang="zh-CN" dirty="0"/>
          </a:p>
        </p:txBody>
      </p:sp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To analyaze the worst case that would happen in an algorithm.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When your algorithm is designed to sort an array in decreasing order, than in the worst case should give you an array that is in increasing order.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Useful to check how your algorithm will work theoretically.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altLang="zh-CN" dirty="0"/>
              <a:t>Worst Case Analysis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4"/>
          </p:nvPr>
        </p:nvSpPr>
        <p:spPr/>
        <p:txBody>
          <a:bodyPr/>
          <a:p>
            <a:r>
              <a:rPr lang="en-US" altLang="zh-CN"/>
              <a:t>Part II</a:t>
            </a:r>
            <a:endParaRPr lang="en-US" altLang="zh-CN"/>
          </a:p>
          <a:p>
            <a:r>
              <a:rPr lang="en-US" altLang="zh-CN"/>
              <a:t>Analyze step by step to induct that it’s possible for insertion sort to use less time to sort out an array than merge sort when encountering specific data.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3"/>
          </p:nvPr>
        </p:nvSpPr>
        <p:spPr/>
        <p:txBody>
          <a:bodyPr/>
          <a:p>
            <a:r>
              <a:rPr lang="en-US" altLang="zh-CN"/>
              <a:t>Part I</a:t>
            </a:r>
            <a:endParaRPr lang="en-US" altLang="zh-CN"/>
          </a:p>
          <a:p>
            <a:r>
              <a:rPr lang="en-US" altLang="zh-CN"/>
              <a:t>Use time complexity the prove that merge sort has greater efficiency when dealing with large scale date rather than insertion sort.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pPr algn="ctr"/>
            <a:r>
              <a:rPr lang="en-US" altLang="zh-CN"/>
              <a:t>Efficiency Evaluation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p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ChangeAspect="1"/>
          </p:cNvPicPr>
          <p:nvPr>
            <p:ph idx="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53810" y="1262380"/>
            <a:ext cx="4676775" cy="409575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 idx="1"/>
            <p:custDataLst>
              <p:tags r:id="rId3"/>
            </p:custDataLst>
          </p:nvPr>
        </p:nvSpPr>
        <p:spPr/>
        <p:txBody>
          <a:bodyPr/>
          <a:lstStyle/>
          <a:p>
            <a:pPr algn="ctr"/>
            <a:r>
              <a:rPr lang="en-US" altLang="zh-CN" dirty="0"/>
              <a:t>Merge sort</a:t>
            </a:r>
            <a:endParaRPr lang="en-US" altLang="zh-CN" dirty="0"/>
          </a:p>
        </p:txBody>
      </p:sp>
      <p:pic>
        <p:nvPicPr>
          <p:cNvPr id="6" name="内容占位符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78205" y="1262380"/>
            <a:ext cx="4772025" cy="4619625"/>
          </a:xfrm>
          <a:prstGeom prst="rect">
            <a:avLst/>
          </a:prstGeom>
          <a:ln>
            <a:noFill/>
            <a:prstDash val="sysDash"/>
          </a:ln>
        </p:spPr>
      </p:pic>
    </p:spTree>
    <p:custDataLst>
      <p:tags r:id="rId6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altLang="zh-CN" dirty="0"/>
              <a:t>Insertion Sort</a:t>
            </a:r>
            <a:endParaRPr lang="en-US" altLang="zh-CN" dirty="0"/>
          </a:p>
        </p:txBody>
      </p:sp>
      <p:pic>
        <p:nvPicPr>
          <p:cNvPr id="3" name="内容占位符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40250" y="1773555"/>
            <a:ext cx="3105150" cy="1714500"/>
          </a:xfrm>
          <a:prstGeom prst="rect">
            <a:avLst/>
          </a:prstGeom>
          <a:ln>
            <a:noFill/>
            <a:prstDash val="sysDash"/>
          </a:ln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733800" y="3997960"/>
            <a:ext cx="4724400" cy="4953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2314575" y="928053"/>
            <a:ext cx="7562850" cy="4391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0001250" y="19964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Merge sort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156710" y="4972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Insertion Sort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5" idx="1"/>
          </p:cNvCxnSpPr>
          <p:nvPr/>
        </p:nvCxnSpPr>
        <p:spPr>
          <a:xfrm>
            <a:off x="4156710" y="681355"/>
            <a:ext cx="443230" cy="1511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1"/>
          </p:cNvCxnSpPr>
          <p:nvPr/>
        </p:nvCxnSpPr>
        <p:spPr>
          <a:xfrm flipH="1">
            <a:off x="8728710" y="2180590"/>
            <a:ext cx="1272540" cy="3803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3"/>
          </p:nvPr>
        </p:nvSpPr>
        <p:spPr/>
        <p:txBody>
          <a:bodyPr/>
          <a:p>
            <a:r>
              <a:rPr lang="en-US" altLang="zh-CN"/>
              <a:t>Assume each assignment will take time t1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Each comparison statement will take time t2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Each return statement will take time t3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pPr algn="ctr"/>
            <a:r>
              <a:rPr lang="en-US" altLang="zh-CN"/>
              <a:t>Assumptions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altLang="zh-CN" dirty="0"/>
              <a:t>Details(Worst Case Analysis)</a:t>
            </a:r>
            <a:endParaRPr lang="en-US" altLang="zh-CN" dirty="0"/>
          </a:p>
        </p:txBody>
      </p:sp>
      <p:pic>
        <p:nvPicPr>
          <p:cNvPr id="6" name="内容占位符 5"/>
          <p:cNvPicPr>
            <a:picLocks noChangeAspect="1"/>
          </p:cNvPicPr>
          <p:nvPr>
            <p:ph idx="3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367405" y="1356995"/>
            <a:ext cx="5457825" cy="1371600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/>
        </p:nvGraphicFramePr>
        <p:xfrm>
          <a:off x="1829435" y="3813810"/>
          <a:ext cx="85337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assignment statement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comparison statement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return statement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21055" y="3014980"/>
            <a:ext cx="10543540" cy="51308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altLang="zh-CN" dirty="0"/>
              <a:t>Details(Worst Case Analysis)</a:t>
            </a:r>
            <a:endParaRPr lang="en-US" altLang="zh-CN" dirty="0"/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2324100" y="5940425"/>
          <a:ext cx="85337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assignment statement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comparison statement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return statement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内容占位符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78205" y="1262380"/>
            <a:ext cx="4772025" cy="4619625"/>
          </a:xfrm>
          <a:prstGeom prst="rect">
            <a:avLst/>
          </a:prstGeom>
          <a:ln>
            <a:noFill/>
            <a:prstDash val="sysDash"/>
          </a:ln>
        </p:spPr>
      </p:pic>
      <p:pic>
        <p:nvPicPr>
          <p:cNvPr id="5" name="内容占位符 4"/>
          <p:cNvPicPr>
            <a:picLocks noChangeAspect="1"/>
          </p:cNvPicPr>
          <p:nvPr>
            <p:ph idx="3"/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574155" y="1807210"/>
            <a:ext cx="4133850" cy="247650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 flipV="1">
            <a:off x="2761615" y="1572260"/>
            <a:ext cx="3769995" cy="1066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1"/>
          </p:cNvCxnSpPr>
          <p:nvPr/>
        </p:nvCxnSpPr>
        <p:spPr>
          <a:xfrm flipH="1" flipV="1">
            <a:off x="2809875" y="2115185"/>
            <a:ext cx="3764280" cy="930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3924300" y="2754630"/>
            <a:ext cx="2674620" cy="727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3749675" y="2493010"/>
            <a:ext cx="2917190" cy="1318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CONTENTS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16" name="标题"/>
          <p:cNvSpPr txBox="1"/>
          <p:nvPr>
            <p:custDataLst>
              <p:tags r:id="rId3"/>
            </p:custDataLst>
          </p:nvPr>
        </p:nvSpPr>
        <p:spPr>
          <a:xfrm>
            <a:off x="5624195" y="570230"/>
            <a:ext cx="3827145" cy="934085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4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rPr>
              <a:t>	</a:t>
            </a:r>
            <a:endParaRPr lang="en-US" altLang="zh-CN" sz="2400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ea"/>
              <a:ea typeface="+mj-ea"/>
              <a:cs typeface="MiSans Normal" panose="00000500000000000000" charset="-122"/>
              <a:sym typeface="+mn-ea"/>
            </a:endParaRPr>
          </a:p>
        </p:txBody>
      </p:sp>
      <p:sp>
        <p:nvSpPr>
          <p:cNvPr id="8" name="圆角矩形 7"/>
          <p:cNvSpPr/>
          <p:nvPr>
            <p:custDataLst>
              <p:tags r:id="rId4"/>
            </p:custDataLst>
          </p:nvPr>
        </p:nvSpPr>
        <p:spPr>
          <a:xfrm>
            <a:off x="4382770" y="1816100"/>
            <a:ext cx="5067935" cy="9277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3" name="序号"/>
          <p:cNvSpPr txBox="1"/>
          <p:nvPr>
            <p:custDataLst>
              <p:tags r:id="rId5"/>
            </p:custDataLst>
          </p:nvPr>
        </p:nvSpPr>
        <p:spPr>
          <a:xfrm>
            <a:off x="4382770" y="1820545"/>
            <a:ext cx="920115" cy="923290"/>
          </a:xfrm>
          <a:prstGeom prst="ellipse">
            <a:avLst/>
          </a:prstGeom>
          <a:solidFill>
            <a:schemeClr val="accent2"/>
          </a:solidFill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 sz="2400">
                <a:solidFill>
                  <a:schemeClr val="lt1"/>
                </a:solidFill>
                <a:latin typeface="+mj-ea"/>
                <a:ea typeface="+mj-ea"/>
                <a:cs typeface="MiSans Normal" panose="00000500000000000000" charset="-122"/>
              </a:rPr>
              <a:t>01</a:t>
            </a:r>
            <a:endParaRPr lang="en-US" altLang="zh-CN" sz="2400">
              <a:solidFill>
                <a:schemeClr val="lt1"/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14" name="标题"/>
          <p:cNvSpPr txBox="1"/>
          <p:nvPr>
            <p:custDataLst>
              <p:tags r:id="rId6"/>
            </p:custDataLst>
          </p:nvPr>
        </p:nvSpPr>
        <p:spPr>
          <a:xfrm>
            <a:off x="5624195" y="1824990"/>
            <a:ext cx="3827145" cy="927735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4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rPr>
              <a:t>Introduction</a:t>
            </a:r>
            <a:endParaRPr lang="en-US" altLang="zh-CN" sz="2400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ea"/>
              <a:ea typeface="+mj-ea"/>
              <a:cs typeface="MiSans Normal" panose="00000500000000000000" charset="-122"/>
              <a:sym typeface="+mn-ea"/>
            </a:endParaRPr>
          </a:p>
        </p:txBody>
      </p:sp>
      <p:sp>
        <p:nvSpPr>
          <p:cNvPr id="34" name="圆角矩形 33"/>
          <p:cNvSpPr/>
          <p:nvPr>
            <p:custDataLst>
              <p:tags r:id="rId7"/>
            </p:custDataLst>
          </p:nvPr>
        </p:nvSpPr>
        <p:spPr>
          <a:xfrm>
            <a:off x="4382770" y="3066415"/>
            <a:ext cx="5067935" cy="9277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5" name="序号"/>
          <p:cNvSpPr txBox="1"/>
          <p:nvPr>
            <p:custDataLst>
              <p:tags r:id="rId8"/>
            </p:custDataLst>
          </p:nvPr>
        </p:nvSpPr>
        <p:spPr>
          <a:xfrm>
            <a:off x="4382770" y="3070860"/>
            <a:ext cx="920115" cy="923290"/>
          </a:xfrm>
          <a:prstGeom prst="ellipse">
            <a:avLst/>
          </a:prstGeom>
          <a:solidFill>
            <a:schemeClr val="accent1"/>
          </a:solidFill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 sz="2400">
                <a:solidFill>
                  <a:schemeClr val="lt1"/>
                </a:solidFill>
                <a:latin typeface="+mj-ea"/>
                <a:ea typeface="+mj-ea"/>
                <a:cs typeface="MiSans Normal" panose="00000500000000000000" charset="-122"/>
              </a:rPr>
              <a:t>02</a:t>
            </a:r>
            <a:endParaRPr lang="zh-CN" altLang="en-US" sz="2400">
              <a:solidFill>
                <a:schemeClr val="lt1"/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36" name="标题"/>
          <p:cNvSpPr txBox="1"/>
          <p:nvPr>
            <p:custDataLst>
              <p:tags r:id="rId9"/>
            </p:custDataLst>
          </p:nvPr>
        </p:nvSpPr>
        <p:spPr>
          <a:xfrm>
            <a:off x="5624195" y="3074035"/>
            <a:ext cx="3827145" cy="925830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4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rPr>
              <a:t>Key Ideas </a:t>
            </a:r>
            <a:endParaRPr lang="en-US" altLang="zh-CN" sz="2400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ea"/>
              <a:ea typeface="+mj-ea"/>
              <a:cs typeface="MiSans Normal" panose="00000500000000000000" charset="-122"/>
              <a:sym typeface="+mn-ea"/>
            </a:endParaRPr>
          </a:p>
        </p:txBody>
      </p:sp>
      <p:sp>
        <p:nvSpPr>
          <p:cNvPr id="38" name="圆角矩形 37"/>
          <p:cNvSpPr/>
          <p:nvPr>
            <p:custDataLst>
              <p:tags r:id="rId10"/>
            </p:custDataLst>
          </p:nvPr>
        </p:nvSpPr>
        <p:spPr>
          <a:xfrm>
            <a:off x="4382770" y="4316730"/>
            <a:ext cx="5067935" cy="9277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9" name="序号"/>
          <p:cNvSpPr txBox="1"/>
          <p:nvPr>
            <p:custDataLst>
              <p:tags r:id="rId11"/>
            </p:custDataLst>
          </p:nvPr>
        </p:nvSpPr>
        <p:spPr>
          <a:xfrm>
            <a:off x="4382770" y="4321175"/>
            <a:ext cx="920115" cy="923290"/>
          </a:xfrm>
          <a:prstGeom prst="ellipse">
            <a:avLst/>
          </a:prstGeom>
          <a:solidFill>
            <a:schemeClr val="accent2"/>
          </a:solidFill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 sz="2400">
                <a:solidFill>
                  <a:schemeClr val="lt1"/>
                </a:solidFill>
                <a:latin typeface="+mj-ea"/>
                <a:ea typeface="+mj-ea"/>
                <a:cs typeface="MiSans Normal" panose="00000500000000000000" charset="-122"/>
              </a:rPr>
              <a:t>03</a:t>
            </a:r>
            <a:endParaRPr lang="en-US" altLang="zh-CN" sz="2400">
              <a:solidFill>
                <a:schemeClr val="lt1"/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40" name="标题"/>
          <p:cNvSpPr txBox="1"/>
          <p:nvPr>
            <p:custDataLst>
              <p:tags r:id="rId12"/>
            </p:custDataLst>
          </p:nvPr>
        </p:nvSpPr>
        <p:spPr>
          <a:xfrm>
            <a:off x="5624195" y="4321175"/>
            <a:ext cx="3827145" cy="916940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4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rPr>
              <a:t>Technical Meat</a:t>
            </a:r>
            <a:endParaRPr lang="en-US" altLang="zh-CN" sz="2400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+mj-ea"/>
              <a:ea typeface="+mj-ea"/>
              <a:cs typeface="MiSans Normal" panose="00000500000000000000" charset="-122"/>
              <a:sym typeface="+mn-ea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/>
          <p:nvPr>
            <p:ph idx="3"/>
          </p:nvPr>
        </p:nvSpPr>
        <p:spPr>
          <a:xfrm>
            <a:off x="608400" y="1422455"/>
            <a:ext cx="10969200" cy="4759200"/>
          </a:xfrm>
        </p:spPr>
        <p:txBody>
          <a:bodyPr/>
          <a:p>
            <a:pPr marL="0" indent="0" algn="ctr">
              <a:buNone/>
            </a:pPr>
            <a:r>
              <a:rPr lang="en-US" altLang="zh-CN"/>
              <a:t>t1   t2   t3</a:t>
            </a:r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altLang="zh-CN" dirty="0"/>
              <a:t>Possibility?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871220" y="14903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storing one variable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857625" y="3181350"/>
            <a:ext cx="4470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taking two variables out and compare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983345" y="169862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function call</a:t>
            </a:r>
            <a:endParaRPr lang="en-US" altLang="zh-CN"/>
          </a:p>
          <a:p>
            <a:r>
              <a:rPr lang="en-US" altLang="zh-CN"/>
              <a:t>creates a new frame</a:t>
            </a:r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3284855" y="1678940"/>
            <a:ext cx="1928495" cy="38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7" idx="0"/>
          </p:cNvCxnSpPr>
          <p:nvPr/>
        </p:nvCxnSpPr>
        <p:spPr>
          <a:xfrm>
            <a:off x="6075680" y="1911985"/>
            <a:ext cx="17145" cy="12693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8" idx="1"/>
          </p:cNvCxnSpPr>
          <p:nvPr/>
        </p:nvCxnSpPr>
        <p:spPr>
          <a:xfrm>
            <a:off x="6899910" y="1727835"/>
            <a:ext cx="2083435" cy="293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659755" y="15436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&lt;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271260" y="15436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&lt;</a:t>
            </a:r>
            <a:endParaRPr lang="en-US" altLang="zh-CN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400" y="4017010"/>
            <a:ext cx="4238625" cy="8477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 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THANK  YOU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01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12210" y="577792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 lnSpcReduction="10000"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algn="l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kern="1200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</a:defRPr>
            </a:lvl2pPr>
            <a:lvl3pPr marL="719455" marR="0" lvl="2" indent="-27622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kern="1200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</a:defRPr>
            </a:lvl3pPr>
            <a:lvl4pPr marL="987425" marR="0" lvl="3" indent="-262255" algn="l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kern="1200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</a:defRPr>
            </a:lvl4pPr>
            <a:lvl5pPr marL="1256030" marR="0" lvl="4" indent="-26225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kern="1200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</a:defRPr>
            </a:lvl5pPr>
            <a:lvl6pPr marL="2514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>
                <a:sym typeface="+mn-ea"/>
              </a:rPr>
              <a:t>Much greater efficiency when dealing with large scale data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altLang="zh-CN" dirty="0"/>
              <a:t>Merge Sort</a:t>
            </a:r>
            <a:endParaRPr lang="en-US" altLang="zh-CN" dirty="0"/>
          </a:p>
        </p:txBody>
      </p:sp>
      <p:pic>
        <p:nvPicPr>
          <p:cNvPr id="6" name="内容占位符 5"/>
          <p:cNvPicPr>
            <a:picLocks noChangeAspect="1"/>
          </p:cNvPicPr>
          <p:nvPr>
            <p:ph idx="3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710305" y="1216025"/>
            <a:ext cx="4772025" cy="46196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90385" y="15633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Dividing Part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90385" y="39770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Merging Part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>
                <a:latin typeface="+mj-ea"/>
                <a:ea typeface="+mj-ea"/>
              </a:rPr>
              <a:t>02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KEY IDEAS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The dividing part ends when each sub array has the size one.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When dealing with data with </a:t>
            </a:r>
            <a:r>
              <a:rPr lang="en-US" altLang="zh-CN">
                <a:sym typeface="+mn-ea"/>
              </a:rPr>
              <a:t>size that is </a:t>
            </a:r>
            <a:r>
              <a:rPr lang="en-US" altLang="zh-CN" dirty="0"/>
              <a:t>sufficiently small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Is it necessary to divide and </a:t>
            </a:r>
            <a:r>
              <a:rPr lang="en-US" altLang="zh-CN" dirty="0"/>
              <a:t>solve the question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Rather than directly sort it out? 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 it necessary to use merge sort </a:t>
            </a:r>
            <a:br>
              <a:rPr lang="en-US" altLang="zh-C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altLang="zh-C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when the data scale is sufficiently small?</a:t>
            </a:r>
            <a:endParaRPr lang="en-US" altLang="zh-CN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ChangeAspect="1"/>
          </p:cNvPicPr>
          <p:nvPr>
            <p:ph idx="3"/>
          </p:nvPr>
        </p:nvPicPr>
        <p:blipFill>
          <a:blip r:embed="rId1"/>
          <a:stretch>
            <a:fillRect/>
          </a:stretch>
        </p:blipFill>
        <p:spPr>
          <a:xfrm>
            <a:off x="4543425" y="1919605"/>
            <a:ext cx="3105150" cy="171450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altLang="zh-CN" dirty="0"/>
              <a:t>Insertion Sort </a:t>
            </a:r>
            <a:r>
              <a:rPr lang="en-US" altLang="zh-CN">
                <a:sym typeface="+mn-ea"/>
              </a:rPr>
              <a:t>For substitution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3313430" y="1313815"/>
            <a:ext cx="5565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When the array is sufficientlly short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>
                <a:latin typeface="+mj-ea"/>
                <a:ea typeface="+mj-ea"/>
              </a:rPr>
              <a:t>03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TECHNICAL MEAT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3"/>
          </p:nvPr>
        </p:nvSpPr>
        <p:spPr/>
        <p:txBody>
          <a:bodyPr/>
          <a:p>
            <a:r>
              <a:rPr lang="en-US" altLang="zh-CN"/>
              <a:t>Till now, we’ve been talking about the vague concept of fast and slow.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Introduce three new terms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Define and quantify “efficiency”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ags/tag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</p:tagLst>
</file>

<file path=ppt/tags/tag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0"/>
  <p:tag name="KSO_WM_UNIT_ID" val="_1*i*10"/>
  <p:tag name="KSO_WM_UNIT_LAYERLEVEL" val="1"/>
  <p:tag name="KSO_WM_TAG_VERSION" val="1.0"/>
</p:tagLst>
</file>

<file path=ppt/tags/tag10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1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14_1*f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10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314_1*b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contentchip"/>
  <p:tag name="KSO_WM_UNIT_PRESET_TEXT" val="WPS,a click to unlimited possibilities"/>
</p:tagLst>
</file>

<file path=ppt/tags/tag10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1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contentchip"/>
  <p:tag name="KSO_WM_UNIT_PRESET_TEXT" val="单击添加文档标题"/>
</p:tagLst>
</file>

<file path=ppt/tags/tag104.xml><?xml version="1.0" encoding="utf-8"?>
<p:tagLst xmlns:p="http://schemas.openxmlformats.org/presentationml/2006/main">
  <p:tag name="KSO_WM_SLIDE_ID" val="custom20230314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314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173.7&quot;,&quot;top&quot;:&quot;78.5&quot;,&quot;width&quot;:&quot;702.55&quot;,&quot;height&quot;:&quot;350.15&quot;}"/>
</p:tagLst>
</file>

<file path=ppt/tags/tag10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314_4*b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DIAGRAM_GROUP_CODE" val="l1-1"/>
  <p:tag name="KSO_WM_UNIT_PRESET_TEXT" val="CONTENTS"/>
</p:tagLst>
</file>

<file path=ppt/tags/tag106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4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DIAGRAM_GROUP_CODE" val="l1-1"/>
  <p:tag name="KSO_WM_UNIT_PRESET_TEXT" val="目录"/>
</p:tagLst>
</file>

<file path=ppt/tags/tag10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1_1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314_4*l_h_a*1_1_1"/>
  <p:tag name="KSO_WM_DIAGRAM_VERSION" val="3"/>
  <p:tag name="KSO_WM_UNIT_PRESET_TEXT" val="单击添加目录标题"/>
  <p:tag name="KSO_WM_DIAGRAM_MAX_ITEMCNT" val="6"/>
  <p:tag name="KSO_WM_DIAGRAM_MIN_ITEMCNT" val="2"/>
  <p:tag name="KSO_WM_DIAGRAM_VIRTUALLY_FRAME" val="{&quot;height&quot;:449.65000000000003,&quot;width&quot;:384.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0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4*l_h_i*1_2_1"/>
  <p:tag name="KSO_WM_TEMPLATE_CATEGORY" val="custom"/>
  <p:tag name="KSO_WM_TEMPLATE_INDEX" val="20230314"/>
  <p:tag name="KSO_WM_UNIT_LAYERLEVEL" val="1_1_1"/>
  <p:tag name="KSO_WM_TAG_VERSION" val="1.0"/>
  <p:tag name="KSO_WM_DIAGRAM_GROUP_CODE" val="l1-1"/>
  <p:tag name="KSO_WM_UNIT_TYPE" val="l_h_i"/>
  <p:tag name="KSO_WM_UNIT_INDEX" val="1_2_1"/>
  <p:tag name="KSO_WM_DIAGRAM_VERSION" val="3"/>
  <p:tag name="KSO_WM_DIAGRAM_MAX_ITEMCNT" val="6"/>
  <p:tag name="KSO_WM_DIAGRAM_MIN_ITEMCNT" val="2"/>
  <p:tag name="KSO_WM_DIAGRAM_VIRTUALLY_FRAME" val="{&quot;height&quot;:449.65000000000003,&quot;width&quot;:384.9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2"/>
  <p:tag name="KSO_WM_UNIT_ID" val="custom20230314_4*l_h_i*1_2_2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2"/>
  <p:tag name="KSO_WM_DIAGRAM_MAX_ITEMCNT" val="6"/>
  <p:tag name="KSO_WM_DIAGRAM_MIN_ITEMCNT" val="2"/>
  <p:tag name="KSO_WM_DIAGRAM_VIRTUALLY_FRAME" val="{&quot;height&quot;:449.65000000000003,&quot;width&quot;:384.9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1.0"/>
</p:tagLst>
</file>

<file path=ppt/tags/tag1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2_1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314_4*l_h_a*1_2_1"/>
  <p:tag name="KSO_WM_DIAGRAM_VERSION" val="3"/>
  <p:tag name="KSO_WM_UNIT_PRESET_TEXT" val="单击添加目录标题"/>
  <p:tag name="KSO_WM_DIAGRAM_MAX_ITEMCNT" val="6"/>
  <p:tag name="KSO_WM_DIAGRAM_MIN_ITEMCNT" val="2"/>
  <p:tag name="KSO_WM_DIAGRAM_VIRTUALLY_FRAME" val="{&quot;height&quot;:449.65000000000003,&quot;width&quot;:384.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4*l_h_i*1_3_1"/>
  <p:tag name="KSO_WM_TEMPLATE_CATEGORY" val="custom"/>
  <p:tag name="KSO_WM_TEMPLATE_INDEX" val="20230314"/>
  <p:tag name="KSO_WM_UNIT_LAYERLEVEL" val="1_1_1"/>
  <p:tag name="KSO_WM_TAG_VERSION" val="1.0"/>
  <p:tag name="KSO_WM_DIAGRAM_GROUP_CODE" val="l1-1"/>
  <p:tag name="KSO_WM_UNIT_TYPE" val="l_h_i"/>
  <p:tag name="KSO_WM_UNIT_INDEX" val="1_3_1"/>
  <p:tag name="KSO_WM_DIAGRAM_VERSION" val="3"/>
  <p:tag name="KSO_WM_DIAGRAM_MAX_ITEMCNT" val="6"/>
  <p:tag name="KSO_WM_DIAGRAM_MIN_ITEMCNT" val="2"/>
  <p:tag name="KSO_WM_DIAGRAM_VIRTUALLY_FRAME" val="{&quot;height&quot;:449.65000000000003,&quot;width&quot;:384.9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2"/>
  <p:tag name="KSO_WM_UNIT_ID" val="custom20230314_4*l_h_i*1_3_2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3"/>
  <p:tag name="KSO_WM_DIAGRAM_MAX_ITEMCNT" val="6"/>
  <p:tag name="KSO_WM_DIAGRAM_MIN_ITEMCNT" val="2"/>
  <p:tag name="KSO_WM_DIAGRAM_VIRTUALLY_FRAME" val="{&quot;height&quot;:449.65000000000003,&quot;width&quot;:384.9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1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3_1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314_4*l_h_a*1_3_1"/>
  <p:tag name="KSO_WM_DIAGRAM_VERSION" val="3"/>
  <p:tag name="KSO_WM_UNIT_PRESET_TEXT" val="单击添加目录标题"/>
  <p:tag name="KSO_WM_DIAGRAM_MAX_ITEMCNT" val="6"/>
  <p:tag name="KSO_WM_DIAGRAM_MIN_ITEMCNT" val="2"/>
  <p:tag name="KSO_WM_DIAGRAM_VIRTUALLY_FRAME" val="{&quot;height&quot;:449.65000000000003,&quot;width&quot;:384.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1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4*l_h_i*1_4_1"/>
  <p:tag name="KSO_WM_TEMPLATE_CATEGORY" val="custom"/>
  <p:tag name="KSO_WM_TEMPLATE_INDEX" val="20230314"/>
  <p:tag name="KSO_WM_UNIT_LAYERLEVEL" val="1_1_1"/>
  <p:tag name="KSO_WM_TAG_VERSION" val="1.0"/>
  <p:tag name="KSO_WM_DIAGRAM_GROUP_CODE" val="l1-1"/>
  <p:tag name="KSO_WM_UNIT_TYPE" val="l_h_i"/>
  <p:tag name="KSO_WM_UNIT_INDEX" val="1_4_1"/>
  <p:tag name="KSO_WM_DIAGRAM_VERSION" val="3"/>
  <p:tag name="KSO_WM_DIAGRAM_MAX_ITEMCNT" val="6"/>
  <p:tag name="KSO_WM_DIAGRAM_MIN_ITEMCNT" val="2"/>
  <p:tag name="KSO_WM_DIAGRAM_VIRTUALLY_FRAME" val="{&quot;height&quot;:449.65000000000003,&quot;width&quot;:384.9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4_2"/>
  <p:tag name="KSO_WM_UNIT_ID" val="custom20230314_4*l_h_i*1_4_2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4"/>
  <p:tag name="KSO_WM_DIAGRAM_MAX_ITEMCNT" val="6"/>
  <p:tag name="KSO_WM_DIAGRAM_MIN_ITEMCNT" val="2"/>
  <p:tag name="KSO_WM_DIAGRAM_VIRTUALLY_FRAME" val="{&quot;height&quot;:449.65000000000003,&quot;width&quot;:384.9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4_1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314_4*l_h_a*1_4_1"/>
  <p:tag name="KSO_WM_DIAGRAM_VERSION" val="3"/>
  <p:tag name="KSO_WM_UNIT_PRESET_TEXT" val="单击添加目录标题"/>
  <p:tag name="KSO_WM_DIAGRAM_MAX_ITEMCNT" val="6"/>
  <p:tag name="KSO_WM_DIAGRAM_MIN_ITEMCNT" val="2"/>
  <p:tag name="KSO_WM_DIAGRAM_VIRTUALLY_FRAME" val="{&quot;height&quot;:449.65000000000003,&quot;width&quot;:384.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17.xml><?xml version="1.0" encoding="utf-8"?>
<p:tagLst xmlns:p="http://schemas.openxmlformats.org/presentationml/2006/main">
  <p:tag name="KSO_WM_SLIDE_ID" val="custom20230314_4"/>
  <p:tag name="KSO_WM_TEMPLATE_SUBCATEGORY" val="29"/>
  <p:tag name="KSO_WM_TEMPLATE_MASTER_TYPE" val="0"/>
  <p:tag name="KSO_WM_TEMPLATE_COLOR_TYPE" val="0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30314"/>
  <p:tag name="KSO_WM_SLIDE_TYPE" val="contents"/>
  <p:tag name="KSO_WM_SLIDE_SUBTYPE" val="diag"/>
  <p:tag name="KSO_WM_SLIDE_LAYOUT" val="a_b_l"/>
  <p:tag name="KSO_WM_SLIDE_LAYOUT_CNT" val="1_1_1"/>
  <p:tag name="KSO_WM_SPECIAL_SOURCE" val="bdnull"/>
  <p:tag name="KSO_WM_DIAGRAM_GROUP_CODE" val="l1-1"/>
  <p:tag name="KSO_WM_SLIDE_DIAGTYPE" val="l"/>
</p:tagLst>
</file>

<file path=ppt/tags/tag118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4_7*e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01"/>
</p:tagLst>
</file>

<file path=ppt/tags/tag11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7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contentchip"/>
  <p:tag name="KSO_WM_UNIT_PRESET_TEXT" val="添加章节标题"/>
</p:tagLst>
</file>

<file path=ppt/tags/tag12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20.xml><?xml version="1.0" encoding="utf-8"?>
<p:tagLst xmlns:p="http://schemas.openxmlformats.org/presentationml/2006/main">
  <p:tag name="KSO_WM_SLIDE_ID" val="custom2023031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314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504.35&quot;,&quot;top&quot;:&quot;139.2&quot;,&quot;width&quot;:&quot;435.7&quot;,&quot;height&quot;:&quot;210&quot;}"/>
</p:tagLst>
</file>

<file path=ppt/tags/tag12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ID" val="custom20230314_8*f*1"/>
  <p:tag name="KSO_WM_TEMPLATE_CATEGORY" val="custom"/>
  <p:tag name="KSO_WM_TEMPLATE_INDEX" val="20230314"/>
  <p:tag name="KSO_WM_UNIT_LAYERLEVEL" val="1"/>
  <p:tag name="KSO_WM_TAG_VERSION" val="1.0"/>
  <p:tag name="KSO_WM_UNIT_PRESET_TEXT" val="单击此处添加文本"/>
</p:tagLst>
</file>

<file path=ppt/tags/tag12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25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4_7*e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01"/>
</p:tagLst>
</file>

<file path=ppt/tags/tag12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7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contentchip"/>
  <p:tag name="KSO_WM_UNIT_PRESET_TEXT" val="添加章节标题"/>
</p:tagLst>
</file>

<file path=ppt/tags/tag127.xml><?xml version="1.0" encoding="utf-8"?>
<p:tagLst xmlns:p="http://schemas.openxmlformats.org/presentationml/2006/main">
  <p:tag name="KSO_WM_SLIDE_ID" val="custom2023031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314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504.35&quot;,&quot;top&quot;:&quot;139.2&quot;,&quot;width&quot;:&quot;435.7&quot;,&quot;height&quot;:&quot;210&quot;}"/>
</p:tagLst>
</file>

<file path=ppt/tags/tag12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ID" val="custom20230314_8*f*1"/>
  <p:tag name="KSO_WM_TEMPLATE_CATEGORY" val="custom"/>
  <p:tag name="KSO_WM_TEMPLATE_INDEX" val="20230314"/>
  <p:tag name="KSO_WM_UNIT_LAYERLEVEL" val="1"/>
  <p:tag name="KSO_WM_TAG_VERSION" val="1.0"/>
  <p:tag name="KSO_WM_UNIT_PRESET_TEXT" val="单击此处添加文本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UNIT_CONTENT_GROUP_TYPE" val="titlestyle"/>
  <p:tag name="KSO_WM_UNIT_PRESET_TEXT" val="单击此处添加标题"/>
</p:tagLst>
</file>

<file path=ppt/tags/tag13.xml><?xml version="1.0" encoding="utf-8"?>
<p:tagLst xmlns:p="http://schemas.openxmlformats.org/presentationml/2006/main">
  <p:tag name="KSO_WM_UNIT_ISCONTENTSTITLE" val="0"/>
  <p:tag name="KSO_WM_UNIT_ISNUMDGMTITLE" val="0"/>
  <p:tag name="KSO_WM_UNIT_PRESET_TEXT" val="WPS,a click to unlimited possibilitie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30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3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UNIT_CONTENT_GROUP_TYPE" val="titlestyle"/>
  <p:tag name="KSO_WM_UNIT_PRESET_TEXT" val="单击此处添加标题"/>
</p:tagLst>
</file>

<file path=ppt/tags/tag132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33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4_7*e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01"/>
</p:tagLst>
</file>

<file path=ppt/tags/tag1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7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contentchip"/>
  <p:tag name="KSO_WM_UNIT_PRESET_TEXT" val="添加章节标题"/>
</p:tagLst>
</file>

<file path=ppt/tags/tag135.xml><?xml version="1.0" encoding="utf-8"?>
<p:tagLst xmlns:p="http://schemas.openxmlformats.org/presentationml/2006/main">
  <p:tag name="KSO_WM_SLIDE_ID" val="custom2023031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314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504.35&quot;,&quot;top&quot;:&quot;139.2&quot;,&quot;width&quot;:&quot;435.7&quot;,&quot;height&quot;:&quot;210&quot;}"/>
</p:tagLst>
</file>

<file path=ppt/tags/tag136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4"/>
</p:tagLst>
</file>

<file path=ppt/tags/tag13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14_8*f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单击此处添加文本"/>
</p:tagLst>
</file>

<file path=ppt/tags/tag1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39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4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14_8*f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单击此处添加文本"/>
</p:tagLst>
</file>

<file path=ppt/tags/tag14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14_8*f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单击此处添加文本"/>
</p:tagLst>
</file>

<file path=ppt/tags/tag14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43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14_8*f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单击此处添加文本"/>
</p:tagLst>
</file>

<file path=ppt/tags/tag14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46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47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4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5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56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4"/>
</p:tagLst>
</file>

<file path=ppt/tags/tag157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4"/>
</p:tagLst>
</file>

<file path=ppt/tags/tag15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6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6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68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69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14_9*f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汇报人：WPS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9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THANK  YOU"/>
</p:tagLst>
</file>

<file path=ppt/tags/tag171.xml><?xml version="1.0" encoding="utf-8"?>
<p:tagLst xmlns:p="http://schemas.openxmlformats.org/presentationml/2006/main">
  <p:tag name="KSO_WM_SLIDE_ID" val="custom20230314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314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173.7&quot;,&quot;top&quot;:&quot;78.5&quot;,&quot;width&quot;:&quot;702.55&quot;,&quot;height&quot;:&quot;350.15&quot;}"/>
</p:tagLst>
</file>

<file path=ppt/tags/tag172.xml><?xml version="1.0" encoding="utf-8"?>
<p:tagLst xmlns:p="http://schemas.openxmlformats.org/presentationml/2006/main">
  <p:tag name="COMMONDATA" val="eyJjb3VudCI6MzgsImhkaWQiOiJmNDJlMmZmMmZhNWUyZDkyZTk5MzIxMzQ3MTJiZWMxYyIsInVzZXJDb3VudCI6Mn0="/>
  <p:tag name="KSO_WPP_MARK_KEY" val="7023136d-9efa-45e3-91bf-b99ccddb9299"/>
  <p:tag name="commondata" val="eyJjb3VudCI6MzksImhkaWQiOiIzOTMwMmJmMzFiOWJhM2JkMGFiOTE3Y2Q3Y2RhMzI2NSIsInVzZXJDb3VudCI6MX0="/>
</p:tagLst>
</file>

<file path=ppt/tags/tag1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2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</p:tagLst>
</file>

<file path=ppt/tags/tag2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UNIT_TYPE" val="i"/>
  <p:tag name="KSO_WM_UNIT_INDEX" val="1"/>
</p:tagLst>
</file>

<file path=ppt/tags/tag2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UNIT_TYPE" val="i"/>
  <p:tag name="KSO_WM_UNIT_INDEX" val="3"/>
</p:tagLst>
</file>

<file path=ppt/tags/tag26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3*b*1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UNIT_TYPE" val="i"/>
  <p:tag name="KSO_WM_UNIT_INDEX" val="5"/>
</p:tagLst>
</file>

<file path=ppt/tags/tag36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1.0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44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</p:tagLst>
</file>

<file path=ppt/tags/tag5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53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58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UNIT_TYPE" val="i"/>
  <p:tag name="KSO_WM_UNIT_INDEX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UNIT_TYPE" val="i"/>
  <p:tag name="KSO_WM_UNIT_INDEX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8"/>
  <p:tag name="KSO_WM_UNIT_ID" val="_1*i*8"/>
  <p:tag name="KSO_WM_UNIT_LAYERLEVEL" val="1"/>
  <p:tag name="KSO_WM_TAG_VERSION" val="1.0"/>
</p:tagLst>
</file>

<file path=ppt/tags/tag8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UNIT_CONTENT_GROUP_TYPE" val="contentchip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UNIT_CONTENT_GROUP_TYPE" val="contentchip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1.0"/>
  <p:tag name="KSO_WM_UNIT_CONTENT_GROUP_TYPE" val="contentchip"/>
  <p:tag name="KSO_WM_UNIT_TYPE" val="i"/>
  <p:tag name="KSO_WM_UNIT_INDEX" val="10"/>
</p:tagLst>
</file>

<file path=ppt/tags/tag8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1.0"/>
  <p:tag name="KSO_WM_UNIT_TYPE" val="i"/>
  <p:tag name="KSO_WM_UNIT_INDEX" val="11"/>
</p:tagLst>
</file>

<file path=ppt/tags/tag88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9"/>
  <p:tag name="KSO_WM_UNIT_ID" val="_1*i*9"/>
  <p:tag name="KSO_WM_UNIT_LAYERLEVEL" val="1"/>
  <p:tag name="KSO_WM_TAG_VERSION" val="1.0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314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314"/>
</p:tagLst>
</file>

<file path=ppt/tags/tag99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314"/>
  <p:tag name="KSO_WM_SPECIAL_SOURCE" val="bdnull"/>
  <p:tag name="KSO_WM_TEMPLATE_THUMBS_INDEX" val="1、9"/>
</p:tagLst>
</file>

<file path=ppt/theme/theme1.xml><?xml version="1.0" encoding="utf-8"?>
<a:theme xmlns:a="http://schemas.openxmlformats.org/drawingml/2006/main" name="Office 主题">
  <a:themeElements>
    <a:clrScheme name="自定义 102">
      <a:dk1>
        <a:srgbClr val="000000"/>
      </a:dk1>
      <a:lt1>
        <a:srgbClr val="FFFFFF"/>
      </a:lt1>
      <a:dk2>
        <a:srgbClr val="011163"/>
      </a:dk2>
      <a:lt2>
        <a:srgbClr val="F3F5FF"/>
      </a:lt2>
      <a:accent1>
        <a:srgbClr val="4864FC"/>
      </a:accent1>
      <a:accent2>
        <a:srgbClr val="6C5EDE"/>
      </a:accent2>
      <a:accent3>
        <a:srgbClr val="9059BF"/>
      </a:accent3>
      <a:accent4>
        <a:srgbClr val="B453A1"/>
      </a:accent4>
      <a:accent5>
        <a:srgbClr val="D84E82"/>
      </a:accent5>
      <a:accent6>
        <a:srgbClr val="FC4864"/>
      </a:accent6>
      <a:hlink>
        <a:srgbClr val="0563C1"/>
      </a:hlink>
      <a:folHlink>
        <a:srgbClr val="954D72"/>
      </a:folHlink>
    </a:clrScheme>
    <a:fontScheme name="自定义 18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iSans Norm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Sans Normal"/>
        <a:ea typeface=""/>
        <a:cs typeface=""/>
        <a:font script="Jpan" typeface="ＭＳ Ｐゴシック"/>
        <a:font script="Hang" typeface="맑은 고딕"/>
        <a:font script="Hans" typeface="MiSans Normal"/>
        <a:font script="Hant" typeface="新細明體"/>
        <a:font script="Arab" typeface="MiSans Normal"/>
        <a:font script="Hebr" typeface="MiSans Norm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iSans Norm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iSans Norm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Sans Normal"/>
        <a:ea typeface=""/>
        <a:cs typeface=""/>
        <a:font script="Jpan" typeface="ＭＳ Ｐゴシック"/>
        <a:font script="Hang" typeface="맑은 고딕"/>
        <a:font script="Hans" typeface="MiSans Normal"/>
        <a:font script="Hant" typeface="新細明體"/>
        <a:font script="Arab" typeface="MiSans Normal"/>
        <a:font script="Hebr" typeface="MiSans Norm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iSans Norm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2369</Words>
  <Application>WPS 演示</Application>
  <PresentationFormat>宽屏</PresentationFormat>
  <Paragraphs>168</Paragraphs>
  <Slides>21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宋体</vt:lpstr>
      <vt:lpstr>Wingdings</vt:lpstr>
      <vt:lpstr>MiSans Normal</vt:lpstr>
      <vt:lpstr>Wingdings</vt:lpstr>
      <vt:lpstr>MiSans Heavy</vt:lpstr>
      <vt:lpstr>Cambria Math</vt:lpstr>
      <vt:lpstr>微软雅黑</vt:lpstr>
      <vt:lpstr>Arial Unicode MS</vt:lpstr>
      <vt:lpstr>BatangChe</vt:lpstr>
      <vt:lpstr>Segoe Print</vt:lpstr>
      <vt:lpstr>MiSans Heavy</vt:lpstr>
      <vt:lpstr>MiSans Normal</vt:lpstr>
      <vt:lpstr>Office 主题</vt:lpstr>
      <vt:lpstr>Ending merge sort halfway can improve its efficiency</vt:lpstr>
      <vt:lpstr>目录</vt:lpstr>
      <vt:lpstr>INTRODUCTION</vt:lpstr>
      <vt:lpstr>Merge Sort</vt:lpstr>
      <vt:lpstr>KEY IDEAS</vt:lpstr>
      <vt:lpstr>Is it necessary?</vt:lpstr>
      <vt:lpstr>Insertion Sort</vt:lpstr>
      <vt:lpstr>TECHNICAL MEAT</vt:lpstr>
      <vt:lpstr>PowerPoint 演示文稿</vt:lpstr>
      <vt:lpstr>Big O notation</vt:lpstr>
      <vt:lpstr>Time Complexity</vt:lpstr>
      <vt:lpstr>Worst Case Analysis</vt:lpstr>
      <vt:lpstr>PowerPoint 演示文稿</vt:lpstr>
      <vt:lpstr>Merge sort</vt:lpstr>
      <vt:lpstr>Insertion Sort</vt:lpstr>
      <vt:lpstr>PowerPoint 演示文稿</vt:lpstr>
      <vt:lpstr>PowerPoint 演示文稿</vt:lpstr>
      <vt:lpstr>Details(Worst Case Analysis)</vt:lpstr>
      <vt:lpstr>Details(Worst Case Analysis)</vt:lpstr>
      <vt:lpstr>Possibility?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琴音繞梁</cp:lastModifiedBy>
  <cp:revision>250</cp:revision>
  <dcterms:created xsi:type="dcterms:W3CDTF">2019-06-19T02:08:00Z</dcterms:created>
  <dcterms:modified xsi:type="dcterms:W3CDTF">2023-12-20T14:00:21Z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4FF275449E264AC8A2C577FA0DB79C72_11</vt:lpwstr>
  </property>
  <property fmtid="{D5CDD505-2E9C-101B-9397-08002B2CF9AE}" pid="4" name="KSOTemplateUUID">
    <vt:lpwstr>v1.0_mb_WWKVAA3calnmZWOTug9OwQ==</vt:lpwstr>
  </property>
</Properties>
</file>