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6" r:id="rId5"/>
    <p:sldId id="263" r:id="rId6"/>
    <p:sldId id="258" r:id="rId7"/>
    <p:sldId id="282" r:id="rId8"/>
    <p:sldId id="265" r:id="rId9"/>
    <p:sldId id="287" r:id="rId10"/>
    <p:sldId id="259" r:id="rId11"/>
    <p:sldId id="261" r:id="rId12"/>
    <p:sldId id="267" r:id="rId13"/>
    <p:sldId id="283" r:id="rId14"/>
    <p:sldId id="268" r:id="rId15"/>
    <p:sldId id="269" r:id="rId16"/>
    <p:sldId id="270" r:id="rId17"/>
    <p:sldId id="284" r:id="rId18"/>
    <p:sldId id="271" r:id="rId19"/>
    <p:sldId id="272" r:id="rId20"/>
    <p:sldId id="305" r:id="rId21"/>
    <p:sldId id="288" r:id="rId22"/>
    <p:sldId id="289" r:id="rId23"/>
    <p:sldId id="290" r:id="rId24"/>
    <p:sldId id="274" r:id="rId25"/>
    <p:sldId id="275" r:id="rId26"/>
    <p:sldId id="277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184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9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0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Hoare Logic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                                                   231220030 </a:t>
            </a:r>
            <a:r>
              <a:rPr lang="en-US" altLang="zh-CN"/>
              <a:t>Junshu Xing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kip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800"/>
          </a:p>
          <a:p>
            <a:r>
              <a:rPr lang="en-US" altLang="zh-CN" sz="2800"/>
              <a:t>I</a:t>
            </a:r>
            <a:r>
              <a:rPr lang="zh-CN" altLang="en-US" sz="2800"/>
              <a:t>f P holds before the execution of a skip statement</a:t>
            </a:r>
            <a:r>
              <a:rPr lang="en-US" altLang="zh-CN" sz="2800"/>
              <a:t>,</a:t>
            </a:r>
            <a:r>
              <a:rPr lang="zh-CN" altLang="en-US" sz="2800"/>
              <a:t>it continues to hold true after the execution</a:t>
            </a:r>
            <a:r>
              <a:rPr lang="en-US" altLang="zh-CN" sz="2800"/>
              <a:t>.</a:t>
            </a:r>
            <a:endParaRPr lang="zh-CN" altLang="en-US" sz="2800"/>
          </a:p>
          <a:p>
            <a:r>
              <a:rPr lang="zh-CN" altLang="en-US" sz="2800"/>
              <a:t>The execution</a:t>
            </a:r>
            <a:r>
              <a:rPr lang="en-US" altLang="zh-CN" sz="2800"/>
              <a:t> </a:t>
            </a:r>
            <a:r>
              <a:rPr lang="zh-CN" altLang="en-US" sz="2800"/>
              <a:t>of an empty statement does not alter the value of P.</a:t>
            </a:r>
            <a:endParaRPr lang="zh-CN" altLang="en-US" sz="2800"/>
          </a:p>
        </p:txBody>
      </p:sp>
      <p:pic>
        <p:nvPicPr>
          <p:cNvPr id="4" name="图片 3" descr="]BB@K(L]~V3MJLDAXL1Q2I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490345"/>
            <a:ext cx="3578225" cy="725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kip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Why necessary?</a:t>
            </a:r>
            <a:endParaRPr lang="en-US" altLang="zh-CN" sz="2800"/>
          </a:p>
          <a:p>
            <a:r>
              <a:rPr lang="en-US" altLang="zh-CN" sz="2800"/>
              <a:t>Using a null statement, we can express a single-branch if statement using the standard if branching syntax.</a:t>
            </a:r>
            <a:endParaRPr lang="en-US" altLang="zh-CN" sz="2800"/>
          </a:p>
          <a:p>
            <a:r>
              <a:rPr lang="en-US" altLang="zh-CN" sz="2800"/>
              <a:t>e.g </a:t>
            </a:r>
            <a:endParaRPr lang="en-US" altLang="zh-CN" sz="2800"/>
          </a:p>
          <a:p>
            <a:r>
              <a:rPr lang="en-US" altLang="zh-CN" sz="2800"/>
              <a:t>if(A){B}</a:t>
            </a:r>
            <a:r>
              <a:rPr lang="en-US" altLang="zh-CN" sz="2800">
                <a:latin typeface="微软雅黑" panose="020B0503020204020204" charset="-122"/>
              </a:rPr>
              <a:t>⇒if(A){B} else{skip}</a:t>
            </a:r>
            <a:endParaRPr lang="en-US" altLang="zh-CN" sz="2800">
              <a:latin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ssign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800"/>
          </a:p>
          <a:p>
            <a:r>
              <a:rPr lang="zh-CN" altLang="en-US" sz="2800"/>
              <a:t>P[x</a:t>
            </a:r>
            <a:r>
              <a:rPr lang="en-US" altLang="zh-CN" sz="2800"/>
              <a:t> </a:t>
            </a:r>
            <a:r>
              <a:rPr lang="zh-CN" altLang="en-US" sz="2800">
                <a:latin typeface="微软雅黑" panose="020B0503020204020204" charset="-122"/>
              </a:rPr>
              <a:t>↦</a:t>
            </a:r>
            <a:r>
              <a:rPr lang="zh-CN" altLang="en-US" sz="2800"/>
              <a:t>a] denotes replacing occurrences of x in P with a</a:t>
            </a:r>
            <a:r>
              <a:rPr lang="en-US" altLang="zh-CN" sz="2800"/>
              <a:t>.</a:t>
            </a:r>
            <a:endParaRPr lang="zh-CN" altLang="en-US" sz="2800"/>
          </a:p>
          <a:p>
            <a:r>
              <a:rPr lang="en-US" altLang="zh-CN" sz="2800"/>
              <a:t>I</a:t>
            </a:r>
            <a:r>
              <a:rPr lang="zh-CN" altLang="en-US" sz="2800"/>
              <a:t>f P is true after the execution of the assignment statement x = a, then P[x</a:t>
            </a:r>
            <a:r>
              <a:rPr lang="en-US" altLang="zh-CN" sz="2800"/>
              <a:t> </a:t>
            </a:r>
            <a:r>
              <a:rPr lang="zh-CN" altLang="en-US" sz="2800"/>
              <a:t>↦a] is true before the</a:t>
            </a:r>
            <a:r>
              <a:rPr lang="en-US" altLang="zh-CN" sz="2800"/>
              <a:t> </a:t>
            </a:r>
            <a:r>
              <a:rPr lang="zh-CN" altLang="en-US" sz="2800"/>
              <a:t>assignment, where x is a free variable.</a:t>
            </a:r>
            <a:endParaRPr lang="zh-CN" altLang="en-US" sz="2800"/>
          </a:p>
        </p:txBody>
      </p:sp>
      <p:pic>
        <p:nvPicPr>
          <p:cNvPr id="4" name="图片 3" descr="[(KW}P66_GLE~W]E2)VX5A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490345"/>
            <a:ext cx="6138545" cy="58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equence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{</a:t>
            </a:r>
            <a:r>
              <a:rPr lang="zh-CN" altLang="en-US" sz="2800"/>
              <a:t>P</a:t>
            </a:r>
            <a:r>
              <a:rPr lang="en-US" altLang="zh-CN" sz="2800"/>
              <a:t>} </a:t>
            </a:r>
            <a:r>
              <a:rPr lang="zh-CN" altLang="en-US" sz="2800"/>
              <a:t>S1; S2</a:t>
            </a:r>
            <a:r>
              <a:rPr lang="en-US" altLang="zh-CN" sz="2800"/>
              <a:t> {</a:t>
            </a:r>
            <a:r>
              <a:rPr lang="zh-CN" altLang="en-US" sz="2800"/>
              <a:t>R</a:t>
            </a:r>
            <a:r>
              <a:rPr lang="en-US" altLang="zh-CN" sz="2800"/>
              <a:t>}</a:t>
            </a:r>
            <a:r>
              <a:rPr lang="zh-CN" altLang="en-US" sz="2800"/>
              <a:t> holds if </a:t>
            </a:r>
            <a:r>
              <a:rPr lang="en-US" altLang="zh-CN" sz="2800"/>
              <a:t>{</a:t>
            </a:r>
            <a:r>
              <a:rPr lang="zh-CN" altLang="en-US" sz="2800"/>
              <a:t>P</a:t>
            </a:r>
            <a:r>
              <a:rPr lang="en-US" altLang="zh-CN" sz="2800"/>
              <a:t>}</a:t>
            </a:r>
            <a:r>
              <a:rPr lang="zh-CN" altLang="en-US" sz="2800"/>
              <a:t> S1 </a:t>
            </a:r>
            <a:r>
              <a:rPr lang="en-US" altLang="zh-CN" sz="2800"/>
              <a:t>{</a:t>
            </a:r>
            <a:r>
              <a:rPr lang="zh-CN" altLang="en-US" sz="2800"/>
              <a:t>Q</a:t>
            </a:r>
            <a:r>
              <a:rPr lang="en-US" altLang="zh-CN" sz="2800"/>
              <a:t>}</a:t>
            </a:r>
            <a:r>
              <a:rPr lang="zh-CN" altLang="en-US" sz="2800"/>
              <a:t> and </a:t>
            </a:r>
            <a:r>
              <a:rPr lang="en-US" altLang="zh-CN" sz="2800"/>
              <a:t>{</a:t>
            </a:r>
            <a:r>
              <a:rPr lang="zh-CN" altLang="en-US" sz="2800"/>
              <a:t>Q</a:t>
            </a:r>
            <a:r>
              <a:rPr lang="en-US" altLang="zh-CN" sz="2800"/>
              <a:t>}</a:t>
            </a:r>
            <a:r>
              <a:rPr lang="zh-CN" altLang="en-US" sz="2800"/>
              <a:t> S2 </a:t>
            </a:r>
            <a:r>
              <a:rPr lang="en-US" altLang="zh-CN" sz="2800"/>
              <a:t>{</a:t>
            </a:r>
            <a:r>
              <a:rPr lang="zh-CN" altLang="en-US" sz="2800"/>
              <a:t>R</a:t>
            </a:r>
            <a:r>
              <a:rPr lang="en-US" altLang="zh-CN" sz="2800"/>
              <a:t>}</a:t>
            </a:r>
            <a:r>
              <a:rPr lang="zh-CN" altLang="en-US" sz="2800"/>
              <a:t> are both true.</a:t>
            </a:r>
            <a:endParaRPr lang="zh-CN" altLang="en-US" sz="2800"/>
          </a:p>
        </p:txBody>
      </p:sp>
      <p:pic>
        <p:nvPicPr>
          <p:cNvPr id="7" name="图片 6" descr="RUGE@%{(PYA{K1{5M5ZAI5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40840"/>
            <a:ext cx="6480810" cy="105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f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I</a:t>
            </a:r>
            <a:r>
              <a:rPr lang="zh-CN" altLang="en-US" sz="2800"/>
              <a:t>f</a:t>
            </a:r>
            <a:r>
              <a:rPr lang="en-US" altLang="zh-CN" sz="2800"/>
              <a:t> </a:t>
            </a:r>
            <a:r>
              <a:rPr lang="zh-CN" altLang="en-US" sz="2800"/>
              <a:t>S1 is executed, then P and b are true before execution, and if</a:t>
            </a:r>
            <a:r>
              <a:rPr lang="en-US" altLang="zh-CN" sz="2800"/>
              <a:t> </a:t>
            </a:r>
            <a:r>
              <a:rPr lang="zh-CN" altLang="en-US" sz="2800"/>
              <a:t>S2 is executed, then P is true, and b is false before execution.</a:t>
            </a:r>
            <a:endParaRPr lang="zh-CN" altLang="en-US" sz="2800"/>
          </a:p>
          <a:p>
            <a:r>
              <a:rPr lang="zh-CN" altLang="en-US" sz="2800"/>
              <a:t>Starting from the validity of P, after the entire if statement, the formula Q remains valid.</a:t>
            </a:r>
            <a:endParaRPr lang="zh-CN" altLang="en-US" sz="2800"/>
          </a:p>
        </p:txBody>
      </p:sp>
      <p:pic>
        <p:nvPicPr>
          <p:cNvPr id="4" name="图片 3" descr="E_5SDAE_@MUF{{$@P)49J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6551930" cy="1107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f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This inference rule has stringent requirements for the conditions of the premise, making it challenging to apply directly.</a:t>
            </a:r>
            <a:endParaRPr lang="zh-CN" altLang="en-US" sz="2800"/>
          </a:p>
          <a:p>
            <a:r>
              <a:rPr lang="en-US" altLang="zh-CN" sz="2800"/>
              <a:t>As a result</a:t>
            </a:r>
            <a:r>
              <a:rPr lang="zh-CN" altLang="en-US" sz="2800"/>
              <a:t>, we will later introduce strengthening and weakening rules to broaden the applicability of the inference rule.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</a:t>
            </a:r>
            <a:r>
              <a:rPr lang="zh-CN" altLang="en-US"/>
              <a:t>hile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I</a:t>
            </a:r>
            <a:r>
              <a:rPr lang="zh-CN" altLang="en-US" sz="2800"/>
              <a:t>f P and b are</a:t>
            </a:r>
            <a:r>
              <a:rPr lang="en-US" altLang="zh-CN" sz="2800"/>
              <a:t> </a:t>
            </a:r>
            <a:r>
              <a:rPr lang="zh-CN" altLang="en-US" sz="2800"/>
              <a:t>true, execute S.</a:t>
            </a:r>
            <a:endParaRPr lang="zh-CN" altLang="en-US" sz="2800"/>
          </a:p>
          <a:p>
            <a:r>
              <a:rPr lang="zh-CN" altLang="en-US" sz="2800"/>
              <a:t>After the execution of S, b is false, and P is</a:t>
            </a:r>
            <a:r>
              <a:rPr lang="en-US" altLang="zh-CN" sz="2800"/>
              <a:t> </a:t>
            </a:r>
            <a:r>
              <a:rPr lang="zh-CN" altLang="en-US" sz="2800"/>
              <a:t>true.</a:t>
            </a:r>
            <a:endParaRPr lang="zh-CN" altLang="en-US" sz="2800"/>
          </a:p>
          <a:p>
            <a:r>
              <a:rPr lang="zh-CN" altLang="en-US" sz="2800"/>
              <a:t>P represents the loop invariant that must be maintained</a:t>
            </a:r>
            <a:r>
              <a:rPr lang="en-US" altLang="zh-CN" sz="2800"/>
              <a:t> </a:t>
            </a:r>
            <a:r>
              <a:rPr lang="zh-CN" altLang="en-US" sz="2800"/>
              <a:t>as true throughout the loop.</a:t>
            </a:r>
            <a:endParaRPr lang="zh-CN" altLang="en-US" sz="2800"/>
          </a:p>
        </p:txBody>
      </p:sp>
      <p:pic>
        <p:nvPicPr>
          <p:cNvPr id="4" name="图片 3" descr="HV`SEZ)38XM2Q2_Y_CBNO0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6945630" cy="1125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ons principle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If a Hoare triple is true, strengthening the pre</a:t>
            </a:r>
            <a:r>
              <a:rPr lang="en-US" altLang="zh-CN" sz="2800"/>
              <a:t>-</a:t>
            </a:r>
            <a:r>
              <a:rPr lang="zh-CN" altLang="en-US" sz="2800"/>
              <a:t>condition or weakening the post-condition also holds true.</a:t>
            </a:r>
            <a:endParaRPr lang="zh-CN" altLang="en-US" sz="2800"/>
          </a:p>
        </p:txBody>
      </p:sp>
      <p:pic>
        <p:nvPicPr>
          <p:cNvPr id="4" name="图片 3" descr="H}HPS{RYP3K82H14FSQ0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7675245" cy="1209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One simple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5967730"/>
          </a:xfrm>
        </p:spPr>
        <p:txBody>
          <a:bodyPr>
            <a:noAutofit/>
          </a:bodyPr>
          <a:p>
            <a:r>
              <a:rPr lang="en-US" altLang="zh-CN" sz="2800"/>
              <a:t>We want to verify the following program:</a:t>
            </a:r>
            <a:endParaRPr lang="en-US" altLang="zh-CN" sz="2800"/>
          </a:p>
          <a:p>
            <a:r>
              <a:rPr lang="en-US" altLang="zh-CN" sz="2800"/>
              <a:t>if(x&lt;y){x=x+y;y=x-y;x=x-y;}</a:t>
            </a:r>
            <a:endParaRPr lang="en-US" altLang="zh-CN" sz="2800"/>
          </a:p>
          <a:p>
            <a:r>
              <a:rPr lang="en-US" altLang="zh-CN" sz="2800"/>
              <a:t>First,we can change the program into a Hoare triple: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{true}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if(x&lt;y){x=x+y;y=x-y;x=x-y;}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else{skip;}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{x&gt;=y}</a:t>
            </a:r>
            <a:endParaRPr lang="en-US" altLang="zh-CN" sz="2800">
              <a:sym typeface="+mn-ea"/>
            </a:endParaRPr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One simple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>
                <a:sym typeface="+mn-ea"/>
              </a:rPr>
              <a:t>To use the fundamental principles to verify the Hoare triple ahead,w</a:t>
            </a:r>
            <a:r>
              <a:rPr lang="en-US" altLang="zh-CN" sz="2800"/>
              <a:t>e can transfer it into the following form:</a:t>
            </a:r>
            <a:endParaRPr lang="en-US" altLang="zh-CN" sz="2800"/>
          </a:p>
          <a:p>
            <a:r>
              <a:rPr lang="en-US" altLang="zh-CN" sz="2800"/>
              <a:t>{true}</a:t>
            </a:r>
            <a:endParaRPr lang="en-US" altLang="zh-CN" sz="2800"/>
          </a:p>
          <a:p>
            <a:r>
              <a:rPr lang="en-US" altLang="zh-CN" sz="2800"/>
              <a:t>if(x0&lt;y0){x1=x0+y0;y1=x1-y0;x2=x1-x0;}</a:t>
            </a:r>
            <a:endParaRPr lang="en-US" altLang="zh-CN" sz="2800"/>
          </a:p>
          <a:p>
            <a:r>
              <a:rPr lang="en-US" altLang="zh-CN" sz="2800"/>
              <a:t>else{x2=x0;y1=y0;}</a:t>
            </a:r>
            <a:endParaRPr lang="en-US" altLang="zh-CN" sz="2800"/>
          </a:p>
          <a:p>
            <a:r>
              <a:rPr lang="en-US" altLang="zh-CN" sz="2800"/>
              <a:t>{x2&gt;=y1}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792345" y="1241967"/>
            <a:ext cx="1133682" cy="90844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04714" y="1092742"/>
            <a:ext cx="5020486" cy="910871"/>
          </a:xfrm>
          <a:prstGeom prst="rect">
            <a:avLst/>
          </a:prstGeom>
          <a:noFill/>
        </p:spPr>
        <p:txBody>
          <a:bodyPr wrap="square" bIns="46990" rtlCol="0" anchor="ctr" anchorCtr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400">
                <a:sym typeface="+mn-ea"/>
              </a:rPr>
              <a:t>Some preliminary preparations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4792345" y="2438717"/>
            <a:ext cx="1133682" cy="90844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4792345" y="3635464"/>
            <a:ext cx="1133682" cy="90844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4792345" y="4832214"/>
            <a:ext cx="1133682" cy="90844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 flipV="1">
            <a:off x="4857750" y="954405"/>
            <a:ext cx="6031865" cy="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793751" y="166941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en-US" altLang="zh-CN" sz="514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Outline</a:t>
            </a:r>
            <a:endParaRPr lang="en-US" altLang="zh-CN" sz="514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104890" y="2522855"/>
            <a:ext cx="5020310" cy="102171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400">
                <a:sym typeface="+mn-ea"/>
              </a:rPr>
              <a:t>The basic idea of Hoare Logic</a:t>
            </a:r>
            <a:endParaRPr lang="en-US" altLang="zh-CN" sz="2400"/>
          </a:p>
          <a:p>
            <a:pPr fontAlgn="auto">
              <a:lnSpc>
                <a:spcPct val="12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104714" y="3635464"/>
            <a:ext cx="5020486" cy="910871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The fundamental </a:t>
            </a:r>
            <a:r>
              <a:rPr lang="zh-CN" altLang="en-US" sz="2400">
                <a:sym typeface="+mn-ea"/>
              </a:rPr>
              <a:t>principles of Hoare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Logic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6104714" y="4692514"/>
            <a:ext cx="5020486" cy="910871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400">
                <a:sym typeface="Arial" panose="020B0604020202020204" pitchFamily="34" charset="0"/>
              </a:rPr>
              <a:t>The limitations of Hoare Logic</a:t>
            </a:r>
            <a:endParaRPr lang="zh-CN" altLang="en-US" sz="2400"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One simple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800"/>
              <a:t>So using the fundamental principles,we have:</a:t>
            </a:r>
            <a:endParaRPr lang="en-US" altLang="zh-CN" sz="2800"/>
          </a:p>
          <a:p>
            <a:r>
              <a:rPr lang="en-US" altLang="zh-CN" sz="2800"/>
              <a:t>{x1&gt;=2y1}x2=x1-y1{x2&gt;=y1}</a:t>
            </a:r>
            <a:endParaRPr lang="en-US" altLang="zh-CN" sz="2800"/>
          </a:p>
          <a:p>
            <a:r>
              <a:rPr lang="en-US" altLang="zh-CN" sz="2800"/>
              <a:t>{x1&lt;=2y0}y1=x1-y0{x1&gt;=2y1}</a:t>
            </a:r>
            <a:endParaRPr lang="en-US" altLang="zh-CN" sz="2800"/>
          </a:p>
          <a:p>
            <a:r>
              <a:rPr lang="en-US" altLang="zh-CN" sz="2800"/>
              <a:t>{x0&lt;=y0}x1=x0+y0{x1&lt;=2y0}</a:t>
            </a:r>
            <a:endParaRPr lang="en-US" altLang="zh-CN" sz="2800"/>
          </a:p>
          <a:p>
            <a:r>
              <a:rPr lang="en-US" altLang="zh-CN" sz="2800"/>
              <a:t>{true </a:t>
            </a:r>
            <a:r>
              <a:rPr lang="en-US" altLang="zh-CN" sz="2800">
                <a:latin typeface="微软雅黑" panose="020B0503020204020204" charset="-122"/>
              </a:rPr>
              <a:t>⋀x0&lt;y0</a:t>
            </a:r>
            <a:r>
              <a:rPr lang="en-US" altLang="zh-CN" sz="2800"/>
              <a:t>}x1=x0+y0{x1&lt;=2y0}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One simple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Then combining all the things ahead and using the assign principle,we can verify the </a:t>
            </a:r>
            <a:r>
              <a:rPr lang="en-US" altLang="zh-CN" sz="2800">
                <a:sym typeface="+mn-ea"/>
              </a:rPr>
              <a:t>if branch statement</a:t>
            </a:r>
            <a:r>
              <a:rPr lang="en-US" altLang="zh-CN" sz="2800">
                <a:sym typeface="+mn-ea"/>
              </a:rPr>
              <a:t>.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Similarly, we can verify the else branch statement.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Thus, the whole program is proved to be true.</a:t>
            </a:r>
            <a:endParaRPr lang="en-US" altLang="zh-CN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0725" y="3150870"/>
            <a:ext cx="7768590" cy="1287780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>
                <a:sym typeface="Arial" panose="020B0604020202020204" pitchFamily="34" charset="0"/>
              </a:rPr>
              <a:t>The limitations of Hoare Logic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2114550" y="1642110"/>
            <a:ext cx="1026160" cy="1137920"/>
            <a:chOff x="2870" y="2353"/>
            <a:chExt cx="1616" cy="1792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2870" y="2353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2870" y="2529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Arial" panose="020B0604020202020204" pitchFamily="34" charset="0"/>
              </a:rPr>
              <a:t>The limitations of Hoare Logic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ym typeface="+mn-ea"/>
              </a:rPr>
              <a:t>Hoare logic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/>
              <a:t>struggles with handling complex aliasing relationships in pointer programs</a:t>
            </a:r>
            <a:r>
              <a:rPr lang="en-US" altLang="zh-CN" sz="2800"/>
              <a:t>.</a:t>
            </a:r>
            <a:endParaRPr lang="zh-CN" altLang="en-US" sz="2800"/>
          </a:p>
          <a:p>
            <a:r>
              <a:rPr lang="zh-CN" altLang="en-US" sz="2800"/>
              <a:t>Hoare logic</a:t>
            </a:r>
            <a:r>
              <a:rPr lang="en-US" altLang="zh-CN" sz="2800"/>
              <a:t> </a:t>
            </a:r>
            <a:r>
              <a:rPr lang="zh-CN" altLang="en-US" sz="2800"/>
              <a:t>also encounters difficulties when it comes to verifying programs involving manipulable data structures.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Thank you for listening!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0725" y="3031490"/>
            <a:ext cx="8102600" cy="1252220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>
                <a:sym typeface="+mn-ea"/>
              </a:rPr>
              <a:t>Some preliminary preparations</a:t>
            </a:r>
            <a:endParaRPr lang="en-US" altLang="zh-CN">
              <a:sym typeface="+mn-ea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990725" y="167449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 bwMode="auto">
          <a:xfrm>
            <a:off x="1524000" y="1045846"/>
            <a:ext cx="9144000" cy="52689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0115" y="396240"/>
            <a:ext cx="10133965" cy="779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Partial and Complete </a:t>
            </a:r>
            <a:r>
              <a:rPr lang="zh-CN" altLang="en-US" sz="3600">
                <a:sym typeface="+mn-ea"/>
              </a:rPr>
              <a:t>Correctness </a:t>
            </a:r>
            <a:r>
              <a:rPr lang="zh-CN" altLang="en-US" sz="3200">
                <a:sym typeface="+mn-ea"/>
              </a:rPr>
              <a:t>of Algorithms</a:t>
            </a:r>
            <a:endParaRPr lang="zh-CN" altLang="en-US" sz="32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easoning axiom</a:t>
            </a:r>
            <a:endParaRPr lang="zh-CN" altLang="en-US"/>
          </a:p>
        </p:txBody>
      </p:sp>
      <p:pic>
        <p:nvPicPr>
          <p:cNvPr id="4" name="内容占位符 3" descr="J_WB5)YCS@_)]C{SVI76~P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56410"/>
            <a:ext cx="2242185" cy="1194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0725" y="3169285"/>
            <a:ext cx="7768590" cy="1250950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>
                <a:sym typeface="+mn-ea"/>
              </a:rPr>
              <a:t>The basic idea of Hoare Logic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990725" y="1697990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basic idea of Hoare Logic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By partitioning a program </a:t>
            </a:r>
            <a:r>
              <a:rPr lang="en-US" altLang="zh-CN" sz="2800"/>
              <a:t>S</a:t>
            </a:r>
            <a:r>
              <a:rPr lang="zh-CN" altLang="en-US" sz="2800"/>
              <a:t> into different segments, proving the correctness of these segments serves as evidence for the correctness of the program</a:t>
            </a:r>
            <a:r>
              <a:rPr lang="en-US" altLang="zh-CN" sz="2800"/>
              <a:t> S</a:t>
            </a:r>
            <a:r>
              <a:rPr lang="zh-CN" altLang="en-US" sz="2800"/>
              <a:t>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basic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omponents of Hoare Logic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Hoare triple </a:t>
            </a:r>
            <a:r>
              <a:rPr lang="en-US" altLang="zh-CN" sz="2800"/>
              <a:t>{</a:t>
            </a:r>
            <a:r>
              <a:rPr lang="zh-CN" altLang="en-US" sz="2800"/>
              <a:t>P</a:t>
            </a:r>
            <a:r>
              <a:rPr lang="en-US" altLang="zh-CN" sz="2800"/>
              <a:t>}</a:t>
            </a:r>
            <a:r>
              <a:rPr lang="zh-CN" altLang="en-US" sz="2800"/>
              <a:t> S </a:t>
            </a:r>
            <a:r>
              <a:rPr lang="en-US" altLang="zh-CN" sz="2800"/>
              <a:t>{</a:t>
            </a:r>
            <a:r>
              <a:rPr lang="zh-CN" altLang="en-US" sz="2800"/>
              <a:t>Q</a:t>
            </a:r>
            <a:r>
              <a:rPr lang="en-US" altLang="zh-CN" sz="2800"/>
              <a:t>}</a:t>
            </a:r>
            <a:endParaRPr lang="zh-CN" altLang="en-US" sz="2800"/>
          </a:p>
          <a:p>
            <a:r>
              <a:rPr lang="zh-CN" altLang="en-US" sz="2800"/>
              <a:t>P is the precondition</a:t>
            </a:r>
            <a:endParaRPr lang="zh-CN" altLang="en-US" sz="2800"/>
          </a:p>
          <a:p>
            <a:r>
              <a:rPr lang="zh-CN" altLang="en-US" sz="2800"/>
              <a:t>S is the program segment</a:t>
            </a:r>
            <a:endParaRPr lang="zh-CN" altLang="en-US" sz="2800"/>
          </a:p>
          <a:p>
            <a:r>
              <a:rPr lang="zh-CN" altLang="en-US" sz="2800"/>
              <a:t>Q is the post-condition</a:t>
            </a:r>
            <a:endParaRPr lang="zh-CN" altLang="en-US" sz="2800"/>
          </a:p>
          <a:p>
            <a:r>
              <a:rPr lang="zh-CN" altLang="en-US" sz="2800"/>
              <a:t>Assuming that the preconditions P are valid, then after the execution of program C, the postconditions Q will be valid.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0725" y="3136265"/>
            <a:ext cx="8399780" cy="131635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>
                <a:sym typeface="+mn-ea"/>
              </a:rPr>
              <a:t>The fundamental principles of Hoare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Logic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990725" y="1728470"/>
            <a:ext cx="1026160" cy="1026160"/>
            <a:chOff x="2675" y="3239"/>
            <a:chExt cx="1616" cy="1616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2675" y="3239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2675" y="3239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4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2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183.xml><?xml version="1.0" encoding="utf-8"?>
<p:tagLst xmlns:p="http://schemas.openxmlformats.org/presentationml/2006/main">
  <p:tag name="KSO_WM_SLIDE_ID" val="custom20205081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081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184.xml><?xml version="1.0" encoding="utf-8"?>
<p:tagLst xmlns:p="http://schemas.openxmlformats.org/presentationml/2006/main">
  <p:tag name="commondata" val="eyJoZGlkIjoiMTdhNDVmM2I0OWQyOTcyNDBhMjdiZDc2YTQ2MWQ4OGI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3318</Words>
  <Application>WPS 演示</Application>
  <PresentationFormat>宽屏</PresentationFormat>
  <Paragraphs>143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1_Office 主题​​</vt:lpstr>
      <vt:lpstr>Hoare Logic</vt:lpstr>
      <vt:lpstr>PowerPoint 演示文稿</vt:lpstr>
      <vt:lpstr>Some preliminary preparations</vt:lpstr>
      <vt:lpstr>PowerPoint 演示文稿</vt:lpstr>
      <vt:lpstr>Reasoning axiom</vt:lpstr>
      <vt:lpstr>The basic idea of Hoare Logic</vt:lpstr>
      <vt:lpstr>The basic idea of Hoare Logic</vt:lpstr>
      <vt:lpstr>The basic components of Hoare Logic</vt:lpstr>
      <vt:lpstr>The fundamental principles of Hoare Logic</vt:lpstr>
      <vt:lpstr>Skip principle</vt:lpstr>
      <vt:lpstr>Skip principle</vt:lpstr>
      <vt:lpstr>Assign principle</vt:lpstr>
      <vt:lpstr>Sequence principle</vt:lpstr>
      <vt:lpstr>If principle</vt:lpstr>
      <vt:lpstr>If principle</vt:lpstr>
      <vt:lpstr>While principle</vt:lpstr>
      <vt:lpstr>Cons principle</vt:lpstr>
      <vt:lpstr>One simple example</vt:lpstr>
      <vt:lpstr>One simple example</vt:lpstr>
      <vt:lpstr>One simple example</vt:lpstr>
      <vt:lpstr>One simple example</vt:lpstr>
      <vt:lpstr>The limitations of Hoare Logic</vt:lpstr>
      <vt:lpstr>The limitations of Hoare Logic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企业用户_785575562</cp:lastModifiedBy>
  <cp:revision>161</cp:revision>
  <dcterms:created xsi:type="dcterms:W3CDTF">2019-06-19T02:08:00Z</dcterms:created>
  <dcterms:modified xsi:type="dcterms:W3CDTF">2023-12-22T02:32:16Z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50AF3582346844D294E397EA3AE3C67C_11</vt:lpwstr>
  </property>
</Properties>
</file>