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59" r:id="rId17"/>
    <p:sldId id="260" r:id="rId18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Two ways of implementation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Enhanced efficiency and peak performance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Address the challenge of optimal memory utilization 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713790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Two ways of implementation</a:t>
          </a:r>
          <a:r>
            <a:rPr lang="zh-CN" altLang="en-US" sz="19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	</a:t>
          </a:r>
        </a:p>
      </dsp:txBody>
      <dsp:txXfrm>
        <a:off x="496568" y="356393"/>
        <a:ext cx="6713790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4546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Enhanced efficiency and peak performance</a:t>
          </a:r>
          <a:endParaRPr lang="zh-CN" altLang="en-US" sz="19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55666" y="1425575"/>
        <a:ext cx="6454691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713790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Address the challenge of optimal memory utilization </a:t>
          </a:r>
          <a:endParaRPr lang="zh-CN" altLang="en-US" sz="19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96568" y="2494756"/>
        <a:ext cx="6713790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5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38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60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39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726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48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53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4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12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73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71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073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02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2023/12/22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609005"/>
            <a:ext cx="10993549" cy="1062877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200" cap="none" dirty="0">
                <a:solidFill>
                  <a:schemeClr val="bg1"/>
                </a:solidFill>
              </a:rPr>
              <a:t>Decoding Python Memory Management: Navigating Dynamic Allocation and Cycle Garbage Collection</a:t>
            </a:r>
            <a:endParaRPr lang="zh-CN" altLang="en-US" sz="3200" cap="none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183" y="5788812"/>
            <a:ext cx="5572540" cy="484822"/>
          </a:xfrm>
        </p:spPr>
        <p:txBody>
          <a:bodyPr rtlCol="0">
            <a:normAutofit fontScale="92500" lnSpcReduction="20000"/>
          </a:bodyPr>
          <a:lstStyle/>
          <a:p>
            <a:pPr algn="r" rtl="0"/>
            <a:r>
              <a:rPr lang="en-US" altLang="zh-CN" sz="3200" cap="none" dirty="0">
                <a:solidFill>
                  <a:srgbClr val="7CEBFF"/>
                </a:solidFill>
              </a:rPr>
              <a:t>Zi Li</a:t>
            </a:r>
            <a:endParaRPr lang="zh-CN" altLang="en-US" sz="3200" cap="non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Cycle Garbage Collection Mechanism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233422" y="2111529"/>
            <a:ext cx="5594431" cy="457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Circular references occur when a group of objects references each other, forming a cycle. </a:t>
            </a:r>
          </a:p>
          <a:p>
            <a:r>
              <a:rPr lang="en-US" altLang="zh-CN" sz="2800" dirty="0"/>
              <a:t>Traditional methods may struggle.</a:t>
            </a:r>
            <a:endParaRPr lang="zh-CN" altLang="en-US" sz="2800" dirty="0"/>
          </a:p>
        </p:txBody>
      </p:sp>
      <p:pic>
        <p:nvPicPr>
          <p:cNvPr id="6146" name="Picture 2" descr="Garbage Collector Python - DEV Community">
            <a:extLst>
              <a:ext uri="{FF2B5EF4-FFF2-40B4-BE49-F238E27FC236}">
                <a16:creationId xmlns:a16="http://schemas.microsoft.com/office/drawing/2014/main" id="{480ADAF3-3890-8B16-687B-CF143B678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9653"/>
            <a:ext cx="5691748" cy="447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9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Cycle Garbage Collection Mechanism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501569" y="2083443"/>
            <a:ext cx="11240947" cy="1950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4E4242"/>
                </a:solidFill>
                <a:latin typeface="museo-sans"/>
              </a:rPr>
              <a:t>T</a:t>
            </a:r>
            <a:r>
              <a:rPr lang="en-US" altLang="zh-CN" sz="2800" b="0" i="0" dirty="0">
                <a:solidFill>
                  <a:srgbClr val="4E4242"/>
                </a:solidFill>
                <a:effectLst/>
                <a:latin typeface="museo-sans"/>
              </a:rPr>
              <a:t>racking objects that are "containers“, and determining what objects in them can't be reached anywhere else.</a:t>
            </a:r>
          </a:p>
          <a:p>
            <a:r>
              <a:rPr lang="en-US" altLang="zh-CN" sz="2800" dirty="0">
                <a:solidFill>
                  <a:srgbClr val="4E4242"/>
                </a:solidFill>
                <a:latin typeface="museo-sans"/>
              </a:rPr>
              <a:t>(containers are </a:t>
            </a:r>
            <a:r>
              <a:rPr lang="en-US" altLang="zh-CN" sz="2800" b="0" i="0" dirty="0">
                <a:solidFill>
                  <a:srgbClr val="4E4242"/>
                </a:solidFill>
                <a:effectLst/>
                <a:latin typeface="museo-sans"/>
              </a:rPr>
              <a:t>things like lists, dictionaries and custom class instances</a:t>
            </a:r>
            <a:r>
              <a:rPr lang="en-US" altLang="zh-CN" sz="2800" dirty="0">
                <a:solidFill>
                  <a:srgbClr val="4E4242"/>
                </a:solidFill>
                <a:latin typeface="museo-sans"/>
              </a:rPr>
              <a:t>)</a:t>
            </a:r>
            <a:endParaRPr lang="zh-CN" altLang="en-US" sz="2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162CBA5-1A5D-EF04-9D43-3B46CCB2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5" y="3993265"/>
            <a:ext cx="10800145" cy="274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65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Cycle Garbage Collection Mechanism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501569" y="2083443"/>
            <a:ext cx="11240947" cy="1950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4E4242"/>
                </a:solidFill>
                <a:latin typeface="museo-sans"/>
              </a:rPr>
              <a:t>T</a:t>
            </a:r>
            <a:r>
              <a:rPr lang="en-US" altLang="zh-CN" sz="2800" b="0" i="0" dirty="0">
                <a:solidFill>
                  <a:srgbClr val="4E4242"/>
                </a:solidFill>
                <a:effectLst/>
                <a:latin typeface="museo-sans"/>
              </a:rPr>
              <a:t>racking objects that are "containers“, and determining what objects in them can't be reached anywhere else.</a:t>
            </a:r>
            <a:endParaRPr lang="zh-CN" altLang="en-US" sz="2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162CBA5-1A5D-EF04-9D43-3B46CCB2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5" y="3673152"/>
            <a:ext cx="10800145" cy="27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DEA117D-D341-CD5B-25BC-A2537D97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5" y="3641122"/>
            <a:ext cx="10800145" cy="27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Cycle Garbage Collection Mechanism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501569" y="2083443"/>
            <a:ext cx="11240947" cy="1950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4E4242"/>
                </a:solidFill>
                <a:latin typeface="museo-sans"/>
              </a:rPr>
              <a:t>T</a:t>
            </a:r>
            <a:r>
              <a:rPr lang="en-US" altLang="zh-CN" sz="2800" b="0" i="0" dirty="0">
                <a:solidFill>
                  <a:srgbClr val="4E4242"/>
                </a:solidFill>
                <a:effectLst/>
                <a:latin typeface="museo-sans"/>
              </a:rPr>
              <a:t>racking objects that are "containers“, and determining what objects in them can't be reached anywhere else.</a:t>
            </a:r>
            <a:endParaRPr lang="zh-CN" altLang="en-US" sz="2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A62C51-15EA-4EDB-6C31-8B321553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1" y="3641122"/>
            <a:ext cx="11102052" cy="27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5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Cycle Garbage Collection Mechanism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501569" y="2083443"/>
            <a:ext cx="11240947" cy="1950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4E4242"/>
                </a:solidFill>
                <a:latin typeface="museo-sans"/>
              </a:rPr>
              <a:t>T</a:t>
            </a:r>
            <a:r>
              <a:rPr lang="en-US" altLang="zh-CN" sz="2800" b="0" i="0" dirty="0">
                <a:solidFill>
                  <a:srgbClr val="4E4242"/>
                </a:solidFill>
                <a:effectLst/>
                <a:latin typeface="museo-sans"/>
              </a:rPr>
              <a:t>racking objects that are "containers“, and determining what objects in them can't be reached anywhere else.</a:t>
            </a:r>
            <a:endParaRPr lang="zh-CN" altLang="en-US" sz="2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F60FFD4-A11C-DD40-C142-BA07BC65F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69" y="3563193"/>
            <a:ext cx="10992092" cy="28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4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Cycle Garbage Collection Mechanism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501569" y="2083443"/>
            <a:ext cx="11240947" cy="1950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4E4242"/>
                </a:solidFill>
                <a:latin typeface="museo-sans"/>
              </a:rPr>
              <a:t>T</a:t>
            </a:r>
            <a:r>
              <a:rPr lang="en-US" altLang="zh-CN" sz="2800" b="0" i="0" dirty="0">
                <a:solidFill>
                  <a:srgbClr val="4E4242"/>
                </a:solidFill>
                <a:effectLst/>
                <a:latin typeface="museo-sans"/>
              </a:rPr>
              <a:t>racking objects that are "containers“, and determining what objects in them can't be reached anywhere else.</a:t>
            </a:r>
            <a:endParaRPr lang="zh-CN" altLang="en-US" sz="2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F60FFD4-A11C-DD40-C142-BA07BC65F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69" y="3563193"/>
            <a:ext cx="10992092" cy="28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AEC9BBB-4BA7-75E3-833F-5C3EF5EA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69" y="3563193"/>
            <a:ext cx="11374056" cy="28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2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长方形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内容占位符 4" descr="数字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组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dirty="0"/>
              <a:t>Python Memory management</a:t>
            </a:r>
            <a:endParaRPr lang="zh-CN" altLang="en-US" dirty="0"/>
          </a:p>
        </p:txBody>
      </p:sp>
      <p:graphicFrame>
        <p:nvGraphicFramePr>
          <p:cNvPr id="6" name="内容占位符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849315"/>
              </p:ext>
            </p:extLst>
          </p:nvPr>
        </p:nvGraphicFramePr>
        <p:xfrm>
          <a:off x="584200" y="2198254"/>
          <a:ext cx="7257647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1684" y="1297692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800" dirty="0">
                <a:solidFill>
                  <a:srgbClr val="FFFFFF"/>
                </a:solidFill>
              </a:rPr>
              <a:t>THANKS!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pic>
        <p:nvPicPr>
          <p:cNvPr id="5" name="图片 4" descr="数字编号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5AFBAE-CB6E-EA36-86A0-EC4EAE97D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63" b="94972" l="4965" r="98227">
                        <a14:foregroundMark x1="59220" y1="31844" x2="45390" y2="78771"/>
                        <a14:foregroundMark x1="34752" y1="32961" x2="48227" y2="83799"/>
                        <a14:foregroundMark x1="18085" y1="28492" x2="19149" y2="31285"/>
                        <a14:foregroundMark x1="62766" y1="15084" x2="61348" y2="13408"/>
                        <a14:foregroundMark x1="94326" y1="7821" x2="98227" y2="20112"/>
                        <a14:foregroundMark x1="10284" y1="50838" x2="15248" y2="67039"/>
                        <a14:foregroundMark x1="17021" y1="66480" x2="12766" y2="80447"/>
                        <a14:foregroundMark x1="11702" y1="65922" x2="13121" y2="77095"/>
                        <a14:foregroundMark x1="4965" y1="57542" x2="11702" y2="69832"/>
                        <a14:foregroundMark x1="15248" y1="56983" x2="19504" y2="67039"/>
                        <a14:foregroundMark x1="12411" y1="79330" x2="24468" y2="94972"/>
                        <a14:foregroundMark x1="89007" y1="16760" x2="88652" y2="41341"/>
                        <a14:foregroundMark x1="89716" y1="9497" x2="81915" y2="18436"/>
                        <a14:foregroundMark x1="19858" y1="32402" x2="20922" y2="32402"/>
                        <a14:foregroundMark x1="63475" y1="12849" x2="63475" y2="12849"/>
                        <a14:backgroundMark x1="23404" y1="89385" x2="26241" y2="91620"/>
                        <a14:backgroundMark x1="31915" y1="84916" x2="30851" y2="86592"/>
                        <a14:backgroundMark x1="89362" y1="43017" x2="89362" y2="43017"/>
                        <a14:backgroundMark x1="90780" y1="42458" x2="89007" y2="40223"/>
                        <a14:backgroundMark x1="92908" y1="40782" x2="88298" y2="44134"/>
                        <a14:backgroundMark x1="92199" y1="51397" x2="87943" y2="402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2482" y="3495554"/>
            <a:ext cx="2702650" cy="20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BBFD3-DEBB-3457-9020-B57369B5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5353207"/>
            <a:ext cx="10663614" cy="98963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Memory Management is of great significance(sometimes)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68A7D1-8638-1CCF-B1F1-0B59A775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03" y="2037077"/>
            <a:ext cx="7133960" cy="9883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5F6A70-645A-ABBE-65C5-F955F821E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603" y="2961239"/>
            <a:ext cx="7133960" cy="9355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B1ADD8-ABB3-ACC0-21D0-F6591EDD4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8" y="3875554"/>
            <a:ext cx="11145159" cy="15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BBFD3-DEBB-3457-9020-B57369B5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43" y="2601239"/>
            <a:ext cx="4453796" cy="98963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From adjacency matrix</a:t>
            </a:r>
            <a:endParaRPr lang="zh-CN" altLang="en-US" sz="2800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581191" y="2051146"/>
            <a:ext cx="10663614" cy="98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Sometimes we have to solve the problem by ourselves…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D766CA-883E-6B82-5DEB-9FFD7110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8" y="3373936"/>
            <a:ext cx="4840147" cy="3492143"/>
          </a:xfrm>
          <a:prstGeom prst="rect">
            <a:avLst/>
          </a:prstGeom>
        </p:spPr>
      </p:pic>
      <p:sp>
        <p:nvSpPr>
          <p:cNvPr id="9" name="内容占位符 3">
            <a:extLst>
              <a:ext uri="{FF2B5EF4-FFF2-40B4-BE49-F238E27FC236}">
                <a16:creationId xmlns:a16="http://schemas.microsoft.com/office/drawing/2014/main" id="{2ACACE62-8B3F-1446-116F-64FE7265E4EC}"/>
              </a:ext>
            </a:extLst>
          </p:cNvPr>
          <p:cNvSpPr txBox="1">
            <a:spLocks/>
          </p:cNvSpPr>
          <p:nvPr/>
        </p:nvSpPr>
        <p:spPr>
          <a:xfrm>
            <a:off x="6096000" y="2601067"/>
            <a:ext cx="5571281" cy="98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To adjacency list/</a:t>
            </a:r>
            <a:r>
              <a:rPr lang="zh-CN" altLang="en-US" sz="2800" dirty="0"/>
              <a:t>链式前向星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2E9F31-98C4-5413-17F6-7FA285773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157" y="3373937"/>
            <a:ext cx="5516200" cy="34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9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581191" y="2051146"/>
            <a:ext cx="10663614" cy="465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When it comes to a list…</a:t>
            </a:r>
          </a:p>
          <a:p>
            <a:r>
              <a:rPr lang="en-US" altLang="zh-CN" sz="2800" dirty="0"/>
              <a:t>How to prevent memory conflicts when appending a new element to a list?</a:t>
            </a:r>
          </a:p>
          <a:p>
            <a:r>
              <a:rPr lang="en-US" altLang="zh-CN" sz="2800" dirty="0"/>
              <a:t>In C++, we have vector.</a:t>
            </a:r>
          </a:p>
          <a:p>
            <a:r>
              <a:rPr lang="en-US" altLang="zh-CN" sz="2800" dirty="0"/>
              <a:t>In Python, the list itself can handle that. (Automatically!)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754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462988" y="2051146"/>
            <a:ext cx="11296890" cy="465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So sometimes, Python can implement memory management automatically.</a:t>
            </a:r>
          </a:p>
          <a:p>
            <a:r>
              <a:rPr lang="en-US" altLang="zh-CN" sz="2800" dirty="0"/>
              <a:t>We’re going to introduce two ways of this.</a:t>
            </a:r>
          </a:p>
          <a:p>
            <a:r>
              <a:rPr lang="en-US" altLang="zh-CN" sz="2800" dirty="0"/>
              <a:t>Dynamic memory allocation</a:t>
            </a:r>
          </a:p>
          <a:p>
            <a:r>
              <a:rPr lang="en-US" altLang="zh-CN" sz="2800" dirty="0"/>
              <a:t>Cycle Garbage Collection Mechanism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37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Dynamic Memory Allocation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383893" y="1717990"/>
            <a:ext cx="11653777" cy="215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Dynamic arrays serve as a key example to explore dynamic allocation in Python’s memory management, particularly during operations like appending elements.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949F45-4325-1213-5FC9-29844C1A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3537583"/>
            <a:ext cx="11263168" cy="2926878"/>
          </a:xfrm>
          <a:prstGeom prst="rect">
            <a:avLst/>
          </a:prstGeom>
        </p:spPr>
      </p:pic>
      <p:sp>
        <p:nvSpPr>
          <p:cNvPr id="6" name="AutoShape 4" descr="Python List append() Method">
            <a:extLst>
              <a:ext uri="{FF2B5EF4-FFF2-40B4-BE49-F238E27FC236}">
                <a16:creationId xmlns:a16="http://schemas.microsoft.com/office/drawing/2014/main" id="{D760D348-126E-1C08-D145-C073559F2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0562" y="93562"/>
            <a:ext cx="3487838" cy="34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EEC030-46B9-68E7-BB67-9A6608D6A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37" y="2034627"/>
            <a:ext cx="11321970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9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Dynamic Memory Allocation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233422" y="2111529"/>
            <a:ext cx="5594431" cy="457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The ‘id()‘ function in Python helps us understand this process by revealing the memory address of an object.</a:t>
            </a:r>
            <a:endParaRPr lang="zh-CN" altLang="en-US" sz="2800" dirty="0"/>
          </a:p>
        </p:txBody>
      </p:sp>
      <p:pic>
        <p:nvPicPr>
          <p:cNvPr id="2050" name="Picture 2" descr="Using the id() function in Python - AskPython">
            <a:extLst>
              <a:ext uri="{FF2B5EF4-FFF2-40B4-BE49-F238E27FC236}">
                <a16:creationId xmlns:a16="http://schemas.microsoft.com/office/drawing/2014/main" id="{9719B67B-5758-10BB-23EA-4C02F4B58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74" y="2007357"/>
            <a:ext cx="5743094" cy="43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5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Dynamic Memory Allocation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233422" y="2111529"/>
            <a:ext cx="5594431" cy="457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If the current memory block can handle the growing list, the ‘id(a)‘ remains the same. </a:t>
            </a:r>
          </a:p>
          <a:p>
            <a:r>
              <a:rPr lang="en-US" altLang="zh-CN" sz="2800" dirty="0"/>
              <a:t>Otherwise a new block with a different address may be created.(Seldomly)</a:t>
            </a:r>
            <a:endParaRPr lang="zh-CN" altLang="en-US" sz="2800" dirty="0"/>
          </a:p>
        </p:txBody>
      </p:sp>
      <p:pic>
        <p:nvPicPr>
          <p:cNvPr id="2050" name="Picture 2" descr="Using the id() function in Python - AskPython">
            <a:extLst>
              <a:ext uri="{FF2B5EF4-FFF2-40B4-BE49-F238E27FC236}">
                <a16:creationId xmlns:a16="http://schemas.microsoft.com/office/drawing/2014/main" id="{9719B67B-5758-10BB-23EA-4C02F4B58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74" y="2007357"/>
            <a:ext cx="5743094" cy="43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1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Dynamic Memory Allocation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8CCD718-EAF1-8C6F-559A-AB49DC50B3B0}"/>
              </a:ext>
            </a:extLst>
          </p:cNvPr>
          <p:cNvSpPr txBox="1">
            <a:spLocks/>
          </p:cNvSpPr>
          <p:nvPr/>
        </p:nvSpPr>
        <p:spPr>
          <a:xfrm>
            <a:off x="233422" y="2111529"/>
            <a:ext cx="5594431" cy="457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There are two parts of memory: stack memory and heap memory. </a:t>
            </a:r>
          </a:p>
          <a:p>
            <a:r>
              <a:rPr lang="en-US" altLang="zh-CN" sz="2800" dirty="0"/>
              <a:t>List object is stored in heap memory.</a:t>
            </a:r>
            <a:endParaRPr lang="zh-CN" altLang="en-US" sz="2800" dirty="0"/>
          </a:p>
        </p:txBody>
      </p:sp>
      <p:pic>
        <p:nvPicPr>
          <p:cNvPr id="3074" name="Picture 2" descr="STACK VS HEAP MEMORY -">
            <a:extLst>
              <a:ext uri="{FF2B5EF4-FFF2-40B4-BE49-F238E27FC236}">
                <a16:creationId xmlns:a16="http://schemas.microsoft.com/office/drawing/2014/main" id="{7F31A034-AA3A-8823-909D-3B6930AB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53" y="1901082"/>
            <a:ext cx="5860939" cy="45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56175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技术设计</Template>
  <TotalTime>349</TotalTime>
  <Words>419</Words>
  <Application>Microsoft Office PowerPoint</Application>
  <PresentationFormat>宽屏</PresentationFormat>
  <Paragraphs>64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 UI</vt:lpstr>
      <vt:lpstr>museo-sans</vt:lpstr>
      <vt:lpstr>Arial</vt:lpstr>
      <vt:lpstr>Gill Sans MT</vt:lpstr>
      <vt:lpstr>Wingdings 2</vt:lpstr>
      <vt:lpstr>自定义</vt:lpstr>
      <vt:lpstr>Decoding Python Memory Management: Navigating Dynamic Allocation and Cycle Garbage Collection</vt:lpstr>
      <vt:lpstr>Motivation</vt:lpstr>
      <vt:lpstr>Motivation</vt:lpstr>
      <vt:lpstr>Motivation</vt:lpstr>
      <vt:lpstr>Motivation</vt:lpstr>
      <vt:lpstr>Dynamic Memory Allocation</vt:lpstr>
      <vt:lpstr>Dynamic Memory Allocation</vt:lpstr>
      <vt:lpstr>Dynamic Memory Allocation</vt:lpstr>
      <vt:lpstr>Dynamic Memory Allocation</vt:lpstr>
      <vt:lpstr>Cycle Garbage Collection Mechanism</vt:lpstr>
      <vt:lpstr>Cycle Garbage Collection Mechanism</vt:lpstr>
      <vt:lpstr>Cycle Garbage Collection Mechanism</vt:lpstr>
      <vt:lpstr>Cycle Garbage Collection Mechanism</vt:lpstr>
      <vt:lpstr>Cycle Garbage Collection Mechanism</vt:lpstr>
      <vt:lpstr>Cycle Garbage Collection Mechanism</vt:lpstr>
      <vt:lpstr>Python Memory management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Python Memory Management: Navigating Dynamic Allocation and Cycle Garbage Collection</dc:title>
  <dc:creator>子 李</dc:creator>
  <cp:lastModifiedBy>子 李</cp:lastModifiedBy>
  <cp:revision>5</cp:revision>
  <dcterms:created xsi:type="dcterms:W3CDTF">2023-12-22T10:04:21Z</dcterms:created>
  <dcterms:modified xsi:type="dcterms:W3CDTF">2023-12-22T16:45:25Z</dcterms:modified>
</cp:coreProperties>
</file>