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7272-EA1C-4D4B-AC44-84FAD41978AC}" type="datetimeFigureOut">
              <a:rPr lang="zh-CN" altLang="en-US" smtClean="0"/>
              <a:t>2023/12/23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FE357-B936-4B72-ADFA-9311D9FC9A63}" type="slidenum">
              <a:rPr lang="zh-CN" altLang="en-US" smtClean="0"/>
              <a:t>‹#›</a:t>
            </a:fld>
            <a:endParaRPr lang="zh-CN" altLang="en-US"/>
          </a:p>
        </p:txBody>
      </p:sp>
    </p:spTree>
    <p:extLst>
      <p:ext uri="{BB962C8B-B14F-4D97-AF65-F5344CB8AC3E}">
        <p14:creationId xmlns:p14="http://schemas.microsoft.com/office/powerpoint/2010/main" val="87269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9FE357-B936-4B72-ADFA-9311D9FC9A63}" type="slidenum">
              <a:rPr lang="zh-CN" altLang="en-US" smtClean="0"/>
              <a:t>10</a:t>
            </a:fld>
            <a:endParaRPr lang="zh-CN" altLang="en-US"/>
          </a:p>
        </p:txBody>
      </p:sp>
    </p:spTree>
    <p:extLst>
      <p:ext uri="{BB962C8B-B14F-4D97-AF65-F5344CB8AC3E}">
        <p14:creationId xmlns:p14="http://schemas.microsoft.com/office/powerpoint/2010/main" val="93491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0DBBF-601A-2729-C8CF-476804AD01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4EC878-E1E3-87E2-B4B2-AB111BAA6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2A07AC-CC1C-0C90-DEAD-A4F56F92DDFD}"/>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5" name="页脚占位符 4">
            <a:extLst>
              <a:ext uri="{FF2B5EF4-FFF2-40B4-BE49-F238E27FC236}">
                <a16:creationId xmlns:a16="http://schemas.microsoft.com/office/drawing/2014/main" id="{747581E5-4085-BBDD-C215-7C2C1B572C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39A8FF-411D-3299-B5B0-E2A1FFE4A4CE}"/>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70369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5EA97-E143-CACE-D498-1C2159EBDA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4E2263-89A3-CC80-872D-47EBF956BD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2B9388-AB05-D748-93C0-DC6FAFB66602}"/>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5" name="页脚占位符 4">
            <a:extLst>
              <a:ext uri="{FF2B5EF4-FFF2-40B4-BE49-F238E27FC236}">
                <a16:creationId xmlns:a16="http://schemas.microsoft.com/office/drawing/2014/main" id="{7E157682-57AF-9275-A77F-D4F078031A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FEBA5-EE2A-03A1-D080-0658EC09B1E8}"/>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295436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C7FFFE-5D77-664B-3A8B-338C467144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931249-0318-6D64-D51E-C01EAB51713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30A4FD-2A03-E4A9-0BBE-DA0D0A52F43D}"/>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5" name="页脚占位符 4">
            <a:extLst>
              <a:ext uri="{FF2B5EF4-FFF2-40B4-BE49-F238E27FC236}">
                <a16:creationId xmlns:a16="http://schemas.microsoft.com/office/drawing/2014/main" id="{06F51111-44D8-0C3E-1198-CC47807CF2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77625D-AFDD-F63B-0627-E74A48185195}"/>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319852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A433D-B173-5981-F50B-F8F8342846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81AD8D-5776-B12F-FD95-F8DBC4FB08A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70F00F-2C1D-B842-50D7-2B7109BAA49A}"/>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5" name="页脚占位符 4">
            <a:extLst>
              <a:ext uri="{FF2B5EF4-FFF2-40B4-BE49-F238E27FC236}">
                <a16:creationId xmlns:a16="http://schemas.microsoft.com/office/drawing/2014/main" id="{8A3D94EE-8841-83B0-A913-1552324640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513A14-D66E-CB7C-377D-B971153FFBD3}"/>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250360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92020-1AD0-5299-906C-7B65A3FC85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C82776-FD71-DC1D-0D08-FC1568E2B4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2CC3C8-E18B-CDF9-9ABB-533AD785CDAF}"/>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5" name="页脚占位符 4">
            <a:extLst>
              <a:ext uri="{FF2B5EF4-FFF2-40B4-BE49-F238E27FC236}">
                <a16:creationId xmlns:a16="http://schemas.microsoft.com/office/drawing/2014/main" id="{7F527866-67F0-57CA-35ED-4C75B104D4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0DEE87-70AC-2D6F-C846-92DF8B83E864}"/>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227120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46DAC-04DD-C9B8-ED4E-FBDEFEC169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7D9EC7-DC28-3AC1-99B3-2C6151289E8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96E8940-252E-2E23-1E67-D4B1A3C363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9C2A9CA-3F38-6650-2D1E-2C9F3EC36118}"/>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6" name="页脚占位符 5">
            <a:extLst>
              <a:ext uri="{FF2B5EF4-FFF2-40B4-BE49-F238E27FC236}">
                <a16:creationId xmlns:a16="http://schemas.microsoft.com/office/drawing/2014/main" id="{C9976CCF-8584-4D9B-CFE2-260F6E6EFC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30405F-CD69-8B90-67E9-0542FB9DEE50}"/>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68094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DF7CF-2D47-E1FA-CEBE-69A93C422F6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7C6B95-C11A-3C7D-15C6-993E786E4F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C8624A7-EAF7-FE36-E9D9-AFFCB7BD452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CEACC5-0B29-FA8E-F053-1B1758F70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20EC90-36EB-65F4-3934-0A5A36F2C3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B687C7-23C2-0206-D022-E878E6B71D25}"/>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8" name="页脚占位符 7">
            <a:extLst>
              <a:ext uri="{FF2B5EF4-FFF2-40B4-BE49-F238E27FC236}">
                <a16:creationId xmlns:a16="http://schemas.microsoft.com/office/drawing/2014/main" id="{918C8224-9B09-48F6-034D-23F0FA471C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025A88-5920-D201-4B3F-3DB129E98AAF}"/>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290021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74816-71E5-8700-8408-F20C86559C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C57D70-F57A-4CEF-A5BD-270EE48CF59E}"/>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4" name="页脚占位符 3">
            <a:extLst>
              <a:ext uri="{FF2B5EF4-FFF2-40B4-BE49-F238E27FC236}">
                <a16:creationId xmlns:a16="http://schemas.microsoft.com/office/drawing/2014/main" id="{6367A403-81CE-EF87-808F-9C1F37C4DC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B89C55-EF58-68D3-19A5-50A6FBFD0509}"/>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317379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EB2465-230B-CC3A-E737-124B901FE82F}"/>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3" name="页脚占位符 2">
            <a:extLst>
              <a:ext uri="{FF2B5EF4-FFF2-40B4-BE49-F238E27FC236}">
                <a16:creationId xmlns:a16="http://schemas.microsoft.com/office/drawing/2014/main" id="{1FE146EA-25BA-4D59-6073-805A1F9A8D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5CDB713-61BB-576B-C39F-151DB8B79D48}"/>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13202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22E10-03D8-D9E2-73AA-4E2D2F6217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A70C05-3ED0-DB10-F2A1-FEB4A5671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D213BE-F3CD-471C-5834-869064FF3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B963BA-73E4-2A2D-1392-DCA92E39A235}"/>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6" name="页脚占位符 5">
            <a:extLst>
              <a:ext uri="{FF2B5EF4-FFF2-40B4-BE49-F238E27FC236}">
                <a16:creationId xmlns:a16="http://schemas.microsoft.com/office/drawing/2014/main" id="{C3B22F2C-94D0-BDA0-43E4-BE32A14DE9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D7687A-3B1B-09A3-FD57-FD7BECD1DBEB}"/>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429063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81D00-B8EC-884D-EF80-254CAD9ABF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3FFBD7-EB68-097C-21E8-540810163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5DDB9C-E352-1900-0947-38DCF5534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E0DD2C-5C16-08BB-0C33-746434E7218A}"/>
              </a:ext>
            </a:extLst>
          </p:cNvPr>
          <p:cNvSpPr>
            <a:spLocks noGrp="1"/>
          </p:cNvSpPr>
          <p:nvPr>
            <p:ph type="dt" sz="half" idx="10"/>
          </p:nvPr>
        </p:nvSpPr>
        <p:spPr/>
        <p:txBody>
          <a:bodyPr/>
          <a:lstStyle/>
          <a:p>
            <a:fld id="{1C063575-F7AB-4D50-AE9A-6651B35402D1}" type="datetimeFigureOut">
              <a:rPr lang="zh-CN" altLang="en-US" smtClean="0"/>
              <a:t>2023/12/22</a:t>
            </a:fld>
            <a:endParaRPr lang="zh-CN" altLang="en-US"/>
          </a:p>
        </p:txBody>
      </p:sp>
      <p:sp>
        <p:nvSpPr>
          <p:cNvPr id="6" name="页脚占位符 5">
            <a:extLst>
              <a:ext uri="{FF2B5EF4-FFF2-40B4-BE49-F238E27FC236}">
                <a16:creationId xmlns:a16="http://schemas.microsoft.com/office/drawing/2014/main" id="{3513B118-9495-19CC-6947-36031F0772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AFBF8D-64A3-0F92-6BEC-E24C8A6E907C}"/>
              </a:ext>
            </a:extLst>
          </p:cNvPr>
          <p:cNvSpPr>
            <a:spLocks noGrp="1"/>
          </p:cNvSpPr>
          <p:nvPr>
            <p:ph type="sldNum" sz="quarter" idx="12"/>
          </p:nvPr>
        </p:nvSpPr>
        <p:spPr/>
        <p:txBody>
          <a:body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255837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6F1D02-9D90-6F81-6B74-AED9031505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D540E3-D7D0-E3B2-4A42-44DA43226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7C2F06-7280-E89A-5CCA-CB8F0DEA2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63575-F7AB-4D50-AE9A-6651B35402D1}" type="datetimeFigureOut">
              <a:rPr lang="zh-CN" altLang="en-US" smtClean="0"/>
              <a:t>2023/12/22</a:t>
            </a:fld>
            <a:endParaRPr lang="zh-CN" altLang="en-US"/>
          </a:p>
        </p:txBody>
      </p:sp>
      <p:sp>
        <p:nvSpPr>
          <p:cNvPr id="5" name="页脚占位符 4">
            <a:extLst>
              <a:ext uri="{FF2B5EF4-FFF2-40B4-BE49-F238E27FC236}">
                <a16:creationId xmlns:a16="http://schemas.microsoft.com/office/drawing/2014/main" id="{4A0FAA58-C022-05A4-4089-7B8B5D7F5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0AD7044-F2C6-CC66-67CE-9067CEF15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2B98F-4CB3-47CD-BB80-AAC23B447909}" type="slidenum">
              <a:rPr lang="zh-CN" altLang="en-US" smtClean="0"/>
              <a:t>‹#›</a:t>
            </a:fld>
            <a:endParaRPr lang="zh-CN" altLang="en-US"/>
          </a:p>
        </p:txBody>
      </p:sp>
    </p:spTree>
    <p:extLst>
      <p:ext uri="{BB962C8B-B14F-4D97-AF65-F5344CB8AC3E}">
        <p14:creationId xmlns:p14="http://schemas.microsoft.com/office/powerpoint/2010/main" val="4139343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F10AB-0D5F-5B59-A8C6-210BF8C97BF0}"/>
              </a:ext>
            </a:extLst>
          </p:cNvPr>
          <p:cNvSpPr>
            <a:spLocks noGrp="1"/>
          </p:cNvSpPr>
          <p:nvPr>
            <p:ph type="ctrTitle"/>
          </p:nvPr>
        </p:nvSpPr>
        <p:spPr/>
        <p:txBody>
          <a:bodyPr>
            <a:normAutofit/>
          </a:bodyPr>
          <a:lstStyle/>
          <a:p>
            <a:r>
              <a:rPr lang="en-US" altLang="zh-CN" sz="4800" dirty="0"/>
              <a:t>A Comparative Study of Pointers</a:t>
            </a:r>
            <a:endParaRPr lang="zh-CN" altLang="en-US" sz="4800" dirty="0"/>
          </a:p>
        </p:txBody>
      </p:sp>
      <p:sp>
        <p:nvSpPr>
          <p:cNvPr id="3" name="副标题 2">
            <a:extLst>
              <a:ext uri="{FF2B5EF4-FFF2-40B4-BE49-F238E27FC236}">
                <a16:creationId xmlns:a16="http://schemas.microsoft.com/office/drawing/2014/main" id="{64C01BFC-9510-DAA5-6DCD-9A27A171D94E}"/>
              </a:ext>
            </a:extLst>
          </p:cNvPr>
          <p:cNvSpPr>
            <a:spLocks noGrp="1"/>
          </p:cNvSpPr>
          <p:nvPr>
            <p:ph type="subTitle" idx="1"/>
          </p:nvPr>
        </p:nvSpPr>
        <p:spPr/>
        <p:txBody>
          <a:bodyPr/>
          <a:lstStyle/>
          <a:p>
            <a:r>
              <a:rPr lang="en-US" altLang="zh-CN" dirty="0" err="1"/>
              <a:t>Yifei</a:t>
            </a:r>
            <a:r>
              <a:rPr lang="en-US" altLang="zh-CN" dirty="0"/>
              <a:t> Guan</a:t>
            </a:r>
            <a:endParaRPr lang="zh-CN" altLang="en-US" dirty="0"/>
          </a:p>
        </p:txBody>
      </p:sp>
    </p:spTree>
    <p:extLst>
      <p:ext uri="{BB962C8B-B14F-4D97-AF65-F5344CB8AC3E}">
        <p14:creationId xmlns:p14="http://schemas.microsoft.com/office/powerpoint/2010/main" val="344976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21929-3D6F-2326-1910-6486C1C3F47D}"/>
              </a:ext>
            </a:extLst>
          </p:cNvPr>
          <p:cNvSpPr>
            <a:spLocks noGrp="1"/>
          </p:cNvSpPr>
          <p:nvPr>
            <p:ph type="title"/>
          </p:nvPr>
        </p:nvSpPr>
        <p:spPr/>
        <p:txBody>
          <a:bodyPr/>
          <a:lstStyle/>
          <a:p>
            <a:r>
              <a:rPr lang="en-US" altLang="zh-CN" dirty="0"/>
              <a:t>References in Java</a:t>
            </a:r>
            <a:endParaRPr lang="zh-CN" altLang="en-US" dirty="0"/>
          </a:p>
        </p:txBody>
      </p:sp>
      <p:sp>
        <p:nvSpPr>
          <p:cNvPr id="3" name="内容占位符 2">
            <a:extLst>
              <a:ext uri="{FF2B5EF4-FFF2-40B4-BE49-F238E27FC236}">
                <a16:creationId xmlns:a16="http://schemas.microsoft.com/office/drawing/2014/main" id="{61B107AF-AFF4-E8B3-EC35-B3252B815405}"/>
              </a:ext>
            </a:extLst>
          </p:cNvPr>
          <p:cNvSpPr>
            <a:spLocks noGrp="1"/>
          </p:cNvSpPr>
          <p:nvPr>
            <p:ph idx="1"/>
          </p:nvPr>
        </p:nvSpPr>
        <p:spPr/>
        <p:txBody>
          <a:bodyPr/>
          <a:lstStyle/>
          <a:p>
            <a:r>
              <a:rPr lang="en-US" altLang="zh-CN" dirty="0"/>
              <a:t>Strong Reference</a:t>
            </a:r>
          </a:p>
          <a:p>
            <a:endParaRPr lang="en-US" altLang="zh-CN" dirty="0"/>
          </a:p>
          <a:p>
            <a:r>
              <a:rPr lang="en-US" altLang="zh-CN" dirty="0"/>
              <a:t>Soft Reference</a:t>
            </a:r>
          </a:p>
          <a:p>
            <a:endParaRPr lang="en-US" altLang="zh-CN" dirty="0"/>
          </a:p>
          <a:p>
            <a:endParaRPr lang="en-US" altLang="zh-CN" dirty="0"/>
          </a:p>
          <a:p>
            <a:r>
              <a:rPr lang="en-US" altLang="zh-CN" dirty="0"/>
              <a:t>Weak Reference</a:t>
            </a:r>
          </a:p>
          <a:p>
            <a:endParaRPr lang="en-US" altLang="zh-CN" dirty="0"/>
          </a:p>
          <a:p>
            <a:r>
              <a:rPr lang="en-US" altLang="zh-CN" dirty="0"/>
              <a:t>Phantom Reference</a:t>
            </a:r>
          </a:p>
          <a:p>
            <a:endParaRPr lang="zh-CN" altLang="en-US" dirty="0"/>
          </a:p>
        </p:txBody>
      </p:sp>
      <p:pic>
        <p:nvPicPr>
          <p:cNvPr id="5" name="图片 4">
            <a:extLst>
              <a:ext uri="{FF2B5EF4-FFF2-40B4-BE49-F238E27FC236}">
                <a16:creationId xmlns:a16="http://schemas.microsoft.com/office/drawing/2014/main" id="{24E7C2B8-0661-AB34-2CAB-A4C78FB998DB}"/>
              </a:ext>
            </a:extLst>
          </p:cNvPr>
          <p:cNvPicPr>
            <a:picLocks noChangeAspect="1"/>
          </p:cNvPicPr>
          <p:nvPr/>
        </p:nvPicPr>
        <p:blipFill>
          <a:blip r:embed="rId3"/>
          <a:stretch>
            <a:fillRect/>
          </a:stretch>
        </p:blipFill>
        <p:spPr>
          <a:xfrm>
            <a:off x="1076485" y="2356899"/>
            <a:ext cx="3347001" cy="463574"/>
          </a:xfrm>
          <a:prstGeom prst="rect">
            <a:avLst/>
          </a:prstGeom>
        </p:spPr>
      </p:pic>
      <p:pic>
        <p:nvPicPr>
          <p:cNvPr id="7" name="图片 6">
            <a:extLst>
              <a:ext uri="{FF2B5EF4-FFF2-40B4-BE49-F238E27FC236}">
                <a16:creationId xmlns:a16="http://schemas.microsoft.com/office/drawing/2014/main" id="{034568D0-38FB-C6B5-D17E-F3FCB5CDDCC8}"/>
              </a:ext>
            </a:extLst>
          </p:cNvPr>
          <p:cNvPicPr>
            <a:picLocks noChangeAspect="1"/>
          </p:cNvPicPr>
          <p:nvPr/>
        </p:nvPicPr>
        <p:blipFill>
          <a:blip r:embed="rId4"/>
          <a:stretch>
            <a:fillRect/>
          </a:stretch>
        </p:blipFill>
        <p:spPr>
          <a:xfrm>
            <a:off x="1076485" y="3393648"/>
            <a:ext cx="6243939" cy="766227"/>
          </a:xfrm>
          <a:prstGeom prst="rect">
            <a:avLst/>
          </a:prstGeom>
        </p:spPr>
      </p:pic>
      <p:pic>
        <p:nvPicPr>
          <p:cNvPr id="9" name="图片 8">
            <a:extLst>
              <a:ext uri="{FF2B5EF4-FFF2-40B4-BE49-F238E27FC236}">
                <a16:creationId xmlns:a16="http://schemas.microsoft.com/office/drawing/2014/main" id="{FB1C4124-07BD-854C-B8CB-25E935F91203}"/>
              </a:ext>
            </a:extLst>
          </p:cNvPr>
          <p:cNvPicPr>
            <a:picLocks noChangeAspect="1"/>
          </p:cNvPicPr>
          <p:nvPr/>
        </p:nvPicPr>
        <p:blipFill>
          <a:blip r:embed="rId5"/>
          <a:stretch>
            <a:fillRect/>
          </a:stretch>
        </p:blipFill>
        <p:spPr>
          <a:xfrm>
            <a:off x="1076485" y="4750939"/>
            <a:ext cx="6167881" cy="748338"/>
          </a:xfrm>
          <a:prstGeom prst="rect">
            <a:avLst/>
          </a:prstGeom>
        </p:spPr>
      </p:pic>
      <p:pic>
        <p:nvPicPr>
          <p:cNvPr id="11" name="图片 10">
            <a:extLst>
              <a:ext uri="{FF2B5EF4-FFF2-40B4-BE49-F238E27FC236}">
                <a16:creationId xmlns:a16="http://schemas.microsoft.com/office/drawing/2014/main" id="{E56D98BB-2BFD-A65F-FFC1-E64BF7032EA3}"/>
              </a:ext>
            </a:extLst>
          </p:cNvPr>
          <p:cNvPicPr>
            <a:picLocks noChangeAspect="1"/>
          </p:cNvPicPr>
          <p:nvPr/>
        </p:nvPicPr>
        <p:blipFill>
          <a:blip r:embed="rId6"/>
          <a:stretch>
            <a:fillRect/>
          </a:stretch>
        </p:blipFill>
        <p:spPr>
          <a:xfrm>
            <a:off x="1076485" y="5860254"/>
            <a:ext cx="5485937" cy="748338"/>
          </a:xfrm>
          <a:prstGeom prst="rect">
            <a:avLst/>
          </a:prstGeom>
        </p:spPr>
      </p:pic>
    </p:spTree>
    <p:extLst>
      <p:ext uri="{BB962C8B-B14F-4D97-AF65-F5344CB8AC3E}">
        <p14:creationId xmlns:p14="http://schemas.microsoft.com/office/powerpoint/2010/main" val="118267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D0BE3-0ADC-E07A-7667-42A270984693}"/>
              </a:ext>
            </a:extLst>
          </p:cNvPr>
          <p:cNvSpPr>
            <a:spLocks noGrp="1"/>
          </p:cNvSpPr>
          <p:nvPr>
            <p:ph type="title"/>
          </p:nvPr>
        </p:nvSpPr>
        <p:spPr/>
        <p:txBody>
          <a:bodyPr/>
          <a:lstStyle/>
          <a:p>
            <a:r>
              <a:rPr lang="en-US" altLang="zh-CN" dirty="0"/>
              <a:t>References in Python</a:t>
            </a:r>
            <a:endParaRPr lang="zh-CN" altLang="en-US" dirty="0"/>
          </a:p>
        </p:txBody>
      </p:sp>
      <p:sp>
        <p:nvSpPr>
          <p:cNvPr id="3" name="内容占位符 2">
            <a:extLst>
              <a:ext uri="{FF2B5EF4-FFF2-40B4-BE49-F238E27FC236}">
                <a16:creationId xmlns:a16="http://schemas.microsoft.com/office/drawing/2014/main" id="{33B93869-7D81-85F9-436C-C262616D980B}"/>
              </a:ext>
            </a:extLst>
          </p:cNvPr>
          <p:cNvSpPr>
            <a:spLocks noGrp="1"/>
          </p:cNvSpPr>
          <p:nvPr>
            <p:ph idx="1"/>
          </p:nvPr>
        </p:nvSpPr>
        <p:spPr/>
        <p:txBody>
          <a:bodyPr/>
          <a:lstStyle/>
          <a:p>
            <a:r>
              <a:rPr lang="en-US" altLang="zh-CN" dirty="0"/>
              <a:t>In Python, reference types are also known as object types, which include numbers, strings, lists, tuples, dictionaries, and so on. In Python, all variables are references to objects rather than the objects themselves. In Python, reference types do not need to be instantiated using the "new" keyword.</a:t>
            </a:r>
            <a:endParaRPr lang="zh-CN" altLang="en-US" dirty="0"/>
          </a:p>
        </p:txBody>
      </p:sp>
      <p:pic>
        <p:nvPicPr>
          <p:cNvPr id="5" name="图片 4">
            <a:extLst>
              <a:ext uri="{FF2B5EF4-FFF2-40B4-BE49-F238E27FC236}">
                <a16:creationId xmlns:a16="http://schemas.microsoft.com/office/drawing/2014/main" id="{1856E1E8-9E53-1D0A-AE12-BD7AE3C23A93}"/>
              </a:ext>
            </a:extLst>
          </p:cNvPr>
          <p:cNvPicPr>
            <a:picLocks noChangeAspect="1"/>
          </p:cNvPicPr>
          <p:nvPr/>
        </p:nvPicPr>
        <p:blipFill>
          <a:blip r:embed="rId2"/>
          <a:stretch>
            <a:fillRect/>
          </a:stretch>
        </p:blipFill>
        <p:spPr>
          <a:xfrm>
            <a:off x="1154722" y="4071847"/>
            <a:ext cx="4249357" cy="689934"/>
          </a:xfrm>
          <a:prstGeom prst="rect">
            <a:avLst/>
          </a:prstGeom>
        </p:spPr>
      </p:pic>
    </p:spTree>
    <p:extLst>
      <p:ext uri="{BB962C8B-B14F-4D97-AF65-F5344CB8AC3E}">
        <p14:creationId xmlns:p14="http://schemas.microsoft.com/office/powerpoint/2010/main" val="159228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4D817-F39A-4739-31FB-386290922B3A}"/>
              </a:ext>
            </a:extLst>
          </p:cNvPr>
          <p:cNvSpPr>
            <a:spLocks noGrp="1"/>
          </p:cNvSpPr>
          <p:nvPr>
            <p:ph type="title"/>
          </p:nvPr>
        </p:nvSpPr>
        <p:spPr/>
        <p:txBody>
          <a:bodyPr/>
          <a:lstStyle/>
          <a:p>
            <a:r>
              <a:rPr lang="en-US" altLang="zh-CN" dirty="0"/>
              <a:t>Java VS Python</a:t>
            </a:r>
            <a:endParaRPr lang="zh-CN" altLang="en-US" dirty="0"/>
          </a:p>
        </p:txBody>
      </p:sp>
      <p:sp>
        <p:nvSpPr>
          <p:cNvPr id="3" name="内容占位符 2">
            <a:extLst>
              <a:ext uri="{FF2B5EF4-FFF2-40B4-BE49-F238E27FC236}">
                <a16:creationId xmlns:a16="http://schemas.microsoft.com/office/drawing/2014/main" id="{00FA7BB7-CC3E-AB38-86A1-58A824A0E650}"/>
              </a:ext>
            </a:extLst>
          </p:cNvPr>
          <p:cNvSpPr>
            <a:spLocks noGrp="1"/>
          </p:cNvSpPr>
          <p:nvPr>
            <p:ph idx="1"/>
          </p:nvPr>
        </p:nvSpPr>
        <p:spPr/>
        <p:txBody>
          <a:bodyPr/>
          <a:lstStyle/>
          <a:p>
            <a:r>
              <a:rPr lang="en-US" altLang="zh-CN" dirty="0"/>
              <a:t>In Java, primitive data types (such as int, float, </a:t>
            </a:r>
            <a:r>
              <a:rPr lang="en-US" altLang="zh-CN" dirty="0" err="1"/>
              <a:t>boolean</a:t>
            </a:r>
            <a:r>
              <a:rPr lang="en-US" altLang="zh-CN" dirty="0"/>
              <a:t>, etc.) are immutable, which means once they are declared and assigned a value, their value cannot be changed.</a:t>
            </a:r>
            <a:endParaRPr lang="zh-CN" altLang="en-US" dirty="0"/>
          </a:p>
        </p:txBody>
      </p:sp>
      <p:pic>
        <p:nvPicPr>
          <p:cNvPr id="5" name="图片 4">
            <a:extLst>
              <a:ext uri="{FF2B5EF4-FFF2-40B4-BE49-F238E27FC236}">
                <a16:creationId xmlns:a16="http://schemas.microsoft.com/office/drawing/2014/main" id="{DE430113-8C0D-E508-7338-B07CC2A0373B}"/>
              </a:ext>
            </a:extLst>
          </p:cNvPr>
          <p:cNvPicPr>
            <a:picLocks noChangeAspect="1"/>
          </p:cNvPicPr>
          <p:nvPr/>
        </p:nvPicPr>
        <p:blipFill>
          <a:blip r:embed="rId2"/>
          <a:stretch>
            <a:fillRect/>
          </a:stretch>
        </p:blipFill>
        <p:spPr>
          <a:xfrm>
            <a:off x="776051" y="3161309"/>
            <a:ext cx="5805186" cy="893106"/>
          </a:xfrm>
          <a:prstGeom prst="rect">
            <a:avLst/>
          </a:prstGeom>
        </p:spPr>
      </p:pic>
      <p:pic>
        <p:nvPicPr>
          <p:cNvPr id="7" name="图片 6">
            <a:extLst>
              <a:ext uri="{FF2B5EF4-FFF2-40B4-BE49-F238E27FC236}">
                <a16:creationId xmlns:a16="http://schemas.microsoft.com/office/drawing/2014/main" id="{D9A0FFA1-CF8D-77E4-E2ED-76740B28D781}"/>
              </a:ext>
            </a:extLst>
          </p:cNvPr>
          <p:cNvPicPr>
            <a:picLocks noChangeAspect="1"/>
          </p:cNvPicPr>
          <p:nvPr/>
        </p:nvPicPr>
        <p:blipFill>
          <a:blip r:embed="rId3"/>
          <a:stretch>
            <a:fillRect/>
          </a:stretch>
        </p:blipFill>
        <p:spPr>
          <a:xfrm>
            <a:off x="776051" y="4513589"/>
            <a:ext cx="5576487" cy="714018"/>
          </a:xfrm>
          <a:prstGeom prst="rect">
            <a:avLst/>
          </a:prstGeom>
        </p:spPr>
      </p:pic>
    </p:spTree>
    <p:extLst>
      <p:ext uri="{BB962C8B-B14F-4D97-AF65-F5344CB8AC3E}">
        <p14:creationId xmlns:p14="http://schemas.microsoft.com/office/powerpoint/2010/main" val="222990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4D817-F39A-4739-31FB-386290922B3A}"/>
              </a:ext>
            </a:extLst>
          </p:cNvPr>
          <p:cNvSpPr>
            <a:spLocks noGrp="1"/>
          </p:cNvSpPr>
          <p:nvPr>
            <p:ph type="title"/>
          </p:nvPr>
        </p:nvSpPr>
        <p:spPr/>
        <p:txBody>
          <a:bodyPr/>
          <a:lstStyle/>
          <a:p>
            <a:r>
              <a:rPr lang="en-US" altLang="zh-CN" dirty="0"/>
              <a:t>Java VS Python</a:t>
            </a:r>
            <a:endParaRPr lang="zh-CN" altLang="en-US" dirty="0"/>
          </a:p>
        </p:txBody>
      </p:sp>
      <p:sp>
        <p:nvSpPr>
          <p:cNvPr id="3" name="内容占位符 2">
            <a:extLst>
              <a:ext uri="{FF2B5EF4-FFF2-40B4-BE49-F238E27FC236}">
                <a16:creationId xmlns:a16="http://schemas.microsoft.com/office/drawing/2014/main" id="{00FA7BB7-CC3E-AB38-86A1-58A824A0E650}"/>
              </a:ext>
            </a:extLst>
          </p:cNvPr>
          <p:cNvSpPr>
            <a:spLocks noGrp="1"/>
          </p:cNvSpPr>
          <p:nvPr>
            <p:ph idx="1"/>
          </p:nvPr>
        </p:nvSpPr>
        <p:spPr/>
        <p:txBody>
          <a:bodyPr/>
          <a:lstStyle/>
          <a:p>
            <a:r>
              <a:rPr lang="en-US" altLang="zh-CN" dirty="0"/>
              <a:t>In contrast, in Python, all objects are mutable, including numbers, strings, lists, dictionaries, etc. This means that objects can be directly modified without the need to allocate new memory space. For example:</a:t>
            </a:r>
          </a:p>
          <a:p>
            <a:endParaRPr lang="en-US" altLang="zh-CN" dirty="0"/>
          </a:p>
        </p:txBody>
      </p:sp>
      <p:pic>
        <p:nvPicPr>
          <p:cNvPr id="9" name="图片 8">
            <a:extLst>
              <a:ext uri="{FF2B5EF4-FFF2-40B4-BE49-F238E27FC236}">
                <a16:creationId xmlns:a16="http://schemas.microsoft.com/office/drawing/2014/main" id="{7283CF24-5419-C44B-F962-6643EB25F2C9}"/>
              </a:ext>
            </a:extLst>
          </p:cNvPr>
          <p:cNvPicPr>
            <a:picLocks noChangeAspect="1"/>
          </p:cNvPicPr>
          <p:nvPr/>
        </p:nvPicPr>
        <p:blipFill>
          <a:blip r:embed="rId2"/>
          <a:stretch>
            <a:fillRect/>
          </a:stretch>
        </p:blipFill>
        <p:spPr>
          <a:xfrm>
            <a:off x="908180" y="3492927"/>
            <a:ext cx="7181800" cy="2016475"/>
          </a:xfrm>
          <a:prstGeom prst="rect">
            <a:avLst/>
          </a:prstGeom>
        </p:spPr>
      </p:pic>
      <p:pic>
        <p:nvPicPr>
          <p:cNvPr id="11" name="图片 10">
            <a:extLst>
              <a:ext uri="{FF2B5EF4-FFF2-40B4-BE49-F238E27FC236}">
                <a16:creationId xmlns:a16="http://schemas.microsoft.com/office/drawing/2014/main" id="{1896E19E-EC5C-D8E0-9E58-0FED5B223507}"/>
              </a:ext>
            </a:extLst>
          </p:cNvPr>
          <p:cNvPicPr>
            <a:picLocks noChangeAspect="1"/>
          </p:cNvPicPr>
          <p:nvPr/>
        </p:nvPicPr>
        <p:blipFill>
          <a:blip r:embed="rId3"/>
          <a:stretch>
            <a:fillRect/>
          </a:stretch>
        </p:blipFill>
        <p:spPr>
          <a:xfrm>
            <a:off x="908180" y="5773924"/>
            <a:ext cx="3961655" cy="806078"/>
          </a:xfrm>
          <a:prstGeom prst="rect">
            <a:avLst/>
          </a:prstGeom>
        </p:spPr>
      </p:pic>
    </p:spTree>
    <p:extLst>
      <p:ext uri="{BB962C8B-B14F-4D97-AF65-F5344CB8AC3E}">
        <p14:creationId xmlns:p14="http://schemas.microsoft.com/office/powerpoint/2010/main" val="326905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7C50D-7414-B2F5-D1F4-4E57AD6D6FC1}"/>
              </a:ext>
            </a:extLst>
          </p:cNvPr>
          <p:cNvSpPr>
            <a:spLocks noGrp="1"/>
          </p:cNvSpPr>
          <p:nvPr>
            <p:ph type="ctrTitle"/>
          </p:nvPr>
        </p:nvSpPr>
        <p:spPr/>
        <p:txBody>
          <a:bodyPr/>
          <a:lstStyle/>
          <a:p>
            <a:r>
              <a:rPr lang="en-US" altLang="zh-CN" dirty="0"/>
              <a:t>Thank you!</a:t>
            </a:r>
            <a:endParaRPr lang="zh-CN" altLang="en-US" dirty="0"/>
          </a:p>
        </p:txBody>
      </p:sp>
      <p:sp>
        <p:nvSpPr>
          <p:cNvPr id="3" name="副标题 2">
            <a:extLst>
              <a:ext uri="{FF2B5EF4-FFF2-40B4-BE49-F238E27FC236}">
                <a16:creationId xmlns:a16="http://schemas.microsoft.com/office/drawing/2014/main" id="{5C877645-F420-B03A-DAED-6075412D8DC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1106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0F0F2-A411-4BE6-F6E3-5778DC6A4EAE}"/>
              </a:ext>
            </a:extLst>
          </p:cNvPr>
          <p:cNvSpPr>
            <a:spLocks noGrp="1"/>
          </p:cNvSpPr>
          <p:nvPr>
            <p:ph type="title"/>
          </p:nvPr>
        </p:nvSpPr>
        <p:spPr/>
        <p:txBody>
          <a:bodyPr/>
          <a:lstStyle/>
          <a:p>
            <a:r>
              <a:rPr lang="en-US" altLang="zh-CN" dirty="0"/>
              <a:t>What is pointers</a:t>
            </a:r>
            <a:endParaRPr lang="zh-CN" altLang="en-US" dirty="0"/>
          </a:p>
        </p:txBody>
      </p:sp>
      <p:sp>
        <p:nvSpPr>
          <p:cNvPr id="3" name="内容占位符 2">
            <a:extLst>
              <a:ext uri="{FF2B5EF4-FFF2-40B4-BE49-F238E27FC236}">
                <a16:creationId xmlns:a16="http://schemas.microsoft.com/office/drawing/2014/main" id="{F3D41D02-323F-6176-5FEF-745AC570DA0A}"/>
              </a:ext>
            </a:extLst>
          </p:cNvPr>
          <p:cNvSpPr>
            <a:spLocks noGrp="1"/>
          </p:cNvSpPr>
          <p:nvPr>
            <p:ph idx="1"/>
          </p:nvPr>
        </p:nvSpPr>
        <p:spPr/>
        <p:txBody>
          <a:bodyPr/>
          <a:lstStyle/>
          <a:p>
            <a:pPr marL="0" indent="0">
              <a:buNone/>
            </a:pPr>
            <a:r>
              <a:rPr lang="en-US" altLang="zh-CN" dirty="0"/>
              <a:t>Pointers are a type of variable that stores a memory address</a:t>
            </a:r>
          </a:p>
          <a:p>
            <a:pPr marL="0" indent="0">
              <a:buNone/>
            </a:pPr>
            <a:r>
              <a:rPr lang="en-US" altLang="zh-CN" dirty="0"/>
              <a:t>and can be used to access and manipulate data stored at that</a:t>
            </a:r>
          </a:p>
          <a:p>
            <a:pPr marL="0" indent="0">
              <a:buNone/>
            </a:pPr>
            <a:r>
              <a:rPr lang="en-US" altLang="zh-CN" dirty="0"/>
              <a:t>address.</a:t>
            </a:r>
            <a:endParaRPr lang="zh-CN" altLang="en-US" dirty="0"/>
          </a:p>
        </p:txBody>
      </p:sp>
    </p:spTree>
    <p:extLst>
      <p:ext uri="{BB962C8B-B14F-4D97-AF65-F5344CB8AC3E}">
        <p14:creationId xmlns:p14="http://schemas.microsoft.com/office/powerpoint/2010/main" val="299994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FB96-0D0D-D42E-A80F-3F8AF1D807E4}"/>
              </a:ext>
            </a:extLst>
          </p:cNvPr>
          <p:cNvSpPr>
            <a:spLocks noGrp="1"/>
          </p:cNvSpPr>
          <p:nvPr>
            <p:ph type="title"/>
          </p:nvPr>
        </p:nvSpPr>
        <p:spPr/>
        <p:txBody>
          <a:bodyPr/>
          <a:lstStyle/>
          <a:p>
            <a:r>
              <a:rPr lang="en-US" altLang="zh-CN" dirty="0"/>
              <a:t>Pointers in C/C++</a:t>
            </a:r>
            <a:endParaRPr lang="zh-CN" altLang="en-US" dirty="0"/>
          </a:p>
        </p:txBody>
      </p:sp>
      <p:sp>
        <p:nvSpPr>
          <p:cNvPr id="3" name="内容占位符 2">
            <a:extLst>
              <a:ext uri="{FF2B5EF4-FFF2-40B4-BE49-F238E27FC236}">
                <a16:creationId xmlns:a16="http://schemas.microsoft.com/office/drawing/2014/main" id="{9C7E13D0-6EAD-3286-56F2-5201B777E19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2ED8EBD8-395F-C8EF-2300-A6A5C83A3B50}"/>
              </a:ext>
            </a:extLst>
          </p:cNvPr>
          <p:cNvPicPr>
            <a:picLocks noChangeAspect="1"/>
          </p:cNvPicPr>
          <p:nvPr/>
        </p:nvPicPr>
        <p:blipFill rotWithShape="1">
          <a:blip r:embed="rId2"/>
          <a:srcRect r="33869"/>
          <a:stretch/>
        </p:blipFill>
        <p:spPr>
          <a:xfrm>
            <a:off x="4901486" y="2104579"/>
            <a:ext cx="6019800" cy="2218199"/>
          </a:xfrm>
          <a:prstGeom prst="rect">
            <a:avLst/>
          </a:prstGeom>
        </p:spPr>
      </p:pic>
      <p:pic>
        <p:nvPicPr>
          <p:cNvPr id="6" name="图片 5">
            <a:extLst>
              <a:ext uri="{FF2B5EF4-FFF2-40B4-BE49-F238E27FC236}">
                <a16:creationId xmlns:a16="http://schemas.microsoft.com/office/drawing/2014/main" id="{3A8C9745-0122-6FCD-8684-9F3A5D6CD13E}"/>
              </a:ext>
            </a:extLst>
          </p:cNvPr>
          <p:cNvPicPr>
            <a:picLocks noChangeAspect="1"/>
          </p:cNvPicPr>
          <p:nvPr/>
        </p:nvPicPr>
        <p:blipFill>
          <a:blip r:embed="rId3"/>
          <a:stretch>
            <a:fillRect/>
          </a:stretch>
        </p:blipFill>
        <p:spPr>
          <a:xfrm>
            <a:off x="760927" y="2040946"/>
            <a:ext cx="3920544" cy="2776108"/>
          </a:xfrm>
          <a:prstGeom prst="rect">
            <a:avLst/>
          </a:prstGeom>
        </p:spPr>
      </p:pic>
    </p:spTree>
    <p:extLst>
      <p:ext uri="{BB962C8B-B14F-4D97-AF65-F5344CB8AC3E}">
        <p14:creationId xmlns:p14="http://schemas.microsoft.com/office/powerpoint/2010/main" val="166559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4049B-01BB-65D3-F2BC-426DB8B3E990}"/>
              </a:ext>
            </a:extLst>
          </p:cNvPr>
          <p:cNvSpPr>
            <a:spLocks noGrp="1"/>
          </p:cNvSpPr>
          <p:nvPr>
            <p:ph type="title"/>
          </p:nvPr>
        </p:nvSpPr>
        <p:spPr/>
        <p:txBody>
          <a:bodyPr/>
          <a:lstStyle/>
          <a:p>
            <a:r>
              <a:rPr lang="en-US" altLang="zh-CN" dirty="0"/>
              <a:t>Pointers in Go</a:t>
            </a:r>
            <a:endParaRPr lang="zh-CN" altLang="en-US" dirty="0"/>
          </a:p>
        </p:txBody>
      </p:sp>
      <p:sp>
        <p:nvSpPr>
          <p:cNvPr id="3" name="内容占位符 2">
            <a:extLst>
              <a:ext uri="{FF2B5EF4-FFF2-40B4-BE49-F238E27FC236}">
                <a16:creationId xmlns:a16="http://schemas.microsoft.com/office/drawing/2014/main" id="{9AFEB5B2-99BC-BAAE-6DBD-C685FC66B58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07BFFB61-A19A-62AA-D172-F5DB2C6BC589}"/>
              </a:ext>
            </a:extLst>
          </p:cNvPr>
          <p:cNvPicPr>
            <a:picLocks noChangeAspect="1"/>
          </p:cNvPicPr>
          <p:nvPr/>
        </p:nvPicPr>
        <p:blipFill>
          <a:blip r:embed="rId2"/>
          <a:stretch>
            <a:fillRect/>
          </a:stretch>
        </p:blipFill>
        <p:spPr>
          <a:xfrm>
            <a:off x="796718" y="1783278"/>
            <a:ext cx="5629840" cy="3941708"/>
          </a:xfrm>
          <a:prstGeom prst="rect">
            <a:avLst/>
          </a:prstGeom>
        </p:spPr>
      </p:pic>
    </p:spTree>
    <p:extLst>
      <p:ext uri="{BB962C8B-B14F-4D97-AF65-F5344CB8AC3E}">
        <p14:creationId xmlns:p14="http://schemas.microsoft.com/office/powerpoint/2010/main" val="397509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5B2B9-21D6-E6F8-3B94-E81C0C9E8FD7}"/>
              </a:ext>
            </a:extLst>
          </p:cNvPr>
          <p:cNvSpPr>
            <a:spLocks noGrp="1"/>
          </p:cNvSpPr>
          <p:nvPr>
            <p:ph type="title"/>
          </p:nvPr>
        </p:nvSpPr>
        <p:spPr/>
        <p:txBody>
          <a:bodyPr/>
          <a:lstStyle/>
          <a:p>
            <a:r>
              <a:rPr lang="en-US" altLang="zh-CN" dirty="0"/>
              <a:t>C/C++ VS Go</a:t>
            </a:r>
            <a:endParaRPr lang="zh-CN" altLang="en-US" dirty="0"/>
          </a:p>
        </p:txBody>
      </p:sp>
      <p:sp>
        <p:nvSpPr>
          <p:cNvPr id="3" name="内容占位符 2">
            <a:extLst>
              <a:ext uri="{FF2B5EF4-FFF2-40B4-BE49-F238E27FC236}">
                <a16:creationId xmlns:a16="http://schemas.microsoft.com/office/drawing/2014/main" id="{3376C64C-D40E-1906-87DC-53DA7D15613D}"/>
              </a:ext>
            </a:extLst>
          </p:cNvPr>
          <p:cNvSpPr>
            <a:spLocks noGrp="1"/>
          </p:cNvSpPr>
          <p:nvPr>
            <p:ph idx="1"/>
          </p:nvPr>
        </p:nvSpPr>
        <p:spPr/>
        <p:txBody>
          <a:bodyPr/>
          <a:lstStyle/>
          <a:p>
            <a:r>
              <a:rPr lang="en-US" altLang="zh-CN" dirty="0"/>
              <a:t>1. Automatic memory management</a:t>
            </a:r>
          </a:p>
          <a:p>
            <a:endParaRPr lang="en-US" altLang="zh-CN" dirty="0"/>
          </a:p>
          <a:p>
            <a:r>
              <a:rPr lang="en-US" altLang="zh-CN" dirty="0"/>
              <a:t>2. Pointer arithmetic</a:t>
            </a:r>
          </a:p>
          <a:p>
            <a:endParaRPr lang="en-US" altLang="zh-CN" dirty="0"/>
          </a:p>
          <a:p>
            <a:r>
              <a:rPr lang="en-US" altLang="zh-CN" dirty="0"/>
              <a:t>3. Reference types</a:t>
            </a:r>
          </a:p>
          <a:p>
            <a:endParaRPr lang="en-US" altLang="zh-CN" dirty="0"/>
          </a:p>
          <a:p>
            <a:r>
              <a:rPr lang="en-US" altLang="zh-CN" dirty="0"/>
              <a:t>4. Dereferencing null pointers</a:t>
            </a:r>
            <a:endParaRPr lang="zh-CN" altLang="en-US" dirty="0"/>
          </a:p>
        </p:txBody>
      </p:sp>
    </p:spTree>
    <p:extLst>
      <p:ext uri="{BB962C8B-B14F-4D97-AF65-F5344CB8AC3E}">
        <p14:creationId xmlns:p14="http://schemas.microsoft.com/office/powerpoint/2010/main" val="394216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606B0-E116-F28A-726D-D28DF99047C8}"/>
              </a:ext>
            </a:extLst>
          </p:cNvPr>
          <p:cNvSpPr>
            <a:spLocks noGrp="1"/>
          </p:cNvSpPr>
          <p:nvPr>
            <p:ph type="title"/>
          </p:nvPr>
        </p:nvSpPr>
        <p:spPr/>
        <p:txBody>
          <a:bodyPr/>
          <a:lstStyle/>
          <a:p>
            <a:r>
              <a:rPr lang="en-US" altLang="zh-CN" dirty="0"/>
              <a:t>Automatic memory management</a:t>
            </a:r>
            <a:endParaRPr lang="zh-CN" altLang="en-US" dirty="0"/>
          </a:p>
        </p:txBody>
      </p:sp>
      <p:sp>
        <p:nvSpPr>
          <p:cNvPr id="3" name="内容占位符 2">
            <a:extLst>
              <a:ext uri="{FF2B5EF4-FFF2-40B4-BE49-F238E27FC236}">
                <a16:creationId xmlns:a16="http://schemas.microsoft.com/office/drawing/2014/main" id="{444B087E-BE0A-C1B9-1864-89776072DD40}"/>
              </a:ext>
            </a:extLst>
          </p:cNvPr>
          <p:cNvSpPr>
            <a:spLocks noGrp="1"/>
          </p:cNvSpPr>
          <p:nvPr>
            <p:ph idx="1"/>
          </p:nvPr>
        </p:nvSpPr>
        <p:spPr/>
        <p:txBody>
          <a:bodyPr/>
          <a:lstStyle/>
          <a:p>
            <a:r>
              <a:rPr lang="en-US" altLang="zh-CN" dirty="0"/>
              <a:t>Go has automatic garbage collection and does not require manual memory management like C++, which uses new and delete operators to allocate and deallocate memory. This makes it easier to avoid memory leaks or dangling pointers in Go.</a:t>
            </a:r>
            <a:endParaRPr lang="zh-CN" altLang="en-US" dirty="0"/>
          </a:p>
        </p:txBody>
      </p:sp>
      <p:pic>
        <p:nvPicPr>
          <p:cNvPr id="4" name="图片 3">
            <a:extLst>
              <a:ext uri="{FF2B5EF4-FFF2-40B4-BE49-F238E27FC236}">
                <a16:creationId xmlns:a16="http://schemas.microsoft.com/office/drawing/2014/main" id="{B48978D1-24F9-7366-AE97-FCDC540BDB30}"/>
              </a:ext>
            </a:extLst>
          </p:cNvPr>
          <p:cNvPicPr>
            <a:picLocks noChangeAspect="1"/>
          </p:cNvPicPr>
          <p:nvPr/>
        </p:nvPicPr>
        <p:blipFill rotWithShape="1">
          <a:blip r:embed="rId2"/>
          <a:srcRect t="80804" b="5927"/>
          <a:stretch/>
        </p:blipFill>
        <p:spPr>
          <a:xfrm>
            <a:off x="838200" y="3572848"/>
            <a:ext cx="9126397" cy="856891"/>
          </a:xfrm>
          <a:prstGeom prst="rect">
            <a:avLst/>
          </a:prstGeom>
        </p:spPr>
      </p:pic>
    </p:spTree>
    <p:extLst>
      <p:ext uri="{BB962C8B-B14F-4D97-AF65-F5344CB8AC3E}">
        <p14:creationId xmlns:p14="http://schemas.microsoft.com/office/powerpoint/2010/main" val="84875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75428-637E-6A04-883A-E1918354D253}"/>
              </a:ext>
            </a:extLst>
          </p:cNvPr>
          <p:cNvSpPr>
            <a:spLocks noGrp="1"/>
          </p:cNvSpPr>
          <p:nvPr>
            <p:ph type="title"/>
          </p:nvPr>
        </p:nvSpPr>
        <p:spPr/>
        <p:txBody>
          <a:bodyPr/>
          <a:lstStyle/>
          <a:p>
            <a:r>
              <a:rPr lang="en-US" altLang="zh-CN" dirty="0"/>
              <a:t>Pointer arithmetic</a:t>
            </a:r>
            <a:endParaRPr lang="zh-CN" altLang="en-US" dirty="0"/>
          </a:p>
        </p:txBody>
      </p:sp>
      <p:sp>
        <p:nvSpPr>
          <p:cNvPr id="3" name="内容占位符 2">
            <a:extLst>
              <a:ext uri="{FF2B5EF4-FFF2-40B4-BE49-F238E27FC236}">
                <a16:creationId xmlns:a16="http://schemas.microsoft.com/office/drawing/2014/main" id="{5BB5C105-E7CC-89D0-3B1F-90D5FA935E0D}"/>
              </a:ext>
            </a:extLst>
          </p:cNvPr>
          <p:cNvSpPr>
            <a:spLocks noGrp="1"/>
          </p:cNvSpPr>
          <p:nvPr>
            <p:ph idx="1"/>
          </p:nvPr>
        </p:nvSpPr>
        <p:spPr/>
        <p:txBody>
          <a:bodyPr/>
          <a:lstStyle/>
          <a:p>
            <a:r>
              <a:rPr lang="en-US" altLang="zh-CN" dirty="0"/>
              <a:t>C++ allows arithmetic operations on pointers, such as pointer addition and subtraction, while Go does not allow pointer arithmetic and only allows comparison operations.</a:t>
            </a:r>
            <a:endParaRPr lang="zh-CN" altLang="en-US" dirty="0"/>
          </a:p>
        </p:txBody>
      </p:sp>
      <p:pic>
        <p:nvPicPr>
          <p:cNvPr id="7" name="图片 6">
            <a:extLst>
              <a:ext uri="{FF2B5EF4-FFF2-40B4-BE49-F238E27FC236}">
                <a16:creationId xmlns:a16="http://schemas.microsoft.com/office/drawing/2014/main" id="{720D3751-07F6-DDB2-4DA1-4D5395F2E365}"/>
              </a:ext>
            </a:extLst>
          </p:cNvPr>
          <p:cNvPicPr>
            <a:picLocks noChangeAspect="1"/>
          </p:cNvPicPr>
          <p:nvPr/>
        </p:nvPicPr>
        <p:blipFill>
          <a:blip r:embed="rId2"/>
          <a:stretch>
            <a:fillRect/>
          </a:stretch>
        </p:blipFill>
        <p:spPr>
          <a:xfrm>
            <a:off x="838200" y="3429000"/>
            <a:ext cx="4177397" cy="2747963"/>
          </a:xfrm>
          <a:prstGeom prst="rect">
            <a:avLst/>
          </a:prstGeom>
        </p:spPr>
      </p:pic>
      <p:sp>
        <p:nvSpPr>
          <p:cNvPr id="8" name="文本框 7">
            <a:extLst>
              <a:ext uri="{FF2B5EF4-FFF2-40B4-BE49-F238E27FC236}">
                <a16:creationId xmlns:a16="http://schemas.microsoft.com/office/drawing/2014/main" id="{EEA3F699-E26F-8685-3F3E-EFFE2FBA6350}"/>
              </a:ext>
            </a:extLst>
          </p:cNvPr>
          <p:cNvSpPr txBox="1"/>
          <p:nvPr/>
        </p:nvSpPr>
        <p:spPr>
          <a:xfrm>
            <a:off x="611424" y="3301042"/>
            <a:ext cx="4630947" cy="3010858"/>
          </a:xfrm>
          <a:prstGeom prst="rect">
            <a:avLst/>
          </a:prstGeom>
          <a:noFill/>
          <a:ln>
            <a:solidFill>
              <a:schemeClr val="tx1"/>
            </a:solidFill>
          </a:ln>
        </p:spPr>
        <p:txBody>
          <a:bodyPr wrap="square" rtlCol="0">
            <a:spAutoFit/>
          </a:bodyPr>
          <a:lstStyle/>
          <a:p>
            <a:endParaRPr lang="zh-CN" altLang="en-US" dirty="0"/>
          </a:p>
        </p:txBody>
      </p:sp>
    </p:spTree>
    <p:extLst>
      <p:ext uri="{BB962C8B-B14F-4D97-AF65-F5344CB8AC3E}">
        <p14:creationId xmlns:p14="http://schemas.microsoft.com/office/powerpoint/2010/main" val="359438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043DD-0977-224C-8A48-9C9789A3E717}"/>
              </a:ext>
            </a:extLst>
          </p:cNvPr>
          <p:cNvSpPr>
            <a:spLocks noGrp="1"/>
          </p:cNvSpPr>
          <p:nvPr>
            <p:ph type="title"/>
          </p:nvPr>
        </p:nvSpPr>
        <p:spPr/>
        <p:txBody>
          <a:bodyPr/>
          <a:lstStyle/>
          <a:p>
            <a:r>
              <a:rPr lang="en-US" altLang="zh-CN" dirty="0"/>
              <a:t>Reference types</a:t>
            </a:r>
            <a:endParaRPr lang="zh-CN" altLang="en-US" dirty="0"/>
          </a:p>
        </p:txBody>
      </p:sp>
      <p:sp>
        <p:nvSpPr>
          <p:cNvPr id="3" name="内容占位符 2">
            <a:extLst>
              <a:ext uri="{FF2B5EF4-FFF2-40B4-BE49-F238E27FC236}">
                <a16:creationId xmlns:a16="http://schemas.microsoft.com/office/drawing/2014/main" id="{C9CE668C-A783-2115-71A4-99B9C532F197}"/>
              </a:ext>
            </a:extLst>
          </p:cNvPr>
          <p:cNvSpPr>
            <a:spLocks noGrp="1"/>
          </p:cNvSpPr>
          <p:nvPr>
            <p:ph idx="1"/>
          </p:nvPr>
        </p:nvSpPr>
        <p:spPr>
          <a:xfrm>
            <a:off x="838200" y="1512116"/>
            <a:ext cx="10515600" cy="4351338"/>
          </a:xfrm>
        </p:spPr>
        <p:txBody>
          <a:bodyPr/>
          <a:lstStyle/>
          <a:p>
            <a:r>
              <a:rPr lang="en-US" altLang="zh-CN" dirty="0"/>
              <a:t>In Go, pointers can be used to reference non-basic types such as slices, maps, and channels, not just basic data types. This allows for convenient passing and modification of reference type values in Go. In contrast, in C++, pointers are mainly used to reference basic data types and objects of custom types.</a:t>
            </a:r>
            <a:endParaRPr lang="zh-CN" altLang="en-US" dirty="0"/>
          </a:p>
        </p:txBody>
      </p:sp>
      <p:sp>
        <p:nvSpPr>
          <p:cNvPr id="4" name="标题 1">
            <a:extLst>
              <a:ext uri="{FF2B5EF4-FFF2-40B4-BE49-F238E27FC236}">
                <a16:creationId xmlns:a16="http://schemas.microsoft.com/office/drawing/2014/main" id="{07DF93CC-0B5A-204E-E353-24C5EFE5D087}"/>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Dereferencing null pointers</a:t>
            </a:r>
            <a:endParaRPr lang="zh-CN" altLang="en-US" dirty="0"/>
          </a:p>
        </p:txBody>
      </p:sp>
      <p:pic>
        <p:nvPicPr>
          <p:cNvPr id="5" name="图片 4">
            <a:extLst>
              <a:ext uri="{FF2B5EF4-FFF2-40B4-BE49-F238E27FC236}">
                <a16:creationId xmlns:a16="http://schemas.microsoft.com/office/drawing/2014/main" id="{F5D5C2FB-8482-7EF0-D0FC-23637C7A5B24}"/>
              </a:ext>
            </a:extLst>
          </p:cNvPr>
          <p:cNvPicPr>
            <a:picLocks noChangeAspect="1"/>
          </p:cNvPicPr>
          <p:nvPr/>
        </p:nvPicPr>
        <p:blipFill>
          <a:blip r:embed="rId2"/>
          <a:stretch>
            <a:fillRect/>
          </a:stretch>
        </p:blipFill>
        <p:spPr>
          <a:xfrm>
            <a:off x="684875" y="4754563"/>
            <a:ext cx="10668925" cy="4462659"/>
          </a:xfrm>
          <a:prstGeom prst="rect">
            <a:avLst/>
          </a:prstGeom>
        </p:spPr>
      </p:pic>
    </p:spTree>
    <p:extLst>
      <p:ext uri="{BB962C8B-B14F-4D97-AF65-F5344CB8AC3E}">
        <p14:creationId xmlns:p14="http://schemas.microsoft.com/office/powerpoint/2010/main" val="376978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A5C841F-25C5-9C2A-012D-2B2A9E61657D}"/>
              </a:ext>
            </a:extLst>
          </p:cNvPr>
          <p:cNvSpPr>
            <a:spLocks noGrp="1"/>
          </p:cNvSpPr>
          <p:nvPr>
            <p:ph type="title"/>
          </p:nvPr>
        </p:nvSpPr>
        <p:spPr/>
        <p:txBody>
          <a:bodyPr/>
          <a:lstStyle/>
          <a:p>
            <a:r>
              <a:rPr lang="en-US" altLang="zh-CN" dirty="0"/>
              <a:t>References in Java</a:t>
            </a:r>
            <a:endParaRPr lang="zh-CN" altLang="en-US" dirty="0"/>
          </a:p>
        </p:txBody>
      </p:sp>
      <p:sp>
        <p:nvSpPr>
          <p:cNvPr id="7" name="内容占位符 6">
            <a:extLst>
              <a:ext uri="{FF2B5EF4-FFF2-40B4-BE49-F238E27FC236}">
                <a16:creationId xmlns:a16="http://schemas.microsoft.com/office/drawing/2014/main" id="{7C5FBB4C-9CD2-DA45-DA35-B65912E67A73}"/>
              </a:ext>
            </a:extLst>
          </p:cNvPr>
          <p:cNvSpPr>
            <a:spLocks noGrp="1"/>
          </p:cNvSpPr>
          <p:nvPr>
            <p:ph idx="1"/>
          </p:nvPr>
        </p:nvSpPr>
        <p:spPr/>
        <p:txBody>
          <a:bodyPr/>
          <a:lstStyle/>
          <a:p>
            <a:r>
              <a:rPr lang="en-US" altLang="zh-CN" dirty="0"/>
              <a:t>In Java, reference types refer to all non-primitive types, including classes, interfaces, arrays, and </a:t>
            </a:r>
            <a:r>
              <a:rPr lang="en-US" altLang="zh-CN" dirty="0" err="1"/>
              <a:t>enum</a:t>
            </a:r>
            <a:r>
              <a:rPr lang="en-US" altLang="zh-CN" dirty="0"/>
              <a:t> types, etc. In Java, all objects must be accessed through references, which means variables store references to objects rather than the objects themselves. In Java, reference types are instantiated using the "new" keyword.</a:t>
            </a:r>
            <a:endParaRPr lang="zh-CN" altLang="en-US" dirty="0"/>
          </a:p>
        </p:txBody>
      </p:sp>
      <p:pic>
        <p:nvPicPr>
          <p:cNvPr id="9" name="图片 8">
            <a:extLst>
              <a:ext uri="{FF2B5EF4-FFF2-40B4-BE49-F238E27FC236}">
                <a16:creationId xmlns:a16="http://schemas.microsoft.com/office/drawing/2014/main" id="{AB552BE0-4ABB-F30A-03A8-EDE20D6F0702}"/>
              </a:ext>
            </a:extLst>
          </p:cNvPr>
          <p:cNvPicPr>
            <a:picLocks noChangeAspect="1"/>
          </p:cNvPicPr>
          <p:nvPr/>
        </p:nvPicPr>
        <p:blipFill>
          <a:blip r:embed="rId2"/>
          <a:stretch>
            <a:fillRect/>
          </a:stretch>
        </p:blipFill>
        <p:spPr>
          <a:xfrm>
            <a:off x="838200" y="4001294"/>
            <a:ext cx="7647096" cy="851229"/>
          </a:xfrm>
          <a:prstGeom prst="rect">
            <a:avLst/>
          </a:prstGeom>
        </p:spPr>
      </p:pic>
    </p:spTree>
    <p:extLst>
      <p:ext uri="{BB962C8B-B14F-4D97-AF65-F5344CB8AC3E}">
        <p14:creationId xmlns:p14="http://schemas.microsoft.com/office/powerpoint/2010/main" val="35228811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437</Words>
  <Application>Microsoft Office PowerPoint</Application>
  <PresentationFormat>宽屏</PresentationFormat>
  <Paragraphs>42</Paragraphs>
  <Slides>14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A Comparative Study of Pointers</vt:lpstr>
      <vt:lpstr>What is pointers</vt:lpstr>
      <vt:lpstr>Pointers in C/C++</vt:lpstr>
      <vt:lpstr>Pointers in Go</vt:lpstr>
      <vt:lpstr>C/C++ VS Go</vt:lpstr>
      <vt:lpstr>Automatic memory management</vt:lpstr>
      <vt:lpstr>Pointer arithmetic</vt:lpstr>
      <vt:lpstr>Reference types</vt:lpstr>
      <vt:lpstr>References in Java</vt:lpstr>
      <vt:lpstr>References in Java</vt:lpstr>
      <vt:lpstr>References in Python</vt:lpstr>
      <vt:lpstr>Java VS Python</vt:lpstr>
      <vt:lpstr>Java VS Python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Pointers</dc:title>
  <dc:creator>奕飞</dc:creator>
  <cp:lastModifiedBy>奕飞</cp:lastModifiedBy>
  <cp:revision>1</cp:revision>
  <dcterms:created xsi:type="dcterms:W3CDTF">2023-12-22T10:34:02Z</dcterms:created>
  <dcterms:modified xsi:type="dcterms:W3CDTF">2023-12-23T05:47:07Z</dcterms:modified>
</cp:coreProperties>
</file>