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3" r:id="rId5"/>
    <p:sldId id="265" r:id="rId6"/>
    <p:sldId id="264" r:id="rId7"/>
    <p:sldId id="266" r:id="rId8"/>
    <p:sldId id="259" r:id="rId9"/>
    <p:sldId id="273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87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E619-EA15-464C-94A7-C6BE540D9D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BDBC-BA33-467B-86F6-075A289A6E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E619-EA15-464C-94A7-C6BE540D9D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BDBC-BA33-467B-86F6-075A289A6E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E619-EA15-464C-94A7-C6BE540D9D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BDBC-BA33-467B-86F6-075A289A6E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E619-EA15-464C-94A7-C6BE540D9D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BDBC-BA33-467B-86F6-075A289A6E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E619-EA15-464C-94A7-C6BE540D9D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BDBC-BA33-467B-86F6-075A289A6E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E619-EA15-464C-94A7-C6BE540D9D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BDBC-BA33-467B-86F6-075A289A6E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E619-EA15-464C-94A7-C6BE540D9D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BDBC-BA33-467B-86F6-075A289A6E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E619-EA15-464C-94A7-C6BE540D9D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BDBC-BA33-467B-86F6-075A289A6E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E619-EA15-464C-94A7-C6BE540D9D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BDBC-BA33-467B-86F6-075A289A6E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E619-EA15-464C-94A7-C6BE540D9D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BDBC-BA33-467B-86F6-075A289A6E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E619-EA15-464C-94A7-C6BE540D9D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BDBC-BA33-467B-86F6-075A289A6E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E619-EA15-464C-94A7-C6BE540D9D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0BDBC-BA33-467B-86F6-075A289A6E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63842" y="2031167"/>
            <a:ext cx="8664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λ</a:t>
            </a:r>
            <a:r>
              <a:rPr lang="zh-CN" altLang="en-US" sz="4000" dirty="0"/>
              <a:t>演算中不动点组合子的个数是无穷的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8611850" y="3864115"/>
            <a:ext cx="1439056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孙启翔</a:t>
            </a:r>
            <a:endParaRPr lang="en-US" altLang="zh-CN" sz="2800" dirty="0"/>
          </a:p>
          <a:p>
            <a:r>
              <a:rPr lang="en-US" altLang="zh-CN" sz="2800" dirty="0"/>
              <a:t>2024.12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5" y="306705"/>
            <a:ext cx="10515600" cy="1325563"/>
          </a:xfrm>
        </p:spPr>
        <p:txBody>
          <a:bodyPr/>
          <a:lstStyle/>
          <a:p>
            <a:r>
              <a:rPr lang="zh-CN" altLang="en-US" dirty="0"/>
              <a:t>各种编程语言里都有</a:t>
            </a:r>
            <a:r>
              <a:rPr lang="en-US" altLang="zh-CN" dirty="0"/>
              <a:t>lambda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custDataLst>
                  <p:tags r:id="rId1"/>
                </p:custDataLst>
              </p:nvPr>
            </p:nvGraphicFramePr>
            <p:xfrm>
              <a:off x="1854835" y="1612265"/>
              <a:ext cx="8544560" cy="3754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434590"/>
                    <a:gridCol w="6109970"/>
                  </a:tblGrid>
                  <a:tr h="535305">
                    <a:tc>
                      <a:txBody>
                        <a:bodyPr/>
                        <a:lstStyle/>
                        <a:p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</a:tr>
                  <a:tr h="520065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Scheme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(lambda (x) (* x</a:t>
                          </a:r>
                          <a:r>
                            <a:rPr lang="zh-CN" altLang="en-US" sz="2800" dirty="0"/>
                            <a:t> </a:t>
                          </a:r>
                          <a:r>
                            <a:rPr lang="en-US" altLang="zh-CN" sz="2800" dirty="0"/>
                            <a:t>x))</a:t>
                          </a:r>
                          <a:endParaRPr lang="en-US" altLang="zh-CN" sz="2800" dirty="0"/>
                        </a:p>
                      </a:txBody>
                      <a:tcPr/>
                    </a:tc>
                  </a:tr>
                  <a:tr h="61849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JavaScript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x =&gt; x * x</a:t>
                          </a:r>
                          <a:endParaRPr lang="zh-CN" altLang="en-US" sz="2800" dirty="0"/>
                        </a:p>
                      </a:txBody>
                      <a:tcPr/>
                    </a:tc>
                  </a:tr>
                  <a:tr h="520065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Java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x -&gt; x * x</a:t>
                          </a:r>
                          <a:endParaRPr lang="zh-CN" altLang="en-US" sz="2800" dirty="0"/>
                        </a:p>
                      </a:txBody>
                      <a:tcPr/>
                    </a:tc>
                  </a:tr>
                  <a:tr h="520065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C++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[ ](int x) { return x * x; }</a:t>
                          </a:r>
                          <a:endParaRPr lang="zh-CN" altLang="en-US" sz="2800" dirty="0"/>
                        </a:p>
                      </a:txBody>
                      <a:tcPr/>
                    </a:tc>
                  </a:tr>
                  <a:tr h="520065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C#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x =&gt; x * x</a:t>
                          </a:r>
                          <a:endParaRPr lang="zh-CN" altLang="en-US" sz="2800" dirty="0"/>
                        </a:p>
                      </a:txBody>
                      <a:tcPr/>
                    </a:tc>
                  </a:tr>
                  <a:tr h="52006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800" dirty="0"/>
                            <a:t>Python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lambda x : x * x</a:t>
                          </a:r>
                          <a:endParaRPr lang="zh-CN" altLang="en-US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custDataLst>
                  <p:tags r:id="rId2"/>
                </p:custDataLst>
              </p:nvPr>
            </p:nvGraphicFramePr>
            <p:xfrm>
              <a:off x="1854835" y="1612265"/>
              <a:ext cx="8544560" cy="3754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434590"/>
                    <a:gridCol w="6109970"/>
                  </a:tblGrid>
                  <a:tr h="535305">
                    <a:tc>
                      <a:txBody>
                        <a:bodyPr/>
                        <a:lstStyle/>
                        <a:p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520065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Scheme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(lambda (x) (* x</a:t>
                          </a:r>
                          <a:r>
                            <a:rPr lang="zh-CN" altLang="en-US" sz="2800" dirty="0"/>
                            <a:t> </a:t>
                          </a:r>
                          <a:r>
                            <a:rPr lang="en-US" altLang="zh-CN" sz="2800" dirty="0"/>
                            <a:t>x))</a:t>
                          </a:r>
                          <a:endParaRPr lang="en-US" altLang="zh-CN" sz="2800" dirty="0"/>
                        </a:p>
                      </a:txBody>
                      <a:tcPr/>
                    </a:tc>
                  </a:tr>
                  <a:tr h="61849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JavaScript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x =&gt; x * x</a:t>
                          </a:r>
                          <a:endParaRPr lang="zh-CN" altLang="en-US" sz="2800" dirty="0"/>
                        </a:p>
                      </a:txBody>
                      <a:tcPr/>
                    </a:tc>
                  </a:tr>
                  <a:tr h="520065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Java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x -&gt; x * x</a:t>
                          </a:r>
                          <a:endParaRPr lang="zh-CN" altLang="en-US" sz="2800" dirty="0"/>
                        </a:p>
                      </a:txBody>
                      <a:tcPr/>
                    </a:tc>
                  </a:tr>
                  <a:tr h="520065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C++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[ ](int x) { return x * x; }</a:t>
                          </a:r>
                          <a:endParaRPr lang="zh-CN" altLang="en-US" sz="2800" dirty="0"/>
                        </a:p>
                      </a:txBody>
                      <a:tcPr/>
                    </a:tc>
                  </a:tr>
                  <a:tr h="520065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C#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x =&gt; x * x</a:t>
                          </a:r>
                          <a:endParaRPr lang="zh-CN" altLang="en-US" sz="2800" dirty="0"/>
                        </a:p>
                      </a:txBody>
                      <a:tcPr/>
                    </a:tc>
                  </a:tr>
                  <a:tr h="52006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800" dirty="0"/>
                            <a:t>Python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lambda x : x * x</a:t>
                          </a:r>
                          <a:endParaRPr lang="zh-CN" altLang="en-US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本框 5"/>
          <p:cNvSpPr txBox="1"/>
          <p:nvPr/>
        </p:nvSpPr>
        <p:spPr>
          <a:xfrm>
            <a:off x="2370084" y="5756801"/>
            <a:ext cx="505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λ</a:t>
            </a:r>
            <a:r>
              <a:rPr lang="zh-CN" altLang="en-US" sz="2800" dirty="0"/>
              <a:t>演算是这些</a:t>
            </a:r>
            <a:r>
              <a:rPr lang="en-US" altLang="zh-CN" sz="2800" dirty="0"/>
              <a:t>lambda</a:t>
            </a:r>
            <a:r>
              <a:rPr lang="zh-CN" altLang="en-US" sz="2800" dirty="0"/>
              <a:t>的理论基础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52775" cy="1325880"/>
          </a:xfrm>
        </p:spPr>
        <p:txBody>
          <a:bodyPr/>
          <a:lstStyle/>
          <a:p>
            <a:r>
              <a:rPr lang="en-US" altLang="zh-CN" dirty="0"/>
              <a:t>λ</a:t>
            </a:r>
            <a:r>
              <a:rPr lang="zh-CN" altLang="en-US" dirty="0"/>
              <a:t>演算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38980" cy="172212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a typeface="+mn-lt"/>
                <a:cs typeface="+mn-lt"/>
              </a:rPr>
              <a:t>函数式编程语言的模型</a:t>
            </a:r>
            <a:r>
              <a:rPr lang="en-US" altLang="zh-CN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endParaRPr lang="en-US" altLang="zh-CN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altLang="zh-CN" dirty="0">
              <a:solidFill>
                <a:srgbClr val="161616"/>
              </a:solidFill>
              <a:ea typeface="+mn-lt"/>
              <a:cs typeface="+mn-lt"/>
            </a:endParaRPr>
          </a:p>
          <a:p>
            <a:r>
              <a:rPr lang="zh-CN" altLang="en-US" dirty="0">
                <a:solidFill>
                  <a:srgbClr val="161616"/>
                </a:solidFill>
                <a:ea typeface="+mn-lt"/>
                <a:cs typeface="+mn-lt"/>
              </a:rPr>
              <a:t>函数被看作</a:t>
            </a:r>
            <a:r>
              <a:rPr lang="en-US" altLang="zh-CN" dirty="0">
                <a:solidFill>
                  <a:srgbClr val="161616"/>
                </a:solidFill>
                <a:ea typeface="+mn-lt"/>
                <a:cs typeface="+mn-lt"/>
              </a:rPr>
              <a:t>“</a:t>
            </a:r>
            <a:r>
              <a:rPr lang="zh-CN" altLang="en-US" dirty="0">
                <a:solidFill>
                  <a:srgbClr val="161616"/>
                </a:solidFill>
                <a:ea typeface="+mn-lt"/>
                <a:cs typeface="+mn-lt"/>
              </a:rPr>
              <a:t>一等公民</a:t>
            </a:r>
            <a:r>
              <a:rPr lang="en-US" altLang="zh-CN" dirty="0">
                <a:solidFill>
                  <a:srgbClr val="161616"/>
                </a:solidFill>
                <a:ea typeface="+mn-lt"/>
                <a:cs typeface="+mn-lt"/>
              </a:rPr>
              <a:t>”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63930" y="3879801"/>
                <a:ext cx="7505065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/>
                  <a:t>例</a:t>
                </a:r>
                <a:r>
                  <a:rPr lang="zh-CN" altLang="en-US" sz="3200" dirty="0"/>
                  <a:t>如：</a:t>
                </a: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λf</m:t>
                    </m:r>
                    <m:r>
                      <a:rPr lang="en-US" altLang="zh-CN" sz="32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32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λx</m:t>
                    </m:r>
                    <m:r>
                      <a:rPr lang="en-US" altLang="zh-CN" sz="32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.(</m:t>
                    </m:r>
                    <m:r>
                      <m:rPr>
                        <m:sty m:val="p"/>
                      </m:rPr>
                      <a:rPr lang="en-US" altLang="zh-CN" sz="32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f</m:t>
                    </m:r>
                    <m:r>
                      <a:rPr lang="en-US" altLang="zh-CN" sz="32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32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x</m:t>
                    </m:r>
                    <m:r>
                      <a:rPr lang="en-US" altLang="zh-CN" sz="32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dirty="0"/>
                  <a:t>     </a:t>
                </a:r>
                <a:r>
                  <a:rPr lang="zh-CN" altLang="en-US" sz="3200" dirty="0"/>
                  <a:t>在</a:t>
                </a:r>
                <a:r>
                  <a:rPr lang="en-US" altLang="zh-CN" sz="3200" dirty="0"/>
                  <a:t>λ</a:t>
                </a:r>
                <a:r>
                  <a:rPr lang="zh-CN" altLang="en-US" sz="3200" dirty="0"/>
                  <a:t>演算中代表数字</a:t>
                </a:r>
                <a:r>
                  <a:rPr lang="en-US" altLang="zh-CN" sz="3200" dirty="0"/>
                  <a:t>1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0" y="3879801"/>
                <a:ext cx="7505065" cy="583565"/>
              </a:xfrm>
              <a:prstGeom prst="rect">
                <a:avLst/>
              </a:prstGeom>
              <a:blipFill rotWithShape="1">
                <a:blip r:embed="rId1"/>
                <a:stretch>
                  <a:fillRect t="-100" r="-1168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939665" y="5006340"/>
            <a:ext cx="4355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如何实现递归？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7530"/>
            <a:ext cx="1546860" cy="1074420"/>
          </a:xfrm>
        </p:spPr>
        <p:txBody>
          <a:bodyPr/>
          <a:lstStyle/>
          <a:p>
            <a:r>
              <a:rPr lang="zh-CN" altLang="en-US" dirty="0"/>
              <a:t>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12230" cy="735330"/>
          </a:xfrm>
        </p:spPr>
        <p:txBody>
          <a:bodyPr/>
          <a:lstStyle/>
          <a:p>
            <a:r>
              <a:rPr lang="zh-CN" altLang="en-US" dirty="0"/>
              <a:t>正常带名字的函数是怎么</a:t>
            </a:r>
            <a:r>
              <a:rPr lang="zh-CN" altLang="en-US" dirty="0"/>
              <a:t>实现递归的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93090" y="5433033"/>
            <a:ext cx="635444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但是，</a:t>
            </a:r>
            <a:r>
              <a:rPr lang="en-US" altLang="zh-CN" sz="3600" dirty="0"/>
              <a:t>λ</a:t>
            </a:r>
            <a:r>
              <a:rPr lang="zh-CN" altLang="en-US" sz="3600" dirty="0"/>
              <a:t>演算</a:t>
            </a:r>
            <a:r>
              <a:rPr lang="zh-CN" altLang="en-US" sz="3600" dirty="0"/>
              <a:t>中的函数是匿名的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2858770" y="2560955"/>
            <a:ext cx="4833620" cy="21443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000" dirty="0"/>
              <a:t>def </a:t>
            </a:r>
            <a:r>
              <a:rPr lang="en-US" altLang="zh-CN" sz="2000" dirty="0" err="1"/>
              <a:t>factorial_normal</a:t>
            </a:r>
            <a:r>
              <a:rPr lang="en-US" altLang="zh-CN" sz="2000" dirty="0"/>
              <a:t>(n):</a:t>
            </a:r>
            <a:endParaRPr lang="en-US" altLang="zh-CN" sz="2000" dirty="0"/>
          </a:p>
          <a:p>
            <a:r>
              <a:rPr lang="en-US" altLang="zh-CN" sz="2000" dirty="0"/>
              <a:t>    if n == 0:</a:t>
            </a:r>
            <a:endParaRPr lang="en-US" altLang="zh-CN" sz="2000" dirty="0"/>
          </a:p>
          <a:p>
            <a:r>
              <a:rPr lang="en-US" altLang="zh-CN" sz="2000" dirty="0"/>
              <a:t>        return 1</a:t>
            </a:r>
            <a:endParaRPr lang="en-US" altLang="zh-CN" sz="2000" dirty="0"/>
          </a:p>
          <a:p>
            <a:r>
              <a:rPr lang="en-US" altLang="zh-CN" sz="2000" dirty="0"/>
              <a:t>    else:</a:t>
            </a:r>
            <a:endParaRPr lang="en-US" altLang="zh-CN" sz="2000" dirty="0"/>
          </a:p>
          <a:p>
            <a:r>
              <a:rPr lang="en-US" altLang="zh-CN" sz="2000" dirty="0"/>
              <a:t>        return n * </a:t>
            </a:r>
            <a:r>
              <a:rPr lang="en-US" altLang="zh-CN" sz="2000" dirty="0" err="1"/>
              <a:t>factorial_normal</a:t>
            </a:r>
            <a:r>
              <a:rPr lang="en-US" altLang="zh-CN" sz="2000" dirty="0"/>
              <a:t>(n - 1)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print(</a:t>
            </a:r>
            <a:r>
              <a:rPr lang="en-US" altLang="zh-CN" sz="2000" dirty="0" err="1"/>
              <a:t>factorial_normal</a:t>
            </a:r>
            <a:r>
              <a:rPr lang="en-US" altLang="zh-CN" sz="2000" dirty="0"/>
              <a:t>(5))   ---&gt; 120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不动点组合子</a:t>
            </a:r>
            <a:r>
              <a:rPr lang="en-US" altLang="zh-CN" sz="4000" dirty="0"/>
              <a:t>(</a:t>
            </a:r>
            <a:r>
              <a:rPr lang="en-US" altLang="zh-CN" sz="4000" dirty="0" err="1"/>
              <a:t>fpc</a:t>
            </a:r>
            <a:r>
              <a:rPr lang="en-US" altLang="zh-CN" sz="4000" dirty="0"/>
              <a:t>)</a:t>
            </a:r>
            <a:r>
              <a:rPr lang="zh-CN" altLang="en-US" sz="4000" dirty="0"/>
              <a:t>：</a:t>
            </a:r>
            <a:r>
              <a:rPr lang="en-US" altLang="zh-CN" sz="4000" dirty="0"/>
              <a:t>λ</a:t>
            </a:r>
            <a:r>
              <a:rPr lang="zh-CN" altLang="en-US" sz="4000" dirty="0"/>
              <a:t>演算中实现递归的方式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0274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err="1"/>
                  <a:t>fpc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一种高阶函数，记为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，满足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YF</m:t>
                    </m:r>
                    <m:r>
                      <a:rPr lang="en-US" altLang="zh-C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F</m:t>
                    </m:r>
                    <m:r>
                      <a:rPr lang="en-US" altLang="zh-C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YF</m:t>
                    </m:r>
                    <m:r>
                      <a:rPr lang="en-US" altLang="zh-C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</a:rPr>
                  <a:t>YF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</a:rPr>
                  <a:t>就是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</a:rPr>
                  <a:t>F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</a:rPr>
                  <a:t>的不动点</a:t>
                </a:r>
                <a:endParaRPr lang="zh-CN" altLang="en-US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如何实现递归</a:t>
                </a: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0274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035685" y="3481705"/>
                <a:ext cx="10921365" cy="2733040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endParaRPr lang="zh-CN" altLang="en-US" sz="2800" dirty="0">
                  <a:solidFill>
                    <a:schemeClr val="tx1"/>
                  </a:solidFill>
                </a:endParaRPr>
              </a:p>
              <a:p>
                <a:r>
                  <a:rPr lang="zh-CN" altLang="en-US" sz="2800" dirty="0">
                    <a:solidFill>
                      <a:schemeClr val="tx1"/>
                    </a:solidFill>
                  </a:rPr>
                  <a:t>构造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F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= 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lambda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fact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: 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lambda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n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: 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if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n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&lt;= 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else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n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∗ (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Y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fact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)(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n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zh-CN" altLang="en-US" sz="2800" dirty="0"/>
              </a:p>
              <a:p>
                <a:pPr indent="457200"/>
                <a:r>
                  <a:rPr lang="zh-CN" altLang="en-US" sz="2800" dirty="0"/>
                  <a:t>根据</a:t>
                </a:r>
                <a:r>
                  <a:rPr lang="en-US" altLang="zh-CN" sz="2800" dirty="0"/>
                  <a:t>fpc</a:t>
                </a:r>
                <a:r>
                  <a:rPr lang="zh-CN" altLang="en-US" sz="2800" dirty="0"/>
                  <a:t>的定义，有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Y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fact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)(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n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 = 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fact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((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Y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fact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)(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n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  <a:p>
                <a:endParaRPr lang="zh-CN" alt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  <a:p>
                <a:pPr indent="457200"/>
                <a:r>
                  <a:rPr lang="zh-CN" altLang="en-US" sz="2800" dirty="0">
                    <a:solidFill>
                      <a:schemeClr val="tx1"/>
                    </a:solidFill>
                    <a:ea typeface="+mn-lt"/>
                    <a:cs typeface="Cambria Math" panose="02040503050406030204" pitchFamily="18" charset="0"/>
                  </a:rPr>
                  <a:t>从而实现</a:t>
                </a:r>
                <a:r>
                  <a:rPr lang="zh-CN" altLang="en-US" sz="2800" dirty="0">
                    <a:solidFill>
                      <a:schemeClr val="tx1"/>
                    </a:solidFill>
                    <a:ea typeface="+mn-lt"/>
                    <a:cs typeface="Cambria Math" panose="02040503050406030204" pitchFamily="18" charset="0"/>
                  </a:rPr>
                  <a:t>递归</a:t>
                </a:r>
                <a:endParaRPr lang="zh-CN" altLang="en-US" sz="2800" dirty="0">
                  <a:solidFill>
                    <a:schemeClr val="tx1"/>
                  </a:solidFill>
                  <a:ea typeface="+mn-lt"/>
                  <a:cs typeface="Cambria Math" panose="02040503050406030204" pitchFamily="18" charset="0"/>
                </a:endParaRPr>
              </a:p>
              <a:p>
                <a:endParaRPr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  <a:p>
                <a:pPr indent="457200"/>
                <a:endParaRPr lang="en-US" altLang="zh-CN" sz="2800" dirty="0">
                  <a:solidFill>
                    <a:srgbClr val="FF0000"/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  <a:p>
                <a:pPr indent="457200"/>
                <a:endParaRPr lang="zh-CN" alt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685" y="3481705"/>
                <a:ext cx="10921365" cy="2733040"/>
              </a:xfrm>
              <a:prstGeom prst="rect">
                <a:avLst/>
              </a:prstGeom>
              <a:blipFill rotWithShape="1">
                <a:blip r:embed="rId2"/>
                <a:stretch>
                  <a:fillRect b="-42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08910" cy="1325880"/>
          </a:xfrm>
        </p:spPr>
        <p:txBody>
          <a:bodyPr/>
          <a:lstStyle/>
          <a:p>
            <a:r>
              <a:rPr lang="zh-CN" altLang="en-US" dirty="0"/>
              <a:t>一种</a:t>
            </a:r>
            <a:r>
              <a:rPr lang="en-US" altLang="zh-CN" dirty="0" err="1"/>
              <a:t>fpc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50925" y="4515923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还有其他的吗？有多少？</a:t>
            </a:r>
            <a:endParaRPr lang="zh-CN" altLang="en-US" sz="3600" dirty="0"/>
          </a:p>
        </p:txBody>
      </p:sp>
      <p:pic>
        <p:nvPicPr>
          <p:cNvPr id="6" name="图片 5" descr="0066a97f21b1cbbc38ac1676aad414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3510" y="1777365"/>
            <a:ext cx="9364345" cy="2341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4555" y="942975"/>
            <a:ext cx="6074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我们为什么要关心</a:t>
            </a:r>
            <a:r>
              <a:rPr lang="en-US" altLang="zh-CN" sz="3600"/>
              <a:t>fpc</a:t>
            </a:r>
            <a:r>
              <a:rPr lang="zh-CN" altLang="en-US" sz="3600"/>
              <a:t>的数量？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6360" y="2167890"/>
            <a:ext cx="9478645" cy="2521585"/>
          </a:xfrm>
        </p:spPr>
        <p:txBody>
          <a:bodyPr>
            <a:normAutofit fontScale="25000"/>
          </a:bodyPr>
          <a:p>
            <a:r>
              <a:rPr lang="zh-CN" altLang="en-US" sz="10665" dirty="0">
                <a:sym typeface="+mn-ea"/>
              </a:rPr>
              <a:t>如果存在无穷多个</a:t>
            </a:r>
            <a:r>
              <a:rPr lang="en-US" altLang="zh-CN" sz="10665" dirty="0" err="1">
                <a:sym typeface="+mn-ea"/>
              </a:rPr>
              <a:t>fpc</a:t>
            </a:r>
            <a:r>
              <a:rPr lang="zh-CN" altLang="en-US" sz="10665" dirty="0">
                <a:sym typeface="+mn-ea"/>
              </a:rPr>
              <a:t>，就可以使</a:t>
            </a:r>
            <a:r>
              <a:rPr lang="zh-CN" altLang="en-US" sz="10665" dirty="0">
                <a:solidFill>
                  <a:srgbClr val="FF0000"/>
                </a:solidFill>
                <a:sym typeface="+mn-ea"/>
              </a:rPr>
              <a:t>递归和自引用</a:t>
            </a:r>
            <a:r>
              <a:rPr lang="zh-CN" altLang="en-US" sz="10665" dirty="0">
                <a:sym typeface="+mn-ea"/>
              </a:rPr>
              <a:t>的实现方式在理论上具有多样性。</a:t>
            </a:r>
            <a:endParaRPr lang="zh-CN" altLang="en-US" sz="10665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rgbClr val="161616"/>
              </a:solidFill>
              <a:ea typeface="+mn-lt"/>
              <a:cs typeface="+mn-lt"/>
            </a:endParaRPr>
          </a:p>
          <a:p>
            <a:endParaRPr lang="en-US" altLang="zh-CN" dirty="0"/>
          </a:p>
          <a:p>
            <a:r>
              <a:rPr lang="zh-CN" altLang="en-US" sz="11200" dirty="0">
                <a:sym typeface="+mn-ea"/>
              </a:rPr>
              <a:t>不同的</a:t>
            </a:r>
            <a:r>
              <a:rPr lang="en-US" altLang="zh-CN" sz="11200" dirty="0" err="1">
                <a:sym typeface="+mn-ea"/>
              </a:rPr>
              <a:t>fpc</a:t>
            </a:r>
            <a:r>
              <a:rPr lang="en-US" altLang="zh-CN" sz="11200" dirty="0">
                <a:sym typeface="+mn-ea"/>
              </a:rPr>
              <a:t> </a:t>
            </a:r>
            <a:r>
              <a:rPr lang="zh-CN" altLang="en-US" sz="11200" dirty="0">
                <a:sym typeface="+mn-ea"/>
              </a:rPr>
              <a:t>可能在</a:t>
            </a:r>
            <a:r>
              <a:rPr lang="zh-CN" altLang="en-US" sz="11200" dirty="0">
                <a:solidFill>
                  <a:srgbClr val="FF0000"/>
                </a:solidFill>
                <a:sym typeface="+mn-ea"/>
              </a:rPr>
              <a:t>效率、适用性和表达方式</a:t>
            </a:r>
            <a:r>
              <a:rPr lang="zh-CN" altLang="en-US" sz="11200" dirty="0">
                <a:sym typeface="+mn-ea"/>
              </a:rPr>
              <a:t>上有所不同，这为研究者提供了探索不同递归实现方法的空间。</a:t>
            </a:r>
            <a:endParaRPr lang="zh-CN" altLang="en-US" sz="11200" dirty="0"/>
          </a:p>
        </p:txBody>
      </p:sp>
      <p:sp>
        <p:nvSpPr>
          <p:cNvPr id="5" name="文本框 4"/>
          <p:cNvSpPr txBox="1"/>
          <p:nvPr/>
        </p:nvSpPr>
        <p:spPr>
          <a:xfrm>
            <a:off x="7577455" y="5269230"/>
            <a:ext cx="2510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怎么构建？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3785" y="998220"/>
            <a:ext cx="3333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构造方式：</a:t>
            </a:r>
            <a:endParaRPr lang="zh-CN" altLang="en-US"/>
          </a:p>
        </p:txBody>
      </p:sp>
      <p:pic>
        <p:nvPicPr>
          <p:cNvPr id="5" name="图片 4" descr="4573a28eb85f5d833e80d41ed0998a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6550" y="1933575"/>
            <a:ext cx="897890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2895" y="2447925"/>
            <a:ext cx="6506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/>
              <a:t>Thanks for listening!</a:t>
            </a:r>
            <a:endParaRPr lang="en-US" altLang="zh-CN" sz="5400"/>
          </a:p>
        </p:txBody>
      </p:sp>
      <p:sp>
        <p:nvSpPr>
          <p:cNvPr id="5" name="文本框 4"/>
          <p:cNvSpPr txBox="1"/>
          <p:nvPr/>
        </p:nvSpPr>
        <p:spPr>
          <a:xfrm>
            <a:off x="7715250" y="4093845"/>
            <a:ext cx="36131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2024.12.21</a:t>
            </a:r>
            <a:endParaRPr lang="en-US" altLang="zh-CN" sz="2800"/>
          </a:p>
          <a:p>
            <a:r>
              <a:rPr lang="zh-CN" altLang="en-US" sz="2800"/>
              <a:t>孙启翔</a:t>
            </a:r>
            <a:endParaRPr lang="zh-CN" altLang="en-US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30*254"/>
  <p:tag name="TABLE_ENDDRAG_RECT" val="146*126*530*254"/>
</p:tagLst>
</file>

<file path=ppt/tags/tag2.xml><?xml version="1.0" encoding="utf-8"?>
<p:tagLst xmlns:p="http://schemas.openxmlformats.org/presentationml/2006/main">
  <p:tag name="TABLE_ENDDRAG_ORIGIN_RECT" val="530*254"/>
  <p:tag name="TABLE_ENDDRAG_RECT" val="146*126*530*25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WPS 演示</Application>
  <PresentationFormat>宽屏</PresentationFormat>
  <Paragraphs>97</Paragraphs>
  <Slides>9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Cambria Math</vt:lpstr>
      <vt:lpstr>MS Mincho</vt:lpstr>
      <vt:lpstr>Segoe Print</vt:lpstr>
      <vt:lpstr>等线</vt:lpstr>
      <vt:lpstr>微软雅黑</vt:lpstr>
      <vt:lpstr>Arial Unicode MS</vt:lpstr>
      <vt:lpstr>等线 Light</vt:lpstr>
      <vt:lpstr>Calibri</vt:lpstr>
      <vt:lpstr>华文楷体</vt:lpstr>
      <vt:lpstr>Office 主题​​</vt:lpstr>
      <vt:lpstr>PowerPoint 演示文稿</vt:lpstr>
      <vt:lpstr>各种编程语言里都有lambda</vt:lpstr>
      <vt:lpstr>λ演算</vt:lpstr>
      <vt:lpstr>递归</vt:lpstr>
      <vt:lpstr>不动点组合子(fpc)：λ演算中实现递归的方式</vt:lpstr>
      <vt:lpstr>一种fpc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启翔 孙</dc:creator>
  <cp:lastModifiedBy>簨.棄`膷</cp:lastModifiedBy>
  <cp:revision>9</cp:revision>
  <dcterms:created xsi:type="dcterms:W3CDTF">2024-12-09T02:21:00Z</dcterms:created>
  <dcterms:modified xsi:type="dcterms:W3CDTF">2024-12-17T14:28:31Z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EF9EE9404A8D4B4289BFB8A31F2EF273_12</vt:lpwstr>
  </property>
  <property fmtid="{D5CDD505-2E9C-101B-9397-08002B2CF9AE}" pid="3" name="KSOProductBuildVer">
    <vt:lpwstr>2052-12.1.0.19302</vt:lpwstr>
  </property>
</Properties>
</file>