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74" r:id="rId5"/>
    <p:sldId id="276" r:id="rId6"/>
    <p:sldId id="260" r:id="rId7"/>
    <p:sldId id="277" r:id="rId8"/>
    <p:sldId id="259" r:id="rId9"/>
    <p:sldId id="267" r:id="rId10"/>
    <p:sldId id="271" r:id="rId11"/>
    <p:sldId id="268" r:id="rId12"/>
    <p:sldId id="269" r:id="rId13"/>
    <p:sldId id="270" r:id="rId14"/>
    <p:sldId id="275" r:id="rId15"/>
    <p:sldId id="272" r:id="rId16"/>
    <p:sldId id="278" r:id="rId17"/>
    <p:sldId id="261" r:id="rId18"/>
    <p:sldId id="273" r:id="rId19"/>
    <p:sldId id="263" r:id="rId20"/>
    <p:sldId id="26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660"/>
  </p:normalViewPr>
  <p:slideViewPr>
    <p:cSldViewPr snapToGrid="0">
      <p:cViewPr varScale="1">
        <p:scale>
          <a:sx n="66" d="100"/>
          <a:sy n="66" d="100"/>
        </p:scale>
        <p:origin x="4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D8496-D905-8F92-5284-5A78B6E2FF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B84914-8E22-0192-3097-CA97F1D23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BA15C0C-C9AF-0EC2-AAF9-E72475C4B6A1}"/>
              </a:ext>
            </a:extLst>
          </p:cNvPr>
          <p:cNvSpPr>
            <a:spLocks noGrp="1"/>
          </p:cNvSpPr>
          <p:nvPr>
            <p:ph type="dt" sz="half" idx="10"/>
          </p:nvPr>
        </p:nvSpPr>
        <p:spPr/>
        <p:txBody>
          <a:bodyPr/>
          <a:lstStyle/>
          <a:p>
            <a:fld id="{9520E6E4-26AA-43BE-AA6F-3569E4CCEF00}"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D43C64AD-7DC1-B9A9-0AEC-238086277B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4F6233-21A6-BEDF-B512-07DF504A680B}"/>
              </a:ext>
            </a:extLst>
          </p:cNvPr>
          <p:cNvSpPr>
            <a:spLocks noGrp="1"/>
          </p:cNvSpPr>
          <p:nvPr>
            <p:ph type="sldNum" sz="quarter" idx="12"/>
          </p:nvPr>
        </p:nvSpPr>
        <p:spPr/>
        <p:txBody>
          <a:bodyPr/>
          <a:lstStyle/>
          <a:p>
            <a:fld id="{CB79B435-D8AE-45D0-B3BD-CB2D0082E0DE}" type="slidenum">
              <a:rPr lang="zh-CN" altLang="en-US" smtClean="0"/>
              <a:t>‹#›</a:t>
            </a:fld>
            <a:endParaRPr lang="zh-CN" altLang="en-US"/>
          </a:p>
        </p:txBody>
      </p:sp>
    </p:spTree>
    <p:extLst>
      <p:ext uri="{BB962C8B-B14F-4D97-AF65-F5344CB8AC3E}">
        <p14:creationId xmlns:p14="http://schemas.microsoft.com/office/powerpoint/2010/main" val="241943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DAE3D-5709-C921-D1B5-B30D455EC1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D8773B-905B-F3B9-8F17-41E19ADD953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547A36-8CCC-6470-91E7-3DFF84C25645}"/>
              </a:ext>
            </a:extLst>
          </p:cNvPr>
          <p:cNvSpPr>
            <a:spLocks noGrp="1"/>
          </p:cNvSpPr>
          <p:nvPr>
            <p:ph type="dt" sz="half" idx="10"/>
          </p:nvPr>
        </p:nvSpPr>
        <p:spPr/>
        <p:txBody>
          <a:bodyPr/>
          <a:lstStyle/>
          <a:p>
            <a:fld id="{9520E6E4-26AA-43BE-AA6F-3569E4CCEF00}"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C45A78CE-1601-D5F1-6E95-657F8E9142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2366C8-B6A5-EE46-DCF3-27F4138F6CCC}"/>
              </a:ext>
            </a:extLst>
          </p:cNvPr>
          <p:cNvSpPr>
            <a:spLocks noGrp="1"/>
          </p:cNvSpPr>
          <p:nvPr>
            <p:ph type="sldNum" sz="quarter" idx="12"/>
          </p:nvPr>
        </p:nvSpPr>
        <p:spPr/>
        <p:txBody>
          <a:bodyPr/>
          <a:lstStyle/>
          <a:p>
            <a:fld id="{CB79B435-D8AE-45D0-B3BD-CB2D0082E0DE}" type="slidenum">
              <a:rPr lang="zh-CN" altLang="en-US" smtClean="0"/>
              <a:t>‹#›</a:t>
            </a:fld>
            <a:endParaRPr lang="zh-CN" altLang="en-US"/>
          </a:p>
        </p:txBody>
      </p:sp>
    </p:spTree>
    <p:extLst>
      <p:ext uri="{BB962C8B-B14F-4D97-AF65-F5344CB8AC3E}">
        <p14:creationId xmlns:p14="http://schemas.microsoft.com/office/powerpoint/2010/main" val="285328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491481-0669-ABDA-0664-338C31B38E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A26188-BAEC-DFCC-2642-789EB8777A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A359B5-4168-8F44-FCED-6986040E4B1F}"/>
              </a:ext>
            </a:extLst>
          </p:cNvPr>
          <p:cNvSpPr>
            <a:spLocks noGrp="1"/>
          </p:cNvSpPr>
          <p:nvPr>
            <p:ph type="dt" sz="half" idx="10"/>
          </p:nvPr>
        </p:nvSpPr>
        <p:spPr/>
        <p:txBody>
          <a:bodyPr/>
          <a:lstStyle/>
          <a:p>
            <a:fld id="{9520E6E4-26AA-43BE-AA6F-3569E4CCEF00}"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44EBED1C-EB3B-AFB8-B952-BAD52F3BF5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CF74E8-E071-08CD-3CDA-9EE3F4621502}"/>
              </a:ext>
            </a:extLst>
          </p:cNvPr>
          <p:cNvSpPr>
            <a:spLocks noGrp="1"/>
          </p:cNvSpPr>
          <p:nvPr>
            <p:ph type="sldNum" sz="quarter" idx="12"/>
          </p:nvPr>
        </p:nvSpPr>
        <p:spPr/>
        <p:txBody>
          <a:bodyPr/>
          <a:lstStyle/>
          <a:p>
            <a:fld id="{CB79B435-D8AE-45D0-B3BD-CB2D0082E0DE}" type="slidenum">
              <a:rPr lang="zh-CN" altLang="en-US" smtClean="0"/>
              <a:t>‹#›</a:t>
            </a:fld>
            <a:endParaRPr lang="zh-CN" altLang="en-US"/>
          </a:p>
        </p:txBody>
      </p:sp>
    </p:spTree>
    <p:extLst>
      <p:ext uri="{BB962C8B-B14F-4D97-AF65-F5344CB8AC3E}">
        <p14:creationId xmlns:p14="http://schemas.microsoft.com/office/powerpoint/2010/main" val="289370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C1FC7-C38D-82D3-4E59-AA35F5076C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D04C53-EAB3-864D-9A42-F92E9CA640D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0644D9-2AB7-46BE-983D-235820587713}"/>
              </a:ext>
            </a:extLst>
          </p:cNvPr>
          <p:cNvSpPr>
            <a:spLocks noGrp="1"/>
          </p:cNvSpPr>
          <p:nvPr>
            <p:ph type="dt" sz="half" idx="10"/>
          </p:nvPr>
        </p:nvSpPr>
        <p:spPr/>
        <p:txBody>
          <a:bodyPr/>
          <a:lstStyle/>
          <a:p>
            <a:fld id="{9520E6E4-26AA-43BE-AA6F-3569E4CCEF00}"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E0293372-0A64-ADAB-21CF-4EA6A0DD92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4C6DD5-C310-0FF8-7AB8-C336CD662186}"/>
              </a:ext>
            </a:extLst>
          </p:cNvPr>
          <p:cNvSpPr>
            <a:spLocks noGrp="1"/>
          </p:cNvSpPr>
          <p:nvPr>
            <p:ph type="sldNum" sz="quarter" idx="12"/>
          </p:nvPr>
        </p:nvSpPr>
        <p:spPr/>
        <p:txBody>
          <a:bodyPr/>
          <a:lstStyle/>
          <a:p>
            <a:fld id="{CB79B435-D8AE-45D0-B3BD-CB2D0082E0DE}" type="slidenum">
              <a:rPr lang="zh-CN" altLang="en-US" smtClean="0"/>
              <a:t>‹#›</a:t>
            </a:fld>
            <a:endParaRPr lang="zh-CN" altLang="en-US"/>
          </a:p>
        </p:txBody>
      </p:sp>
    </p:spTree>
    <p:extLst>
      <p:ext uri="{BB962C8B-B14F-4D97-AF65-F5344CB8AC3E}">
        <p14:creationId xmlns:p14="http://schemas.microsoft.com/office/powerpoint/2010/main" val="425398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27864-F4F8-FBA5-630A-257B2FD390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43E0D2B-CE68-ECB3-0C8E-482D7A273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50FCAB3-8A25-4412-AB2C-9ABE0C73F399}"/>
              </a:ext>
            </a:extLst>
          </p:cNvPr>
          <p:cNvSpPr>
            <a:spLocks noGrp="1"/>
          </p:cNvSpPr>
          <p:nvPr>
            <p:ph type="dt" sz="half" idx="10"/>
          </p:nvPr>
        </p:nvSpPr>
        <p:spPr/>
        <p:txBody>
          <a:bodyPr/>
          <a:lstStyle/>
          <a:p>
            <a:fld id="{9520E6E4-26AA-43BE-AA6F-3569E4CCEF00}"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A2EC2E39-ECAA-DB72-B021-D9C4B8015B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5ABC3F-573B-C3AF-7474-C37E0CC52F7B}"/>
              </a:ext>
            </a:extLst>
          </p:cNvPr>
          <p:cNvSpPr>
            <a:spLocks noGrp="1"/>
          </p:cNvSpPr>
          <p:nvPr>
            <p:ph type="sldNum" sz="quarter" idx="12"/>
          </p:nvPr>
        </p:nvSpPr>
        <p:spPr/>
        <p:txBody>
          <a:bodyPr/>
          <a:lstStyle/>
          <a:p>
            <a:fld id="{CB79B435-D8AE-45D0-B3BD-CB2D0082E0DE}" type="slidenum">
              <a:rPr lang="zh-CN" altLang="en-US" smtClean="0"/>
              <a:t>‹#›</a:t>
            </a:fld>
            <a:endParaRPr lang="zh-CN" altLang="en-US"/>
          </a:p>
        </p:txBody>
      </p:sp>
    </p:spTree>
    <p:extLst>
      <p:ext uri="{BB962C8B-B14F-4D97-AF65-F5344CB8AC3E}">
        <p14:creationId xmlns:p14="http://schemas.microsoft.com/office/powerpoint/2010/main" val="264875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3AD71-C450-477E-1BDC-AF6EC14374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6AE466-984C-F283-3E91-8C17027A1B9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49D728-3EDA-439B-7681-58C199DEEE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225F478-D63A-2561-372A-22C4A27AC7F8}"/>
              </a:ext>
            </a:extLst>
          </p:cNvPr>
          <p:cNvSpPr>
            <a:spLocks noGrp="1"/>
          </p:cNvSpPr>
          <p:nvPr>
            <p:ph type="dt" sz="half" idx="10"/>
          </p:nvPr>
        </p:nvSpPr>
        <p:spPr/>
        <p:txBody>
          <a:bodyPr/>
          <a:lstStyle/>
          <a:p>
            <a:fld id="{9520E6E4-26AA-43BE-AA6F-3569E4CCEF00}"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D5B71CAF-E627-10C2-4408-D7F85E3CA1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A676EB-9954-1E0A-DCAD-0E246B763D10}"/>
              </a:ext>
            </a:extLst>
          </p:cNvPr>
          <p:cNvSpPr>
            <a:spLocks noGrp="1"/>
          </p:cNvSpPr>
          <p:nvPr>
            <p:ph type="sldNum" sz="quarter" idx="12"/>
          </p:nvPr>
        </p:nvSpPr>
        <p:spPr/>
        <p:txBody>
          <a:bodyPr/>
          <a:lstStyle/>
          <a:p>
            <a:fld id="{CB79B435-D8AE-45D0-B3BD-CB2D0082E0DE}" type="slidenum">
              <a:rPr lang="zh-CN" altLang="en-US" smtClean="0"/>
              <a:t>‹#›</a:t>
            </a:fld>
            <a:endParaRPr lang="zh-CN" altLang="en-US"/>
          </a:p>
        </p:txBody>
      </p:sp>
    </p:spTree>
    <p:extLst>
      <p:ext uri="{BB962C8B-B14F-4D97-AF65-F5344CB8AC3E}">
        <p14:creationId xmlns:p14="http://schemas.microsoft.com/office/powerpoint/2010/main" val="400871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68CBA-19CB-543E-E85B-D7ED46CD71F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A7F907-CD8E-07E2-674A-3F3B6DED5C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6E4389A-5C06-4B3B-27B2-9571092EEA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2D6E2E0-2C00-87EF-1678-03682119A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A37CB46-9151-8FCC-8D01-DC42A5D6E6D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D382000-5C4A-9449-CD75-A1F49CFC378D}"/>
              </a:ext>
            </a:extLst>
          </p:cNvPr>
          <p:cNvSpPr>
            <a:spLocks noGrp="1"/>
          </p:cNvSpPr>
          <p:nvPr>
            <p:ph type="dt" sz="half" idx="10"/>
          </p:nvPr>
        </p:nvSpPr>
        <p:spPr/>
        <p:txBody>
          <a:bodyPr/>
          <a:lstStyle/>
          <a:p>
            <a:fld id="{9520E6E4-26AA-43BE-AA6F-3569E4CCEF00}" type="datetimeFigureOut">
              <a:rPr lang="zh-CN" altLang="en-US" smtClean="0"/>
              <a:t>2024/12/16</a:t>
            </a:fld>
            <a:endParaRPr lang="zh-CN" altLang="en-US"/>
          </a:p>
        </p:txBody>
      </p:sp>
      <p:sp>
        <p:nvSpPr>
          <p:cNvPr id="8" name="页脚占位符 7">
            <a:extLst>
              <a:ext uri="{FF2B5EF4-FFF2-40B4-BE49-F238E27FC236}">
                <a16:creationId xmlns:a16="http://schemas.microsoft.com/office/drawing/2014/main" id="{BD1ECC54-E345-655A-DF12-34A8EA88D6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63D1E92-08A7-5A4B-D544-1EF89C56D6CD}"/>
              </a:ext>
            </a:extLst>
          </p:cNvPr>
          <p:cNvSpPr>
            <a:spLocks noGrp="1"/>
          </p:cNvSpPr>
          <p:nvPr>
            <p:ph type="sldNum" sz="quarter" idx="12"/>
          </p:nvPr>
        </p:nvSpPr>
        <p:spPr/>
        <p:txBody>
          <a:bodyPr/>
          <a:lstStyle/>
          <a:p>
            <a:fld id="{CB79B435-D8AE-45D0-B3BD-CB2D0082E0DE}" type="slidenum">
              <a:rPr lang="zh-CN" altLang="en-US" smtClean="0"/>
              <a:t>‹#›</a:t>
            </a:fld>
            <a:endParaRPr lang="zh-CN" altLang="en-US"/>
          </a:p>
        </p:txBody>
      </p:sp>
    </p:spTree>
    <p:extLst>
      <p:ext uri="{BB962C8B-B14F-4D97-AF65-F5344CB8AC3E}">
        <p14:creationId xmlns:p14="http://schemas.microsoft.com/office/powerpoint/2010/main" val="354519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C28E1-DF5F-3037-DFDE-D7B797AF21E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44A5178-5CFC-A0DB-4E07-024A7C1B1418}"/>
              </a:ext>
            </a:extLst>
          </p:cNvPr>
          <p:cNvSpPr>
            <a:spLocks noGrp="1"/>
          </p:cNvSpPr>
          <p:nvPr>
            <p:ph type="dt" sz="half" idx="10"/>
          </p:nvPr>
        </p:nvSpPr>
        <p:spPr/>
        <p:txBody>
          <a:bodyPr/>
          <a:lstStyle/>
          <a:p>
            <a:fld id="{9520E6E4-26AA-43BE-AA6F-3569E4CCEF00}" type="datetimeFigureOut">
              <a:rPr lang="zh-CN" altLang="en-US" smtClean="0"/>
              <a:t>2024/12/16</a:t>
            </a:fld>
            <a:endParaRPr lang="zh-CN" altLang="en-US"/>
          </a:p>
        </p:txBody>
      </p:sp>
      <p:sp>
        <p:nvSpPr>
          <p:cNvPr id="4" name="页脚占位符 3">
            <a:extLst>
              <a:ext uri="{FF2B5EF4-FFF2-40B4-BE49-F238E27FC236}">
                <a16:creationId xmlns:a16="http://schemas.microsoft.com/office/drawing/2014/main" id="{DCED4A79-DC75-5792-05B2-7F03B09CEA3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CFB1EF-347F-609A-D6F9-71CEB5A9B3BC}"/>
              </a:ext>
            </a:extLst>
          </p:cNvPr>
          <p:cNvSpPr>
            <a:spLocks noGrp="1"/>
          </p:cNvSpPr>
          <p:nvPr>
            <p:ph type="sldNum" sz="quarter" idx="12"/>
          </p:nvPr>
        </p:nvSpPr>
        <p:spPr/>
        <p:txBody>
          <a:bodyPr/>
          <a:lstStyle/>
          <a:p>
            <a:fld id="{CB79B435-D8AE-45D0-B3BD-CB2D0082E0DE}" type="slidenum">
              <a:rPr lang="zh-CN" altLang="en-US" smtClean="0"/>
              <a:t>‹#›</a:t>
            </a:fld>
            <a:endParaRPr lang="zh-CN" altLang="en-US"/>
          </a:p>
        </p:txBody>
      </p:sp>
    </p:spTree>
    <p:extLst>
      <p:ext uri="{BB962C8B-B14F-4D97-AF65-F5344CB8AC3E}">
        <p14:creationId xmlns:p14="http://schemas.microsoft.com/office/powerpoint/2010/main" val="324004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01222B-6E46-EAC5-5238-0B76F0D6273E}"/>
              </a:ext>
            </a:extLst>
          </p:cNvPr>
          <p:cNvSpPr>
            <a:spLocks noGrp="1"/>
          </p:cNvSpPr>
          <p:nvPr>
            <p:ph type="dt" sz="half" idx="10"/>
          </p:nvPr>
        </p:nvSpPr>
        <p:spPr/>
        <p:txBody>
          <a:bodyPr/>
          <a:lstStyle/>
          <a:p>
            <a:fld id="{9520E6E4-26AA-43BE-AA6F-3569E4CCEF00}" type="datetimeFigureOut">
              <a:rPr lang="zh-CN" altLang="en-US" smtClean="0"/>
              <a:t>2024/12/16</a:t>
            </a:fld>
            <a:endParaRPr lang="zh-CN" altLang="en-US"/>
          </a:p>
        </p:txBody>
      </p:sp>
      <p:sp>
        <p:nvSpPr>
          <p:cNvPr id="3" name="页脚占位符 2">
            <a:extLst>
              <a:ext uri="{FF2B5EF4-FFF2-40B4-BE49-F238E27FC236}">
                <a16:creationId xmlns:a16="http://schemas.microsoft.com/office/drawing/2014/main" id="{90AB5EB8-FEE1-F2E5-E77E-DFFE3346E3B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4FE2E31-A3F9-7F4D-EAB3-8E46DCCA8F85}"/>
              </a:ext>
            </a:extLst>
          </p:cNvPr>
          <p:cNvSpPr>
            <a:spLocks noGrp="1"/>
          </p:cNvSpPr>
          <p:nvPr>
            <p:ph type="sldNum" sz="quarter" idx="12"/>
          </p:nvPr>
        </p:nvSpPr>
        <p:spPr/>
        <p:txBody>
          <a:bodyPr/>
          <a:lstStyle/>
          <a:p>
            <a:fld id="{CB79B435-D8AE-45D0-B3BD-CB2D0082E0DE}" type="slidenum">
              <a:rPr lang="zh-CN" altLang="en-US" smtClean="0"/>
              <a:t>‹#›</a:t>
            </a:fld>
            <a:endParaRPr lang="zh-CN" altLang="en-US"/>
          </a:p>
        </p:txBody>
      </p:sp>
    </p:spTree>
    <p:extLst>
      <p:ext uri="{BB962C8B-B14F-4D97-AF65-F5344CB8AC3E}">
        <p14:creationId xmlns:p14="http://schemas.microsoft.com/office/powerpoint/2010/main" val="2564573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00792-2A11-F39F-13E7-960E32A320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0C3480D-E1D1-640A-32EF-68F8B35BF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1EA5CEE-6A80-97C7-7C40-94AD93230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A772AD-C9A1-ED4A-9714-09A1CCBB2614}"/>
              </a:ext>
            </a:extLst>
          </p:cNvPr>
          <p:cNvSpPr>
            <a:spLocks noGrp="1"/>
          </p:cNvSpPr>
          <p:nvPr>
            <p:ph type="dt" sz="half" idx="10"/>
          </p:nvPr>
        </p:nvSpPr>
        <p:spPr/>
        <p:txBody>
          <a:bodyPr/>
          <a:lstStyle/>
          <a:p>
            <a:fld id="{9520E6E4-26AA-43BE-AA6F-3569E4CCEF00}"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F0C25FF1-2F44-5DEB-2C24-6CA53EE83E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9311E7-CD3B-F35C-DE5A-C35878D93424}"/>
              </a:ext>
            </a:extLst>
          </p:cNvPr>
          <p:cNvSpPr>
            <a:spLocks noGrp="1"/>
          </p:cNvSpPr>
          <p:nvPr>
            <p:ph type="sldNum" sz="quarter" idx="12"/>
          </p:nvPr>
        </p:nvSpPr>
        <p:spPr/>
        <p:txBody>
          <a:bodyPr/>
          <a:lstStyle/>
          <a:p>
            <a:fld id="{CB79B435-D8AE-45D0-B3BD-CB2D0082E0DE}" type="slidenum">
              <a:rPr lang="zh-CN" altLang="en-US" smtClean="0"/>
              <a:t>‹#›</a:t>
            </a:fld>
            <a:endParaRPr lang="zh-CN" altLang="en-US"/>
          </a:p>
        </p:txBody>
      </p:sp>
    </p:spTree>
    <p:extLst>
      <p:ext uri="{BB962C8B-B14F-4D97-AF65-F5344CB8AC3E}">
        <p14:creationId xmlns:p14="http://schemas.microsoft.com/office/powerpoint/2010/main" val="44521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26A41-8C62-E9B2-556B-A8C05179E6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4161768-4B1F-FD67-6A34-9E716A9BC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430C3AC-9CA8-2E4A-0912-6E4F5D7F5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2962E23-FD1B-256B-3D14-4EBE75A6CF0A}"/>
              </a:ext>
            </a:extLst>
          </p:cNvPr>
          <p:cNvSpPr>
            <a:spLocks noGrp="1"/>
          </p:cNvSpPr>
          <p:nvPr>
            <p:ph type="dt" sz="half" idx="10"/>
          </p:nvPr>
        </p:nvSpPr>
        <p:spPr/>
        <p:txBody>
          <a:bodyPr/>
          <a:lstStyle/>
          <a:p>
            <a:fld id="{9520E6E4-26AA-43BE-AA6F-3569E4CCEF00}"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BC88888D-EA94-8DD4-F2EC-5E44F17FA2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FDEA8E-E235-DB1E-670C-9FFF00ED3BD0}"/>
              </a:ext>
            </a:extLst>
          </p:cNvPr>
          <p:cNvSpPr>
            <a:spLocks noGrp="1"/>
          </p:cNvSpPr>
          <p:nvPr>
            <p:ph type="sldNum" sz="quarter" idx="12"/>
          </p:nvPr>
        </p:nvSpPr>
        <p:spPr/>
        <p:txBody>
          <a:bodyPr/>
          <a:lstStyle/>
          <a:p>
            <a:fld id="{CB79B435-D8AE-45D0-B3BD-CB2D0082E0DE}" type="slidenum">
              <a:rPr lang="zh-CN" altLang="en-US" smtClean="0"/>
              <a:t>‹#›</a:t>
            </a:fld>
            <a:endParaRPr lang="zh-CN" altLang="en-US"/>
          </a:p>
        </p:txBody>
      </p:sp>
    </p:spTree>
    <p:extLst>
      <p:ext uri="{BB962C8B-B14F-4D97-AF65-F5344CB8AC3E}">
        <p14:creationId xmlns:p14="http://schemas.microsoft.com/office/powerpoint/2010/main" val="298359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87F20C-CC20-68D0-7C4E-44D27F824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6E8D7F0-4953-9597-1B4A-1E5E90B7AE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970B12-8A8A-5FEC-8BCD-7CC559D59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0E6E4-26AA-43BE-AA6F-3569E4CCEF00}"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92EDC299-DCDD-0188-06D5-95CB29636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8E69CB7-CDD1-87AA-ED65-9C935A3792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9B435-D8AE-45D0-B3BD-CB2D0082E0DE}" type="slidenum">
              <a:rPr lang="zh-CN" altLang="en-US" smtClean="0"/>
              <a:t>‹#›</a:t>
            </a:fld>
            <a:endParaRPr lang="zh-CN" altLang="en-US"/>
          </a:p>
        </p:txBody>
      </p:sp>
    </p:spTree>
    <p:extLst>
      <p:ext uri="{BB962C8B-B14F-4D97-AF65-F5344CB8AC3E}">
        <p14:creationId xmlns:p14="http://schemas.microsoft.com/office/powerpoint/2010/main" val="3350983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9311A-39A2-B3F0-530E-70DCB335EF5F}"/>
              </a:ext>
            </a:extLst>
          </p:cNvPr>
          <p:cNvSpPr>
            <a:spLocks noGrp="1"/>
          </p:cNvSpPr>
          <p:nvPr>
            <p:ph type="ctrTitle"/>
          </p:nvPr>
        </p:nvSpPr>
        <p:spPr/>
        <p:txBody>
          <a:bodyPr>
            <a:normAutofit/>
          </a:bodyPr>
          <a:lstStyle/>
          <a:p>
            <a:r>
              <a:rPr lang="en-US" altLang="zh-CN" dirty="0"/>
              <a:t>Scheme</a:t>
            </a:r>
            <a:r>
              <a:rPr lang="zh-CN" altLang="en-US" dirty="0"/>
              <a:t>和</a:t>
            </a:r>
            <a:r>
              <a:rPr lang="en-US" altLang="zh-CN" dirty="0"/>
              <a:t>Python</a:t>
            </a:r>
            <a:r>
              <a:rPr lang="zh-CN" altLang="en-US" dirty="0"/>
              <a:t>中</a:t>
            </a:r>
            <a:br>
              <a:rPr lang="en-US" altLang="zh-CN" dirty="0"/>
            </a:br>
            <a:r>
              <a:rPr lang="zh-CN" altLang="en-US" dirty="0"/>
              <a:t>迭代操作的实现差异</a:t>
            </a:r>
          </a:p>
        </p:txBody>
      </p:sp>
      <p:sp>
        <p:nvSpPr>
          <p:cNvPr id="3" name="文本框 2">
            <a:extLst>
              <a:ext uri="{FF2B5EF4-FFF2-40B4-BE49-F238E27FC236}">
                <a16:creationId xmlns:a16="http://schemas.microsoft.com/office/drawing/2014/main" id="{4796185F-C3EB-0084-7CE5-0B47BFD4A6BA}"/>
              </a:ext>
            </a:extLst>
          </p:cNvPr>
          <p:cNvSpPr txBox="1"/>
          <p:nvPr/>
        </p:nvSpPr>
        <p:spPr>
          <a:xfrm>
            <a:off x="5608115" y="5259335"/>
            <a:ext cx="975770" cy="369332"/>
          </a:xfrm>
          <a:prstGeom prst="rect">
            <a:avLst/>
          </a:prstGeom>
          <a:noFill/>
        </p:spPr>
        <p:txBody>
          <a:bodyPr wrap="square" rtlCol="0">
            <a:spAutoFit/>
          </a:bodyPr>
          <a:lstStyle/>
          <a:p>
            <a:r>
              <a:rPr lang="zh-CN" altLang="en-US" dirty="0"/>
              <a:t>温永潜</a:t>
            </a:r>
          </a:p>
        </p:txBody>
      </p:sp>
    </p:spTree>
    <p:extLst>
      <p:ext uri="{BB962C8B-B14F-4D97-AF65-F5344CB8AC3E}">
        <p14:creationId xmlns:p14="http://schemas.microsoft.com/office/powerpoint/2010/main" val="3108770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B3403-989C-DB9E-6567-CD7994F5FB2D}"/>
              </a:ext>
            </a:extLst>
          </p:cNvPr>
          <p:cNvSpPr>
            <a:spLocks noGrp="1"/>
          </p:cNvSpPr>
          <p:nvPr>
            <p:ph type="title"/>
          </p:nvPr>
        </p:nvSpPr>
        <p:spPr/>
        <p:txBody>
          <a:bodyPr/>
          <a:lstStyle/>
          <a:p>
            <a:r>
              <a:rPr lang="en-US" altLang="zh-CN" dirty="0"/>
              <a:t>Wishful Thinking</a:t>
            </a:r>
            <a:r>
              <a:rPr lang="zh-CN" altLang="en-US" dirty="0"/>
              <a:t>后</a:t>
            </a:r>
          </a:p>
        </p:txBody>
      </p:sp>
      <p:sp>
        <p:nvSpPr>
          <p:cNvPr id="3" name="内容占位符 2">
            <a:extLst>
              <a:ext uri="{FF2B5EF4-FFF2-40B4-BE49-F238E27FC236}">
                <a16:creationId xmlns:a16="http://schemas.microsoft.com/office/drawing/2014/main" id="{3F679E23-3DE0-D7AB-69BA-E320AD451D8E}"/>
              </a:ext>
            </a:extLst>
          </p:cNvPr>
          <p:cNvSpPr>
            <a:spLocks noGrp="1"/>
          </p:cNvSpPr>
          <p:nvPr>
            <p:ph idx="1"/>
          </p:nvPr>
        </p:nvSpPr>
        <p:spPr>
          <a:xfrm>
            <a:off x="838200" y="1825625"/>
            <a:ext cx="10515600" cy="465883"/>
          </a:xfrm>
        </p:spPr>
        <p:txBody>
          <a:bodyPr>
            <a:normAutofit lnSpcReduction="10000"/>
          </a:bodyPr>
          <a:lstStyle/>
          <a:p>
            <a:r>
              <a:rPr lang="zh-CN" altLang="en-US" dirty="0"/>
              <a:t>我们便假设自己已经实现了大部分的求导程序：</a:t>
            </a:r>
            <a:endParaRPr lang="en-US" altLang="zh-CN" dirty="0"/>
          </a:p>
          <a:p>
            <a:endParaRPr lang="zh-CN" altLang="en-US" dirty="0"/>
          </a:p>
        </p:txBody>
      </p:sp>
      <p:pic>
        <p:nvPicPr>
          <p:cNvPr id="5" name="图片 4">
            <a:extLst>
              <a:ext uri="{FF2B5EF4-FFF2-40B4-BE49-F238E27FC236}">
                <a16:creationId xmlns:a16="http://schemas.microsoft.com/office/drawing/2014/main" id="{B4CEE690-A102-8311-74BF-774DD0B89E1D}"/>
              </a:ext>
            </a:extLst>
          </p:cNvPr>
          <p:cNvPicPr>
            <a:picLocks noChangeAspect="1"/>
          </p:cNvPicPr>
          <p:nvPr/>
        </p:nvPicPr>
        <p:blipFill>
          <a:blip r:embed="rId2"/>
          <a:stretch>
            <a:fillRect/>
          </a:stretch>
        </p:blipFill>
        <p:spPr>
          <a:xfrm>
            <a:off x="657695" y="2426445"/>
            <a:ext cx="10876610" cy="1536191"/>
          </a:xfrm>
          <a:prstGeom prst="rect">
            <a:avLst/>
          </a:prstGeom>
        </p:spPr>
      </p:pic>
      <p:sp>
        <p:nvSpPr>
          <p:cNvPr id="6" name="文本框 5">
            <a:extLst>
              <a:ext uri="{FF2B5EF4-FFF2-40B4-BE49-F238E27FC236}">
                <a16:creationId xmlns:a16="http://schemas.microsoft.com/office/drawing/2014/main" id="{51531CEE-CE9B-DB3B-829D-79E3CCA96DB7}"/>
              </a:ext>
            </a:extLst>
          </p:cNvPr>
          <p:cNvSpPr txBox="1"/>
          <p:nvPr/>
        </p:nvSpPr>
        <p:spPr>
          <a:xfrm>
            <a:off x="657695" y="4537631"/>
            <a:ext cx="9008444" cy="461665"/>
          </a:xfrm>
          <a:prstGeom prst="rect">
            <a:avLst/>
          </a:prstGeom>
          <a:noFill/>
        </p:spPr>
        <p:txBody>
          <a:bodyPr wrap="square" rtlCol="0">
            <a:spAutoFit/>
          </a:bodyPr>
          <a:lstStyle/>
          <a:p>
            <a:r>
              <a:rPr lang="en-US" altLang="zh-CN" sz="2400" dirty="0"/>
              <a:t>x</a:t>
            </a:r>
            <a:r>
              <a:rPr lang="zh-CN" altLang="en-US" sz="2400" dirty="0"/>
              <a:t> </a:t>
            </a:r>
            <a:r>
              <a:rPr lang="en-US" altLang="zh-CN" sz="2400" dirty="0"/>
              <a:t>+</a:t>
            </a:r>
            <a:r>
              <a:rPr lang="zh-CN" altLang="en-US" sz="2400" dirty="0"/>
              <a:t> </a:t>
            </a:r>
            <a:r>
              <a:rPr lang="en-US" altLang="zh-CN" sz="2400" dirty="0"/>
              <a:t>y</a:t>
            </a:r>
            <a:r>
              <a:rPr lang="zh-CN" altLang="en-US" sz="2400" dirty="0"/>
              <a:t> </a:t>
            </a:r>
            <a:r>
              <a:rPr lang="en-US" altLang="zh-CN" sz="2400" dirty="0"/>
              <a:t>*</a:t>
            </a:r>
            <a:r>
              <a:rPr lang="zh-CN" altLang="en-US" sz="2400" dirty="0"/>
              <a:t> </a:t>
            </a:r>
            <a:r>
              <a:rPr lang="en-US" altLang="zh-CN" sz="2400" dirty="0"/>
              <a:t>x^2</a:t>
            </a:r>
            <a:r>
              <a:rPr lang="zh-CN" altLang="en-US" sz="2400" dirty="0"/>
              <a:t> </a:t>
            </a:r>
            <a:r>
              <a:rPr lang="en-US" altLang="zh-CN" sz="2400" dirty="0"/>
              <a:t>+</a:t>
            </a:r>
            <a:r>
              <a:rPr lang="zh-CN" altLang="en-US" sz="2400" dirty="0"/>
              <a:t> </a:t>
            </a:r>
            <a:r>
              <a:rPr lang="en-US" altLang="zh-CN" sz="2400" dirty="0"/>
              <a:t>3</a:t>
            </a:r>
            <a:r>
              <a:rPr lang="zh-CN" altLang="en-US" sz="2400" dirty="0"/>
              <a:t> </a:t>
            </a:r>
            <a:r>
              <a:rPr lang="en-US" altLang="zh-CN" sz="2400" dirty="0"/>
              <a:t>*</a:t>
            </a:r>
            <a:r>
              <a:rPr lang="zh-CN" altLang="en-US" sz="2400" dirty="0"/>
              <a:t> </a:t>
            </a:r>
            <a:r>
              <a:rPr lang="en-US" altLang="zh-CN" sz="2400" dirty="0"/>
              <a:t>(x</a:t>
            </a:r>
            <a:r>
              <a:rPr lang="zh-CN" altLang="en-US" sz="2400" dirty="0"/>
              <a:t> </a:t>
            </a:r>
            <a:r>
              <a:rPr lang="en-US" altLang="zh-CN" sz="2400" dirty="0"/>
              <a:t>+</a:t>
            </a:r>
            <a:r>
              <a:rPr lang="zh-CN" altLang="en-US" sz="2400" dirty="0"/>
              <a:t> </a:t>
            </a:r>
            <a:r>
              <a:rPr lang="en-US" altLang="zh-CN" sz="2400" dirty="0"/>
              <a:t>y</a:t>
            </a:r>
            <a:r>
              <a:rPr lang="zh-CN" altLang="en-US" sz="2400" dirty="0"/>
              <a:t> </a:t>
            </a:r>
            <a:r>
              <a:rPr lang="en-US" altLang="zh-CN" sz="2400" dirty="0"/>
              <a:t>+ 2)   </a:t>
            </a:r>
            <a:r>
              <a:rPr lang="zh-CN" altLang="en-US" sz="2400" dirty="0"/>
              <a:t>关于 </a:t>
            </a:r>
            <a:r>
              <a:rPr lang="en-US" altLang="zh-CN" sz="2400" dirty="0"/>
              <a:t>x </a:t>
            </a:r>
            <a:r>
              <a:rPr lang="zh-CN" altLang="en-US" sz="2400" dirty="0"/>
              <a:t>求导：</a:t>
            </a:r>
            <a:r>
              <a:rPr lang="en-US" altLang="zh-CN" sz="2400" dirty="0"/>
              <a:t>1</a:t>
            </a:r>
            <a:r>
              <a:rPr lang="zh-CN" altLang="en-US" sz="2400" dirty="0"/>
              <a:t> </a:t>
            </a:r>
            <a:r>
              <a:rPr lang="en-US" altLang="zh-CN" sz="2400" dirty="0"/>
              <a:t>+</a:t>
            </a:r>
            <a:r>
              <a:rPr lang="zh-CN" altLang="en-US" sz="2400" dirty="0"/>
              <a:t> </a:t>
            </a:r>
            <a:r>
              <a:rPr lang="en-US" altLang="zh-CN" sz="2400" dirty="0"/>
              <a:t>y * x * 2 + 3</a:t>
            </a:r>
          </a:p>
        </p:txBody>
      </p:sp>
      <p:sp>
        <p:nvSpPr>
          <p:cNvPr id="4" name="文本框 3">
            <a:extLst>
              <a:ext uri="{FF2B5EF4-FFF2-40B4-BE49-F238E27FC236}">
                <a16:creationId xmlns:a16="http://schemas.microsoft.com/office/drawing/2014/main" id="{2446187A-8E64-37BB-E5DF-484EB44C6CAE}"/>
              </a:ext>
            </a:extLst>
          </p:cNvPr>
          <p:cNvSpPr txBox="1"/>
          <p:nvPr/>
        </p:nvSpPr>
        <p:spPr>
          <a:xfrm>
            <a:off x="657695" y="5574291"/>
            <a:ext cx="5881036" cy="461665"/>
          </a:xfrm>
          <a:prstGeom prst="rect">
            <a:avLst/>
          </a:prstGeom>
          <a:noFill/>
        </p:spPr>
        <p:txBody>
          <a:bodyPr wrap="square" rtlCol="0">
            <a:spAutoFit/>
          </a:bodyPr>
          <a:lstStyle/>
          <a:p>
            <a:r>
              <a:rPr lang="en-US" altLang="zh-CN" sz="2400" dirty="0"/>
              <a:t>f</a:t>
            </a:r>
            <a:r>
              <a:rPr lang="zh-CN" altLang="en-US" sz="2400" dirty="0"/>
              <a:t> </a:t>
            </a:r>
            <a:r>
              <a:rPr lang="en-US" altLang="zh-CN" sz="2400" dirty="0"/>
              <a:t>+</a:t>
            </a:r>
            <a:r>
              <a:rPr lang="zh-CN" altLang="en-US" sz="2400" dirty="0"/>
              <a:t> </a:t>
            </a:r>
            <a:r>
              <a:rPr lang="en-US" altLang="zh-CN" sz="2400" dirty="0"/>
              <a:t>2</a:t>
            </a:r>
            <a:r>
              <a:rPr lang="zh-CN" altLang="en-US" sz="2400" dirty="0"/>
              <a:t> </a:t>
            </a:r>
            <a:r>
              <a:rPr lang="en-US" altLang="zh-CN" sz="2400" dirty="0"/>
              <a:t>*</a:t>
            </a:r>
            <a:r>
              <a:rPr lang="zh-CN" altLang="en-US" sz="2400" dirty="0"/>
              <a:t> </a:t>
            </a:r>
            <a:r>
              <a:rPr lang="en-US" altLang="zh-CN" sz="2400" dirty="0"/>
              <a:t>a</a:t>
            </a:r>
            <a:r>
              <a:rPr lang="zh-CN" altLang="en-US" sz="2400" dirty="0"/>
              <a:t> </a:t>
            </a:r>
            <a:r>
              <a:rPr lang="en-US" altLang="zh-CN" sz="2400" dirty="0"/>
              <a:t>*</a:t>
            </a:r>
            <a:r>
              <a:rPr lang="zh-CN" altLang="en-US" sz="2400" dirty="0"/>
              <a:t> </a:t>
            </a:r>
            <a:r>
              <a:rPr lang="en-US" altLang="zh-CN" sz="2400" dirty="0"/>
              <a:t>5</a:t>
            </a:r>
            <a:r>
              <a:rPr lang="zh-CN" altLang="en-US" sz="2400" dirty="0"/>
              <a:t> </a:t>
            </a:r>
            <a:r>
              <a:rPr lang="en-US" altLang="zh-CN" sz="2400" dirty="0"/>
              <a:t>+</a:t>
            </a:r>
            <a:r>
              <a:rPr lang="zh-CN" altLang="en-US" sz="2400" dirty="0"/>
              <a:t> </a:t>
            </a:r>
            <a:r>
              <a:rPr lang="en-US" altLang="zh-CN" sz="2400" dirty="0"/>
              <a:t>6</a:t>
            </a:r>
            <a:r>
              <a:rPr lang="zh-CN" altLang="en-US" sz="2400" dirty="0"/>
              <a:t> </a:t>
            </a:r>
            <a:r>
              <a:rPr lang="en-US" altLang="zh-CN" sz="2400" dirty="0"/>
              <a:t>*</a:t>
            </a:r>
            <a:r>
              <a:rPr lang="zh-CN" altLang="en-US" sz="2400" dirty="0"/>
              <a:t> </a:t>
            </a:r>
            <a:r>
              <a:rPr lang="en-US" altLang="zh-CN" sz="2400" dirty="0"/>
              <a:t>b</a:t>
            </a:r>
            <a:r>
              <a:rPr lang="zh-CN" altLang="en-US" sz="2400" dirty="0"/>
              <a:t> </a:t>
            </a:r>
            <a:r>
              <a:rPr lang="en-US" altLang="zh-CN" sz="2400" dirty="0"/>
              <a:t>+</a:t>
            </a:r>
            <a:r>
              <a:rPr lang="zh-CN" altLang="en-US" sz="2400" dirty="0"/>
              <a:t> </a:t>
            </a:r>
            <a:r>
              <a:rPr lang="en-US" altLang="zh-CN" sz="2400" dirty="0"/>
              <a:t>c</a:t>
            </a:r>
            <a:r>
              <a:rPr lang="zh-CN" altLang="en-US" sz="2400" dirty="0"/>
              <a:t> </a:t>
            </a:r>
            <a:r>
              <a:rPr lang="en-US" altLang="zh-CN" sz="2400" dirty="0"/>
              <a:t>+</a:t>
            </a:r>
            <a:r>
              <a:rPr lang="zh-CN" altLang="en-US" sz="2400" dirty="0"/>
              <a:t> </a:t>
            </a:r>
            <a:r>
              <a:rPr lang="en-US" altLang="zh-CN" sz="2400" dirty="0"/>
              <a:t>d</a:t>
            </a:r>
            <a:r>
              <a:rPr lang="zh-CN" altLang="en-US" sz="2400" dirty="0"/>
              <a:t> 关于</a:t>
            </a:r>
            <a:r>
              <a:rPr lang="en-US" altLang="zh-CN" sz="2400" dirty="0"/>
              <a:t>a</a:t>
            </a:r>
            <a:r>
              <a:rPr lang="zh-CN" altLang="en-US" sz="2400" dirty="0"/>
              <a:t>求导</a:t>
            </a:r>
            <a:r>
              <a:rPr lang="en-US" altLang="zh-CN" sz="2400" dirty="0"/>
              <a:t>: 10</a:t>
            </a:r>
            <a:endParaRPr lang="zh-CN" altLang="en-US" sz="2400" dirty="0"/>
          </a:p>
        </p:txBody>
      </p:sp>
    </p:spTree>
    <p:extLst>
      <p:ext uri="{BB962C8B-B14F-4D97-AF65-F5344CB8AC3E}">
        <p14:creationId xmlns:p14="http://schemas.microsoft.com/office/powerpoint/2010/main" val="545579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70896E9-DEE6-0B35-7CF1-8439AC2FA1D6}"/>
              </a:ext>
            </a:extLst>
          </p:cNvPr>
          <p:cNvPicPr>
            <a:picLocks noChangeAspect="1"/>
          </p:cNvPicPr>
          <p:nvPr/>
        </p:nvPicPr>
        <p:blipFill>
          <a:blip r:embed="rId2"/>
          <a:stretch>
            <a:fillRect/>
          </a:stretch>
        </p:blipFill>
        <p:spPr>
          <a:xfrm>
            <a:off x="304189" y="148399"/>
            <a:ext cx="11887811" cy="6401129"/>
          </a:xfrm>
          <a:prstGeom prst="rect">
            <a:avLst/>
          </a:prstGeom>
        </p:spPr>
      </p:pic>
      <p:sp>
        <p:nvSpPr>
          <p:cNvPr id="2" name="标题 1">
            <a:extLst>
              <a:ext uri="{FF2B5EF4-FFF2-40B4-BE49-F238E27FC236}">
                <a16:creationId xmlns:a16="http://schemas.microsoft.com/office/drawing/2014/main" id="{FD1FCCFE-1D24-3EF4-FFCC-C0D9C7DDCE58}"/>
              </a:ext>
            </a:extLst>
          </p:cNvPr>
          <p:cNvSpPr>
            <a:spLocks noGrp="1"/>
          </p:cNvSpPr>
          <p:nvPr>
            <p:ph type="title"/>
          </p:nvPr>
        </p:nvSpPr>
        <p:spPr>
          <a:xfrm>
            <a:off x="7147805" y="1900409"/>
            <a:ext cx="9124108" cy="870333"/>
          </a:xfrm>
        </p:spPr>
        <p:txBody>
          <a:bodyPr>
            <a:normAutofit/>
          </a:bodyPr>
          <a:lstStyle/>
          <a:p>
            <a:r>
              <a:rPr lang="en-US" altLang="zh-CN" sz="3200" dirty="0"/>
              <a:t>Wishful </a:t>
            </a:r>
            <a:r>
              <a:rPr lang="en-US" altLang="zh-CN" sz="2800" dirty="0"/>
              <a:t>thinking</a:t>
            </a:r>
            <a:r>
              <a:rPr lang="zh-CN" altLang="en-US" sz="3200" dirty="0"/>
              <a:t>的具体实现</a:t>
            </a:r>
          </a:p>
        </p:txBody>
      </p:sp>
    </p:spTree>
    <p:extLst>
      <p:ext uri="{BB962C8B-B14F-4D97-AF65-F5344CB8AC3E}">
        <p14:creationId xmlns:p14="http://schemas.microsoft.com/office/powerpoint/2010/main" val="103391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99D0789-13AC-8208-9FC0-5DC0B872C1AA}"/>
              </a:ext>
            </a:extLst>
          </p:cNvPr>
          <p:cNvPicPr>
            <a:picLocks noChangeAspect="1"/>
          </p:cNvPicPr>
          <p:nvPr/>
        </p:nvPicPr>
        <p:blipFill>
          <a:blip r:embed="rId2"/>
          <a:stretch>
            <a:fillRect/>
          </a:stretch>
        </p:blipFill>
        <p:spPr>
          <a:xfrm>
            <a:off x="0" y="156701"/>
            <a:ext cx="12192000" cy="6544597"/>
          </a:xfrm>
          <a:prstGeom prst="rect">
            <a:avLst/>
          </a:prstGeom>
        </p:spPr>
      </p:pic>
    </p:spTree>
    <p:extLst>
      <p:ext uri="{BB962C8B-B14F-4D97-AF65-F5344CB8AC3E}">
        <p14:creationId xmlns:p14="http://schemas.microsoft.com/office/powerpoint/2010/main" val="1977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4DB8A-E9EF-56F2-6285-FB6F43F03DCB}"/>
              </a:ext>
            </a:extLst>
          </p:cNvPr>
          <p:cNvSpPr>
            <a:spLocks noGrp="1"/>
          </p:cNvSpPr>
          <p:nvPr>
            <p:ph type="title"/>
          </p:nvPr>
        </p:nvSpPr>
        <p:spPr/>
        <p:txBody>
          <a:bodyPr/>
          <a:lstStyle/>
          <a:p>
            <a:r>
              <a:rPr lang="en-US" altLang="zh-CN" dirty="0"/>
              <a:t> </a:t>
            </a:r>
            <a:r>
              <a:rPr lang="zh-CN" altLang="en-US" dirty="0"/>
              <a:t>经典数列求和（</a:t>
            </a:r>
            <a:r>
              <a:rPr lang="en-US" altLang="zh-CN" dirty="0"/>
              <a:t>Python: </a:t>
            </a:r>
            <a:r>
              <a:rPr lang="zh-CN" altLang="en-US" dirty="0">
                <a:solidFill>
                  <a:srgbClr val="FF0000"/>
                </a:solidFill>
              </a:rPr>
              <a:t>这件事怎么做</a:t>
            </a:r>
            <a:r>
              <a:rPr lang="zh-CN" altLang="en-US" dirty="0"/>
              <a:t>）</a:t>
            </a:r>
          </a:p>
        </p:txBody>
      </p:sp>
      <p:pic>
        <p:nvPicPr>
          <p:cNvPr id="5" name="图片 4">
            <a:extLst>
              <a:ext uri="{FF2B5EF4-FFF2-40B4-BE49-F238E27FC236}">
                <a16:creationId xmlns:a16="http://schemas.microsoft.com/office/drawing/2014/main" id="{3DD50672-83EC-2558-BE43-E7C3E6D94164}"/>
              </a:ext>
            </a:extLst>
          </p:cNvPr>
          <p:cNvPicPr>
            <a:picLocks noChangeAspect="1"/>
          </p:cNvPicPr>
          <p:nvPr/>
        </p:nvPicPr>
        <p:blipFill>
          <a:blip r:embed="rId2">
            <a:duotone>
              <a:schemeClr val="accent3">
                <a:shade val="45000"/>
                <a:satMod val="135000"/>
              </a:schemeClr>
              <a:prstClr val="white"/>
            </a:duotone>
          </a:blip>
          <a:stretch>
            <a:fillRect/>
          </a:stretch>
        </p:blipFill>
        <p:spPr>
          <a:xfrm>
            <a:off x="2635617" y="3429000"/>
            <a:ext cx="6524458" cy="2882900"/>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942044E-5EF2-0F7B-75D8-9FBA3D1D2C45}"/>
                  </a:ext>
                </a:extLst>
              </p:cNvPr>
              <p:cNvSpPr txBox="1"/>
              <p:nvPr/>
            </p:nvSpPr>
            <p:spPr>
              <a:xfrm>
                <a:off x="-56282" y="1690688"/>
                <a:ext cx="12031579" cy="1817292"/>
              </a:xfrm>
              <a:prstGeom prst="rect">
                <a:avLst/>
              </a:prstGeom>
              <a:noFill/>
            </p:spPr>
            <p:txBody>
              <a:bodyPr wrap="square" rtlCol="0">
                <a:spAutoFit/>
              </a:bodyPr>
              <a:lstStyle/>
              <a:p>
                <a:pPr marL="742950" lvl="1" indent="-285750">
                  <a:buFont typeface="Arial" panose="020B0604020202020204" pitchFamily="34" charset="0"/>
                  <a:buChar char="•"/>
                </a:pPr>
                <a:r>
                  <a:rPr lang="zh-CN" altLang="en-US" sz="2800" dirty="0"/>
                  <a:t>我们知道了求值的数学公式：</a:t>
                </a:r>
                <a:r>
                  <a:rPr lang="pt-BR" altLang="zh-CN" sz="2800" dirty="0"/>
                  <a:t> </a:t>
                </a:r>
                <a14:m>
                  <m:oMath xmlns:m="http://schemas.openxmlformats.org/officeDocument/2006/math">
                    <m:r>
                      <a:rPr lang="pt-BR" altLang="zh-CN" sz="2800" i="1" smtClean="0">
                        <a:latin typeface="Cambria Math" panose="02040503050406030204" pitchFamily="18" charset="0"/>
                      </a:rPr>
                      <m:t>𝑛𝑢𝑚</m:t>
                    </m:r>
                    <m:r>
                      <a:rPr lang="pt-BR" altLang="zh-CN" sz="2800" i="1" smtClean="0">
                        <a:latin typeface="Cambria Math" panose="02040503050406030204" pitchFamily="18" charset="0"/>
                      </a:rPr>
                      <m:t>=</m:t>
                    </m:r>
                    <m:nary>
                      <m:naryPr>
                        <m:chr m:val="∑"/>
                        <m:limLoc m:val="undOvr"/>
                        <m:grow m:val="on"/>
                        <m:ctrlPr>
                          <a:rPr lang="pt-BR" altLang="zh-CN" sz="2800" i="1" smtClean="0">
                            <a:latin typeface="Cambria Math" panose="02040503050406030204" pitchFamily="18" charset="0"/>
                          </a:rPr>
                        </m:ctrlPr>
                      </m:naryPr>
                      <m:sub>
                        <m:r>
                          <a:rPr lang="pt-BR" altLang="zh-CN" sz="2800" i="1" smtClean="0">
                            <a:latin typeface="Cambria Math" panose="02040503050406030204" pitchFamily="18" charset="0"/>
                          </a:rPr>
                          <m:t>𝑖</m:t>
                        </m:r>
                        <m:r>
                          <a:rPr lang="pt-BR" altLang="zh-CN" sz="2800" i="1" smtClean="0">
                            <a:latin typeface="Cambria Math" panose="02040503050406030204" pitchFamily="18" charset="0"/>
                          </a:rPr>
                          <m:t>=1</m:t>
                        </m:r>
                      </m:sub>
                      <m:sup>
                        <m:r>
                          <a:rPr lang="pt-BR" altLang="zh-CN" sz="2800" i="1" smtClean="0">
                            <a:latin typeface="Cambria Math" panose="02040503050406030204" pitchFamily="18" charset="0"/>
                          </a:rPr>
                          <m:t>𝑛</m:t>
                        </m:r>
                      </m:sup>
                      <m:e>
                        <m:r>
                          <a:rPr lang="pt-BR" altLang="zh-CN" sz="2800" i="1" smtClean="0">
                            <a:latin typeface="Cambria Math" panose="02040503050406030204" pitchFamily="18" charset="0"/>
                          </a:rPr>
                          <m:t>𝑖</m:t>
                        </m:r>
                      </m:e>
                    </m:nary>
                  </m:oMath>
                </a14:m>
                <a:endParaRPr lang="en-US" altLang="zh-CN" sz="2800" dirty="0"/>
              </a:p>
              <a:p>
                <a:pPr marL="742950" lvl="1" indent="-285750">
                  <a:buFont typeface="Arial" panose="020B0604020202020204" pitchFamily="34" charset="0"/>
                  <a:buChar char="•"/>
                </a:pPr>
                <a:r>
                  <a:rPr lang="zh-CN" altLang="en-US" sz="2800" dirty="0"/>
                  <a:t>我们便知道如何去求值，而循环，这一对于时间正向进行的操作，便可以与这件事情如何按顺序一步一步进行相匹配。</a:t>
                </a:r>
              </a:p>
              <a:p>
                <a:endParaRPr lang="zh-CN" altLang="en-US" sz="2800" dirty="0"/>
              </a:p>
            </p:txBody>
          </p:sp>
        </mc:Choice>
        <mc:Fallback xmlns="">
          <p:sp>
            <p:nvSpPr>
              <p:cNvPr id="4" name="文本框 3">
                <a:extLst>
                  <a:ext uri="{FF2B5EF4-FFF2-40B4-BE49-F238E27FC236}">
                    <a16:creationId xmlns:a16="http://schemas.microsoft.com/office/drawing/2014/main" id="{9942044E-5EF2-0F7B-75D8-9FBA3D1D2C45}"/>
                  </a:ext>
                </a:extLst>
              </p:cNvPr>
              <p:cNvSpPr txBox="1">
                <a:spLocks noRot="1" noChangeAspect="1" noMove="1" noResize="1" noEditPoints="1" noAdjustHandles="1" noChangeArrowheads="1" noChangeShapeType="1" noTextEdit="1"/>
              </p:cNvSpPr>
              <p:nvPr/>
            </p:nvSpPr>
            <p:spPr>
              <a:xfrm>
                <a:off x="-56282" y="1690688"/>
                <a:ext cx="12031579" cy="1817292"/>
              </a:xfrm>
              <a:prstGeom prst="rect">
                <a:avLst/>
              </a:prstGeom>
              <a:blipFill>
                <a:blip r:embed="rId3"/>
                <a:stretch>
                  <a:fillRect t="-3356" r="-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0695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98E69-6637-79A8-F263-53771261253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91C5D42-DFE3-893D-6A21-61185E9D0548}"/>
              </a:ext>
            </a:extLst>
          </p:cNvPr>
          <p:cNvSpPr>
            <a:spLocks noGrp="1"/>
          </p:cNvSpPr>
          <p:nvPr>
            <p:ph type="title"/>
          </p:nvPr>
        </p:nvSpPr>
        <p:spPr/>
        <p:txBody>
          <a:bodyPr/>
          <a:lstStyle/>
          <a:p>
            <a:r>
              <a:rPr lang="zh-CN" altLang="en-US" dirty="0"/>
              <a:t>编程思想</a:t>
            </a:r>
          </a:p>
        </p:txBody>
      </p:sp>
      <p:sp>
        <p:nvSpPr>
          <p:cNvPr id="3" name="内容占位符 2">
            <a:extLst>
              <a:ext uri="{FF2B5EF4-FFF2-40B4-BE49-F238E27FC236}">
                <a16:creationId xmlns:a16="http://schemas.microsoft.com/office/drawing/2014/main" id="{D6620FF9-F7E6-1543-26D7-5702DD24031A}"/>
              </a:ext>
            </a:extLst>
          </p:cNvPr>
          <p:cNvSpPr>
            <a:spLocks noGrp="1"/>
          </p:cNvSpPr>
          <p:nvPr>
            <p:ph idx="1"/>
          </p:nvPr>
        </p:nvSpPr>
        <p:spPr>
          <a:xfrm>
            <a:off x="838200" y="1825625"/>
            <a:ext cx="8327834" cy="1446385"/>
          </a:xfrm>
        </p:spPr>
        <p:txBody>
          <a:bodyPr/>
          <a:lstStyle/>
          <a:p>
            <a:r>
              <a:rPr lang="zh-CN" altLang="en-US" dirty="0"/>
              <a:t>编程哲学：</a:t>
            </a:r>
            <a:endParaRPr lang="en-US" altLang="zh-CN" dirty="0"/>
          </a:p>
          <a:p>
            <a:pPr lvl="1"/>
            <a:r>
              <a:rPr lang="en-US" altLang="zh-CN" dirty="0"/>
              <a:t>Scheme</a:t>
            </a:r>
            <a:r>
              <a:rPr lang="zh-CN" altLang="en-US" dirty="0"/>
              <a:t>：这件事是什么</a:t>
            </a:r>
            <a:endParaRPr lang="en-US" altLang="zh-CN" dirty="0"/>
          </a:p>
          <a:p>
            <a:pPr lvl="1"/>
            <a:r>
              <a:rPr lang="en-US" altLang="zh-CN" dirty="0"/>
              <a:t>Python</a:t>
            </a:r>
            <a:r>
              <a:rPr lang="zh-CN" altLang="en-US" dirty="0"/>
              <a:t>： 这件事怎么做</a:t>
            </a:r>
            <a:endParaRPr lang="en-US" altLang="zh-CN" dirty="0"/>
          </a:p>
          <a:p>
            <a:pPr lvl="1"/>
            <a:endParaRPr lang="en-US" altLang="zh-CN" dirty="0"/>
          </a:p>
        </p:txBody>
      </p:sp>
      <p:sp>
        <p:nvSpPr>
          <p:cNvPr id="6" name="内容占位符 2">
            <a:extLst>
              <a:ext uri="{FF2B5EF4-FFF2-40B4-BE49-F238E27FC236}">
                <a16:creationId xmlns:a16="http://schemas.microsoft.com/office/drawing/2014/main" id="{064316C4-2FFB-AAE9-C2AA-70AC1D22C0B9}"/>
              </a:ext>
            </a:extLst>
          </p:cNvPr>
          <p:cNvSpPr txBox="1">
            <a:spLocks/>
          </p:cNvSpPr>
          <p:nvPr/>
        </p:nvSpPr>
        <p:spPr>
          <a:xfrm>
            <a:off x="838200" y="3585991"/>
            <a:ext cx="8327834" cy="1446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FF0000"/>
                </a:solidFill>
              </a:rPr>
              <a:t>状态管理</a:t>
            </a:r>
            <a:r>
              <a:rPr lang="zh-CN" altLang="en-US" dirty="0"/>
              <a:t>：</a:t>
            </a:r>
            <a:endParaRPr lang="en-US" altLang="zh-CN" dirty="0"/>
          </a:p>
          <a:p>
            <a:pPr lvl="1"/>
            <a:r>
              <a:rPr lang="en-US" altLang="zh-CN" dirty="0"/>
              <a:t>Scheme</a:t>
            </a:r>
            <a:r>
              <a:rPr lang="zh-CN" altLang="en-US" dirty="0"/>
              <a:t>：不改变状态</a:t>
            </a:r>
            <a:endParaRPr lang="en-US" altLang="zh-CN" dirty="0"/>
          </a:p>
          <a:p>
            <a:pPr lvl="1"/>
            <a:r>
              <a:rPr lang="en-US" altLang="zh-CN" dirty="0"/>
              <a:t>Python</a:t>
            </a:r>
            <a:r>
              <a:rPr lang="zh-CN" altLang="en-US" dirty="0"/>
              <a:t>： 改变状态</a:t>
            </a:r>
            <a:endParaRPr lang="en-US" altLang="zh-CN" dirty="0"/>
          </a:p>
        </p:txBody>
      </p:sp>
    </p:spTree>
    <p:extLst>
      <p:ext uri="{BB962C8B-B14F-4D97-AF65-F5344CB8AC3E}">
        <p14:creationId xmlns:p14="http://schemas.microsoft.com/office/powerpoint/2010/main" val="33667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BE2CF-9E2D-5DF3-B76C-C6156FF7459D}"/>
              </a:ext>
            </a:extLst>
          </p:cNvPr>
          <p:cNvSpPr>
            <a:spLocks noGrp="1"/>
          </p:cNvSpPr>
          <p:nvPr>
            <p:ph type="title"/>
          </p:nvPr>
        </p:nvSpPr>
        <p:spPr>
          <a:xfrm>
            <a:off x="838200" y="1590202"/>
            <a:ext cx="10515600" cy="1325563"/>
          </a:xfrm>
        </p:spPr>
        <p:txBody>
          <a:bodyPr>
            <a:normAutofit/>
          </a:bodyPr>
          <a:lstStyle/>
          <a:p>
            <a:pPr marL="571500" indent="-571500">
              <a:buFont typeface="Arial" panose="020B0604020202020204" pitchFamily="34" charset="0"/>
              <a:buChar char="•"/>
            </a:pPr>
            <a:r>
              <a:rPr lang="en-US" altLang="zh-CN" sz="4000" b="1" dirty="0"/>
              <a:t>Scheme </a:t>
            </a:r>
            <a:r>
              <a:rPr lang="zh-CN" altLang="en-US" sz="4000" b="1" dirty="0"/>
              <a:t>的递归不改变状态</a:t>
            </a:r>
          </a:p>
        </p:txBody>
      </p:sp>
      <p:sp>
        <p:nvSpPr>
          <p:cNvPr id="3" name="内容占位符 2">
            <a:extLst>
              <a:ext uri="{FF2B5EF4-FFF2-40B4-BE49-F238E27FC236}">
                <a16:creationId xmlns:a16="http://schemas.microsoft.com/office/drawing/2014/main" id="{E90A774B-E4D1-7246-015A-D70CA92DDCAB}"/>
              </a:ext>
            </a:extLst>
          </p:cNvPr>
          <p:cNvSpPr>
            <a:spLocks noGrp="1"/>
          </p:cNvSpPr>
          <p:nvPr>
            <p:ph idx="1"/>
          </p:nvPr>
        </p:nvSpPr>
        <p:spPr>
          <a:xfrm>
            <a:off x="1525828" y="2591892"/>
            <a:ext cx="10515600" cy="1345328"/>
          </a:xfrm>
        </p:spPr>
        <p:txBody>
          <a:bodyPr>
            <a:normAutofit/>
          </a:bodyPr>
          <a:lstStyle/>
          <a:p>
            <a:pPr marL="0" indent="0">
              <a:buNone/>
            </a:pPr>
            <a:r>
              <a:rPr lang="zh-CN" altLang="en-US" sz="2400" dirty="0"/>
              <a:t>如在上文的符号求导中，首先，编程语言阻止了我们去修改存储在变量中的值，其次，我们创建了一个更小的有着更小的（更接近结束条件的）新参数的函数调用，从而代替了对状态的改变。</a:t>
            </a:r>
          </a:p>
        </p:txBody>
      </p:sp>
      <p:sp>
        <p:nvSpPr>
          <p:cNvPr id="4" name="文本框 3">
            <a:extLst>
              <a:ext uri="{FF2B5EF4-FFF2-40B4-BE49-F238E27FC236}">
                <a16:creationId xmlns:a16="http://schemas.microsoft.com/office/drawing/2014/main" id="{1EED2F2E-5AC9-2296-64ED-8E9E3A95EB40}"/>
              </a:ext>
            </a:extLst>
          </p:cNvPr>
          <p:cNvSpPr txBox="1"/>
          <p:nvPr/>
        </p:nvSpPr>
        <p:spPr>
          <a:xfrm>
            <a:off x="925982" y="3937220"/>
            <a:ext cx="6159400" cy="707886"/>
          </a:xfrm>
          <a:prstGeom prst="rect">
            <a:avLst/>
          </a:prstGeom>
          <a:noFill/>
        </p:spPr>
        <p:txBody>
          <a:bodyPr wrap="square" rtlCol="0">
            <a:spAutoFit/>
          </a:bodyPr>
          <a:lstStyle/>
          <a:p>
            <a:pPr marL="571500" indent="-571500">
              <a:buFont typeface="Arial" panose="020B0604020202020204" pitchFamily="34" charset="0"/>
              <a:buChar char="•"/>
            </a:pPr>
            <a:r>
              <a:rPr lang="en-US" altLang="zh-CN" sz="4000" dirty="0"/>
              <a:t>Python </a:t>
            </a:r>
            <a:r>
              <a:rPr lang="zh-CN" altLang="en-US" sz="4000" dirty="0"/>
              <a:t>的循环改变状态</a:t>
            </a:r>
          </a:p>
        </p:txBody>
      </p:sp>
      <p:sp>
        <p:nvSpPr>
          <p:cNvPr id="5" name="文本框 4">
            <a:extLst>
              <a:ext uri="{FF2B5EF4-FFF2-40B4-BE49-F238E27FC236}">
                <a16:creationId xmlns:a16="http://schemas.microsoft.com/office/drawing/2014/main" id="{BA5D508C-CDC6-522C-7815-5AC4F43D6600}"/>
              </a:ext>
            </a:extLst>
          </p:cNvPr>
          <p:cNvSpPr txBox="1"/>
          <p:nvPr/>
        </p:nvSpPr>
        <p:spPr>
          <a:xfrm>
            <a:off x="1525828" y="4645106"/>
            <a:ext cx="10803330" cy="461665"/>
          </a:xfrm>
          <a:prstGeom prst="rect">
            <a:avLst/>
          </a:prstGeom>
          <a:noFill/>
        </p:spPr>
        <p:txBody>
          <a:bodyPr wrap="square" rtlCol="0">
            <a:spAutoFit/>
          </a:bodyPr>
          <a:lstStyle/>
          <a:p>
            <a:r>
              <a:rPr lang="zh-CN" altLang="en-US" sz="2400" dirty="0"/>
              <a:t>如在上文的数列求和中，变量</a:t>
            </a:r>
            <a:r>
              <a:rPr lang="en-US" altLang="zh-CN" sz="2400" dirty="0"/>
              <a:t>i</a:t>
            </a:r>
            <a:r>
              <a:rPr lang="zh-CN" altLang="en-US" sz="2400" dirty="0"/>
              <a:t>，</a:t>
            </a:r>
            <a:r>
              <a:rPr lang="en-US" altLang="zh-CN" sz="2400" dirty="0"/>
              <a:t>num</a:t>
            </a:r>
            <a:r>
              <a:rPr lang="zh-CN" altLang="en-US" sz="2400" dirty="0"/>
              <a:t>的状态一直被更新，一直被使用</a:t>
            </a:r>
          </a:p>
        </p:txBody>
      </p:sp>
      <p:sp>
        <p:nvSpPr>
          <p:cNvPr id="7" name="文本框 6">
            <a:extLst>
              <a:ext uri="{FF2B5EF4-FFF2-40B4-BE49-F238E27FC236}">
                <a16:creationId xmlns:a16="http://schemas.microsoft.com/office/drawing/2014/main" id="{9CCEAAAA-B5E7-8F90-6AE8-E71DBA800604}"/>
              </a:ext>
            </a:extLst>
          </p:cNvPr>
          <p:cNvSpPr txBox="1"/>
          <p:nvPr/>
        </p:nvSpPr>
        <p:spPr>
          <a:xfrm>
            <a:off x="313794" y="1222177"/>
            <a:ext cx="13994682" cy="523220"/>
          </a:xfrm>
          <a:prstGeom prst="rect">
            <a:avLst/>
          </a:prstGeom>
          <a:noFill/>
        </p:spPr>
        <p:txBody>
          <a:bodyPr wrap="square">
            <a:spAutoFit/>
          </a:bodyPr>
          <a:lstStyle/>
          <a:p>
            <a:r>
              <a:rPr lang="zh-CN" altLang="en-US" sz="2800" b="1" dirty="0"/>
              <a:t>状态</a:t>
            </a:r>
            <a:r>
              <a:rPr lang="zh-CN" altLang="en-US" sz="2800" dirty="0"/>
              <a:t>指的是存储在变量中的值，这些值可以随着时间的推移而改变或更新</a:t>
            </a:r>
            <a:endParaRPr lang="en-US" altLang="zh-CN" sz="2800" dirty="0"/>
          </a:p>
        </p:txBody>
      </p:sp>
    </p:spTree>
    <p:extLst>
      <p:ext uri="{BB962C8B-B14F-4D97-AF65-F5344CB8AC3E}">
        <p14:creationId xmlns:p14="http://schemas.microsoft.com/office/powerpoint/2010/main" val="91965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F3310-9B1A-EE0E-F4C0-AEF64759C0B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061C39E-2428-7FA6-EB4D-CC96BA696434}"/>
              </a:ext>
            </a:extLst>
          </p:cNvPr>
          <p:cNvSpPr>
            <a:spLocks noGrp="1"/>
          </p:cNvSpPr>
          <p:nvPr>
            <p:ph type="title"/>
          </p:nvPr>
        </p:nvSpPr>
        <p:spPr/>
        <p:txBody>
          <a:bodyPr/>
          <a:lstStyle/>
          <a:p>
            <a:r>
              <a:rPr lang="zh-CN" altLang="en-US" dirty="0"/>
              <a:t>主要从以下三方面简要分析其差异</a:t>
            </a:r>
          </a:p>
        </p:txBody>
      </p:sp>
      <p:sp>
        <p:nvSpPr>
          <p:cNvPr id="3" name="内容占位符 2">
            <a:extLst>
              <a:ext uri="{FF2B5EF4-FFF2-40B4-BE49-F238E27FC236}">
                <a16:creationId xmlns:a16="http://schemas.microsoft.com/office/drawing/2014/main" id="{DBEB2C47-E565-AE25-A338-A89950C31FD7}"/>
              </a:ext>
            </a:extLst>
          </p:cNvPr>
          <p:cNvSpPr>
            <a:spLocks noGrp="1"/>
          </p:cNvSpPr>
          <p:nvPr>
            <p:ph idx="1"/>
          </p:nvPr>
        </p:nvSpPr>
        <p:spPr/>
        <p:txBody>
          <a:bodyPr>
            <a:normAutofit/>
          </a:bodyPr>
          <a:lstStyle/>
          <a:p>
            <a:r>
              <a:rPr lang="zh-CN" altLang="en-US" sz="4400" dirty="0"/>
              <a:t>代码书写方式</a:t>
            </a:r>
            <a:endParaRPr lang="en-US" altLang="zh-CN" sz="4400" dirty="0"/>
          </a:p>
          <a:p>
            <a:r>
              <a:rPr lang="zh-CN" altLang="en-US" sz="4400" dirty="0"/>
              <a:t>编程思想</a:t>
            </a:r>
            <a:endParaRPr lang="en-US" altLang="zh-CN" sz="4400" dirty="0"/>
          </a:p>
          <a:p>
            <a:r>
              <a:rPr lang="zh-CN" altLang="en-US" sz="4400" dirty="0">
                <a:solidFill>
                  <a:srgbClr val="FF0000"/>
                </a:solidFill>
              </a:rPr>
              <a:t>适用场景</a:t>
            </a:r>
          </a:p>
        </p:txBody>
      </p:sp>
    </p:spTree>
    <p:extLst>
      <p:ext uri="{BB962C8B-B14F-4D97-AF65-F5344CB8AC3E}">
        <p14:creationId xmlns:p14="http://schemas.microsoft.com/office/powerpoint/2010/main" val="2553481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35AE4-F3CD-F4EC-7026-C762A7735701}"/>
              </a:ext>
            </a:extLst>
          </p:cNvPr>
          <p:cNvSpPr>
            <a:spLocks noGrp="1"/>
          </p:cNvSpPr>
          <p:nvPr>
            <p:ph type="title"/>
          </p:nvPr>
        </p:nvSpPr>
        <p:spPr>
          <a:xfrm>
            <a:off x="516331" y="174929"/>
            <a:ext cx="10515600" cy="1325563"/>
          </a:xfrm>
        </p:spPr>
        <p:txBody>
          <a:bodyPr/>
          <a:lstStyle/>
          <a:p>
            <a:r>
              <a:rPr lang="zh-CN" altLang="en-US" dirty="0"/>
              <a:t>适用场景</a:t>
            </a:r>
          </a:p>
        </p:txBody>
      </p:sp>
      <p:sp>
        <p:nvSpPr>
          <p:cNvPr id="3" name="内容占位符 2">
            <a:extLst>
              <a:ext uri="{FF2B5EF4-FFF2-40B4-BE49-F238E27FC236}">
                <a16:creationId xmlns:a16="http://schemas.microsoft.com/office/drawing/2014/main" id="{C77D20F5-5376-42EE-EA9D-8D0BAFA97C60}"/>
              </a:ext>
            </a:extLst>
          </p:cNvPr>
          <p:cNvSpPr>
            <a:spLocks noGrp="1"/>
          </p:cNvSpPr>
          <p:nvPr>
            <p:ph idx="1"/>
          </p:nvPr>
        </p:nvSpPr>
        <p:spPr>
          <a:xfrm>
            <a:off x="1055476" y="1294714"/>
            <a:ext cx="5996375" cy="2135162"/>
          </a:xfrm>
        </p:spPr>
        <p:txBody>
          <a:bodyPr>
            <a:normAutofit/>
          </a:bodyPr>
          <a:lstStyle/>
          <a:p>
            <a:pPr marL="0" indent="0">
              <a:buNone/>
            </a:pPr>
            <a:r>
              <a:rPr lang="en-US" altLang="zh-CN" sz="4400" dirty="0"/>
              <a:t>Scheme</a:t>
            </a:r>
          </a:p>
          <a:p>
            <a:pPr lvl="1"/>
            <a:r>
              <a:rPr lang="zh-CN" altLang="en-US" sz="2800" dirty="0"/>
              <a:t>对代码性能要求不高</a:t>
            </a:r>
            <a:endParaRPr lang="en-US" altLang="zh-CN" sz="2800" dirty="0"/>
          </a:p>
          <a:p>
            <a:pPr lvl="1"/>
            <a:r>
              <a:rPr lang="zh-CN" altLang="en-US" sz="2800" dirty="0"/>
              <a:t>对代码准确性要求高</a:t>
            </a:r>
            <a:endParaRPr lang="en-US" altLang="zh-CN" sz="2800" dirty="0"/>
          </a:p>
          <a:p>
            <a:pPr lvl="1"/>
            <a:r>
              <a:rPr lang="zh-CN" altLang="en-US" sz="2800" dirty="0"/>
              <a:t>要求验证</a:t>
            </a:r>
            <a:endParaRPr lang="en-US" altLang="zh-CN" sz="2800" dirty="0"/>
          </a:p>
          <a:p>
            <a:pPr marL="0" indent="0">
              <a:buNone/>
            </a:pPr>
            <a:endParaRPr lang="en-US" altLang="zh-CN" sz="4400" dirty="0"/>
          </a:p>
        </p:txBody>
      </p:sp>
      <p:sp>
        <p:nvSpPr>
          <p:cNvPr id="5" name="文本框 4">
            <a:extLst>
              <a:ext uri="{FF2B5EF4-FFF2-40B4-BE49-F238E27FC236}">
                <a16:creationId xmlns:a16="http://schemas.microsoft.com/office/drawing/2014/main" id="{9C0B5229-60B4-CC9D-2CAF-FF840DE81AB4}"/>
              </a:ext>
            </a:extLst>
          </p:cNvPr>
          <p:cNvSpPr txBox="1"/>
          <p:nvPr/>
        </p:nvSpPr>
        <p:spPr>
          <a:xfrm>
            <a:off x="1055476" y="3323049"/>
            <a:ext cx="9239922" cy="33600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t>虽然函数式编程语言程序的运行会带来</a:t>
            </a:r>
            <a:r>
              <a:rPr lang="zh-CN" altLang="en-US" sz="2400" dirty="0">
                <a:solidFill>
                  <a:srgbClr val="FF0000"/>
                </a:solidFill>
              </a:rPr>
              <a:t>不少的内存开销和时间开销</a:t>
            </a:r>
            <a:r>
              <a:rPr lang="zh-CN" altLang="en-US" sz="2400" dirty="0"/>
              <a:t>，但是包含</a:t>
            </a:r>
            <a:r>
              <a:rPr lang="en-US" altLang="zh-CN" sz="2400" dirty="0"/>
              <a:t>Scheme</a:t>
            </a:r>
            <a:r>
              <a:rPr lang="zh-CN" altLang="en-US" sz="2400" dirty="0"/>
              <a:t>的函数式编程语言在金融业和银行业中，仍有着十分广泛的应用。</a:t>
            </a:r>
            <a:endParaRPr lang="en-US" altLang="zh-CN" sz="2400" dirty="0"/>
          </a:p>
          <a:p>
            <a:pPr marL="342900" indent="-342900">
              <a:lnSpc>
                <a:spcPct val="150000"/>
              </a:lnSpc>
              <a:buFont typeface="Arial" panose="020B0604020202020204" pitchFamily="34" charset="0"/>
              <a:buChar char="•"/>
            </a:pPr>
            <a:r>
              <a:rPr lang="zh-CN" altLang="en-US" sz="2400" dirty="0"/>
              <a:t>它们不仅</a:t>
            </a:r>
            <a:r>
              <a:rPr lang="zh-CN" altLang="en-US" sz="2400" dirty="0">
                <a:solidFill>
                  <a:srgbClr val="FF0000"/>
                </a:solidFill>
              </a:rPr>
              <a:t>高度准确</a:t>
            </a:r>
            <a:r>
              <a:rPr lang="zh-CN" altLang="en-US" sz="2400" dirty="0"/>
              <a:t>，而且能更好地应对并发与并行问题。</a:t>
            </a:r>
            <a:endParaRPr lang="en-US" altLang="zh-CN" sz="2400" dirty="0"/>
          </a:p>
          <a:p>
            <a:pPr marL="342900" indent="-342900">
              <a:lnSpc>
                <a:spcPct val="150000"/>
              </a:lnSpc>
              <a:buFont typeface="Arial" panose="020B0604020202020204" pitchFamily="34" charset="0"/>
              <a:buChar char="•"/>
            </a:pPr>
            <a:r>
              <a:rPr lang="zh-CN" altLang="en-US" sz="2400" dirty="0"/>
              <a:t>此外，它的纯函数式的性质能帮助人们比较容易地</a:t>
            </a:r>
            <a:r>
              <a:rPr lang="zh-CN" altLang="en-US" sz="2400" dirty="0">
                <a:solidFill>
                  <a:srgbClr val="FF0000"/>
                </a:solidFill>
              </a:rPr>
              <a:t>判断</a:t>
            </a:r>
            <a:r>
              <a:rPr lang="zh-CN" altLang="en-US" sz="2400" dirty="0"/>
              <a:t>金融模型和金融交易的</a:t>
            </a:r>
            <a:r>
              <a:rPr lang="zh-CN" altLang="en-US" sz="2400" dirty="0">
                <a:solidFill>
                  <a:srgbClr val="FF0000"/>
                </a:solidFill>
              </a:rPr>
              <a:t>可靠性</a:t>
            </a:r>
            <a:r>
              <a:rPr lang="zh-CN" altLang="en-US" sz="2400" dirty="0"/>
              <a:t>。</a:t>
            </a:r>
          </a:p>
        </p:txBody>
      </p:sp>
    </p:spTree>
    <p:extLst>
      <p:ext uri="{BB962C8B-B14F-4D97-AF65-F5344CB8AC3E}">
        <p14:creationId xmlns:p14="http://schemas.microsoft.com/office/powerpoint/2010/main" val="355988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24E9C-585E-5EAD-65E7-DCE04243AF75}"/>
              </a:ext>
            </a:extLst>
          </p:cNvPr>
          <p:cNvSpPr>
            <a:spLocks noGrp="1"/>
          </p:cNvSpPr>
          <p:nvPr>
            <p:ph type="title"/>
          </p:nvPr>
        </p:nvSpPr>
        <p:spPr/>
        <p:txBody>
          <a:bodyPr/>
          <a:lstStyle/>
          <a:p>
            <a:r>
              <a:rPr lang="en-US" altLang="zh-CN" dirty="0"/>
              <a:t>Python</a:t>
            </a:r>
            <a:endParaRPr lang="zh-CN" altLang="en-US" dirty="0"/>
          </a:p>
        </p:txBody>
      </p:sp>
      <p:sp>
        <p:nvSpPr>
          <p:cNvPr id="3" name="内容占位符 2">
            <a:extLst>
              <a:ext uri="{FF2B5EF4-FFF2-40B4-BE49-F238E27FC236}">
                <a16:creationId xmlns:a16="http://schemas.microsoft.com/office/drawing/2014/main" id="{FD7100F1-B575-76A9-125D-5A6723A8A7AF}"/>
              </a:ext>
            </a:extLst>
          </p:cNvPr>
          <p:cNvSpPr>
            <a:spLocks noGrp="1"/>
          </p:cNvSpPr>
          <p:nvPr>
            <p:ph idx="1"/>
          </p:nvPr>
        </p:nvSpPr>
        <p:spPr/>
        <p:txBody>
          <a:bodyPr/>
          <a:lstStyle/>
          <a:p>
            <a:r>
              <a:rPr lang="zh-CN" altLang="en-US" dirty="0"/>
              <a:t>代码构造难度较大</a:t>
            </a:r>
            <a:endParaRPr lang="en-US" altLang="zh-CN" dirty="0"/>
          </a:p>
          <a:p>
            <a:r>
              <a:rPr lang="zh-CN" altLang="en-US" dirty="0"/>
              <a:t>要求代码浅显易懂</a:t>
            </a:r>
            <a:endParaRPr lang="en-US" altLang="zh-CN" dirty="0"/>
          </a:p>
          <a:p>
            <a:endParaRPr lang="zh-CN" altLang="en-US" dirty="0"/>
          </a:p>
        </p:txBody>
      </p:sp>
      <p:sp>
        <p:nvSpPr>
          <p:cNvPr id="7" name="文本框 6">
            <a:extLst>
              <a:ext uri="{FF2B5EF4-FFF2-40B4-BE49-F238E27FC236}">
                <a16:creationId xmlns:a16="http://schemas.microsoft.com/office/drawing/2014/main" id="{9FAEEFD9-D8E5-365F-399C-11F85A0B0737}"/>
              </a:ext>
            </a:extLst>
          </p:cNvPr>
          <p:cNvSpPr txBox="1"/>
          <p:nvPr/>
        </p:nvSpPr>
        <p:spPr>
          <a:xfrm>
            <a:off x="838200" y="2970511"/>
            <a:ext cx="8115605" cy="308475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000" dirty="0"/>
              <a:t>比如，想在</a:t>
            </a:r>
            <a:r>
              <a:rPr lang="en-US" altLang="zh-CN" sz="2000" dirty="0"/>
              <a:t>Python</a:t>
            </a:r>
            <a:r>
              <a:rPr lang="zh-CN" altLang="en-US" sz="2000" dirty="0"/>
              <a:t>中用循环构造符号求导程序，这是</a:t>
            </a:r>
            <a:r>
              <a:rPr lang="zh-CN" altLang="en-US" sz="2000" dirty="0">
                <a:solidFill>
                  <a:srgbClr val="FF0000"/>
                </a:solidFill>
              </a:rPr>
              <a:t>非常难实现</a:t>
            </a:r>
            <a:r>
              <a:rPr lang="zh-CN" altLang="en-US" sz="2000" dirty="0"/>
              <a:t>的。</a:t>
            </a:r>
            <a:endParaRPr lang="en-US" altLang="zh-CN" sz="2000" dirty="0"/>
          </a:p>
          <a:p>
            <a:pPr marL="342900" indent="-342900">
              <a:lnSpc>
                <a:spcPct val="200000"/>
              </a:lnSpc>
              <a:buFont typeface="Arial" panose="020B0604020202020204" pitchFamily="34" charset="0"/>
              <a:buChar char="•"/>
            </a:pPr>
            <a:r>
              <a:rPr lang="zh-CN" altLang="en-US" sz="2000" dirty="0"/>
              <a:t>但当你构造出一个循环后，我们便可以通过一步一步地跟踪循环中状态的方式来理解这段代码的原理与算法。</a:t>
            </a:r>
            <a:endParaRPr lang="en-US" altLang="zh-CN" sz="2000" dirty="0"/>
          </a:p>
          <a:p>
            <a:pPr marL="342900" indent="-342900">
              <a:lnSpc>
                <a:spcPct val="200000"/>
              </a:lnSpc>
              <a:buFont typeface="Arial" panose="020B0604020202020204" pitchFamily="34" charset="0"/>
              <a:buChar char="•"/>
            </a:pPr>
            <a:r>
              <a:rPr lang="zh-CN" altLang="en-US" sz="2000" dirty="0"/>
              <a:t>循环作为一种直接沿时间正轴推进的迭代方式，</a:t>
            </a:r>
            <a:r>
              <a:rPr lang="zh-CN" altLang="en-US" sz="2000" dirty="0">
                <a:solidFill>
                  <a:srgbClr val="FF0000"/>
                </a:solidFill>
              </a:rPr>
              <a:t>契合</a:t>
            </a:r>
            <a:r>
              <a:rPr lang="zh-CN" altLang="en-US" sz="2000" dirty="0"/>
              <a:t>了人们日常生活中向时间正轴前进的</a:t>
            </a:r>
            <a:r>
              <a:rPr lang="zh-CN" altLang="en-US" sz="2000" dirty="0">
                <a:solidFill>
                  <a:srgbClr val="FF0000"/>
                </a:solidFill>
              </a:rPr>
              <a:t>直观经验</a:t>
            </a:r>
            <a:r>
              <a:rPr lang="zh-CN" altLang="en-US" sz="2000" dirty="0"/>
              <a:t>，使得人们更容易理解和掌握循环。</a:t>
            </a:r>
          </a:p>
        </p:txBody>
      </p:sp>
    </p:spTree>
    <p:extLst>
      <p:ext uri="{BB962C8B-B14F-4D97-AF65-F5344CB8AC3E}">
        <p14:creationId xmlns:p14="http://schemas.microsoft.com/office/powerpoint/2010/main" val="341214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27D67-2FF1-A9EE-E6B9-A22F700FE90C}"/>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1E9D82FE-221A-ED06-65E3-95514A06357E}"/>
              </a:ext>
            </a:extLst>
          </p:cNvPr>
          <p:cNvSpPr>
            <a:spLocks noGrp="1"/>
          </p:cNvSpPr>
          <p:nvPr>
            <p:ph idx="1"/>
          </p:nvPr>
        </p:nvSpPr>
        <p:spPr>
          <a:xfrm>
            <a:off x="838200" y="1653295"/>
            <a:ext cx="10515600" cy="4839580"/>
          </a:xfrm>
        </p:spPr>
        <p:txBody>
          <a:bodyPr>
            <a:normAutofit lnSpcReduction="10000"/>
          </a:bodyPr>
          <a:lstStyle/>
          <a:p>
            <a:r>
              <a:rPr lang="en-US" altLang="zh-CN" dirty="0"/>
              <a:t>Scheme</a:t>
            </a:r>
            <a:r>
              <a:rPr lang="zh-CN" altLang="en-US" dirty="0"/>
              <a:t>与</a:t>
            </a:r>
            <a:r>
              <a:rPr lang="en-US" altLang="zh-CN" dirty="0"/>
              <a:t>Python</a:t>
            </a:r>
            <a:r>
              <a:rPr lang="zh-CN" altLang="en-US" dirty="0"/>
              <a:t>在迭代操作的实现在编程思想，代码书写方式，适用场景三个方面存在差异</a:t>
            </a:r>
            <a:endParaRPr lang="en-US" altLang="zh-CN" dirty="0"/>
          </a:p>
          <a:p>
            <a:pPr lvl="1">
              <a:lnSpc>
                <a:spcPct val="150000"/>
              </a:lnSpc>
            </a:pPr>
            <a:r>
              <a:rPr lang="zh-CN" altLang="en-US" dirty="0"/>
              <a:t>在编程思想上，</a:t>
            </a:r>
            <a:r>
              <a:rPr lang="en-US" altLang="zh-CN" dirty="0"/>
              <a:t>Scheme</a:t>
            </a:r>
            <a:r>
              <a:rPr lang="zh-CN" altLang="en-US" dirty="0"/>
              <a:t>的迭代操作更强调问题是什么，而</a:t>
            </a:r>
            <a:r>
              <a:rPr lang="en-US" altLang="zh-CN" dirty="0"/>
              <a:t>Python</a:t>
            </a:r>
            <a:r>
              <a:rPr lang="zh-CN" altLang="en-US" dirty="0"/>
              <a:t>的迭代操作（尤指循环操作）更强调问题具体应该怎么做；</a:t>
            </a:r>
            <a:endParaRPr lang="en-US" altLang="zh-CN" dirty="0"/>
          </a:p>
          <a:p>
            <a:pPr lvl="1">
              <a:lnSpc>
                <a:spcPct val="150000"/>
              </a:lnSpc>
            </a:pPr>
            <a:r>
              <a:rPr lang="zh-CN" altLang="en-US" dirty="0"/>
              <a:t>在适用场景上，</a:t>
            </a:r>
            <a:r>
              <a:rPr lang="en-US" altLang="zh-CN" dirty="0"/>
              <a:t>Scheme</a:t>
            </a:r>
            <a:r>
              <a:rPr lang="zh-CN" altLang="en-US" dirty="0"/>
              <a:t>的迭代操作更适合在对代码性能要求不高，对代码准确性要求高，要求验证的情形下使用。而</a:t>
            </a:r>
            <a:r>
              <a:rPr lang="en-US" altLang="zh-CN" dirty="0"/>
              <a:t>Python</a:t>
            </a:r>
            <a:r>
              <a:rPr lang="zh-CN" altLang="en-US" dirty="0"/>
              <a:t>的循环操作更适合在代码构造难度较大，要求浅显易懂的情形下使用。</a:t>
            </a:r>
            <a:endParaRPr lang="en-US" altLang="zh-CN" dirty="0"/>
          </a:p>
          <a:p>
            <a:pPr lvl="1">
              <a:lnSpc>
                <a:spcPct val="150000"/>
              </a:lnSpc>
            </a:pPr>
            <a:r>
              <a:rPr lang="zh-CN" altLang="en-US" dirty="0"/>
              <a:t>在代码书写方式上，</a:t>
            </a:r>
            <a:r>
              <a:rPr lang="en-US" altLang="zh-CN" dirty="0"/>
              <a:t>Scheme</a:t>
            </a:r>
            <a:r>
              <a:rPr lang="zh-CN" altLang="en-US" dirty="0"/>
              <a:t>与</a:t>
            </a:r>
            <a:r>
              <a:rPr lang="en-US" altLang="zh-CN" dirty="0"/>
              <a:t>Python</a:t>
            </a:r>
            <a:r>
              <a:rPr lang="zh-CN" altLang="en-US" dirty="0"/>
              <a:t>本身语法不同，且编程思想不同，实现方式必然存在着区别；</a:t>
            </a:r>
            <a:endParaRPr lang="en-US" altLang="zh-CN" dirty="0"/>
          </a:p>
          <a:p>
            <a:pPr lvl="1">
              <a:lnSpc>
                <a:spcPct val="150000"/>
              </a:lnSpc>
            </a:pPr>
            <a:endParaRPr lang="zh-CN" altLang="en-US" dirty="0"/>
          </a:p>
        </p:txBody>
      </p:sp>
    </p:spTree>
    <p:extLst>
      <p:ext uri="{BB962C8B-B14F-4D97-AF65-F5344CB8AC3E}">
        <p14:creationId xmlns:p14="http://schemas.microsoft.com/office/powerpoint/2010/main" val="84263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539B2-41B4-BD80-D782-D17D223D0C8C}"/>
              </a:ext>
            </a:extLst>
          </p:cNvPr>
          <p:cNvSpPr>
            <a:spLocks noGrp="1"/>
          </p:cNvSpPr>
          <p:nvPr>
            <p:ph type="title"/>
          </p:nvPr>
        </p:nvSpPr>
        <p:spPr>
          <a:xfrm>
            <a:off x="1048612" y="588675"/>
            <a:ext cx="9979272" cy="1325563"/>
          </a:xfrm>
        </p:spPr>
        <p:txBody>
          <a:bodyPr>
            <a:normAutofit/>
          </a:bodyPr>
          <a:lstStyle/>
          <a:p>
            <a:pPr algn="ctr"/>
            <a:r>
              <a:rPr lang="zh-CN" altLang="en-US" dirty="0"/>
              <a:t>迭代操作 ：解决问题的重要手段之一</a:t>
            </a:r>
          </a:p>
        </p:txBody>
      </p:sp>
      <p:pic>
        <p:nvPicPr>
          <p:cNvPr id="1026" name="Picture 2">
            <a:extLst>
              <a:ext uri="{FF2B5EF4-FFF2-40B4-BE49-F238E27FC236}">
                <a16:creationId xmlns:a16="http://schemas.microsoft.com/office/drawing/2014/main" id="{5A6B59AB-7148-B02D-C7FC-D55F1C018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137" y="2693576"/>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749C94D-364F-74BB-F788-19462C602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612" y="2693576"/>
            <a:ext cx="428625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78827C4-E37C-322A-286D-B5C443B713B5}"/>
              </a:ext>
            </a:extLst>
          </p:cNvPr>
          <p:cNvSpPr txBox="1"/>
          <p:nvPr/>
        </p:nvSpPr>
        <p:spPr>
          <a:xfrm>
            <a:off x="7510560" y="2043592"/>
            <a:ext cx="3375302" cy="523220"/>
          </a:xfrm>
          <a:prstGeom prst="rect">
            <a:avLst/>
          </a:prstGeom>
          <a:noFill/>
        </p:spPr>
        <p:txBody>
          <a:bodyPr wrap="square" rtlCol="0">
            <a:spAutoFit/>
          </a:bodyPr>
          <a:lstStyle/>
          <a:p>
            <a:pPr algn="ctr"/>
            <a:r>
              <a:rPr lang="zh-CN" altLang="en-US" sz="2800" b="1" dirty="0"/>
              <a:t>递归</a:t>
            </a:r>
          </a:p>
        </p:txBody>
      </p:sp>
      <p:sp>
        <p:nvSpPr>
          <p:cNvPr id="6" name="文本框 5">
            <a:extLst>
              <a:ext uri="{FF2B5EF4-FFF2-40B4-BE49-F238E27FC236}">
                <a16:creationId xmlns:a16="http://schemas.microsoft.com/office/drawing/2014/main" id="{6163E8C7-12EA-125E-0263-EE14DBE0CE96}"/>
              </a:ext>
            </a:extLst>
          </p:cNvPr>
          <p:cNvSpPr txBox="1"/>
          <p:nvPr/>
        </p:nvSpPr>
        <p:spPr>
          <a:xfrm>
            <a:off x="1306140" y="1999611"/>
            <a:ext cx="3375302" cy="523220"/>
          </a:xfrm>
          <a:prstGeom prst="rect">
            <a:avLst/>
          </a:prstGeom>
          <a:noFill/>
        </p:spPr>
        <p:txBody>
          <a:bodyPr wrap="square" rtlCol="0">
            <a:spAutoFit/>
          </a:bodyPr>
          <a:lstStyle/>
          <a:p>
            <a:pPr algn="ctr"/>
            <a:r>
              <a:rPr lang="zh-CN" altLang="en-US" sz="2800" b="1" dirty="0"/>
              <a:t>循环</a:t>
            </a:r>
          </a:p>
        </p:txBody>
      </p:sp>
    </p:spTree>
    <p:extLst>
      <p:ext uri="{BB962C8B-B14F-4D97-AF65-F5344CB8AC3E}">
        <p14:creationId xmlns:p14="http://schemas.microsoft.com/office/powerpoint/2010/main" val="1232175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86407-828B-3E11-0ADD-9BA649D77FF4}"/>
              </a:ext>
            </a:extLst>
          </p:cNvPr>
          <p:cNvSpPr>
            <a:spLocks noGrp="1"/>
          </p:cNvSpPr>
          <p:nvPr>
            <p:ph type="title"/>
          </p:nvPr>
        </p:nvSpPr>
        <p:spPr>
          <a:xfrm>
            <a:off x="4686300" y="2526400"/>
            <a:ext cx="2819400" cy="1805199"/>
          </a:xfrm>
        </p:spPr>
        <p:txBody>
          <a:bodyPr>
            <a:normAutofit/>
          </a:bodyPr>
          <a:lstStyle/>
          <a:p>
            <a:r>
              <a:rPr lang="zh-CN" altLang="en-US" sz="9600" b="1" dirty="0"/>
              <a:t>谢谢</a:t>
            </a:r>
          </a:p>
        </p:txBody>
      </p:sp>
    </p:spTree>
    <p:extLst>
      <p:ext uri="{BB962C8B-B14F-4D97-AF65-F5344CB8AC3E}">
        <p14:creationId xmlns:p14="http://schemas.microsoft.com/office/powerpoint/2010/main" val="135331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E1DEE88-3F66-593D-08C5-480B06999CC8}"/>
              </a:ext>
            </a:extLst>
          </p:cNvPr>
          <p:cNvSpPr>
            <a:spLocks noGrp="1"/>
          </p:cNvSpPr>
          <p:nvPr>
            <p:ph idx="1"/>
          </p:nvPr>
        </p:nvSpPr>
        <p:spPr>
          <a:xfrm>
            <a:off x="463658" y="1753605"/>
            <a:ext cx="10515600" cy="4351338"/>
          </a:xfrm>
        </p:spPr>
        <p:txBody>
          <a:bodyPr/>
          <a:lstStyle/>
          <a:p>
            <a:r>
              <a:rPr lang="en-US" altLang="zh-CN" sz="3600" dirty="0"/>
              <a:t>Scheme  </a:t>
            </a:r>
            <a:r>
              <a:rPr lang="zh-CN" altLang="en-US" sz="3600" dirty="0"/>
              <a:t>函数式编程</a:t>
            </a:r>
            <a:endParaRPr lang="en-US" altLang="zh-CN" sz="3600" dirty="0"/>
          </a:p>
          <a:p>
            <a:pPr marL="0" indent="0">
              <a:buNone/>
            </a:pPr>
            <a:endParaRPr lang="en-US" altLang="zh-CN" dirty="0"/>
          </a:p>
          <a:p>
            <a:pPr marL="0" indent="0">
              <a:buNone/>
            </a:pPr>
            <a:endParaRPr lang="en-US" altLang="zh-CN" dirty="0"/>
          </a:p>
          <a:p>
            <a:r>
              <a:rPr lang="en-US" altLang="zh-CN" sz="3600" dirty="0"/>
              <a:t>Python  </a:t>
            </a:r>
            <a:r>
              <a:rPr lang="zh-CN" altLang="en-US" sz="3600" dirty="0"/>
              <a:t>过程式编程</a:t>
            </a:r>
            <a:endParaRPr lang="en-US" altLang="zh-CN" sz="3600" dirty="0"/>
          </a:p>
        </p:txBody>
      </p:sp>
      <p:pic>
        <p:nvPicPr>
          <p:cNvPr id="4" name="图片 3">
            <a:extLst>
              <a:ext uri="{FF2B5EF4-FFF2-40B4-BE49-F238E27FC236}">
                <a16:creationId xmlns:a16="http://schemas.microsoft.com/office/drawing/2014/main" id="{A7DE8EA5-FB3F-FA60-567F-EA9F875E3422}"/>
              </a:ext>
            </a:extLst>
          </p:cNvPr>
          <p:cNvPicPr>
            <a:picLocks noChangeAspect="1"/>
          </p:cNvPicPr>
          <p:nvPr/>
        </p:nvPicPr>
        <p:blipFill>
          <a:blip r:embed="rId2"/>
          <a:stretch>
            <a:fillRect/>
          </a:stretch>
        </p:blipFill>
        <p:spPr>
          <a:xfrm>
            <a:off x="4876848" y="1605510"/>
            <a:ext cx="844610" cy="844610"/>
          </a:xfrm>
          <a:prstGeom prst="rect">
            <a:avLst/>
          </a:prstGeom>
        </p:spPr>
      </p:pic>
      <p:pic>
        <p:nvPicPr>
          <p:cNvPr id="5" name="图片 4">
            <a:extLst>
              <a:ext uri="{FF2B5EF4-FFF2-40B4-BE49-F238E27FC236}">
                <a16:creationId xmlns:a16="http://schemas.microsoft.com/office/drawing/2014/main" id="{B94D586E-41D4-3E19-6392-61EE25138653}"/>
              </a:ext>
            </a:extLst>
          </p:cNvPr>
          <p:cNvPicPr>
            <a:picLocks noChangeAspect="1"/>
          </p:cNvPicPr>
          <p:nvPr/>
        </p:nvPicPr>
        <p:blipFill>
          <a:blip r:embed="rId3"/>
          <a:stretch>
            <a:fillRect/>
          </a:stretch>
        </p:blipFill>
        <p:spPr>
          <a:xfrm>
            <a:off x="4876848" y="3214842"/>
            <a:ext cx="954107" cy="954107"/>
          </a:xfrm>
          <a:prstGeom prst="rect">
            <a:avLst/>
          </a:prstGeom>
        </p:spPr>
      </p:pic>
      <p:sp>
        <p:nvSpPr>
          <p:cNvPr id="7" name="文本框 6">
            <a:extLst>
              <a:ext uri="{FF2B5EF4-FFF2-40B4-BE49-F238E27FC236}">
                <a16:creationId xmlns:a16="http://schemas.microsoft.com/office/drawing/2014/main" id="{58B87628-61DC-AF49-1B5A-C66B131C3A0B}"/>
              </a:ext>
            </a:extLst>
          </p:cNvPr>
          <p:cNvSpPr txBox="1"/>
          <p:nvPr/>
        </p:nvSpPr>
        <p:spPr>
          <a:xfrm>
            <a:off x="463658" y="623717"/>
            <a:ext cx="11264684" cy="954107"/>
          </a:xfrm>
          <a:prstGeom prst="rect">
            <a:avLst/>
          </a:prstGeom>
          <a:noFill/>
        </p:spPr>
        <p:txBody>
          <a:bodyPr wrap="square">
            <a:spAutoFit/>
          </a:bodyPr>
          <a:lstStyle/>
          <a:p>
            <a:r>
              <a:rPr lang="zh-CN" altLang="en-US" sz="2800" dirty="0"/>
              <a:t>绝大部分编程语言都支持迭代操作。</a:t>
            </a:r>
            <a:endParaRPr lang="en-US" altLang="zh-CN" sz="2800" dirty="0"/>
          </a:p>
          <a:p>
            <a:r>
              <a:rPr lang="zh-CN" altLang="en-US" sz="2800" dirty="0"/>
              <a:t>但是函数式编程语言和过程式编程语言在迭代操作和实现上存在区别。</a:t>
            </a:r>
            <a:endParaRPr lang="en-US" altLang="zh-CN" sz="2800" dirty="0"/>
          </a:p>
        </p:txBody>
      </p:sp>
      <p:sp>
        <p:nvSpPr>
          <p:cNvPr id="11" name="文本框 10">
            <a:extLst>
              <a:ext uri="{FF2B5EF4-FFF2-40B4-BE49-F238E27FC236}">
                <a16:creationId xmlns:a16="http://schemas.microsoft.com/office/drawing/2014/main" id="{25895549-36EC-136F-A93D-82E2105BA998}"/>
              </a:ext>
            </a:extLst>
          </p:cNvPr>
          <p:cNvSpPr txBox="1"/>
          <p:nvPr/>
        </p:nvSpPr>
        <p:spPr>
          <a:xfrm>
            <a:off x="463658" y="5263440"/>
            <a:ext cx="11460298" cy="954107"/>
          </a:xfrm>
          <a:prstGeom prst="rect">
            <a:avLst/>
          </a:prstGeom>
          <a:noFill/>
        </p:spPr>
        <p:txBody>
          <a:bodyPr wrap="square">
            <a:spAutoFit/>
          </a:bodyPr>
          <a:lstStyle/>
          <a:p>
            <a:r>
              <a:rPr lang="zh-CN" altLang="en-US" sz="2800" dirty="0"/>
              <a:t>本文将以</a:t>
            </a:r>
            <a:r>
              <a:rPr lang="en-US" altLang="zh-CN" sz="2800" dirty="0"/>
              <a:t>Scheme</a:t>
            </a:r>
            <a:r>
              <a:rPr lang="zh-CN" altLang="en-US" sz="2800" dirty="0"/>
              <a:t>，</a:t>
            </a:r>
            <a:r>
              <a:rPr lang="en-US" altLang="zh-CN" sz="2800" dirty="0"/>
              <a:t>Python</a:t>
            </a:r>
            <a:r>
              <a:rPr lang="zh-CN" altLang="en-US" sz="2800" dirty="0"/>
              <a:t>为例，分析函数式编程与过程式编程在循环与递归在实现层面的差异</a:t>
            </a:r>
          </a:p>
        </p:txBody>
      </p:sp>
    </p:spTree>
    <p:extLst>
      <p:ext uri="{BB962C8B-B14F-4D97-AF65-F5344CB8AC3E}">
        <p14:creationId xmlns:p14="http://schemas.microsoft.com/office/powerpoint/2010/main" val="260928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7DBA4-265F-DBFA-0AF6-A2A63596BA23}"/>
              </a:ext>
            </a:extLst>
          </p:cNvPr>
          <p:cNvSpPr>
            <a:spLocks noGrp="1"/>
          </p:cNvSpPr>
          <p:nvPr>
            <p:ph type="title"/>
          </p:nvPr>
        </p:nvSpPr>
        <p:spPr/>
        <p:txBody>
          <a:bodyPr/>
          <a:lstStyle/>
          <a:p>
            <a:r>
              <a:rPr lang="zh-CN" altLang="en-US" dirty="0"/>
              <a:t>主要从以下三方面简要分析其差异</a:t>
            </a:r>
          </a:p>
        </p:txBody>
      </p:sp>
      <p:sp>
        <p:nvSpPr>
          <p:cNvPr id="3" name="内容占位符 2">
            <a:extLst>
              <a:ext uri="{FF2B5EF4-FFF2-40B4-BE49-F238E27FC236}">
                <a16:creationId xmlns:a16="http://schemas.microsoft.com/office/drawing/2014/main" id="{F5457CDE-0F5E-272E-D0AB-70BE244AE3B9}"/>
              </a:ext>
            </a:extLst>
          </p:cNvPr>
          <p:cNvSpPr>
            <a:spLocks noGrp="1"/>
          </p:cNvSpPr>
          <p:nvPr>
            <p:ph idx="1"/>
          </p:nvPr>
        </p:nvSpPr>
        <p:spPr/>
        <p:txBody>
          <a:bodyPr>
            <a:normAutofit/>
          </a:bodyPr>
          <a:lstStyle/>
          <a:p>
            <a:r>
              <a:rPr lang="zh-CN" altLang="en-US" sz="4400" dirty="0"/>
              <a:t>代码书写方式</a:t>
            </a:r>
            <a:endParaRPr lang="en-US" altLang="zh-CN" sz="4400" dirty="0"/>
          </a:p>
          <a:p>
            <a:r>
              <a:rPr lang="zh-CN" altLang="en-US" sz="4400" dirty="0"/>
              <a:t>编程思想</a:t>
            </a:r>
            <a:endParaRPr lang="en-US" altLang="zh-CN" sz="4400" dirty="0"/>
          </a:p>
          <a:p>
            <a:r>
              <a:rPr lang="zh-CN" altLang="en-US" sz="4400" dirty="0"/>
              <a:t>适用场景</a:t>
            </a:r>
          </a:p>
        </p:txBody>
      </p:sp>
    </p:spTree>
    <p:extLst>
      <p:ext uri="{BB962C8B-B14F-4D97-AF65-F5344CB8AC3E}">
        <p14:creationId xmlns:p14="http://schemas.microsoft.com/office/powerpoint/2010/main" val="304266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47548-4B85-FA4E-2064-116A3029210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4ED1CAC-0FA6-D981-8369-2DA549188C85}"/>
              </a:ext>
            </a:extLst>
          </p:cNvPr>
          <p:cNvSpPr>
            <a:spLocks noGrp="1"/>
          </p:cNvSpPr>
          <p:nvPr>
            <p:ph type="title"/>
          </p:nvPr>
        </p:nvSpPr>
        <p:spPr/>
        <p:txBody>
          <a:bodyPr/>
          <a:lstStyle/>
          <a:p>
            <a:r>
              <a:rPr lang="zh-CN" altLang="en-US" dirty="0"/>
              <a:t>主要从以下三方面简要分析其差异</a:t>
            </a:r>
          </a:p>
        </p:txBody>
      </p:sp>
      <p:sp>
        <p:nvSpPr>
          <p:cNvPr id="3" name="内容占位符 2">
            <a:extLst>
              <a:ext uri="{FF2B5EF4-FFF2-40B4-BE49-F238E27FC236}">
                <a16:creationId xmlns:a16="http://schemas.microsoft.com/office/drawing/2014/main" id="{B6C0E5BC-5C5F-8DEA-A5BC-64510002E9A5}"/>
              </a:ext>
            </a:extLst>
          </p:cNvPr>
          <p:cNvSpPr>
            <a:spLocks noGrp="1"/>
          </p:cNvSpPr>
          <p:nvPr>
            <p:ph idx="1"/>
          </p:nvPr>
        </p:nvSpPr>
        <p:spPr/>
        <p:txBody>
          <a:bodyPr>
            <a:normAutofit/>
          </a:bodyPr>
          <a:lstStyle/>
          <a:p>
            <a:r>
              <a:rPr lang="zh-CN" altLang="en-US" sz="4400" dirty="0">
                <a:solidFill>
                  <a:srgbClr val="FF0000"/>
                </a:solidFill>
              </a:rPr>
              <a:t>代码书写方式</a:t>
            </a:r>
            <a:endParaRPr lang="en-US" altLang="zh-CN" sz="4400" dirty="0">
              <a:solidFill>
                <a:srgbClr val="FF0000"/>
              </a:solidFill>
            </a:endParaRPr>
          </a:p>
          <a:p>
            <a:r>
              <a:rPr lang="zh-CN" altLang="en-US" sz="4400" dirty="0"/>
              <a:t>编程思想</a:t>
            </a:r>
            <a:endParaRPr lang="en-US" altLang="zh-CN" sz="4400" dirty="0"/>
          </a:p>
          <a:p>
            <a:r>
              <a:rPr lang="zh-CN" altLang="en-US" sz="4400" dirty="0"/>
              <a:t>适用场景</a:t>
            </a:r>
          </a:p>
        </p:txBody>
      </p:sp>
    </p:spTree>
    <p:extLst>
      <p:ext uri="{BB962C8B-B14F-4D97-AF65-F5344CB8AC3E}">
        <p14:creationId xmlns:p14="http://schemas.microsoft.com/office/powerpoint/2010/main" val="385029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46472-5718-FE11-3F54-A0E474E71819}"/>
              </a:ext>
            </a:extLst>
          </p:cNvPr>
          <p:cNvSpPr>
            <a:spLocks noGrp="1"/>
          </p:cNvSpPr>
          <p:nvPr>
            <p:ph type="title"/>
          </p:nvPr>
        </p:nvSpPr>
        <p:spPr/>
        <p:txBody>
          <a:bodyPr/>
          <a:lstStyle/>
          <a:p>
            <a:r>
              <a:rPr lang="zh-CN" altLang="en-US" dirty="0"/>
              <a:t>具体代码书写方式</a:t>
            </a:r>
          </a:p>
        </p:txBody>
      </p:sp>
      <p:pic>
        <p:nvPicPr>
          <p:cNvPr id="5" name="内容占位符 4">
            <a:extLst>
              <a:ext uri="{FF2B5EF4-FFF2-40B4-BE49-F238E27FC236}">
                <a16:creationId xmlns:a16="http://schemas.microsoft.com/office/drawing/2014/main" id="{1687FADC-F6A4-8214-6237-722E2122608E}"/>
              </a:ext>
            </a:extLst>
          </p:cNvPr>
          <p:cNvPicPr>
            <a:picLocks noGrp="1" noChangeAspect="1"/>
          </p:cNvPicPr>
          <p:nvPr>
            <p:ph idx="1"/>
          </p:nvPr>
        </p:nvPicPr>
        <p:blipFill>
          <a:blip r:embed="rId2"/>
          <a:stretch>
            <a:fillRect/>
          </a:stretch>
        </p:blipFill>
        <p:spPr>
          <a:xfrm>
            <a:off x="500152" y="2991189"/>
            <a:ext cx="5912089" cy="2782160"/>
          </a:xfrm>
        </p:spPr>
      </p:pic>
      <p:pic>
        <p:nvPicPr>
          <p:cNvPr id="7" name="图片 6">
            <a:extLst>
              <a:ext uri="{FF2B5EF4-FFF2-40B4-BE49-F238E27FC236}">
                <a16:creationId xmlns:a16="http://schemas.microsoft.com/office/drawing/2014/main" id="{B5426A2A-A6D5-CF69-D6C1-FA2462EE6772}"/>
              </a:ext>
            </a:extLst>
          </p:cNvPr>
          <p:cNvPicPr>
            <a:picLocks noChangeAspect="1"/>
          </p:cNvPicPr>
          <p:nvPr/>
        </p:nvPicPr>
        <p:blipFill>
          <a:blip r:embed="rId3"/>
          <a:stretch>
            <a:fillRect/>
          </a:stretch>
        </p:blipFill>
        <p:spPr>
          <a:xfrm>
            <a:off x="6526626" y="2794103"/>
            <a:ext cx="5510196" cy="3176332"/>
          </a:xfrm>
          <a:prstGeom prst="rect">
            <a:avLst/>
          </a:prstGeom>
        </p:spPr>
      </p:pic>
      <p:sp>
        <p:nvSpPr>
          <p:cNvPr id="3" name="内容占位符 2">
            <a:extLst>
              <a:ext uri="{FF2B5EF4-FFF2-40B4-BE49-F238E27FC236}">
                <a16:creationId xmlns:a16="http://schemas.microsoft.com/office/drawing/2014/main" id="{11AA2A62-9C23-76ED-EE8A-5AB58C3F061B}"/>
              </a:ext>
            </a:extLst>
          </p:cNvPr>
          <p:cNvSpPr txBox="1">
            <a:spLocks/>
          </p:cNvSpPr>
          <p:nvPr/>
        </p:nvSpPr>
        <p:spPr>
          <a:xfrm>
            <a:off x="1439618" y="1665626"/>
            <a:ext cx="10828663" cy="994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a:t>如在处理斐波那契数列的问题中：</a:t>
            </a:r>
            <a:endParaRPr lang="en-US" altLang="zh-CN"/>
          </a:p>
          <a:p>
            <a:pPr marL="0" indent="0">
              <a:buFont typeface="Arial" panose="020B0604020202020204" pitchFamily="34" charset="0"/>
              <a:buNone/>
            </a:pPr>
            <a:r>
              <a:rPr lang="en-US" altLang="zh-CN"/>
              <a:t>                      </a:t>
            </a:r>
            <a:endParaRPr lang="zh-CN" altLang="en-US" dirty="0"/>
          </a:p>
        </p:txBody>
      </p:sp>
    </p:spTree>
    <p:extLst>
      <p:ext uri="{BB962C8B-B14F-4D97-AF65-F5344CB8AC3E}">
        <p14:creationId xmlns:p14="http://schemas.microsoft.com/office/powerpoint/2010/main" val="168151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96494-82F2-F3F9-E6ED-EA50A60ABA5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E588859-7D46-99CF-7971-0CB63FF89B25}"/>
              </a:ext>
            </a:extLst>
          </p:cNvPr>
          <p:cNvSpPr>
            <a:spLocks noGrp="1"/>
          </p:cNvSpPr>
          <p:nvPr>
            <p:ph type="title"/>
          </p:nvPr>
        </p:nvSpPr>
        <p:spPr/>
        <p:txBody>
          <a:bodyPr/>
          <a:lstStyle/>
          <a:p>
            <a:r>
              <a:rPr lang="zh-CN" altLang="en-US" dirty="0"/>
              <a:t>主要从以下三方面简要分析其差异</a:t>
            </a:r>
          </a:p>
        </p:txBody>
      </p:sp>
      <p:sp>
        <p:nvSpPr>
          <p:cNvPr id="3" name="内容占位符 2">
            <a:extLst>
              <a:ext uri="{FF2B5EF4-FFF2-40B4-BE49-F238E27FC236}">
                <a16:creationId xmlns:a16="http://schemas.microsoft.com/office/drawing/2014/main" id="{24052582-2E9B-E5F0-379D-3A55CD287C82}"/>
              </a:ext>
            </a:extLst>
          </p:cNvPr>
          <p:cNvSpPr>
            <a:spLocks noGrp="1"/>
          </p:cNvSpPr>
          <p:nvPr>
            <p:ph idx="1"/>
          </p:nvPr>
        </p:nvSpPr>
        <p:spPr/>
        <p:txBody>
          <a:bodyPr>
            <a:normAutofit/>
          </a:bodyPr>
          <a:lstStyle/>
          <a:p>
            <a:r>
              <a:rPr lang="zh-CN" altLang="en-US" sz="4400" dirty="0"/>
              <a:t>代码书写方式</a:t>
            </a:r>
            <a:endParaRPr lang="en-US" altLang="zh-CN" sz="4400" dirty="0"/>
          </a:p>
          <a:p>
            <a:r>
              <a:rPr lang="zh-CN" altLang="en-US" sz="4400" dirty="0">
                <a:solidFill>
                  <a:srgbClr val="FF0000"/>
                </a:solidFill>
              </a:rPr>
              <a:t>编程思想</a:t>
            </a:r>
            <a:endParaRPr lang="en-US" altLang="zh-CN" sz="4400" dirty="0">
              <a:solidFill>
                <a:srgbClr val="FF0000"/>
              </a:solidFill>
            </a:endParaRPr>
          </a:p>
          <a:p>
            <a:r>
              <a:rPr lang="zh-CN" altLang="en-US" sz="4400" dirty="0"/>
              <a:t>适用场景</a:t>
            </a:r>
          </a:p>
        </p:txBody>
      </p:sp>
    </p:spTree>
    <p:extLst>
      <p:ext uri="{BB962C8B-B14F-4D97-AF65-F5344CB8AC3E}">
        <p14:creationId xmlns:p14="http://schemas.microsoft.com/office/powerpoint/2010/main" val="340607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508E1-8EFB-7B81-A051-49AD32B714B0}"/>
              </a:ext>
            </a:extLst>
          </p:cNvPr>
          <p:cNvSpPr>
            <a:spLocks noGrp="1"/>
          </p:cNvSpPr>
          <p:nvPr>
            <p:ph type="title"/>
          </p:nvPr>
        </p:nvSpPr>
        <p:spPr/>
        <p:txBody>
          <a:bodyPr/>
          <a:lstStyle/>
          <a:p>
            <a:r>
              <a:rPr lang="zh-CN" altLang="en-US" dirty="0"/>
              <a:t>编程思想</a:t>
            </a:r>
          </a:p>
        </p:txBody>
      </p:sp>
      <p:sp>
        <p:nvSpPr>
          <p:cNvPr id="3" name="内容占位符 2">
            <a:extLst>
              <a:ext uri="{FF2B5EF4-FFF2-40B4-BE49-F238E27FC236}">
                <a16:creationId xmlns:a16="http://schemas.microsoft.com/office/drawing/2014/main" id="{5E45534F-3C02-64FD-60DB-D49F525B2A14}"/>
              </a:ext>
            </a:extLst>
          </p:cNvPr>
          <p:cNvSpPr>
            <a:spLocks noGrp="1"/>
          </p:cNvSpPr>
          <p:nvPr>
            <p:ph idx="1"/>
          </p:nvPr>
        </p:nvSpPr>
        <p:spPr>
          <a:xfrm>
            <a:off x="838200" y="1825625"/>
            <a:ext cx="8327834" cy="1446385"/>
          </a:xfrm>
        </p:spPr>
        <p:txBody>
          <a:bodyPr/>
          <a:lstStyle/>
          <a:p>
            <a:r>
              <a:rPr lang="zh-CN" altLang="en-US" dirty="0">
                <a:solidFill>
                  <a:srgbClr val="FF0000"/>
                </a:solidFill>
              </a:rPr>
              <a:t>编程哲学</a:t>
            </a:r>
            <a:r>
              <a:rPr lang="zh-CN" altLang="en-US" dirty="0"/>
              <a:t>：</a:t>
            </a:r>
            <a:endParaRPr lang="en-US" altLang="zh-CN" dirty="0"/>
          </a:p>
          <a:p>
            <a:pPr lvl="1"/>
            <a:r>
              <a:rPr lang="en-US" altLang="zh-CN" dirty="0"/>
              <a:t>Scheme</a:t>
            </a:r>
            <a:r>
              <a:rPr lang="zh-CN" altLang="en-US" dirty="0"/>
              <a:t>：这件事是什么</a:t>
            </a:r>
            <a:endParaRPr lang="en-US" altLang="zh-CN" dirty="0"/>
          </a:p>
          <a:p>
            <a:pPr lvl="1"/>
            <a:r>
              <a:rPr lang="en-US" altLang="zh-CN" dirty="0"/>
              <a:t>Python</a:t>
            </a:r>
            <a:r>
              <a:rPr lang="zh-CN" altLang="en-US" dirty="0"/>
              <a:t>： 这件事怎么做</a:t>
            </a:r>
            <a:endParaRPr lang="en-US" altLang="zh-CN" dirty="0"/>
          </a:p>
          <a:p>
            <a:pPr lvl="1"/>
            <a:endParaRPr lang="en-US" altLang="zh-CN" dirty="0"/>
          </a:p>
        </p:txBody>
      </p:sp>
      <p:sp>
        <p:nvSpPr>
          <p:cNvPr id="6" name="内容占位符 2">
            <a:extLst>
              <a:ext uri="{FF2B5EF4-FFF2-40B4-BE49-F238E27FC236}">
                <a16:creationId xmlns:a16="http://schemas.microsoft.com/office/drawing/2014/main" id="{FDAEAD05-7EFD-79B9-5A7D-69B789337E45}"/>
              </a:ext>
            </a:extLst>
          </p:cNvPr>
          <p:cNvSpPr txBox="1">
            <a:spLocks/>
          </p:cNvSpPr>
          <p:nvPr/>
        </p:nvSpPr>
        <p:spPr>
          <a:xfrm>
            <a:off x="838200" y="3585991"/>
            <a:ext cx="8327834" cy="1446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状态管理：</a:t>
            </a:r>
            <a:endParaRPr lang="en-US" altLang="zh-CN" dirty="0"/>
          </a:p>
          <a:p>
            <a:pPr lvl="1"/>
            <a:r>
              <a:rPr lang="en-US" altLang="zh-CN" dirty="0"/>
              <a:t>Scheme</a:t>
            </a:r>
            <a:r>
              <a:rPr lang="zh-CN" altLang="en-US" dirty="0"/>
              <a:t>：不改变状态</a:t>
            </a:r>
            <a:endParaRPr lang="en-US" altLang="zh-CN" dirty="0"/>
          </a:p>
          <a:p>
            <a:pPr lvl="1"/>
            <a:r>
              <a:rPr lang="en-US" altLang="zh-CN" dirty="0"/>
              <a:t>Python</a:t>
            </a:r>
            <a:r>
              <a:rPr lang="zh-CN" altLang="en-US" dirty="0"/>
              <a:t>： 改变状态</a:t>
            </a:r>
            <a:endParaRPr lang="en-US" altLang="zh-CN" dirty="0"/>
          </a:p>
        </p:txBody>
      </p:sp>
    </p:spTree>
    <p:extLst>
      <p:ext uri="{BB962C8B-B14F-4D97-AF65-F5344CB8AC3E}">
        <p14:creationId xmlns:p14="http://schemas.microsoft.com/office/powerpoint/2010/main" val="376307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A5B79-C8BE-B8CB-19D7-16BA0A664986}"/>
              </a:ext>
            </a:extLst>
          </p:cNvPr>
          <p:cNvSpPr>
            <a:spLocks noGrp="1"/>
          </p:cNvSpPr>
          <p:nvPr>
            <p:ph type="title"/>
          </p:nvPr>
        </p:nvSpPr>
        <p:spPr/>
        <p:txBody>
          <a:bodyPr/>
          <a:lstStyle/>
          <a:p>
            <a:r>
              <a:rPr lang="zh-CN" altLang="en-US" dirty="0"/>
              <a:t>符号求导程序（</a:t>
            </a:r>
            <a:r>
              <a:rPr lang="en-US" altLang="zh-CN" dirty="0"/>
              <a:t>Scheme</a:t>
            </a:r>
            <a:r>
              <a:rPr lang="zh-CN" altLang="en-US" dirty="0"/>
              <a:t>：</a:t>
            </a:r>
            <a:r>
              <a:rPr lang="zh-CN" altLang="en-US" dirty="0">
                <a:solidFill>
                  <a:srgbClr val="FF0000"/>
                </a:solidFill>
              </a:rPr>
              <a:t>这件事是什么</a:t>
            </a:r>
            <a:r>
              <a:rPr lang="zh-CN" altLang="en-US" dirty="0"/>
              <a:t>）</a:t>
            </a:r>
          </a:p>
        </p:txBody>
      </p:sp>
      <p:pic>
        <p:nvPicPr>
          <p:cNvPr id="5" name="内容占位符 4">
            <a:extLst>
              <a:ext uri="{FF2B5EF4-FFF2-40B4-BE49-F238E27FC236}">
                <a16:creationId xmlns:a16="http://schemas.microsoft.com/office/drawing/2014/main" id="{A433A368-28E6-3F9B-EFBA-CDF985B58820}"/>
              </a:ext>
            </a:extLst>
          </p:cNvPr>
          <p:cNvPicPr>
            <a:picLocks noGrp="1" noChangeAspect="1"/>
          </p:cNvPicPr>
          <p:nvPr>
            <p:ph idx="1"/>
          </p:nvPr>
        </p:nvPicPr>
        <p:blipFill>
          <a:blip r:embed="rId2"/>
          <a:stretch>
            <a:fillRect/>
          </a:stretch>
        </p:blipFill>
        <p:spPr>
          <a:xfrm>
            <a:off x="0" y="1630821"/>
            <a:ext cx="12192000" cy="2698305"/>
          </a:xfrm>
        </p:spPr>
      </p:pic>
      <p:sp>
        <p:nvSpPr>
          <p:cNvPr id="6" name="文本框 5">
            <a:extLst>
              <a:ext uri="{FF2B5EF4-FFF2-40B4-BE49-F238E27FC236}">
                <a16:creationId xmlns:a16="http://schemas.microsoft.com/office/drawing/2014/main" id="{81FF0157-FDA3-60BF-F782-E66D6091F0FD}"/>
              </a:ext>
            </a:extLst>
          </p:cNvPr>
          <p:cNvSpPr txBox="1"/>
          <p:nvPr/>
        </p:nvSpPr>
        <p:spPr>
          <a:xfrm>
            <a:off x="4625247" y="4707026"/>
            <a:ext cx="2941503" cy="523220"/>
          </a:xfrm>
          <a:prstGeom prst="rect">
            <a:avLst/>
          </a:prstGeom>
          <a:noFill/>
        </p:spPr>
        <p:txBody>
          <a:bodyPr wrap="square" rtlCol="0">
            <a:spAutoFit/>
          </a:bodyPr>
          <a:lstStyle/>
          <a:p>
            <a:r>
              <a:rPr lang="en-US" altLang="zh-CN" sz="2800" b="1" dirty="0"/>
              <a:t>Wishful Thinking</a:t>
            </a:r>
            <a:endParaRPr lang="zh-CN" altLang="en-US" sz="2800" b="1" dirty="0"/>
          </a:p>
        </p:txBody>
      </p:sp>
      <p:sp>
        <p:nvSpPr>
          <p:cNvPr id="7" name="文本框 6">
            <a:extLst>
              <a:ext uri="{FF2B5EF4-FFF2-40B4-BE49-F238E27FC236}">
                <a16:creationId xmlns:a16="http://schemas.microsoft.com/office/drawing/2014/main" id="{98216FE6-5035-C401-C70B-01C8B617CA1F}"/>
              </a:ext>
            </a:extLst>
          </p:cNvPr>
          <p:cNvSpPr txBox="1"/>
          <p:nvPr/>
        </p:nvSpPr>
        <p:spPr>
          <a:xfrm>
            <a:off x="977700" y="5608146"/>
            <a:ext cx="10236595" cy="400110"/>
          </a:xfrm>
          <a:prstGeom prst="rect">
            <a:avLst/>
          </a:prstGeom>
          <a:noFill/>
        </p:spPr>
        <p:txBody>
          <a:bodyPr wrap="square" rtlCol="0">
            <a:spAutoFit/>
          </a:bodyPr>
          <a:lstStyle/>
          <a:p>
            <a:r>
              <a:rPr lang="zh-CN" altLang="en-US" sz="2000" dirty="0"/>
              <a:t>先假设一些功能已经被别人实现，重点关心这件事的核心逻辑，这便是强调“</a:t>
            </a:r>
            <a:r>
              <a:rPr lang="zh-CN" altLang="en-US" sz="2000" dirty="0">
                <a:solidFill>
                  <a:srgbClr val="FF0000"/>
                </a:solidFill>
              </a:rPr>
              <a:t>这件事是什么</a:t>
            </a:r>
            <a:r>
              <a:rPr lang="zh-CN" altLang="en-US" sz="2000" dirty="0"/>
              <a:t>”</a:t>
            </a:r>
          </a:p>
        </p:txBody>
      </p:sp>
    </p:spTree>
    <p:extLst>
      <p:ext uri="{BB962C8B-B14F-4D97-AF65-F5344CB8AC3E}">
        <p14:creationId xmlns:p14="http://schemas.microsoft.com/office/powerpoint/2010/main" val="4291921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832</Words>
  <Application>Microsoft Office PowerPoint</Application>
  <PresentationFormat>宽屏</PresentationFormat>
  <Paragraphs>81</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Arial</vt:lpstr>
      <vt:lpstr>Cambria Math</vt:lpstr>
      <vt:lpstr>Office 主题​​</vt:lpstr>
      <vt:lpstr>Scheme和Python中 迭代操作的实现差异</vt:lpstr>
      <vt:lpstr>迭代操作 ：解决问题的重要手段之一</vt:lpstr>
      <vt:lpstr>PowerPoint 演示文稿</vt:lpstr>
      <vt:lpstr>主要从以下三方面简要分析其差异</vt:lpstr>
      <vt:lpstr>主要从以下三方面简要分析其差异</vt:lpstr>
      <vt:lpstr>具体代码书写方式</vt:lpstr>
      <vt:lpstr>主要从以下三方面简要分析其差异</vt:lpstr>
      <vt:lpstr>编程思想</vt:lpstr>
      <vt:lpstr>符号求导程序（Scheme：这件事是什么）</vt:lpstr>
      <vt:lpstr>Wishful Thinking后</vt:lpstr>
      <vt:lpstr>Wishful thinking的具体实现</vt:lpstr>
      <vt:lpstr>PowerPoint 演示文稿</vt:lpstr>
      <vt:lpstr> 经典数列求和（Python: 这件事怎么做）</vt:lpstr>
      <vt:lpstr>编程思想</vt:lpstr>
      <vt:lpstr>Scheme 的递归不改变状态</vt:lpstr>
      <vt:lpstr>主要从以下三方面简要分析其差异</vt:lpstr>
      <vt:lpstr>适用场景</vt:lpstr>
      <vt:lpstr>Python</vt:lpstr>
      <vt:lpstr>结论</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MIT NJ</dc:creator>
  <cp:lastModifiedBy>MIT NJ</cp:lastModifiedBy>
  <cp:revision>14</cp:revision>
  <dcterms:created xsi:type="dcterms:W3CDTF">2024-12-10T13:07:26Z</dcterms:created>
  <dcterms:modified xsi:type="dcterms:W3CDTF">2024-12-16T06:48:06Z</dcterms:modified>
</cp:coreProperties>
</file>