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63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7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CB9C-4C45-45CA-8E4A-1B28034611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2EE-7203-4CCF-BDAD-A3BC9FC916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CB9C-4C45-45CA-8E4A-1B28034611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2EE-7203-4CCF-BDAD-A3BC9FC916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CB9C-4C45-45CA-8E4A-1B28034611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2EE-7203-4CCF-BDAD-A3BC9FC916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CB9C-4C45-45CA-8E4A-1B28034611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2EE-7203-4CCF-BDAD-A3BC9FC916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CB9C-4C45-45CA-8E4A-1B28034611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2EE-7203-4CCF-BDAD-A3BC9FC916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CB9C-4C45-45CA-8E4A-1B28034611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2EE-7203-4CCF-BDAD-A3BC9FC916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CB9C-4C45-45CA-8E4A-1B28034611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2EE-7203-4CCF-BDAD-A3BC9FC916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CB9C-4C45-45CA-8E4A-1B28034611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2EE-7203-4CCF-BDAD-A3BC9FC916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CB9C-4C45-45CA-8E4A-1B28034611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2EE-7203-4CCF-BDAD-A3BC9FC916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CB9C-4C45-45CA-8E4A-1B28034611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2EE-7203-4CCF-BDAD-A3BC9FC916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CB9C-4C45-45CA-8E4A-1B28034611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2EE-7203-4CCF-BDAD-A3BC9FC916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CB9C-4C45-45CA-8E4A-1B28034611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2EE-7203-4CCF-BDAD-A3BC9FC916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CB9C-4C45-45CA-8E4A-1B28034611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2EE-7203-4CCF-BDAD-A3BC9FC916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CB9C-4C45-45CA-8E4A-1B28034611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2EE-7203-4CCF-BDAD-A3BC9FC916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CB9C-4C45-45CA-8E4A-1B28034611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2EE-7203-4CCF-BDAD-A3BC9FC916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CB9C-4C45-45CA-8E4A-1B28034611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2EE-7203-4CCF-BDAD-A3BC9FC916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CB9C-4C45-45CA-8E4A-1B28034611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2EE-7203-4CCF-BDAD-A3BC9FC916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CB9C-4C45-45CA-8E4A-1B28034611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2EE-7203-4CCF-BDAD-A3BC9FC916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CB9C-4C45-45CA-8E4A-1B28034611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2EE-7203-4CCF-BDAD-A3BC9FC916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CB9C-4C45-45CA-8E4A-1B28034611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2EE-7203-4CCF-BDAD-A3BC9FC916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CB9C-4C45-45CA-8E4A-1B28034611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2EE-7203-4CCF-BDAD-A3BC9FC916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CB9C-4C45-45CA-8E4A-1B28034611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2EE-7203-4CCF-BDAD-A3BC9FC916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7CB9C-4C45-45CA-8E4A-1B28034611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6C2EE-7203-4CCF-BDAD-A3BC9FC916E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7CB9C-4C45-45CA-8E4A-1B28034611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6C2EE-7203-4CCF-BDAD-A3BC9FC916E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语言中的数组访问越界：</a:t>
            </a:r>
            <a:b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</a:br>
            <a:r>
              <a:rPr lang="zh-CN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产生原因、预防和检测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305300"/>
            <a:ext cx="9144000" cy="95250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胡雨晨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符号执行方法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3" name="图片 22"/>
          <p:cNvPicPr/>
          <p:nvPr/>
        </p:nvPicPr>
        <p:blipFill>
          <a:blip r:embed="rId1"/>
          <a:stretch>
            <a:fillRect/>
          </a:stretch>
        </p:blipFill>
        <p:spPr>
          <a:xfrm>
            <a:off x="881380" y="1240790"/>
            <a:ext cx="4958715" cy="2188210"/>
          </a:xfrm>
          <a:prstGeom prst="rect">
            <a:avLst/>
          </a:prstGeom>
        </p:spPr>
      </p:pic>
      <p:sp>
        <p:nvSpPr>
          <p:cNvPr id="4" name="圆角矩形标注 3"/>
          <p:cNvSpPr/>
          <p:nvPr/>
        </p:nvSpPr>
        <p:spPr>
          <a:xfrm>
            <a:off x="6205855" y="751840"/>
            <a:ext cx="3079115" cy="1600835"/>
          </a:xfrm>
          <a:prstGeom prst="wedgeRoundRectCallout">
            <a:avLst>
              <a:gd name="adj1" fmla="val -65652"/>
              <a:gd name="adj2" fmla="val 71182"/>
              <a:gd name="adj3" fmla="val 16667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三步：符号初始化；</a:t>
            </a:r>
            <a:endParaRPr lang="zh-CN" altLang="en-US"/>
          </a:p>
          <a:p>
            <a:pPr algn="ctr"/>
            <a:r>
              <a:rPr lang="zh-CN" altLang="en-US"/>
              <a:t>路径探索；判断可行性</a:t>
            </a:r>
            <a:endParaRPr lang="zh-CN" altLang="en-US"/>
          </a:p>
        </p:txBody>
      </p:sp>
      <p:pic>
        <p:nvPicPr>
          <p:cNvPr id="24" name="图片 23"/>
          <p:cNvPicPr/>
          <p:nvPr/>
        </p:nvPicPr>
        <p:blipFill>
          <a:blip r:embed="rId2"/>
          <a:stretch>
            <a:fillRect/>
          </a:stretch>
        </p:blipFill>
        <p:spPr>
          <a:xfrm>
            <a:off x="599440" y="3418840"/>
            <a:ext cx="6074410" cy="34391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42860" y="3336290"/>
            <a:ext cx="304609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让代码</a:t>
            </a:r>
            <a:r>
              <a:rPr lang="en-US" altLang="zh-CN" sz="2800"/>
              <a:t>“</a:t>
            </a:r>
            <a:r>
              <a:rPr lang="zh-CN" altLang="en-US" sz="2800"/>
              <a:t>动</a:t>
            </a:r>
            <a:r>
              <a:rPr lang="en-US" altLang="zh-CN" sz="2800"/>
              <a:t>”</a:t>
            </a:r>
            <a:r>
              <a:rPr lang="zh-CN" altLang="en-US" sz="2800"/>
              <a:t>起来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以符号替代，规避某些数据不触发越界，从而让人误判代码正常的可能性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错误：内存访问越界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IDE</a:t>
            </a:r>
            <a:r>
              <a:rPr lang="zh-CN" altLang="en-US"/>
              <a:t>不报错：内存访问机制，</a:t>
            </a:r>
            <a:r>
              <a:rPr lang="en-US" altLang="zh-CN"/>
              <a:t>C</a:t>
            </a:r>
            <a:r>
              <a:rPr lang="zh-CN" altLang="en-US"/>
              <a:t>语言特点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解决：代码优化，工具使用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p>
            <a:pPr algn="ctr"/>
            <a:r>
              <a:rPr lang="zh-CN" altLang="en-US"/>
              <a:t>谢谢大家！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数组访问越界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执行时</a:t>
            </a:r>
            <a:r>
              <a:rPr lang="zh-CN" altLang="en-US" spc="15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访问了</a:t>
            </a:r>
            <a:r>
              <a:rPr lang="zh-CN" altLang="en-US" b="1" spc="15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不属于该数组的内存</a:t>
            </a:r>
            <a:endParaRPr lang="en-US" altLang="zh-CN" b="1" spc="15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en-US" altLang="zh-CN" b="1" spc="15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585" y="2381901"/>
            <a:ext cx="5588415" cy="37950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615" y="2449840"/>
            <a:ext cx="5411242" cy="365918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676400" y="64928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正常运行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313420" y="62414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越界</a:t>
            </a:r>
            <a:endParaRPr lang="zh-CN" altLang="en-US" dirty="0"/>
          </a:p>
        </p:txBody>
      </p:sp>
      <p:sp>
        <p:nvSpPr>
          <p:cNvPr id="9" name="对话气泡: 圆角矩形 8"/>
          <p:cNvSpPr/>
          <p:nvPr/>
        </p:nvSpPr>
        <p:spPr>
          <a:xfrm>
            <a:off x="5166360" y="2209800"/>
            <a:ext cx="1196340" cy="838200"/>
          </a:xfrm>
          <a:prstGeom prst="wedgeRoundRectCallout">
            <a:avLst>
              <a:gd name="adj1" fmla="val -43763"/>
              <a:gd name="adj2" fmla="val 752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访问</a:t>
            </a:r>
            <a:r>
              <a:rPr lang="en-US" altLang="zh-CN" sz="2400" dirty="0" err="1"/>
              <a:t>arr</a:t>
            </a:r>
            <a:r>
              <a:rPr lang="en-US" altLang="zh-CN" sz="2400" dirty="0"/>
              <a:t>[3]</a:t>
            </a:r>
            <a:endParaRPr lang="zh-CN" altLang="en-US" sz="2400" dirty="0"/>
          </a:p>
        </p:txBody>
      </p:sp>
      <p:sp>
        <p:nvSpPr>
          <p:cNvPr id="10" name="对话气泡: 圆角矩形 9"/>
          <p:cNvSpPr/>
          <p:nvPr/>
        </p:nvSpPr>
        <p:spPr>
          <a:xfrm>
            <a:off x="10831830" y="2209800"/>
            <a:ext cx="1196340" cy="838200"/>
          </a:xfrm>
          <a:prstGeom prst="wedgeRoundRectCallout">
            <a:avLst>
              <a:gd name="adj1" fmla="val -43763"/>
              <a:gd name="adj2" fmla="val 752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访问</a:t>
            </a:r>
            <a:r>
              <a:rPr lang="en-US" altLang="zh-CN" sz="2400" dirty="0" err="1"/>
              <a:t>arr</a:t>
            </a:r>
            <a:r>
              <a:rPr lang="en-US" altLang="zh-CN" sz="2400" dirty="0"/>
              <a:t>[5]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错误原因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本质是访问了不属于该数组的内存空间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47934" y="2683671"/>
            <a:ext cx="48933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数组声明时：只申请</a:t>
            </a:r>
            <a:r>
              <a:rPr lang="en-US" altLang="zh-CN" sz="2000" b="1" dirty="0">
                <a:solidFill>
                  <a:srgbClr val="00B0F0"/>
                </a:solidFill>
              </a:rPr>
              <a:t>5*4</a:t>
            </a:r>
            <a:r>
              <a:rPr lang="zh-CN" altLang="en-US" sz="2000" b="1" dirty="0">
                <a:solidFill>
                  <a:srgbClr val="00B0F0"/>
                </a:solidFill>
              </a:rPr>
              <a:t>个字节</a:t>
            </a:r>
            <a:r>
              <a:rPr lang="zh-CN" altLang="en-US" sz="2000" dirty="0"/>
              <a:t>的内存空间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4725" y="3175000"/>
            <a:ext cx="8474710" cy="2912110"/>
          </a:xfrm>
          <a:prstGeom prst="rect">
            <a:avLst/>
          </a:prstGeom>
        </p:spPr>
      </p:pic>
      <p:sp>
        <p:nvSpPr>
          <p:cNvPr id="9" name="左箭头 8"/>
          <p:cNvSpPr/>
          <p:nvPr/>
        </p:nvSpPr>
        <p:spPr>
          <a:xfrm rot="19200000">
            <a:off x="8849995" y="4044315"/>
            <a:ext cx="1748790" cy="52578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253345" y="3346450"/>
            <a:ext cx="3957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访问</a:t>
            </a:r>
            <a:r>
              <a:rPr lang="en-US" altLang="zh-CN"/>
              <a:t>arr[3]:</a:t>
            </a:r>
            <a:r>
              <a:rPr lang="zh-CN" altLang="en-US"/>
              <a:t>可行</a:t>
            </a:r>
            <a:endParaRPr lang="zh-CN" altLang="en-US"/>
          </a:p>
        </p:txBody>
      </p:sp>
      <p:sp>
        <p:nvSpPr>
          <p:cNvPr id="11" name="上箭头 10"/>
          <p:cNvSpPr/>
          <p:nvPr/>
        </p:nvSpPr>
        <p:spPr>
          <a:xfrm rot="1440000">
            <a:off x="4639945" y="5418455"/>
            <a:ext cx="323215" cy="711200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218180" y="6179820"/>
            <a:ext cx="3258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访问</a:t>
            </a:r>
            <a:r>
              <a:rPr lang="en-US" altLang="zh-CN"/>
              <a:t>arr[5]:</a:t>
            </a:r>
            <a:r>
              <a:rPr lang="zh-CN" altLang="en-US"/>
              <a:t>超出已分配的范围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</a:t>
            </a:r>
            <a:r>
              <a:rPr lang="zh-CN" altLang="en-US" dirty="0"/>
              <a:t>不识别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1745" y="1724986"/>
            <a:ext cx="6732457" cy="45526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404412" y="3429158"/>
            <a:ext cx="275463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IDE</a:t>
            </a:r>
            <a:r>
              <a:rPr lang="zh-CN" altLang="en-US" sz="2400" dirty="0"/>
              <a:t>没有发现问题，</a:t>
            </a:r>
            <a:endParaRPr lang="zh-CN" altLang="en-US" sz="2400" dirty="0"/>
          </a:p>
          <a:p>
            <a:r>
              <a:rPr lang="zh-CN" altLang="en-US" sz="2400" dirty="0"/>
              <a:t>它运行了</a:t>
            </a:r>
            <a:endParaRPr lang="zh-CN" altLang="en-US" sz="2400" dirty="0"/>
          </a:p>
        </p:txBody>
      </p:sp>
      <p:sp>
        <p:nvSpPr>
          <p:cNvPr id="6" name="对话气泡: 圆角矩形 5"/>
          <p:cNvSpPr/>
          <p:nvPr/>
        </p:nvSpPr>
        <p:spPr>
          <a:xfrm>
            <a:off x="7256874" y="1724986"/>
            <a:ext cx="1196340" cy="838200"/>
          </a:xfrm>
          <a:prstGeom prst="wedgeRoundRectCallout">
            <a:avLst>
              <a:gd name="adj1" fmla="val -43763"/>
              <a:gd name="adj2" fmla="val 752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访问</a:t>
            </a:r>
            <a:r>
              <a:rPr lang="en-US" altLang="zh-CN" sz="2400" dirty="0" err="1"/>
              <a:t>arr</a:t>
            </a:r>
            <a:r>
              <a:rPr lang="en-US" altLang="zh-CN" sz="2400" dirty="0"/>
              <a:t>[5]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</a:t>
            </a:r>
            <a:r>
              <a:rPr lang="zh-CN" altLang="en-US" dirty="0"/>
              <a:t>不识别的原因</a:t>
            </a:r>
            <a:endParaRPr lang="zh-CN" altLang="en-US" dirty="0"/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88010" y="1939290"/>
            <a:ext cx="11016615" cy="3453130"/>
          </a:xfrm>
          <a:prstGeom prst="rect">
            <a:avLst/>
          </a:prstGeom>
          <a:noFill/>
        </p:spPr>
        <p:txBody>
          <a:bodyPr wrap="square" tIns="46990" rtlCol="0" anchor="t">
            <a:noAutofit/>
          </a:bodyPr>
          <a:lstStyle/>
          <a:p>
            <a:pPr lvl="0">
              <a:lnSpc>
                <a:spcPct val="130000"/>
              </a:lnSpc>
              <a:spcAft>
                <a:spcPts val="1000"/>
              </a:spcAft>
            </a:pPr>
            <a:r>
              <a:rPr lang="zh-CN" altLang="en-US" b="1" spc="150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思源黑体 CN Regular" panose="020B0500000000000000" charset="-122"/>
                <a:sym typeface="+mn-ea"/>
              </a:rPr>
              <a:t>数组与指针紧密相关。</a:t>
            </a:r>
            <a:endParaRPr lang="zh-CN" altLang="en-US" b="1" spc="150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微软雅黑" panose="020B0503020204020204" charset="-122"/>
              <a:ea typeface="微软雅黑" panose="020B0503020204020204" charset="-122"/>
              <a:cs typeface="思源黑体 CN Regular" panose="020B0500000000000000" charset="-122"/>
              <a:sym typeface="+mn-ea"/>
            </a:endParaRPr>
          </a:p>
          <a:p>
            <a:pPr lvl="0" algn="l" fontAlgn="auto">
              <a:lnSpc>
                <a:spcPct val="130000"/>
              </a:lnSpc>
              <a:spcAft>
                <a:spcPts val="1000"/>
              </a:spcAft>
              <a:buClrTx/>
              <a:buSzTx/>
              <a:buFontTx/>
            </a:pPr>
            <a:r>
              <a:rPr lang="zh-CN" altLang="en-US" sz="1400" spc="150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思源黑体 CN Regular" panose="020B0500000000000000" charset="-122"/>
                <a:sym typeface="+mn-ea"/>
              </a:rPr>
              <a:t>对数组元素的访问实质上是在对指针进行算术运算。例如</a:t>
            </a:r>
            <a:r>
              <a:rPr lang="en-US" altLang="zh-CN" sz="1400" spc="150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思源黑体 CN Regular" panose="020B0500000000000000" charset="-122"/>
                <a:sym typeface="+mn-ea"/>
              </a:rPr>
              <a:t> </a:t>
            </a:r>
            <a:r>
              <a:rPr lang="en-US" altLang="zh-CN" sz="1400" spc="150" dirty="0" err="1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思源黑体 CN Regular" panose="020B0500000000000000" charset="-122"/>
                <a:sym typeface="+mn-ea"/>
              </a:rPr>
              <a:t>arr</a:t>
            </a:r>
            <a:r>
              <a:rPr lang="en-US" altLang="zh-CN" sz="1400" spc="150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思源黑体 CN Regular" panose="020B0500000000000000" charset="-122"/>
                <a:sym typeface="+mn-ea"/>
              </a:rPr>
              <a:t>[</a:t>
            </a:r>
            <a:r>
              <a:rPr lang="en-US" altLang="zh-CN" sz="1400" spc="150" dirty="0" err="1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思源黑体 CN Regular" panose="020B0500000000000000" charset="-122"/>
                <a:sym typeface="+mn-ea"/>
              </a:rPr>
              <a:t>i</a:t>
            </a:r>
            <a:r>
              <a:rPr lang="en-US" altLang="zh-CN" sz="1400" spc="150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思源黑体 CN Regular" panose="020B0500000000000000" charset="-122"/>
                <a:sym typeface="+mn-ea"/>
              </a:rPr>
              <a:t>]</a:t>
            </a:r>
            <a:r>
              <a:rPr lang="zh-CN" altLang="en-US" sz="1400" spc="150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思源黑体 CN Regular" panose="020B0500000000000000" charset="-122"/>
                <a:sym typeface="+mn-ea"/>
              </a:rPr>
              <a:t>等价于索引数组首元素所在地址</a:t>
            </a:r>
            <a:r>
              <a:rPr lang="en-US" altLang="zh-CN" sz="1400" spc="150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思源黑体 CN Regular" panose="020B0500000000000000" charset="-122"/>
                <a:sym typeface="+mn-ea"/>
              </a:rPr>
              <a:t> +</a:t>
            </a:r>
            <a:r>
              <a:rPr lang="en-US" altLang="zh-CN" sz="1400" spc="150" dirty="0" err="1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思源黑体 CN Regular" panose="020B0500000000000000" charset="-122"/>
                <a:sym typeface="+mn-ea"/>
              </a:rPr>
              <a:t>i</a:t>
            </a:r>
            <a:r>
              <a:rPr lang="en-US" altLang="zh-CN" sz="1400" spc="150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思源黑体 CN Regular" panose="020B0500000000000000" charset="-122"/>
                <a:sym typeface="+mn-ea"/>
              </a:rPr>
              <a:t> </a:t>
            </a:r>
            <a:r>
              <a:rPr lang="zh-CN" altLang="en-US" sz="1400" spc="150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思源黑体 CN Regular" panose="020B0500000000000000" charset="-122"/>
                <a:sym typeface="+mn-ea"/>
              </a:rPr>
              <a:t>后所表示的地址所储存的元素。</a:t>
            </a:r>
            <a:endParaRPr lang="en-US" altLang="zh-CN" sz="1400" spc="150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微软雅黑" panose="020B0503020204020204" charset="-122"/>
              <a:ea typeface="微软雅黑" panose="020B0503020204020204" charset="-122"/>
              <a:cs typeface="思源黑体 CN Regular" panose="020B0500000000000000" charset="-122"/>
              <a:sym typeface="+mn-ea"/>
            </a:endParaRPr>
          </a:p>
          <a:p>
            <a:pPr lvl="0">
              <a:lnSpc>
                <a:spcPct val="130000"/>
              </a:lnSpc>
              <a:spcAft>
                <a:spcPts val="1000"/>
              </a:spcAft>
            </a:pPr>
            <a:r>
              <a:rPr lang="zh-CN" altLang="en-US" sz="1400" spc="150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思源黑体 CN Regular" panose="020B0500000000000000" charset="-122"/>
                <a:sym typeface="+mn-ea"/>
              </a:rPr>
              <a:t>通过指针算术运算得到的地址，可能超出分配给数组的内存空间范围。即使超出了，在硬件层面该地址仍然可能存在，这仍然是一个可执行的操作。</a:t>
            </a:r>
            <a:endParaRPr lang="zh-CN" altLang="en-US" sz="1400" spc="150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微软雅黑" panose="020B0503020204020204" charset="-122"/>
              <a:ea typeface="微软雅黑" panose="020B0503020204020204" charset="-122"/>
              <a:cs typeface="思源黑体 CN Regular" panose="020B0500000000000000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49705" y="4869180"/>
            <a:ext cx="9743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C</a:t>
            </a:r>
            <a:r>
              <a:rPr lang="zh-CN" altLang="en-US" sz="2800" dirty="0"/>
              <a:t>语言</a:t>
            </a:r>
            <a:r>
              <a:rPr lang="zh-CN" altLang="en-US" sz="2800" b="1" dirty="0">
                <a:solidFill>
                  <a:srgbClr val="00B0F0"/>
                </a:solidFill>
              </a:rPr>
              <a:t>不检查、也难以检查</a:t>
            </a:r>
            <a:r>
              <a:rPr lang="zh-CN" altLang="en-US" sz="2800" dirty="0"/>
              <a:t>指针算术运算结果是否超过范围！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</a:t>
            </a:r>
            <a:r>
              <a:rPr lang="zh-CN" altLang="en-US" b="1" dirty="0">
                <a:solidFill>
                  <a:srgbClr val="00B0F0"/>
                </a:solidFill>
              </a:rPr>
              <a:t>不检查、也难以检查</a:t>
            </a:r>
            <a:r>
              <a:rPr lang="zh-CN" altLang="en-US" b="1" dirty="0"/>
              <a:t>越界访问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不检查：对高效性的追求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难以检查：静态编译语言的特点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89760" y="4060825"/>
            <a:ext cx="8412480" cy="23069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发现越界行为的义务</a:t>
            </a:r>
            <a:endParaRPr lang="zh-CN" altLang="en-US" sz="7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zh-CN" altLang="en-US" sz="7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被交给程序员</a:t>
            </a:r>
            <a:endParaRPr lang="zh-CN" altLang="en-US" sz="7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改进方法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53845" y="2326640"/>
            <a:ext cx="9084310" cy="33547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代码优化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边界处理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算法优化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86550" y="735965"/>
            <a:ext cx="3983990" cy="53860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工具使用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1005"/>
            <a:ext cx="4051935" cy="17259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45560"/>
            <a:ext cx="4191000" cy="24657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606415" y="1129665"/>
            <a:ext cx="561467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/>
              <a:t>问题：</a:t>
            </a:r>
            <a:endParaRPr lang="zh-CN" altLang="en-US" sz="3600" b="1"/>
          </a:p>
          <a:p>
            <a:r>
              <a:rPr lang="zh-CN" altLang="en-US" sz="2400" spc="15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静态检查的误报率与漏报率都较高，并需耗时的人工复查和繁琐的源码标记；动态检查也存在减慢软件运行速度，代码受检率不高等问题。</a:t>
            </a:r>
            <a:endParaRPr lang="zh-CN" altLang="en-US" sz="2400" b="1" spc="15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51550" y="4455160"/>
            <a:ext cx="4725035" cy="7886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zh-CN" altLang="en-US" sz="7200" b="1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</a:schemeClr>
                    </a:gs>
                  </a:gsLst>
                  <a:lin ang="2700000" scaled="0"/>
                </a:gradFill>
                <a:effectLst/>
              </a:rPr>
              <a:t>符号执行方法</a:t>
            </a:r>
            <a:endParaRPr lang="zh-CN" altLang="en-US" sz="7200" b="1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</a:schemeClr>
                  </a:gs>
                </a:gsLst>
                <a:lin ang="2700000" scaled="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</p:bldLst>
  </p:timing>
</p:sld>
</file>

<file path=ppt/tags/tag1.xml><?xml version="1.0" encoding="utf-8"?>
<p:tagLst xmlns:p="http://schemas.openxmlformats.org/presentationml/2006/main"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28440_1*f*1"/>
  <p:tag name="KSO_WM_TEMPLATE_CATEGORY" val="diagram"/>
  <p:tag name="KSO_WM_TEMPLATE_INDEX" val="20228440"/>
  <p:tag name="KSO_WM_UNIT_LAYERLEVEL" val="1"/>
  <p:tag name="KSO_WM_TAG_VERSION" val="1.0"/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600</Words>
  <Application>WPS 演示</Application>
  <PresentationFormat>宽屏</PresentationFormat>
  <Paragraphs>88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思源黑体 CN Regular</vt:lpstr>
      <vt:lpstr>黑体</vt:lpstr>
      <vt:lpstr>等线 Light</vt:lpstr>
      <vt:lpstr>等线</vt:lpstr>
      <vt:lpstr>Arial Unicode MS</vt:lpstr>
      <vt:lpstr>Calibri</vt:lpstr>
      <vt:lpstr>Office 主题​​</vt:lpstr>
      <vt:lpstr>1_Office 主题​​</vt:lpstr>
      <vt:lpstr>C 语言中的数组访问越界： 产生原因、预防和检测</vt:lpstr>
      <vt:lpstr>数组访问越界</vt:lpstr>
      <vt:lpstr>错误原因</vt:lpstr>
      <vt:lpstr>IDE不识别</vt:lpstr>
      <vt:lpstr>IDE不识别的原因</vt:lpstr>
      <vt:lpstr>C语言不检查、也难以检查越界访问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语言中的数组访问越界： 产生原因、预防和检测</dc:title>
  <dc:creator>Hongjin</dc:creator>
  <cp:lastModifiedBy>两只兔子</cp:lastModifiedBy>
  <cp:revision>5</cp:revision>
  <dcterms:created xsi:type="dcterms:W3CDTF">2024-12-14T00:40:00Z</dcterms:created>
  <dcterms:modified xsi:type="dcterms:W3CDTF">2024-12-18T12:44:00Z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9BB7E74CCF8744F88D24C3200546D468_13</vt:lpwstr>
  </property>
  <property fmtid="{D5CDD505-2E9C-101B-9397-08002B2CF9AE}" pid="3" name="KSOProductBuildVer">
    <vt:lpwstr>2052-12.1.0.19302</vt:lpwstr>
  </property>
</Properties>
</file>