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73" r:id="rId5"/>
    <p:sldId id="275" r:id="rId6"/>
    <p:sldId id="271" r:id="rId7"/>
    <p:sldId id="276" r:id="rId8"/>
    <p:sldId id="277" r:id="rId9"/>
    <p:sldId id="278" r:id="rId10"/>
    <p:sldId id="281" r:id="rId11"/>
    <p:sldId id="282" r:id="rId12"/>
    <p:sldId id="266" r:id="rId13"/>
    <p:sldId id="283" r:id="rId14"/>
    <p:sldId id="284" r:id="rId15"/>
    <p:sldId id="264" r:id="rId16"/>
    <p:sldId id="259" r:id="rId1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7" userDrawn="1">
          <p15:clr>
            <a:srgbClr val="A4A3A4"/>
          </p15:clr>
        </p15:guide>
        <p15:guide id="2" pos="29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FD1"/>
    <a:srgbClr val="5307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207"/>
        <p:guide pos="297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hyperlink" Target="https://timsong-cpp.github.io/cppwp/n3337/expr.prim.lambda" TargetMode="External"/><Relationship Id="rId2" Type="http://schemas.openxmlformats.org/officeDocument/2006/relationships/hyperlink" Target="https://timsong-cpp.github.io/cppwp/n3337/" TargetMode="External"/><Relationship Id="rId1" Type="http://schemas.openxmlformats.org/officeDocument/2006/relationships/hyperlink" Target="https://www.open-std.org/jtc1/sc22/wg21/docs/papers/2011/n3242.pdf" TargetMode="Externa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hyperlink" Target="https://timsong-cpp.github.io/cppwp/n3337/expr.prim.lambda" TargetMode="External"/><Relationship Id="rId2" Type="http://schemas.openxmlformats.org/officeDocument/2006/relationships/hyperlink" Target="https://timsong-cpp.github.io/cppwp/n3337/" TargetMode="External"/><Relationship Id="rId1" Type="http://schemas.openxmlformats.org/officeDocument/2006/relationships/hyperlink" Target="https://www.open-std.org/jtc1/sc22/wg21/docs/papers/2011/n3242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hyperlink" Target="https://timsong-cpp.github.io/cppwp/n4140/" TargetMode="External"/><Relationship Id="rId1" Type="http://schemas.openxmlformats.org/officeDocument/2006/relationships/hyperlink" Target="https://www.open-std.org/jtc1/sc22/wg21/docs/papers/2013/n3797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hyperlink" Target="https://timsong-cpp.github.io/cppwp/n4140/" TargetMode="External"/><Relationship Id="rId1" Type="http://schemas.openxmlformats.org/officeDocument/2006/relationships/hyperlink" Target="https://www.open-std.org/jtc1/sc22/wg21/docs/papers/2013/n3797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hyperlink" Target="https://www.open-std.org/jtc1/sc22/wg21/docs/papers/2018/p0780r2.html" TargetMode="External"/><Relationship Id="rId1" Type="http://schemas.openxmlformats.org/officeDocument/2006/relationships/hyperlink" Target="https://www.open-std.org/jtc1/sc22/wg21/docs/papers/2017/p0428r2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-169545" y="2132330"/>
            <a:ext cx="9493885" cy="14401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73" name="标题 3073"/>
          <p:cNvSpPr>
            <a:spLocks noGrp="1"/>
          </p:cNvSpPr>
          <p:nvPr>
            <p:ph type="ctrTitle"/>
          </p:nvPr>
        </p:nvSpPr>
        <p:spPr>
          <a:xfrm>
            <a:off x="-48895" y="2130425"/>
            <a:ext cx="8980805" cy="1470025"/>
          </a:xfrm>
          <a:ln/>
        </p:spPr>
        <p:txBody>
          <a:bodyPr anchor="ctr" anchorCtr="0"/>
          <a:p>
            <a:pPr algn="r" defTabSz="914400">
              <a:buClrTx/>
              <a:buSzTx/>
              <a:buFontTx/>
              <a:buNone/>
            </a:pPr>
            <a:r>
              <a:rPr lang="en-US" altLang="zh-CN" sz="4000" kern="1200" baseline="0">
                <a:latin typeface="+mj-lt"/>
                <a:ea typeface="+mj-ea"/>
                <a:cs typeface="+mj-cs"/>
              </a:rPr>
              <a:t>Lambda</a:t>
            </a:r>
            <a:r>
              <a:rPr lang="zh-CN" altLang="en-US" sz="4000" kern="1200" baseline="0">
                <a:latin typeface="+mj-lt"/>
                <a:ea typeface="+mj-ea"/>
                <a:cs typeface="+mj-cs"/>
              </a:rPr>
              <a:t>演算如何影响工业程序设计</a:t>
            </a:r>
            <a:br>
              <a:rPr lang="zh-CN" altLang="en-US" sz="4000" kern="1200" baseline="0">
                <a:latin typeface="+mj-lt"/>
                <a:ea typeface="+mj-ea"/>
                <a:cs typeface="+mj-cs"/>
              </a:rPr>
            </a:br>
            <a:r>
              <a:rPr lang="zh-CN" altLang="en-US" sz="4000" kern="1200" baseline="0">
                <a:latin typeface="+mj-lt"/>
                <a:ea typeface="+mj-ea"/>
                <a:cs typeface="+mj-cs"/>
              </a:rPr>
              <a:t>以</a:t>
            </a:r>
            <a:r>
              <a:rPr lang="en-US" altLang="zh-CN" sz="3600" kern="1200" baseline="0">
                <a:latin typeface="+mj-lt"/>
                <a:ea typeface="+mj-ea"/>
                <a:cs typeface="+mj-cs"/>
              </a:rPr>
              <a:t>C++ Lambda</a:t>
            </a:r>
            <a:r>
              <a:rPr lang="zh-CN" altLang="en-US" sz="3600" kern="1200" baseline="0">
                <a:latin typeface="+mj-lt"/>
                <a:ea typeface="+mj-ea"/>
                <a:cs typeface="+mj-cs"/>
              </a:rPr>
              <a:t>与</a:t>
            </a:r>
            <a:r>
              <a:rPr lang="en-US" altLang="zh-CN" sz="3600" kern="1200" baseline="0">
                <a:latin typeface="+mj-lt"/>
                <a:ea typeface="+mj-ea"/>
                <a:cs typeface="+mj-cs"/>
              </a:rPr>
              <a:t>std::function</a:t>
            </a:r>
            <a:r>
              <a:rPr lang="zh-CN" altLang="en-US" sz="3600" kern="1200" baseline="0">
                <a:latin typeface="+mj-lt"/>
                <a:ea typeface="+mj-ea"/>
                <a:cs typeface="+mj-cs"/>
              </a:rPr>
              <a:t>为例</a:t>
            </a:r>
            <a:endParaRPr lang="zh-CN" altLang="en-US" sz="36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074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ln/>
        </p:spPr>
        <p:txBody>
          <a:bodyPr anchor="t" anchorCtr="0"/>
          <a:p>
            <a:pPr algn="ctr" defTabSz="914400">
              <a:buClrTx/>
              <a:buSzTx/>
              <a:buFontTx/>
            </a:pPr>
            <a:r>
              <a:rPr lang="zh-CN" altLang="zh-CN" sz="2800" b="1" kern="1200" baseline="0">
                <a:latin typeface="+mn-lt"/>
                <a:ea typeface="+mn-ea"/>
                <a:cs typeface="+mn-cs"/>
              </a:rPr>
              <a:t>赵益</a:t>
            </a:r>
            <a:endParaRPr lang="zh-CN" altLang="zh-CN" sz="3200" kern="1200" baseline="0">
              <a:latin typeface="+mn-lt"/>
              <a:ea typeface="+mn-ea"/>
              <a:cs typeface="+mn-cs"/>
            </a:endParaRPr>
          </a:p>
          <a:p>
            <a:pPr algn="ctr" defTabSz="914400">
              <a:buClrTx/>
              <a:buSzTx/>
              <a:buFontTx/>
            </a:pPr>
            <a:endParaRPr lang="en-US" altLang="zh-CN" sz="2000" kern="1200" baseline="0">
              <a:latin typeface="+mn-lt"/>
              <a:ea typeface="+mn-ea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6195" y="3645535"/>
            <a:ext cx="9504680" cy="755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641350" y="594360"/>
            <a:ext cx="5730240" cy="4584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41" name="标题 1"/>
          <p:cNvSpPr>
            <a:spLocks noGrp="1"/>
          </p:cNvSpPr>
          <p:nvPr>
            <p:ph type="title"/>
          </p:nvPr>
        </p:nvSpPr>
        <p:spPr>
          <a:xfrm>
            <a:off x="-108585" y="71120"/>
            <a:ext cx="4258310" cy="498475"/>
          </a:xfrm>
          <a:ln/>
        </p:spPr>
        <p:txBody>
          <a:bodyPr anchor="ctr" anchorCtr="0"/>
          <a:p>
            <a:r>
              <a:rPr lang="zh-CN" altLang="en-US" sz="2800"/>
              <a:t>理论吸收</a:t>
            </a:r>
            <a:r>
              <a:rPr lang="zh-CN" altLang="en-US" sz="2800"/>
              <a:t>的妥协与权衡</a:t>
            </a:r>
            <a:endParaRPr lang="zh-CN" altLang="en-US" sz="2800"/>
          </a:p>
        </p:txBody>
      </p:sp>
      <p:sp>
        <p:nvSpPr>
          <p:cNvPr id="10242" name="内容占位符 2"/>
          <p:cNvSpPr>
            <a:spLocks noGrp="1"/>
          </p:cNvSpPr>
          <p:nvPr>
            <p:ph idx="1"/>
          </p:nvPr>
        </p:nvSpPr>
        <p:spPr>
          <a:xfrm>
            <a:off x="250825" y="549275"/>
            <a:ext cx="8229600" cy="4525963"/>
          </a:xfrm>
          <a:ln/>
        </p:spPr>
        <p:txBody>
          <a:bodyPr anchor="t" anchorCtr="0"/>
          <a:p>
            <a:r>
              <a:rPr lang="en-US" altLang="zh-CN" sz="2800"/>
              <a:t>λx. x       </a:t>
            </a:r>
            <a:r>
              <a:rPr lang="en-US" altLang="zh-CN" sz="2400">
                <a:latin typeface="Cascadia Code" panose="020B0609020000020004" charset="0"/>
                <a:cs typeface="Cascadia Code" panose="020B0609020000020004" charset="0"/>
              </a:rPr>
              <a:t>[](auto x){return x(x);}</a:t>
            </a:r>
            <a:endParaRPr lang="zh-CN" altLang="en-US" sz="2400">
              <a:latin typeface="Cascadia Code" panose="020B0609020000020004" charset="0"/>
              <a:cs typeface="Cascadia Code" panose="020B0609020000020004" charset="0"/>
            </a:endParaRPr>
          </a:p>
          <a:p>
            <a:pPr marL="800100" lvl="1" indent="-342900">
              <a:buChar char="•"/>
            </a:pPr>
            <a:endParaRPr lang="zh-CN" altLang="en-US" sz="2400">
              <a:latin typeface="Cascadia Code" panose="020B0609020000020004" charset="0"/>
              <a:cs typeface="Cascadia Code" panose="020B0609020000020004" charset="0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51460" y="1104265"/>
          <a:ext cx="3473450" cy="2970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755"/>
                <a:gridCol w="1087755"/>
                <a:gridCol w="1297940"/>
              </a:tblGrid>
              <a:tr h="6210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特性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Lambda </a:t>
                      </a:r>
                      <a:r>
                        <a:rPr lang="en-US" altLang="zh-CN"/>
                        <a:t>Calc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C++ L</a:t>
                      </a:r>
                      <a:r>
                        <a:rPr lang="en-US" altLang="zh-CN"/>
                        <a:t>ambda</a:t>
                      </a:r>
                      <a:endParaRPr lang="en-US" altLang="zh-CN"/>
                    </a:p>
                  </a:txBody>
                  <a:tcPr/>
                </a:tc>
              </a:tr>
              <a:tr h="4108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匿名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基本</a:t>
                      </a:r>
                      <a:r>
                        <a:rPr lang="zh-CN" altLang="en-US"/>
                        <a:t>支持</a:t>
                      </a:r>
                      <a:endParaRPr lang="zh-CN" altLang="en-US"/>
                    </a:p>
                  </a:txBody>
                  <a:tcPr/>
                </a:tc>
              </a:tr>
              <a:tr h="5975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静态类型</a:t>
                      </a:r>
                      <a:endParaRPr lang="zh-CN" altLang="en-US"/>
                    </a:p>
                  </a:txBody>
                  <a:tcPr/>
                </a:tc>
              </a:tr>
              <a:tr h="13220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性能</a:t>
                      </a:r>
                      <a:r>
                        <a:rPr lang="zh-CN" altLang="en-US"/>
                        <a:t>考虑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无需考虑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编译期优化，</a:t>
                      </a:r>
                      <a:r>
                        <a:rPr lang="zh-CN" altLang="en-US"/>
                        <a:t>需考虑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>
            <a:off x="1403350" y="836930"/>
            <a:ext cx="648335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724910" y="1484630"/>
            <a:ext cx="4911725" cy="38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C++14 - auto</a:t>
            </a:r>
            <a:endParaRPr lang="en-US" altLang="zh-CN"/>
          </a:p>
          <a:p>
            <a:r>
              <a:rPr lang="zh-CN" altLang="en-US"/>
              <a:t>各种捕获类型：</a:t>
            </a:r>
            <a:r>
              <a:rPr lang="en-US" altLang="zh-CN"/>
              <a:t>&amp; = </a:t>
            </a:r>
            <a:endParaRPr lang="zh-CN" altLang="en-US"/>
          </a:p>
          <a:p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3779520" y="2205355"/>
            <a:ext cx="4911725" cy="2745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auto</a:t>
            </a:r>
            <a:r>
              <a:rPr lang="zh-CN" altLang="en-US"/>
              <a:t>仍需通过静态类型检查，类型</a:t>
            </a:r>
            <a:r>
              <a:rPr lang="zh-CN" altLang="en-US"/>
              <a:t>单一</a:t>
            </a:r>
            <a:endParaRPr lang="zh-CN" altLang="en-US"/>
          </a:p>
          <a:p>
            <a:r>
              <a:rPr lang="en-US" altLang="zh-CN"/>
              <a:t>std::function </a:t>
            </a:r>
            <a:r>
              <a:rPr lang="zh-CN" altLang="en-US"/>
              <a:t>支持动态</a:t>
            </a:r>
            <a:r>
              <a:rPr lang="zh-CN" altLang="en-US"/>
              <a:t>类型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高阶函数的</a:t>
            </a:r>
            <a:r>
              <a:rPr lang="zh-CN" altLang="en-US"/>
              <a:t>实现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泛化，自动化，理论化</a:t>
            </a:r>
            <a:r>
              <a:rPr lang="en-US" altLang="zh-CN"/>
              <a:t>, </a:t>
            </a:r>
            <a:r>
              <a:rPr lang="zh-CN" altLang="en-US"/>
              <a:t>简单化</a:t>
            </a:r>
            <a:endParaRPr lang="zh-CN" altLang="en-US"/>
          </a:p>
          <a:p>
            <a:r>
              <a:rPr lang="zh-CN" altLang="en-US"/>
              <a:t>对语言的规范和高效的</a:t>
            </a:r>
            <a:r>
              <a:rPr lang="zh-CN" altLang="en-US"/>
              <a:t>要求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641350" y="594360"/>
            <a:ext cx="5730240" cy="4584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42" name="内容占位符 2"/>
          <p:cNvSpPr>
            <a:spLocks noGrp="1"/>
          </p:cNvSpPr>
          <p:nvPr>
            <p:ph idx="1"/>
          </p:nvPr>
        </p:nvSpPr>
        <p:spPr>
          <a:xfrm>
            <a:off x="250825" y="549275"/>
            <a:ext cx="8229600" cy="4525963"/>
          </a:xfrm>
        </p:spPr>
        <p:txBody>
          <a:bodyPr anchor="t" anchorCtr="0"/>
          <a:p>
            <a:r>
              <a:rPr lang="en-US" altLang="zh-CN" sz="2800"/>
              <a:t>λx. x       </a:t>
            </a:r>
            <a:r>
              <a:rPr lang="en-US" altLang="zh-CN" sz="2400">
                <a:latin typeface="Cascadia Code" panose="020B0609020000020004" charset="0"/>
                <a:cs typeface="Cascadia Code" panose="020B0609020000020004" charset="0"/>
              </a:rPr>
              <a:t>[](auto x){return x(x);}</a:t>
            </a:r>
            <a:endParaRPr lang="zh-CN" altLang="en-US" sz="2400">
              <a:latin typeface="Cascadia Code" panose="020B0609020000020004" charset="0"/>
              <a:cs typeface="Cascadia Code" panose="020B0609020000020004" charset="0"/>
            </a:endParaRPr>
          </a:p>
          <a:p>
            <a:pPr marL="800100" lvl="1" indent="-342900">
              <a:buChar char="•"/>
            </a:pPr>
            <a:endParaRPr lang="zh-CN" altLang="en-US" sz="2400">
              <a:latin typeface="Cascadia Code" panose="020B0609020000020004" charset="0"/>
              <a:cs typeface="Cascadia Code" panose="020B0609020000020004" charset="0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51460" y="1104265"/>
          <a:ext cx="3473450" cy="2970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755"/>
                <a:gridCol w="1087755"/>
                <a:gridCol w="1297940"/>
              </a:tblGrid>
              <a:tr h="6210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特性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Lambda </a:t>
                      </a:r>
                      <a:r>
                        <a:rPr lang="en-US" altLang="zh-CN"/>
                        <a:t>Calc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C++ L</a:t>
                      </a:r>
                      <a:r>
                        <a:rPr lang="en-US" altLang="zh-CN"/>
                        <a:t>ambda</a:t>
                      </a:r>
                      <a:endParaRPr lang="en-US" altLang="zh-CN"/>
                    </a:p>
                  </a:txBody>
                  <a:tcPr/>
                </a:tc>
              </a:tr>
              <a:tr h="4108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匿名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基本</a:t>
                      </a:r>
                      <a:r>
                        <a:rPr lang="zh-CN" altLang="en-US"/>
                        <a:t>支持</a:t>
                      </a:r>
                      <a:endParaRPr lang="zh-CN" altLang="en-US"/>
                    </a:p>
                  </a:txBody>
                  <a:tcPr/>
                </a:tc>
              </a:tr>
              <a:tr h="5975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静态类型</a:t>
                      </a:r>
                      <a:endParaRPr lang="zh-CN" altLang="en-US"/>
                    </a:p>
                  </a:txBody>
                  <a:tcPr/>
                </a:tc>
              </a:tr>
              <a:tr h="13220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性能</a:t>
                      </a:r>
                      <a:r>
                        <a:rPr lang="zh-CN" altLang="en-US"/>
                        <a:t>考虑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无需考虑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编译期优化，</a:t>
                      </a:r>
                      <a:r>
                        <a:rPr lang="zh-CN" altLang="en-US"/>
                        <a:t>需考虑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>
            <a:off x="1403350" y="836930"/>
            <a:ext cx="648335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779520" y="1701165"/>
            <a:ext cx="4911725" cy="722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C++14 - auto</a:t>
            </a:r>
            <a:endParaRPr lang="en-US" altLang="zh-CN"/>
          </a:p>
          <a:p>
            <a:r>
              <a:rPr lang="zh-CN" altLang="en-US"/>
              <a:t>编译期静态检查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779520" y="2781300"/>
            <a:ext cx="4911725" cy="722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Lambda exp -&gt; Class </a:t>
            </a:r>
            <a:r>
              <a:rPr lang="zh-CN" altLang="en-US"/>
              <a:t>语法糖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851910" y="3141345"/>
            <a:ext cx="5184140" cy="3456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51460" y="4094480"/>
            <a:ext cx="3678555" cy="25622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>
                <a:latin typeface="Cascadia Code" panose="020B0609020000020004" charset="0"/>
                <a:cs typeface="Cascadia Code" panose="020B0609020000020004" charset="0"/>
              </a:rPr>
              <a:t>sort(x, x+N,</a:t>
            </a:r>
            <a:endParaRPr lang="en-US" altLang="zh-CN" sz="2000">
              <a:latin typeface="Cascadia Code" panose="020B0609020000020004" charset="0"/>
              <a:cs typeface="Cascadia Code" panose="020B0609020000020004" charset="0"/>
            </a:endParaRPr>
          </a:p>
          <a:p>
            <a:pPr indent="457200"/>
            <a:r>
              <a:rPr lang="en-US" altLang="zh-CN" sz="2000">
                <a:solidFill>
                  <a:srgbClr val="FF0000"/>
                </a:solidFill>
                <a:latin typeface="Cascadia Code" panose="020B0609020000020004" charset="0"/>
                <a:cs typeface="Cascadia Code" panose="020B0609020000020004" charset="0"/>
              </a:rPr>
              <a:t>[]</a:t>
            </a:r>
            <a:r>
              <a:rPr lang="en-US" altLang="zh-CN" sz="2000">
                <a:latin typeface="Cascadia Code" panose="020B0609020000020004" charset="0"/>
                <a:cs typeface="Cascadia Code" panose="020B0609020000020004" charset="0"/>
              </a:rPr>
              <a:t>(int a, int b){</a:t>
            </a:r>
            <a:endParaRPr lang="en-US" altLang="zh-CN" sz="2000">
              <a:latin typeface="Cascadia Code" panose="020B0609020000020004" charset="0"/>
              <a:cs typeface="Cascadia Code" panose="020B0609020000020004" charset="0"/>
            </a:endParaRPr>
          </a:p>
          <a:p>
            <a:pPr marL="457200" lvl="1" indent="457200"/>
            <a:r>
              <a:rPr lang="en-US" altLang="zh-CN" sz="2000">
                <a:latin typeface="Cascadia Code" panose="020B0609020000020004" charset="0"/>
                <a:cs typeface="Cascadia Code" panose="020B0609020000020004" charset="0"/>
              </a:rPr>
              <a:t>return abs(a)&lt;abs(b);</a:t>
            </a:r>
            <a:endParaRPr lang="en-US" altLang="zh-CN" sz="2000">
              <a:latin typeface="Cascadia Code" panose="020B0609020000020004" charset="0"/>
              <a:cs typeface="Cascadia Code" panose="020B0609020000020004" charset="0"/>
            </a:endParaRPr>
          </a:p>
          <a:p>
            <a:pPr marL="0" lv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Cascadia Code" panose="020B0609020000020004" charset="0"/>
                <a:cs typeface="Cascadia Code" panose="020B0609020000020004" charset="0"/>
              </a:rPr>
              <a:t>});</a:t>
            </a:r>
            <a:endParaRPr lang="en-US" altLang="zh-CN" sz="2000">
              <a:solidFill>
                <a:schemeClr val="tx1"/>
              </a:solidFill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47465" y="3140710"/>
            <a:ext cx="52965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Cascadia Code" panose="020B0609020000020004" charset="0"/>
                <a:cs typeface="Cascadia Code" panose="020B0609020000020004" charset="0"/>
              </a:rPr>
              <a:t>void abssort(int * x, unsigned int N)</a:t>
            </a:r>
            <a:endParaRPr lang="en-US" altLang="zh-CN" sz="1200">
              <a:latin typeface="Cascadia Code" panose="020B0609020000020004" charset="0"/>
              <a:cs typeface="Cascadia Code" panose="020B0609020000020004" charset="0"/>
            </a:endParaRPr>
          </a:p>
          <a:p>
            <a:r>
              <a:rPr lang="en-US" altLang="zh-CN" sz="1200">
                <a:latin typeface="Cascadia Code" panose="020B0609020000020004" charset="0"/>
                <a:cs typeface="Cascadia Code" panose="020B0609020000020004" charset="0"/>
              </a:rPr>
              <a:t>{</a:t>
            </a:r>
            <a:endParaRPr lang="en-US" altLang="zh-CN" sz="1200">
              <a:latin typeface="Cascadia Code" panose="020B0609020000020004" charset="0"/>
              <a:cs typeface="Cascadia Code" panose="020B0609020000020004" charset="0"/>
            </a:endParaRPr>
          </a:p>
          <a:p>
            <a:pPr indent="457200"/>
            <a:r>
              <a:rPr lang="en-US" altLang="zh-CN" sz="1200">
                <a:latin typeface="Cascadia Code" panose="020B0609020000020004" charset="0"/>
                <a:cs typeface="Cascadia Code" panose="020B0609020000020004" charset="0"/>
              </a:rPr>
              <a:t>class __lambda_8_6</a:t>
            </a:r>
            <a:endParaRPr lang="en-US" altLang="zh-CN" sz="1200">
              <a:latin typeface="Cascadia Code" panose="020B0609020000020004" charset="0"/>
              <a:cs typeface="Cascadia Code" panose="020B0609020000020004" charset="0"/>
            </a:endParaRPr>
          </a:p>
          <a:p>
            <a:pPr indent="457200"/>
            <a:r>
              <a:rPr lang="en-US" altLang="zh-CN" sz="1200">
                <a:latin typeface="Cascadia Code" panose="020B0609020000020004" charset="0"/>
                <a:cs typeface="Cascadia Code" panose="020B0609020000020004" charset="0"/>
              </a:rPr>
              <a:t>{</a:t>
            </a:r>
            <a:endParaRPr lang="en-US" altLang="zh-CN" sz="1200">
              <a:latin typeface="Cascadia Code" panose="020B0609020000020004" charset="0"/>
              <a:cs typeface="Cascadia Code" panose="020B0609020000020004" charset="0"/>
            </a:endParaRPr>
          </a:p>
          <a:p>
            <a:pPr indent="457200"/>
            <a:r>
              <a:rPr lang="en-US" altLang="zh-CN" sz="1200">
                <a:latin typeface="Cascadia Code" panose="020B0609020000020004" charset="0"/>
                <a:cs typeface="Cascadia Code" panose="020B0609020000020004" charset="0"/>
              </a:rPr>
              <a:t>public: </a:t>
            </a:r>
            <a:endParaRPr lang="en-US" altLang="zh-CN" sz="1200">
              <a:latin typeface="Cascadia Code" panose="020B0609020000020004" charset="0"/>
              <a:cs typeface="Cascadia Code" panose="020B0609020000020004" charset="0"/>
            </a:endParaRPr>
          </a:p>
          <a:p>
            <a:pPr marL="457200" lvl="1" indent="457200"/>
            <a:r>
              <a:rPr lang="en-US" altLang="zh-CN" sz="1200">
                <a:latin typeface="Cascadia Code" panose="020B0609020000020004" charset="0"/>
                <a:cs typeface="Cascadia Code" panose="020B0609020000020004" charset="0"/>
              </a:rPr>
              <a:t>inline bool operator()(int a, int b) const{</a:t>
            </a:r>
            <a:endParaRPr lang="en-US" altLang="zh-CN" sz="1200">
              <a:latin typeface="Cascadia Code" panose="020B0609020000020004" charset="0"/>
              <a:cs typeface="Cascadia Code" panose="020B0609020000020004" charset="0"/>
            </a:endParaRPr>
          </a:p>
          <a:p>
            <a:pPr marL="914400" lvl="2" indent="457200"/>
            <a:r>
              <a:rPr lang="en-US" altLang="zh-CN" sz="1200">
                <a:latin typeface="Cascadia Code" panose="020B0609020000020004" charset="0"/>
                <a:cs typeface="Cascadia Code" panose="020B0609020000020004" charset="0"/>
              </a:rPr>
              <a:t>return abs(a) &lt; abs(b);</a:t>
            </a:r>
            <a:endParaRPr lang="en-US" altLang="zh-CN" sz="1200">
              <a:latin typeface="Cascadia Code" panose="020B0609020000020004" charset="0"/>
              <a:cs typeface="Cascadia Code" panose="020B0609020000020004" charset="0"/>
            </a:endParaRPr>
          </a:p>
          <a:p>
            <a:pPr marL="457200" lvl="1" indent="457200"/>
            <a:r>
              <a:rPr lang="en-US" altLang="zh-CN" sz="1200">
                <a:latin typeface="Cascadia Code" panose="020B0609020000020004" charset="0"/>
                <a:cs typeface="Cascadia Code" panose="020B0609020000020004" charset="0"/>
              </a:rPr>
              <a:t>}</a:t>
            </a:r>
            <a:endParaRPr lang="en-US" altLang="zh-CN" sz="1200">
              <a:latin typeface="Cascadia Code" panose="020B0609020000020004" charset="0"/>
              <a:cs typeface="Cascadia Code" panose="020B0609020000020004" charset="0"/>
            </a:endParaRPr>
          </a:p>
          <a:p>
            <a:pPr marL="457200" lvl="1" indent="457200"/>
            <a:r>
              <a:rPr lang="en-US" altLang="zh-CN" sz="1200">
                <a:latin typeface="Cascadia Code" panose="020B0609020000020004" charset="0"/>
                <a:cs typeface="Cascadia Code" panose="020B0609020000020004" charset="0"/>
              </a:rPr>
              <a:t>using retType_8_6 = bool (*)(int, int);</a:t>
            </a:r>
            <a:endParaRPr lang="en-US" altLang="zh-CN" sz="1200">
              <a:latin typeface="Cascadia Code" panose="020B0609020000020004" charset="0"/>
              <a:cs typeface="Cascadia Code" panose="020B0609020000020004" charset="0"/>
            </a:endParaRPr>
          </a:p>
          <a:p>
            <a:pPr marL="457200" lvl="1" indent="457200"/>
            <a:r>
              <a:rPr lang="en-US" altLang="zh-CN" sz="1200">
                <a:latin typeface="Cascadia Code" panose="020B0609020000020004" charset="0"/>
                <a:cs typeface="Cascadia Code" panose="020B0609020000020004" charset="0"/>
              </a:rPr>
              <a:t>inline operator retType_8_6 () const noexcel{</a:t>
            </a:r>
            <a:endParaRPr lang="en-US" altLang="zh-CN" sz="1200">
              <a:latin typeface="Cascadia Code" panose="020B0609020000020004" charset="0"/>
              <a:cs typeface="Cascadia Code" panose="020B0609020000020004" charset="0"/>
            </a:endParaRPr>
          </a:p>
          <a:p>
            <a:pPr marL="914400" lvl="2" indent="457200"/>
            <a:r>
              <a:rPr lang="en-US" altLang="zh-CN" sz="1200">
                <a:latin typeface="Cascadia Code" panose="020B0609020000020004" charset="0"/>
                <a:cs typeface="Cascadia Code" panose="020B0609020000020004" charset="0"/>
              </a:rPr>
              <a:t>return __invoke;</a:t>
            </a:r>
            <a:endParaRPr lang="en-US" altLang="zh-CN" sz="1200">
              <a:latin typeface="Cascadia Code" panose="020B0609020000020004" charset="0"/>
              <a:cs typeface="Cascadia Code" panose="020B0609020000020004" charset="0"/>
            </a:endParaRPr>
          </a:p>
          <a:p>
            <a:pPr marL="457200" lvl="1" indent="457200"/>
            <a:r>
              <a:rPr lang="en-US" altLang="zh-CN" sz="1200">
                <a:latin typeface="Cascadia Code" panose="020B0609020000020004" charset="0"/>
                <a:cs typeface="Cascadia Code" panose="020B0609020000020004" charset="0"/>
              </a:rPr>
              <a:t>};</a:t>
            </a:r>
            <a:endParaRPr lang="en-US" altLang="zh-CN" sz="1200">
              <a:latin typeface="Cascadia Code" panose="020B0609020000020004" charset="0"/>
              <a:cs typeface="Cascadia Code" panose="020B0609020000020004" charset="0"/>
            </a:endParaRPr>
          </a:p>
          <a:p>
            <a:pPr indent="457200"/>
            <a:r>
              <a:rPr lang="en-US" altLang="zh-CN" sz="1200">
                <a:latin typeface="Cascadia Code" panose="020B0609020000020004" charset="0"/>
                <a:cs typeface="Cascadia Code" panose="020B0609020000020004" charset="0"/>
              </a:rPr>
              <a:t>private: </a:t>
            </a:r>
            <a:endParaRPr lang="en-US" altLang="zh-CN" sz="1200">
              <a:latin typeface="Cascadia Code" panose="020B0609020000020004" charset="0"/>
              <a:cs typeface="Cascadia Code" panose="020B0609020000020004" charset="0"/>
            </a:endParaRPr>
          </a:p>
          <a:p>
            <a:pPr marL="457200" lvl="1" indent="457200"/>
            <a:r>
              <a:rPr lang="en-US" altLang="zh-CN" sz="1200">
                <a:latin typeface="Cascadia Code" panose="020B0609020000020004" charset="0"/>
                <a:cs typeface="Cascadia Code" panose="020B0609020000020004" charset="0"/>
              </a:rPr>
              <a:t>static inline bool __invoke(int a, int b){</a:t>
            </a:r>
            <a:endParaRPr lang="en-US" altLang="zh-CN" sz="1200">
              <a:latin typeface="Cascadia Code" panose="020B0609020000020004" charset="0"/>
              <a:cs typeface="Cascadia Code" panose="020B0609020000020004" charset="0"/>
            </a:endParaRPr>
          </a:p>
          <a:p>
            <a:pPr marL="914400" lvl="2" indent="457200"/>
            <a:r>
              <a:rPr lang="en-US" altLang="zh-CN" sz="1200">
                <a:latin typeface="Cascadia Code" panose="020B0609020000020004" charset="0"/>
                <a:cs typeface="Cascadia Code" panose="020B0609020000020004" charset="0"/>
              </a:rPr>
              <a:t>return __lambda_8_6{}.operator()(a, b);</a:t>
            </a:r>
            <a:endParaRPr lang="en-US" altLang="zh-CN" sz="1200">
              <a:latin typeface="Cascadia Code" panose="020B0609020000020004" charset="0"/>
              <a:cs typeface="Cascadia Code" panose="020B0609020000020004" charset="0"/>
            </a:endParaRPr>
          </a:p>
          <a:p>
            <a:pPr marL="457200" lvl="1" indent="457200"/>
            <a:r>
              <a:rPr lang="en-US" altLang="zh-CN" sz="1200">
                <a:latin typeface="Cascadia Code" panose="020B0609020000020004" charset="0"/>
                <a:cs typeface="Cascadia Code" panose="020B0609020000020004" charset="0"/>
              </a:rPr>
              <a:t>}</a:t>
            </a:r>
            <a:endParaRPr lang="en-US" altLang="zh-CN" sz="1200">
              <a:latin typeface="Cascadia Code" panose="020B0609020000020004" charset="0"/>
              <a:cs typeface="Cascadia Code" panose="020B0609020000020004" charset="0"/>
            </a:endParaRPr>
          </a:p>
          <a:p>
            <a:r>
              <a:rPr lang="en-US" altLang="zh-CN" sz="1200">
                <a:latin typeface="Cascadia Code" panose="020B0609020000020004" charset="0"/>
                <a:cs typeface="Cascadia Code" panose="020B0609020000020004" charset="0"/>
              </a:rPr>
              <a:t>};</a:t>
            </a:r>
            <a:endParaRPr lang="en-US" altLang="zh-CN" sz="1200">
              <a:latin typeface="Cascadia Code" panose="020B0609020000020004" charset="0"/>
              <a:cs typeface="Cascadia Code" panose="020B0609020000020004" charset="0"/>
            </a:endParaRPr>
          </a:p>
          <a:p>
            <a:r>
              <a:rPr lang="en-US" altLang="zh-CN" sz="1200">
                <a:latin typeface="Cascadia Code" panose="020B0609020000020004" charset="0"/>
                <a:cs typeface="Cascadia Code" panose="020B0609020000020004" charset="0"/>
              </a:rPr>
              <a:t>std::sort(x, x + N, __lambda_8_6(__lambda_8_6{}))</a:t>
            </a:r>
            <a:endParaRPr lang="en-US" altLang="zh-CN" sz="1200">
              <a:latin typeface="Cascadia Code" panose="020B0609020000020004" charset="0"/>
              <a:cs typeface="Cascadia Code" panose="020B0609020000020004" charset="0"/>
            </a:endParaRPr>
          </a:p>
        </p:txBody>
      </p:sp>
      <p:cxnSp>
        <p:nvCxnSpPr>
          <p:cNvPr id="9" name="肘形连接符 8"/>
          <p:cNvCxnSpPr/>
          <p:nvPr/>
        </p:nvCxnSpPr>
        <p:spPr>
          <a:xfrm>
            <a:off x="1797685" y="5496560"/>
            <a:ext cx="1910080" cy="885190"/>
          </a:xfrm>
          <a:prstGeom prst="bentConnector3">
            <a:avLst>
              <a:gd name="adj1" fmla="val 398"/>
            </a:avLst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标题 1"/>
          <p:cNvSpPr>
            <a:spLocks noGrp="1"/>
          </p:cNvSpPr>
          <p:nvPr/>
        </p:nvSpPr>
        <p:spPr>
          <a:xfrm>
            <a:off x="-108585" y="71120"/>
            <a:ext cx="4258310" cy="4984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理论吸收</a:t>
            </a:r>
            <a:r>
              <a:rPr lang="zh-CN" altLang="en-US" sz="2800"/>
              <a:t>的妥协与权衡</a:t>
            </a:r>
            <a:endParaRPr lang="zh-CN" alt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169545" y="2132330"/>
            <a:ext cx="9493885" cy="14401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标题 3073"/>
          <p:cNvSpPr>
            <a:spLocks noGrp="1"/>
          </p:cNvSpPr>
          <p:nvPr>
            <p:ph type="ctrTitle"/>
          </p:nvPr>
        </p:nvSpPr>
        <p:spPr>
          <a:xfrm>
            <a:off x="-48895" y="2130425"/>
            <a:ext cx="8980805" cy="1470025"/>
          </a:xfrm>
        </p:spPr>
        <p:txBody>
          <a:bodyPr anchor="ctr" anchorCtr="0"/>
          <a:p>
            <a:pPr algn="r" defTabSz="914400">
              <a:buClrTx/>
              <a:buSzTx/>
              <a:buFontTx/>
              <a:buNone/>
            </a:pPr>
            <a:r>
              <a:rPr lang="en-US" altLang="zh-CN" sz="4000" kern="1200" baseline="0">
                <a:latin typeface="+mj-lt"/>
                <a:ea typeface="+mj-ea"/>
                <a:cs typeface="+mj-cs"/>
              </a:rPr>
              <a:t>Lambda</a:t>
            </a:r>
            <a:r>
              <a:rPr lang="zh-CN" altLang="en-US" sz="4000" kern="1200" baseline="0">
                <a:latin typeface="+mj-lt"/>
                <a:ea typeface="+mj-ea"/>
                <a:cs typeface="+mj-cs"/>
              </a:rPr>
              <a:t>演算如何影响工业程序设计</a:t>
            </a:r>
            <a:endParaRPr lang="zh-CN" altLang="en-US" sz="3600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"/>
          <p:cNvSpPr>
            <a:spLocks noGrp="1"/>
          </p:cNvSpPr>
          <p:nvPr>
            <p:ph type="title"/>
          </p:nvPr>
        </p:nvSpPr>
        <p:spPr>
          <a:xfrm>
            <a:off x="-107950" y="44450"/>
            <a:ext cx="3639185" cy="498475"/>
          </a:xfrm>
          <a:ln/>
        </p:spPr>
        <p:txBody>
          <a:bodyPr anchor="ctr" anchorCtr="0"/>
          <a:p>
            <a:r>
              <a:rPr lang="en-US" altLang="zh-CN" sz="2800"/>
              <a:t>General </a:t>
            </a:r>
            <a:r>
              <a:rPr lang="en-US" altLang="zh-CN" sz="2800"/>
              <a:t>Influence</a:t>
            </a:r>
            <a:endParaRPr lang="en-US" altLang="zh-CN" sz="2800"/>
          </a:p>
        </p:txBody>
      </p:sp>
      <p:sp>
        <p:nvSpPr>
          <p:cNvPr id="12290" name="内容占位符 2"/>
          <p:cNvSpPr>
            <a:spLocks noGrp="1"/>
          </p:cNvSpPr>
          <p:nvPr>
            <p:ph idx="1"/>
          </p:nvPr>
        </p:nvSpPr>
        <p:spPr>
          <a:xfrm>
            <a:off x="250825" y="549275"/>
            <a:ext cx="8229600" cy="5838190"/>
          </a:xfrm>
          <a:ln/>
        </p:spPr>
        <p:txBody>
          <a:bodyPr anchor="t" anchorCtr="0"/>
          <a:p>
            <a:r>
              <a:rPr lang="zh-CN" altLang="en-US"/>
              <a:t>更多</a:t>
            </a:r>
            <a:r>
              <a:rPr lang="en-US" altLang="zh-CN"/>
              <a:t> </a:t>
            </a:r>
            <a:r>
              <a:rPr lang="zh-CN" altLang="en-US"/>
              <a:t>更新</a:t>
            </a:r>
            <a:r>
              <a:rPr lang="en-US" altLang="zh-CN"/>
              <a:t> </a:t>
            </a:r>
            <a:r>
              <a:rPr lang="zh-CN" altLang="en-US"/>
              <a:t>更好</a:t>
            </a:r>
            <a:r>
              <a:rPr lang="en-US" altLang="zh-CN"/>
              <a:t> </a:t>
            </a:r>
            <a:r>
              <a:rPr lang="zh-CN" altLang="en-US" sz="2800"/>
              <a:t>的语法</a:t>
            </a:r>
            <a:endParaRPr lang="zh-CN" altLang="en-US" sz="2800"/>
          </a:p>
          <a:p>
            <a:r>
              <a:rPr lang="zh-CN" altLang="en-US"/>
              <a:t>语言与</a:t>
            </a:r>
            <a:r>
              <a:rPr lang="zh-CN" altLang="en-US"/>
              <a:t>理论的权衡</a:t>
            </a:r>
            <a:r>
              <a:rPr lang="zh-CN" altLang="en-US">
                <a:sym typeface="+mn-ea"/>
              </a:rPr>
              <a:t>融合</a:t>
            </a:r>
            <a:endParaRPr lang="zh-CN" altLang="en-US"/>
          </a:p>
          <a:p>
            <a:pPr lvl="1"/>
            <a:r>
              <a:rPr lang="zh-CN" altLang="en-US" sz="2400"/>
              <a:t>多范式</a:t>
            </a:r>
            <a:r>
              <a:rPr lang="en-US" altLang="zh-CN" sz="2400"/>
              <a:t>: </a:t>
            </a:r>
            <a:r>
              <a:rPr lang="zh-CN" altLang="en-US" sz="2400"/>
              <a:t>在</a:t>
            </a:r>
            <a:r>
              <a:rPr lang="en-US" altLang="zh-CN" sz="2400"/>
              <a:t>OOP</a:t>
            </a:r>
            <a:r>
              <a:rPr lang="zh-CN" altLang="en-US" sz="2400"/>
              <a:t>，命令式，函数式等之间找到平衡</a:t>
            </a:r>
            <a:endParaRPr lang="zh-CN" altLang="en-US" sz="2400"/>
          </a:p>
          <a:p>
            <a:pPr lvl="1"/>
            <a:r>
              <a:rPr lang="zh-CN" altLang="en-US" sz="2400"/>
              <a:t>在性能和灵活性双重</a:t>
            </a:r>
            <a:r>
              <a:rPr lang="zh-CN" altLang="en-US" sz="2400"/>
              <a:t>要求</a:t>
            </a:r>
            <a:endParaRPr lang="zh-CN" altLang="en-US" sz="2400"/>
          </a:p>
          <a:p>
            <a:pPr lvl="2"/>
            <a:r>
              <a:rPr lang="en-US" altLang="zh-CN" sz="2055"/>
              <a:t>C++ Lambda </a:t>
            </a:r>
            <a:r>
              <a:rPr lang="zh-CN" altLang="en-US" sz="2055"/>
              <a:t>静态类型检查，内联实现，减小</a:t>
            </a:r>
            <a:r>
              <a:rPr lang="zh-CN" altLang="en-US" sz="2055"/>
              <a:t>运行开销</a:t>
            </a:r>
            <a:endParaRPr lang="zh-CN" altLang="en-US" sz="2055"/>
          </a:p>
          <a:p>
            <a:pPr lvl="2"/>
            <a:r>
              <a:rPr lang="zh-CN" altLang="en-US" sz="2055"/>
              <a:t>动态特性与类型擦除：</a:t>
            </a:r>
            <a:r>
              <a:rPr lang="en-US" altLang="zh-CN" sz="2055"/>
              <a:t>std::function</a:t>
            </a:r>
            <a:r>
              <a:rPr lang="zh-CN" altLang="en-US" sz="2055"/>
              <a:t>。</a:t>
            </a:r>
            <a:endParaRPr lang="zh-CN" altLang="en-US" sz="2055"/>
          </a:p>
          <a:p>
            <a:pPr marL="342900" lvl="0" indent="-342900">
              <a:buChar char="•"/>
            </a:pPr>
            <a:r>
              <a:rPr lang="zh-CN" altLang="en-US">
                <a:solidFill>
                  <a:schemeClr val="tx1"/>
                </a:solidFill>
              </a:rPr>
              <a:t>理论改进实际应用设计</a:t>
            </a:r>
            <a:r>
              <a:rPr lang="zh-CN" altLang="en-US">
                <a:solidFill>
                  <a:schemeClr val="tx1"/>
                </a:solidFill>
              </a:rPr>
              <a:t>思路</a:t>
            </a:r>
            <a:endParaRPr lang="zh-CN" altLang="en-US">
              <a:solidFill>
                <a:schemeClr val="tx1"/>
              </a:solidFill>
            </a:endParaRPr>
          </a:p>
          <a:p>
            <a:pPr marL="742950" lvl="1" indent="-285750">
              <a:buChar char="–"/>
            </a:pPr>
            <a:r>
              <a:rPr lang="en-US" altLang="zh-CN" sz="2400">
                <a:solidFill>
                  <a:schemeClr val="tx1"/>
                </a:solidFill>
                <a:latin typeface="Cascadia Code" panose="020B0609020000020004" charset="0"/>
                <a:cs typeface="Cascadia Code" panose="020B0609020000020004" charset="0"/>
              </a:rPr>
              <a:t>*this</a:t>
            </a:r>
            <a:r>
              <a:rPr lang="en-US" altLang="zh-CN" sz="2400">
                <a:solidFill>
                  <a:schemeClr val="tx1"/>
                </a:solidFill>
              </a:rPr>
              <a:t> </a:t>
            </a:r>
            <a:r>
              <a:rPr lang="zh-CN" altLang="en-US" sz="2400">
                <a:solidFill>
                  <a:schemeClr val="tx1"/>
                </a:solidFill>
              </a:rPr>
              <a:t>闭包数据应用</a:t>
            </a:r>
            <a:endParaRPr lang="zh-CN" altLang="en-US" sz="2400">
              <a:solidFill>
                <a:schemeClr val="tx1"/>
              </a:solidFill>
            </a:endParaRPr>
          </a:p>
          <a:p>
            <a:pPr marL="742950" lvl="1" indent="-285750">
              <a:buChar char="–"/>
            </a:pPr>
            <a:r>
              <a:rPr lang="zh-CN" altLang="en-US" sz="2400">
                <a:solidFill>
                  <a:schemeClr val="tx1"/>
                </a:solidFill>
              </a:rPr>
              <a:t>Lambda exp取代传统的函数指针</a:t>
            </a:r>
            <a:endParaRPr lang="zh-CN" altLang="en-US" sz="2400">
              <a:solidFill>
                <a:schemeClr val="tx1"/>
              </a:solidFill>
            </a:endParaRPr>
          </a:p>
          <a:p>
            <a:pPr marL="742950" lvl="1" indent="-285750">
              <a:buChar char="–"/>
            </a:pPr>
            <a:r>
              <a:rPr lang="zh-CN" altLang="en-US" sz="2400">
                <a:solidFill>
                  <a:schemeClr val="tx1"/>
                </a:solidFill>
              </a:rPr>
              <a:t>Template 抽象过程。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"/>
          <p:cNvSpPr>
            <a:spLocks noGrp="1"/>
          </p:cNvSpPr>
          <p:nvPr>
            <p:ph type="title"/>
          </p:nvPr>
        </p:nvSpPr>
        <p:spPr>
          <a:xfrm>
            <a:off x="539750" y="2708275"/>
            <a:ext cx="8229600" cy="1143000"/>
          </a:xfrm>
          <a:ln/>
        </p:spPr>
        <p:txBody>
          <a:bodyPr anchor="ctr" anchorCtr="0"/>
          <a:p>
            <a:r>
              <a:rPr lang="en-US" altLang="zh-CN"/>
              <a:t>Thank</a:t>
            </a:r>
            <a:r>
              <a:rPr lang="en-US" altLang="zh-CN"/>
              <a:t>s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/>
          </p:cNvSpPr>
          <p:nvPr>
            <p:ph type="title"/>
          </p:nvPr>
        </p:nvSpPr>
        <p:spPr>
          <a:xfrm>
            <a:off x="-107950" y="44450"/>
            <a:ext cx="3255010" cy="498475"/>
          </a:xfrm>
        </p:spPr>
        <p:txBody>
          <a:bodyPr anchor="ctr" anchorCtr="0"/>
          <a:p>
            <a:r>
              <a:rPr lang="en-US" altLang="zh-CN" sz="2800"/>
              <a:t>Lambda </a:t>
            </a:r>
            <a:r>
              <a:rPr lang="en-US" altLang="zh-CN" sz="2800"/>
              <a:t>Calculus</a:t>
            </a:r>
            <a:endParaRPr lang="en-US" altLang="zh-CN" sz="2800"/>
          </a:p>
        </p:txBody>
      </p:sp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250825" y="549275"/>
            <a:ext cx="8229600" cy="4525963"/>
          </a:xfrm>
        </p:spPr>
        <p:txBody>
          <a:bodyPr anchor="t" anchorCtr="0"/>
          <a:p>
            <a:r>
              <a:rPr lang="zh-CN" altLang="en-US"/>
              <a:t>函数是</a:t>
            </a:r>
            <a:r>
              <a:rPr lang="zh-CN" altLang="en-US"/>
              <a:t>一等公民</a:t>
            </a:r>
            <a:endParaRPr lang="zh-CN" altLang="en-US"/>
          </a:p>
          <a:p>
            <a:r>
              <a:rPr lang="en-US" altLang="zh-CN">
                <a:sym typeface="+mn-ea"/>
              </a:rPr>
              <a:t>λ</a:t>
            </a:r>
            <a:r>
              <a:rPr lang="zh-CN" altLang="en-US">
                <a:sym typeface="+mn-ea"/>
              </a:rPr>
              <a:t>函数</a:t>
            </a:r>
            <a:r>
              <a:rPr lang="en-US" altLang="zh-CN">
                <a:sym typeface="+mn-ea"/>
              </a:rPr>
              <a:t>: </a:t>
            </a:r>
            <a:r>
              <a:rPr lang="en-US" altLang="zh-CN">
                <a:solidFill>
                  <a:srgbClr val="FFC000"/>
                </a:solidFill>
                <a:sym typeface="+mn-ea"/>
              </a:rPr>
              <a:t>(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λ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x</a:t>
            </a:r>
            <a:r>
              <a:rPr lang="en-US" altLang="zh-CN">
                <a:sym typeface="+mn-ea"/>
              </a:rPr>
              <a:t>. 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x</a:t>
            </a:r>
            <a:r>
              <a:rPr lang="en-US" altLang="zh-CN">
                <a:solidFill>
                  <a:srgbClr val="FFC000"/>
                </a:solidFill>
                <a:sym typeface="+mn-ea"/>
              </a:rPr>
              <a:t>)</a:t>
            </a:r>
            <a:endParaRPr lang="en-US" altLang="zh-CN"/>
          </a:p>
          <a:p>
            <a:endParaRPr lang="zh-CN" altLang="en-US"/>
          </a:p>
        </p:txBody>
      </p:sp>
      <p:sp>
        <p:nvSpPr>
          <p:cNvPr id="2" name="线形标注 2 1"/>
          <p:cNvSpPr/>
          <p:nvPr/>
        </p:nvSpPr>
        <p:spPr>
          <a:xfrm>
            <a:off x="3420110" y="1844675"/>
            <a:ext cx="3612515" cy="1296035"/>
          </a:xfrm>
          <a:prstGeom prst="borderCallout2">
            <a:avLst>
              <a:gd name="adj1" fmla="val 16217"/>
              <a:gd name="adj2" fmla="val -3322"/>
              <a:gd name="adj3" fmla="val 13669"/>
              <a:gd name="adj4" fmla="val -15749"/>
              <a:gd name="adj5" fmla="val -17050"/>
              <a:gd name="adj6" fmla="val -33907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chemeClr val="tx1"/>
                </a:solidFill>
              </a:rPr>
              <a:t>λ: </a:t>
            </a:r>
            <a:r>
              <a:rPr lang="zh-CN" altLang="en-US" sz="3200">
                <a:solidFill>
                  <a:schemeClr val="tx1"/>
                </a:solidFill>
              </a:rPr>
              <a:t>函数</a:t>
            </a:r>
            <a:r>
              <a:rPr lang="zh-CN" altLang="en-US" sz="3200">
                <a:solidFill>
                  <a:schemeClr val="tx1"/>
                </a:solidFill>
              </a:rPr>
              <a:t>抽象</a:t>
            </a: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" name="线形标注 2 2"/>
          <p:cNvSpPr/>
          <p:nvPr/>
        </p:nvSpPr>
        <p:spPr>
          <a:xfrm>
            <a:off x="2987675" y="3284855"/>
            <a:ext cx="3612515" cy="1296035"/>
          </a:xfrm>
          <a:prstGeom prst="borderCallout2">
            <a:avLst>
              <a:gd name="adj1" fmla="val 16217"/>
              <a:gd name="adj2" fmla="val -3322"/>
              <a:gd name="adj3" fmla="val -8525"/>
              <a:gd name="adj4" fmla="val -11654"/>
              <a:gd name="adj5" fmla="val -127535"/>
              <a:gd name="adj6" fmla="val -17032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chemeClr val="tx1"/>
                </a:solidFill>
              </a:rPr>
              <a:t>x: </a:t>
            </a:r>
            <a:r>
              <a:rPr lang="zh-CN" altLang="en-US" sz="3200">
                <a:solidFill>
                  <a:schemeClr val="tx1"/>
                </a:solidFill>
              </a:rPr>
              <a:t>可</a:t>
            </a:r>
            <a:r>
              <a:rPr lang="en-US" altLang="zh-CN" sz="3200">
                <a:solidFill>
                  <a:schemeClr val="tx1"/>
                </a:solidFill>
              </a:rPr>
              <a:t>“</a:t>
            </a:r>
            <a:r>
              <a:rPr lang="zh-CN" altLang="en-US" sz="3200">
                <a:solidFill>
                  <a:schemeClr val="tx1"/>
                </a:solidFill>
              </a:rPr>
              <a:t>计算</a:t>
            </a:r>
            <a:r>
              <a:rPr lang="en-US" altLang="zh-CN" sz="3200">
                <a:solidFill>
                  <a:schemeClr val="tx1"/>
                </a:solidFill>
              </a:rPr>
              <a:t>”</a:t>
            </a:r>
            <a:r>
              <a:rPr lang="zh-CN" altLang="en-US" sz="3200">
                <a:solidFill>
                  <a:schemeClr val="tx1"/>
                </a:solidFill>
              </a:rPr>
              <a:t>，</a:t>
            </a:r>
            <a:r>
              <a:rPr lang="zh-CN" altLang="en-US" sz="3200">
                <a:solidFill>
                  <a:schemeClr val="tx1"/>
                </a:solidFill>
              </a:rPr>
              <a:t>代入</a:t>
            </a: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" name="线形标注 2 3"/>
          <p:cNvSpPr/>
          <p:nvPr/>
        </p:nvSpPr>
        <p:spPr>
          <a:xfrm>
            <a:off x="2484120" y="4725035"/>
            <a:ext cx="3612515" cy="1296035"/>
          </a:xfrm>
          <a:prstGeom prst="borderCallout2">
            <a:avLst>
              <a:gd name="adj1" fmla="val 16217"/>
              <a:gd name="adj2" fmla="val -3322"/>
              <a:gd name="adj3" fmla="val -58696"/>
              <a:gd name="adj4" fmla="val -8015"/>
              <a:gd name="adj5" fmla="val -236795"/>
              <a:gd name="adj6" fmla="val -13165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olidFill>
                  <a:schemeClr val="tx1"/>
                </a:solidFill>
              </a:rPr>
              <a:t>递归支持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/>
          </p:cNvSpPr>
          <p:nvPr>
            <p:ph type="title"/>
          </p:nvPr>
        </p:nvSpPr>
        <p:spPr>
          <a:xfrm>
            <a:off x="-107950" y="44450"/>
            <a:ext cx="3255010" cy="498475"/>
          </a:xfrm>
        </p:spPr>
        <p:txBody>
          <a:bodyPr anchor="ctr" anchorCtr="0"/>
          <a:p>
            <a:r>
              <a:rPr lang="en-US" altLang="zh-CN" sz="2800"/>
              <a:t>Lambda </a:t>
            </a:r>
            <a:r>
              <a:rPr lang="en-US" altLang="zh-CN" sz="2800"/>
              <a:t>Calculus</a:t>
            </a:r>
            <a:endParaRPr lang="en-US" altLang="zh-CN" sz="2800"/>
          </a:p>
        </p:txBody>
      </p:sp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250825" y="549275"/>
            <a:ext cx="8229600" cy="4525963"/>
          </a:xfrm>
        </p:spPr>
        <p:txBody>
          <a:bodyPr anchor="t" anchorCtr="0"/>
          <a:p>
            <a:r>
              <a:rPr lang="zh-CN" altLang="en-US"/>
              <a:t>函数是</a:t>
            </a:r>
            <a:r>
              <a:rPr lang="zh-CN" altLang="en-US"/>
              <a:t>一等公民</a:t>
            </a:r>
            <a:endParaRPr lang="zh-CN" altLang="en-US"/>
          </a:p>
          <a:p>
            <a:r>
              <a:rPr lang="en-US" altLang="zh-CN">
                <a:sym typeface="+mn-ea"/>
              </a:rPr>
              <a:t>λ</a:t>
            </a:r>
            <a:r>
              <a:rPr lang="zh-CN" altLang="en-US">
                <a:sym typeface="+mn-ea"/>
              </a:rPr>
              <a:t>函数</a:t>
            </a:r>
            <a:r>
              <a:rPr lang="en-US" altLang="zh-CN">
                <a:sym typeface="+mn-ea"/>
              </a:rPr>
              <a:t>: </a:t>
            </a:r>
            <a:r>
              <a:rPr lang="en-US" altLang="zh-CN">
                <a:solidFill>
                  <a:srgbClr val="FFC000"/>
                </a:solidFill>
                <a:sym typeface="+mn-ea"/>
              </a:rPr>
              <a:t>(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λ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x</a:t>
            </a:r>
            <a:r>
              <a:rPr lang="en-US" altLang="zh-CN">
                <a:sym typeface="+mn-ea"/>
              </a:rPr>
              <a:t>. 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x</a:t>
            </a:r>
            <a:r>
              <a:rPr lang="en-US" altLang="zh-CN">
                <a:solidFill>
                  <a:srgbClr val="FFC000"/>
                </a:solidFill>
                <a:sym typeface="+mn-ea"/>
              </a:rPr>
              <a:t>)</a:t>
            </a:r>
            <a:endParaRPr lang="en-US" altLang="zh-CN"/>
          </a:p>
          <a:p>
            <a:endParaRPr lang="zh-CN" altLang="en-US"/>
          </a:p>
        </p:txBody>
      </p:sp>
      <p:sp>
        <p:nvSpPr>
          <p:cNvPr id="2" name="线形标注 2 1"/>
          <p:cNvSpPr/>
          <p:nvPr/>
        </p:nvSpPr>
        <p:spPr>
          <a:xfrm>
            <a:off x="3420110" y="1844675"/>
            <a:ext cx="3612515" cy="1296035"/>
          </a:xfrm>
          <a:prstGeom prst="borderCallout2">
            <a:avLst>
              <a:gd name="adj1" fmla="val 16217"/>
              <a:gd name="adj2" fmla="val -3322"/>
              <a:gd name="adj3" fmla="val 13669"/>
              <a:gd name="adj4" fmla="val -15749"/>
              <a:gd name="adj5" fmla="val -17050"/>
              <a:gd name="adj6" fmla="val -33907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chemeClr val="tx1"/>
                </a:solidFill>
              </a:rPr>
              <a:t>λ: </a:t>
            </a:r>
            <a:r>
              <a:rPr lang="zh-CN" altLang="en-US" sz="3200">
                <a:solidFill>
                  <a:schemeClr val="tx1"/>
                </a:solidFill>
              </a:rPr>
              <a:t>函数匿名性</a:t>
            </a: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" name="线形标注 2 2"/>
          <p:cNvSpPr/>
          <p:nvPr/>
        </p:nvSpPr>
        <p:spPr>
          <a:xfrm>
            <a:off x="2987675" y="3284855"/>
            <a:ext cx="3612515" cy="1296035"/>
          </a:xfrm>
          <a:prstGeom prst="borderCallout2">
            <a:avLst>
              <a:gd name="adj1" fmla="val 16217"/>
              <a:gd name="adj2" fmla="val -3322"/>
              <a:gd name="adj3" fmla="val -8525"/>
              <a:gd name="adj4" fmla="val -11654"/>
              <a:gd name="adj5" fmla="val -127535"/>
              <a:gd name="adj6" fmla="val -17032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chemeClr val="tx1"/>
                </a:solidFill>
              </a:rPr>
              <a:t>x: </a:t>
            </a:r>
            <a:r>
              <a:rPr lang="zh-CN" altLang="en-US" sz="3200">
                <a:solidFill>
                  <a:schemeClr val="tx1"/>
                </a:solidFill>
              </a:rPr>
              <a:t>无类型</a:t>
            </a: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" name="线形标注 2 3"/>
          <p:cNvSpPr/>
          <p:nvPr/>
        </p:nvSpPr>
        <p:spPr>
          <a:xfrm>
            <a:off x="2484120" y="4725035"/>
            <a:ext cx="3612515" cy="1296035"/>
          </a:xfrm>
          <a:prstGeom prst="borderCallout2">
            <a:avLst>
              <a:gd name="adj1" fmla="val 16217"/>
              <a:gd name="adj2" fmla="val -3322"/>
              <a:gd name="adj3" fmla="val -58696"/>
              <a:gd name="adj4" fmla="val -8015"/>
              <a:gd name="adj5" fmla="val -236795"/>
              <a:gd name="adj6" fmla="val -13165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olidFill>
                  <a:schemeClr val="tx1"/>
                </a:solidFill>
              </a:rPr>
              <a:t>高阶函数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2" grpId="1" animBg="1"/>
      <p:bldP spid="3" grpId="1" animBg="1"/>
      <p:bldP spid="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/>
          </p:cNvSpPr>
          <p:nvPr>
            <p:ph type="title"/>
          </p:nvPr>
        </p:nvSpPr>
        <p:spPr>
          <a:xfrm>
            <a:off x="-107950" y="44450"/>
            <a:ext cx="2559050" cy="498475"/>
          </a:xfrm>
        </p:spPr>
        <p:txBody>
          <a:bodyPr anchor="ctr" anchorCtr="0"/>
          <a:p>
            <a:r>
              <a:rPr lang="en-US" altLang="zh-CN" sz="2800"/>
              <a:t>C++ Lambda</a:t>
            </a:r>
            <a:endParaRPr lang="en-US" altLang="zh-CN" sz="2800"/>
          </a:p>
        </p:txBody>
      </p:sp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250825" y="549275"/>
            <a:ext cx="8229600" cy="4525963"/>
          </a:xfrm>
        </p:spPr>
        <p:txBody>
          <a:bodyPr anchor="t" anchorCtr="0"/>
          <a:p>
            <a:r>
              <a:rPr lang="en-US" sz="2400"/>
              <a:t>Since C++2011-</a:t>
            </a:r>
            <a:r>
              <a:rPr lang="en-US" sz="2400">
                <a:hlinkClick r:id="rId1" tooltip="" action="ppaction://hlinkfile"/>
              </a:rPr>
              <a:t>N3242</a:t>
            </a:r>
            <a:r>
              <a:rPr lang="en-US" sz="2400"/>
              <a:t> </a:t>
            </a:r>
            <a:r>
              <a:rPr lang="en-US" sz="2400">
                <a:hlinkClick r:id="rId2" tooltip="" action="ppaction://hlinkfile"/>
              </a:rPr>
              <a:t>N3337</a:t>
            </a:r>
            <a:endParaRPr lang="en-US" sz="2400">
              <a:hlinkClick r:id="rId2" tooltip="" action="ppaction://hlinkfile"/>
            </a:endParaRPr>
          </a:p>
          <a:p>
            <a:pPr lvl="1"/>
            <a:r>
              <a:rPr lang="en-US" altLang="zh-CN" sz="2000"/>
              <a:t>5.1 Primary expressions , 5.1.2 Lambda expressions</a:t>
            </a:r>
            <a:r>
              <a:rPr lang="en-US" altLang="zh-CN" sz="2000" baseline="30000">
                <a:hlinkClick r:id="rId3" tooltip="" action="ppaction://hlinkfile"/>
              </a:rPr>
              <a:t>[expr.prim.lambda]</a:t>
            </a:r>
            <a:endParaRPr lang="en-US" altLang="zh-CN" sz="2000" baseline="30000"/>
          </a:p>
        </p:txBody>
      </p:sp>
      <p:sp>
        <p:nvSpPr>
          <p:cNvPr id="2" name="文本框 1"/>
          <p:cNvSpPr txBox="1"/>
          <p:nvPr/>
        </p:nvSpPr>
        <p:spPr>
          <a:xfrm>
            <a:off x="394970" y="1341120"/>
            <a:ext cx="8244840" cy="64516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Cascadia Code" panose="020B0609020000020004" charset="0"/>
                <a:cs typeface="Cascadia Code" panose="020B0609020000020004" charset="0"/>
              </a:rPr>
              <a:t>[capture list]</a:t>
            </a:r>
            <a:r>
              <a:rPr lang="en-US" altLang="zh-CN">
                <a:solidFill>
                  <a:schemeClr val="accent2"/>
                </a:solidFill>
                <a:latin typeface="Cascadia Code" panose="020B0609020000020004" charset="0"/>
                <a:cs typeface="Cascadia Code" panose="020B0609020000020004" charset="0"/>
              </a:rPr>
              <a:t>(params list)</a:t>
            </a:r>
            <a:r>
              <a:rPr lang="en-US" altLang="zh-CN">
                <a:latin typeface="Cascadia Code" panose="020B0609020000020004" charset="0"/>
                <a:cs typeface="Cascadia Code" panose="020B0609020000020004" charset="0"/>
              </a:rPr>
              <a:t> </a:t>
            </a:r>
            <a:r>
              <a:rPr lang="en-US" altLang="zh-CN">
                <a:solidFill>
                  <a:srgbClr val="FFC000"/>
                </a:solidFill>
                <a:latin typeface="Cascadia Code" panose="020B0609020000020004" charset="0"/>
                <a:cs typeface="Cascadia Code" panose="020B0609020000020004" charset="0"/>
              </a:rPr>
              <a:t>mutable</a:t>
            </a:r>
            <a:r>
              <a:rPr lang="en-US" altLang="zh-CN">
                <a:latin typeface="Cascadia Code" panose="020B0609020000020004" charset="0"/>
                <a:cs typeface="Cascadia Code" panose="020B0609020000020004" charset="0"/>
              </a:rPr>
              <a:t> </a:t>
            </a:r>
            <a:r>
              <a:rPr lang="en-US" altLang="zh-CN">
                <a:solidFill>
                  <a:srgbClr val="5307B2"/>
                </a:solidFill>
                <a:latin typeface="Cascadia Code" panose="020B0609020000020004" charset="0"/>
                <a:cs typeface="Cascadia Code" panose="020B0609020000020004" charset="0"/>
              </a:rPr>
              <a:t>exception</a:t>
            </a:r>
            <a:r>
              <a:rPr lang="en-US" altLang="zh-CN">
                <a:solidFill>
                  <a:srgbClr val="00B050"/>
                </a:solidFill>
                <a:latin typeface="Cascadia Code" panose="020B0609020000020004" charset="0"/>
                <a:cs typeface="Cascadia Code" panose="020B0609020000020004" charset="0"/>
              </a:rPr>
              <a:t>-&gt; return type</a:t>
            </a:r>
            <a:r>
              <a:rPr lang="en-US" altLang="zh-CN">
                <a:latin typeface="Cascadia Code" panose="020B0609020000020004" charset="0"/>
                <a:cs typeface="Cascadia Code" panose="020B0609020000020004" charset="0"/>
              </a:rPr>
              <a:t> </a:t>
            </a:r>
            <a:r>
              <a:rPr lang="en-US" altLang="zh-CN">
                <a:solidFill>
                  <a:srgbClr val="0B5FD1"/>
                </a:solidFill>
                <a:latin typeface="Cascadia Code" panose="020B0609020000020004" charset="0"/>
                <a:cs typeface="Cascadia Code" panose="020B0609020000020004" charset="0"/>
              </a:rPr>
              <a:t>{function body}</a:t>
            </a:r>
            <a:endParaRPr lang="en-US" altLang="zh-CN">
              <a:solidFill>
                <a:srgbClr val="0B5FD1"/>
              </a:solidFill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160520" y="1341120"/>
            <a:ext cx="4364990" cy="3600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右箭头标注 4"/>
          <p:cNvSpPr/>
          <p:nvPr/>
        </p:nvSpPr>
        <p:spPr>
          <a:xfrm rot="16200000">
            <a:off x="4282440" y="1126490"/>
            <a:ext cx="1015365" cy="2164715"/>
          </a:xfrm>
          <a:prstGeom prst="rightArrowCallout">
            <a:avLst>
              <a:gd name="adj1" fmla="val 21200"/>
              <a:gd name="adj2" fmla="val 33114"/>
              <a:gd name="adj3" fmla="val 27517"/>
              <a:gd name="adj4" fmla="val 64977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可以修改按值传入的副本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右箭头标注 6"/>
          <p:cNvSpPr/>
          <p:nvPr/>
        </p:nvSpPr>
        <p:spPr>
          <a:xfrm rot="16200000">
            <a:off x="5285740" y="1490980"/>
            <a:ext cx="1727835" cy="2148205"/>
          </a:xfrm>
          <a:prstGeom prst="rightArrowCallout">
            <a:avLst>
              <a:gd name="adj1" fmla="val 21200"/>
              <a:gd name="adj2" fmla="val 14007"/>
              <a:gd name="adj3" fmla="val 13699"/>
              <a:gd name="adj4" fmla="val 38809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zh-CN" altLang="en-US" sz="1800">
                <a:solidFill>
                  <a:schemeClr val="tx1"/>
                </a:solidFill>
              </a:rPr>
              <a:t>可以抛出</a:t>
            </a:r>
            <a:r>
              <a:rPr lang="zh-CN" altLang="en-US" sz="1800">
                <a:solidFill>
                  <a:schemeClr val="tx1"/>
                </a:solidFill>
              </a:rPr>
              <a:t>指定类型异常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" name="右箭头标注 8"/>
          <p:cNvSpPr/>
          <p:nvPr/>
        </p:nvSpPr>
        <p:spPr>
          <a:xfrm rot="16200000">
            <a:off x="7049770" y="1126490"/>
            <a:ext cx="1015365" cy="2164715"/>
          </a:xfrm>
          <a:prstGeom prst="rightArrowCallout">
            <a:avLst>
              <a:gd name="adj1" fmla="val 21200"/>
              <a:gd name="adj2" fmla="val 33114"/>
              <a:gd name="adj3" fmla="val 27517"/>
              <a:gd name="adj4" fmla="val 64977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匿名函数的返回</a:t>
            </a:r>
            <a:r>
              <a:rPr lang="zh-CN" altLang="en-US">
                <a:solidFill>
                  <a:schemeClr val="tx1"/>
                </a:solidFill>
              </a:rPr>
              <a:t>类型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3215" y="3285490"/>
            <a:ext cx="609155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Cascadia Code" panose="020B0609020000020004" charset="0"/>
                <a:cs typeface="Cascadia Code" panose="020B0609020000020004" charset="0"/>
              </a:rPr>
              <a:t>std::sort(x, x+N,</a:t>
            </a:r>
            <a:endParaRPr lang="en-US" altLang="zh-CN" sz="2000">
              <a:latin typeface="Cascadia Code" panose="020B0609020000020004" charset="0"/>
              <a:cs typeface="Cascadia Code" panose="020B0609020000020004" charset="0"/>
            </a:endParaRPr>
          </a:p>
          <a:p>
            <a:pPr indent="457200"/>
            <a:r>
              <a:rPr lang="en-US" altLang="zh-CN" sz="2000">
                <a:solidFill>
                  <a:srgbClr val="FF0000"/>
                </a:solidFill>
                <a:latin typeface="Cascadia Code" panose="020B0609020000020004" charset="0"/>
                <a:cs typeface="Cascadia Code" panose="020B0609020000020004" charset="0"/>
              </a:rPr>
              <a:t>[]</a:t>
            </a:r>
            <a:r>
              <a:rPr lang="en-US" altLang="zh-CN" sz="2000">
                <a:latin typeface="Cascadia Code" panose="020B0609020000020004" charset="0"/>
                <a:cs typeface="Cascadia Code" panose="020B0609020000020004" charset="0"/>
              </a:rPr>
              <a:t>(int a, int b){</a:t>
            </a:r>
            <a:endParaRPr lang="en-US" altLang="zh-CN" sz="2000">
              <a:latin typeface="Cascadia Code" panose="020B0609020000020004" charset="0"/>
              <a:cs typeface="Cascadia Code" panose="020B0609020000020004" charset="0"/>
            </a:endParaRPr>
          </a:p>
          <a:p>
            <a:pPr marL="457200" lvl="1" indent="457200"/>
            <a:r>
              <a:rPr lang="en-US" altLang="zh-CN" sz="2000">
                <a:latin typeface="Cascadia Code" panose="020B0609020000020004" charset="0"/>
                <a:cs typeface="Cascadia Code" panose="020B0609020000020004" charset="0"/>
              </a:rPr>
              <a:t>return std::abs(a)&lt;std::abs(b);</a:t>
            </a:r>
            <a:endParaRPr lang="en-US" altLang="zh-CN" sz="2000">
              <a:latin typeface="Cascadia Code" panose="020B0609020000020004" charset="0"/>
              <a:cs typeface="Cascadia Code" panose="020B0609020000020004" charset="0"/>
            </a:endParaRPr>
          </a:p>
          <a:p>
            <a:pPr marL="0" lvl="0" indent="457200">
              <a:buNone/>
            </a:pPr>
            <a:r>
              <a:rPr lang="en-US" altLang="zh-CN" sz="2000">
                <a:solidFill>
                  <a:schemeClr val="tx1"/>
                </a:solidFill>
                <a:latin typeface="Cascadia Code" panose="020B0609020000020004" charset="0"/>
                <a:cs typeface="Cascadia Code" panose="020B0609020000020004" charset="0"/>
              </a:rPr>
              <a:t>});</a:t>
            </a:r>
            <a:endParaRPr lang="en-US" altLang="zh-CN" sz="2000">
              <a:solidFill>
                <a:schemeClr val="tx1"/>
              </a:solidFill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11" name="线形标注 2 10"/>
          <p:cNvSpPr/>
          <p:nvPr/>
        </p:nvSpPr>
        <p:spPr>
          <a:xfrm>
            <a:off x="2815590" y="4365625"/>
            <a:ext cx="3659505" cy="1366520"/>
          </a:xfrm>
          <a:prstGeom prst="borderCallout2">
            <a:avLst>
              <a:gd name="adj1" fmla="val 20098"/>
              <a:gd name="adj2" fmla="val -798"/>
              <a:gd name="adj3" fmla="val 18869"/>
              <a:gd name="adj4" fmla="val -33905"/>
              <a:gd name="adj5" fmla="val -35823"/>
              <a:gd name="adj6" fmla="val -45948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tx1"/>
                </a:solidFill>
              </a:rPr>
              <a:t>捕获值列表</a:t>
            </a:r>
            <a:endParaRPr lang="zh-CN" altLang="en-US" sz="2400" b="1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可捕获在当前作用域可访问的值，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允许这些值在</a:t>
            </a:r>
            <a:r>
              <a:rPr lang="en-US" altLang="zh-CN">
                <a:solidFill>
                  <a:schemeClr val="tx1"/>
                </a:solidFill>
              </a:rPr>
              <a:t>lambda</a:t>
            </a:r>
            <a:r>
              <a:rPr lang="zh-CN" altLang="en-US">
                <a:solidFill>
                  <a:schemeClr val="tx1"/>
                </a:solidFill>
              </a:rPr>
              <a:t>体中直接用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支持</a:t>
            </a:r>
            <a:r>
              <a:rPr lang="zh-CN" altLang="en-US">
                <a:solidFill>
                  <a:schemeClr val="tx1"/>
                </a:solidFill>
              </a:rPr>
              <a:t>闭包捕获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9" grpId="0" animBg="1"/>
      <p:bldP spid="3" grpId="1" animBg="1"/>
      <p:bldP spid="5" grpId="1" animBg="1"/>
      <p:bldP spid="7" grpId="1" animBg="1"/>
      <p:bldP spid="9" grpId="1" animBg="1"/>
      <p:bldP spid="10" grpId="0"/>
      <p:bldP spid="10" grpId="1"/>
      <p:bldP spid="11" grpId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/>
          </p:cNvSpPr>
          <p:nvPr>
            <p:ph type="title"/>
          </p:nvPr>
        </p:nvSpPr>
        <p:spPr>
          <a:xfrm>
            <a:off x="-107950" y="44450"/>
            <a:ext cx="2559050" cy="498475"/>
          </a:xfrm>
        </p:spPr>
        <p:txBody>
          <a:bodyPr anchor="ctr" anchorCtr="0"/>
          <a:p>
            <a:r>
              <a:rPr lang="en-US" altLang="zh-CN" sz="2800"/>
              <a:t>C++ Lambda</a:t>
            </a:r>
            <a:endParaRPr lang="en-US" altLang="zh-CN" sz="2800"/>
          </a:p>
        </p:txBody>
      </p:sp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250825" y="549275"/>
            <a:ext cx="8229600" cy="4525963"/>
          </a:xfrm>
        </p:spPr>
        <p:txBody>
          <a:bodyPr anchor="t" anchorCtr="0"/>
          <a:p>
            <a:r>
              <a:rPr lang="en-US" sz="2400"/>
              <a:t>Since C++2011-</a:t>
            </a:r>
            <a:r>
              <a:rPr lang="en-US" sz="2400">
                <a:hlinkClick r:id="rId1" action="ppaction://hlinkfile"/>
              </a:rPr>
              <a:t>N3242</a:t>
            </a:r>
            <a:r>
              <a:rPr lang="en-US" sz="2400"/>
              <a:t> </a:t>
            </a:r>
            <a:r>
              <a:rPr lang="en-US" sz="2400">
                <a:hlinkClick r:id="rId2" action="ppaction://hlinkfile"/>
              </a:rPr>
              <a:t>N3337</a:t>
            </a:r>
            <a:endParaRPr lang="en-US" sz="2400">
              <a:hlinkClick r:id="rId2" action="ppaction://hlinkfile"/>
            </a:endParaRPr>
          </a:p>
          <a:p>
            <a:pPr lvl="1"/>
            <a:r>
              <a:rPr lang="en-US" altLang="zh-CN" sz="2000"/>
              <a:t>5.1 Primary expressions , 5.1.2 Lambda expressions</a:t>
            </a:r>
            <a:r>
              <a:rPr lang="en-US" altLang="zh-CN" sz="2000" baseline="30000">
                <a:hlinkClick r:id="rId3" action="ppaction://hlinkfile"/>
              </a:rPr>
              <a:t>[expr.prim.lambda]</a:t>
            </a:r>
            <a:endParaRPr lang="en-US" altLang="zh-CN" sz="2000" baseline="30000"/>
          </a:p>
        </p:txBody>
      </p:sp>
      <p:sp>
        <p:nvSpPr>
          <p:cNvPr id="2" name="文本框 1"/>
          <p:cNvSpPr txBox="1"/>
          <p:nvPr/>
        </p:nvSpPr>
        <p:spPr>
          <a:xfrm>
            <a:off x="394970" y="1341120"/>
            <a:ext cx="8244840" cy="64516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Cascadia Code" panose="020B0609020000020004" charset="0"/>
                <a:cs typeface="Cascadia Code" panose="020B0609020000020004" charset="0"/>
              </a:rPr>
              <a:t>[capture list]</a:t>
            </a:r>
            <a:r>
              <a:rPr lang="en-US" altLang="zh-CN">
                <a:solidFill>
                  <a:schemeClr val="accent2"/>
                </a:solidFill>
                <a:latin typeface="Cascadia Code" panose="020B0609020000020004" charset="0"/>
                <a:cs typeface="Cascadia Code" panose="020B0609020000020004" charset="0"/>
              </a:rPr>
              <a:t>(params list)</a:t>
            </a:r>
            <a:r>
              <a:rPr lang="en-US" altLang="zh-CN">
                <a:latin typeface="Cascadia Code" panose="020B0609020000020004" charset="0"/>
                <a:cs typeface="Cascadia Code" panose="020B0609020000020004" charset="0"/>
              </a:rPr>
              <a:t> </a:t>
            </a:r>
            <a:r>
              <a:rPr lang="en-US" altLang="zh-CN">
                <a:solidFill>
                  <a:srgbClr val="FFC000"/>
                </a:solidFill>
                <a:latin typeface="Cascadia Code" panose="020B0609020000020004" charset="0"/>
                <a:cs typeface="Cascadia Code" panose="020B0609020000020004" charset="0"/>
              </a:rPr>
              <a:t>mutable</a:t>
            </a:r>
            <a:r>
              <a:rPr lang="en-US" altLang="zh-CN">
                <a:latin typeface="Cascadia Code" panose="020B0609020000020004" charset="0"/>
                <a:cs typeface="Cascadia Code" panose="020B0609020000020004" charset="0"/>
              </a:rPr>
              <a:t> </a:t>
            </a:r>
            <a:r>
              <a:rPr lang="en-US" altLang="zh-CN">
                <a:solidFill>
                  <a:srgbClr val="5307B2"/>
                </a:solidFill>
                <a:latin typeface="Cascadia Code" panose="020B0609020000020004" charset="0"/>
                <a:cs typeface="Cascadia Code" panose="020B0609020000020004" charset="0"/>
              </a:rPr>
              <a:t>exception</a:t>
            </a:r>
            <a:r>
              <a:rPr lang="en-US" altLang="zh-CN">
                <a:solidFill>
                  <a:srgbClr val="00B050"/>
                </a:solidFill>
                <a:latin typeface="Cascadia Code" panose="020B0609020000020004" charset="0"/>
                <a:cs typeface="Cascadia Code" panose="020B0609020000020004" charset="0"/>
              </a:rPr>
              <a:t>-&gt; return type</a:t>
            </a:r>
            <a:r>
              <a:rPr lang="en-US" altLang="zh-CN">
                <a:latin typeface="Cascadia Code" panose="020B0609020000020004" charset="0"/>
                <a:cs typeface="Cascadia Code" panose="020B0609020000020004" charset="0"/>
              </a:rPr>
              <a:t> </a:t>
            </a:r>
            <a:r>
              <a:rPr lang="en-US" altLang="zh-CN">
                <a:solidFill>
                  <a:srgbClr val="0B5FD1"/>
                </a:solidFill>
                <a:latin typeface="Cascadia Code" panose="020B0609020000020004" charset="0"/>
                <a:cs typeface="Cascadia Code" panose="020B0609020000020004" charset="0"/>
              </a:rPr>
              <a:t>{function body}</a:t>
            </a:r>
            <a:endParaRPr lang="en-US" altLang="zh-CN">
              <a:solidFill>
                <a:srgbClr val="0B5FD1"/>
              </a:solidFill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160520" y="1341120"/>
            <a:ext cx="4364990" cy="360045"/>
          </a:xfrm>
          <a:prstGeom prst="roundRect">
            <a:avLst/>
          </a:prstGeom>
          <a:noFill/>
          <a:ln w="38100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5605" y="2132965"/>
            <a:ext cx="688911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Cascadia Code" panose="020B0609020000020004" charset="0"/>
                <a:cs typeface="Cascadia Code" panose="020B0609020000020004" charset="0"/>
              </a:rPr>
              <a:t>std::array&lt;int, 10&gt; s = </a:t>
            </a:r>
            <a:endParaRPr lang="en-US" altLang="zh-CN" sz="2000">
              <a:latin typeface="Cascadia Code" panose="020B0609020000020004" charset="0"/>
              <a:cs typeface="Cascadia Code" panose="020B0609020000020004" charset="0"/>
            </a:endParaRPr>
          </a:p>
          <a:p>
            <a:r>
              <a:rPr lang="en-US" altLang="zh-CN" sz="2000">
                <a:latin typeface="Cascadia Code" panose="020B0609020000020004" charset="0"/>
                <a:cs typeface="Cascadia Code" panose="020B0609020000020004" charset="0"/>
              </a:rPr>
              <a:t>{1, 2, 3, 4, 5, 6, 7, 8, 9, 10};</a:t>
            </a:r>
            <a:endParaRPr lang="en-US" altLang="zh-CN" sz="2000">
              <a:latin typeface="Cascadia Code" panose="020B0609020000020004" charset="0"/>
              <a:cs typeface="Cascadia Code" panose="020B0609020000020004" charset="0"/>
            </a:endParaRPr>
          </a:p>
          <a:p>
            <a:r>
              <a:rPr lang="en-US" altLang="zh-CN" sz="2000">
                <a:latin typeface="Cascadia Code" panose="020B0609020000020004" charset="0"/>
                <a:cs typeface="Cascadia Code" panose="020B0609020000020004" charset="0"/>
              </a:rPr>
              <a:t>auto print = </a:t>
            </a:r>
            <a:r>
              <a:rPr lang="en-US" altLang="zh-CN" sz="2000">
                <a:solidFill>
                  <a:srgbClr val="FF0000"/>
                </a:solidFill>
                <a:latin typeface="Cascadia Code" panose="020B0609020000020004" charset="0"/>
                <a:cs typeface="Cascadia Code" panose="020B0609020000020004" charset="0"/>
              </a:rPr>
              <a:t>[&amp;s]</a:t>
            </a:r>
            <a:r>
              <a:rPr lang="en-US" altLang="zh-CN" sz="2000">
                <a:latin typeface="Cascadia Code" panose="020B0609020000020004" charset="0"/>
                <a:cs typeface="Cascadia Code" panose="020B0609020000020004" charset="0"/>
              </a:rPr>
              <a:t>(std::string_view const rem) {</a:t>
            </a:r>
            <a:endParaRPr lang="en-US" altLang="zh-CN" sz="2000">
              <a:latin typeface="Cascadia Code" panose="020B0609020000020004" charset="0"/>
              <a:cs typeface="Cascadia Code" panose="020B0609020000020004" charset="0"/>
            </a:endParaRPr>
          </a:p>
          <a:p>
            <a:pPr indent="457200"/>
            <a:r>
              <a:rPr lang="en-US" altLang="zh-CN" sz="2000">
                <a:latin typeface="Cascadia Code" panose="020B0609020000020004" charset="0"/>
                <a:cs typeface="Cascadia Code" panose="020B0609020000020004" charset="0"/>
              </a:rPr>
              <a:t>for (auto a : s) {</a:t>
            </a:r>
            <a:endParaRPr lang="en-US" altLang="zh-CN" sz="2000">
              <a:latin typeface="Cascadia Code" panose="020B0609020000020004" charset="0"/>
              <a:cs typeface="Cascadia Code" panose="020B0609020000020004" charset="0"/>
            </a:endParaRPr>
          </a:p>
          <a:p>
            <a:pPr marL="457200" lvl="1" indent="457200"/>
            <a:r>
              <a:rPr lang="en-US" altLang="zh-CN" sz="2000">
                <a:latin typeface="Cascadia Code" panose="020B0609020000020004" charset="0"/>
                <a:cs typeface="Cascadia Code" panose="020B0609020000020004" charset="0"/>
              </a:rPr>
              <a:t>std::cout &lt;&lt; a &lt;&lt; ' ';</a:t>
            </a:r>
            <a:endParaRPr lang="en-US" altLang="zh-CN" sz="2000">
              <a:latin typeface="Cascadia Code" panose="020B0609020000020004" charset="0"/>
              <a:cs typeface="Cascadia Code" panose="020B0609020000020004" charset="0"/>
            </a:endParaRPr>
          </a:p>
          <a:p>
            <a:pPr indent="457200"/>
            <a:r>
              <a:rPr lang="en-US" altLang="zh-CN" sz="2000">
                <a:latin typeface="Cascadia Code" panose="020B0609020000020004" charset="0"/>
                <a:cs typeface="Cascadia Code" panose="020B0609020000020004" charset="0"/>
              </a:rPr>
              <a:t>}</a:t>
            </a:r>
            <a:endParaRPr lang="en-US" altLang="zh-CN" sz="2000">
              <a:latin typeface="Cascadia Code" panose="020B0609020000020004" charset="0"/>
              <a:cs typeface="Cascadia Code" panose="020B0609020000020004" charset="0"/>
            </a:endParaRPr>
          </a:p>
          <a:p>
            <a:pPr indent="457200"/>
            <a:r>
              <a:rPr lang="en-US" altLang="zh-CN" sz="2000">
                <a:latin typeface="Cascadia Code" panose="020B0609020000020004" charset="0"/>
                <a:cs typeface="Cascadia Code" panose="020B0609020000020004" charset="0"/>
              </a:rPr>
              <a:t>std::cout &lt;&lt; ": " &lt;&lt; rem &lt;&lt; '\n';</a:t>
            </a:r>
            <a:endParaRPr lang="en-US" altLang="zh-CN" sz="2000">
              <a:latin typeface="Cascadia Code" panose="020B0609020000020004" charset="0"/>
              <a:cs typeface="Cascadia Code" panose="020B0609020000020004" charset="0"/>
            </a:endParaRPr>
          </a:p>
          <a:p>
            <a:r>
              <a:rPr lang="en-US" altLang="zh-CN" sz="2000">
                <a:latin typeface="Cascadia Code" panose="020B0609020000020004" charset="0"/>
                <a:cs typeface="Cascadia Code" panose="020B0609020000020004" charset="0"/>
              </a:rPr>
              <a:t>};</a:t>
            </a:r>
            <a:endParaRPr lang="en-US" altLang="zh-CN" sz="2000">
              <a:latin typeface="Cascadia Code" panose="020B0609020000020004" charset="0"/>
              <a:cs typeface="Cascadia Code" panose="020B0609020000020004" charset="0"/>
            </a:endParaRPr>
          </a:p>
          <a:p>
            <a:r>
              <a:rPr lang="en-US" altLang="zh-CN" sz="2000">
                <a:latin typeface="Cascadia Code" panose="020B0609020000020004" charset="0"/>
                <a:cs typeface="Cascadia Code" panose="020B0609020000020004" charset="0"/>
                <a:sym typeface="+mn-ea"/>
              </a:rPr>
              <a:t>std::sort(s.begin(), s.begin()+10,</a:t>
            </a:r>
            <a:endParaRPr lang="en-US" altLang="zh-CN" sz="2000">
              <a:latin typeface="Cascadia Code" panose="020B0609020000020004" charset="0"/>
              <a:cs typeface="Cascadia Code" panose="020B0609020000020004" charset="0"/>
            </a:endParaRPr>
          </a:p>
          <a:p>
            <a:pPr indent="457200"/>
            <a:r>
              <a:rPr lang="en-US" altLang="zh-CN" sz="2000">
                <a:solidFill>
                  <a:srgbClr val="FF0000"/>
                </a:solidFill>
                <a:latin typeface="Cascadia Code" panose="020B0609020000020004" charset="0"/>
                <a:cs typeface="Cascadia Code" panose="020B0609020000020004" charset="0"/>
                <a:sym typeface="+mn-ea"/>
              </a:rPr>
              <a:t>[]</a:t>
            </a:r>
            <a:r>
              <a:rPr lang="en-US" altLang="zh-CN" sz="2000">
                <a:latin typeface="Cascadia Code" panose="020B0609020000020004" charset="0"/>
                <a:cs typeface="Cascadia Code" panose="020B0609020000020004" charset="0"/>
                <a:sym typeface="+mn-ea"/>
              </a:rPr>
              <a:t>(int a, int b){</a:t>
            </a:r>
            <a:endParaRPr lang="en-US" altLang="zh-CN" sz="2000">
              <a:latin typeface="Cascadia Code" panose="020B0609020000020004" charset="0"/>
              <a:cs typeface="Cascadia Code" panose="020B0609020000020004" charset="0"/>
            </a:endParaRPr>
          </a:p>
          <a:p>
            <a:pPr marL="457200" lvl="1" indent="457200"/>
            <a:r>
              <a:rPr lang="en-US" altLang="zh-CN" sz="2000">
                <a:latin typeface="Cascadia Code" panose="020B0609020000020004" charset="0"/>
                <a:cs typeface="Cascadia Code" panose="020B0609020000020004" charset="0"/>
                <a:sym typeface="+mn-ea"/>
              </a:rPr>
              <a:t>return std::abs(a)&lt;std::abs(b);</a:t>
            </a:r>
            <a:endParaRPr lang="en-US" altLang="zh-CN" sz="2000">
              <a:latin typeface="Cascadia Code" panose="020B0609020000020004" charset="0"/>
              <a:cs typeface="Cascadia Code" panose="020B0609020000020004" charset="0"/>
            </a:endParaRPr>
          </a:p>
          <a:p>
            <a:pPr marL="0" lvl="0" indent="457200">
              <a:buNone/>
            </a:pPr>
            <a:r>
              <a:rPr lang="en-US" altLang="zh-CN" sz="2000">
                <a:latin typeface="Cascadia Code" panose="020B0609020000020004" charset="0"/>
                <a:cs typeface="Cascadia Code" panose="020B0609020000020004" charset="0"/>
                <a:sym typeface="+mn-ea"/>
              </a:rPr>
              <a:t>});</a:t>
            </a:r>
            <a:endParaRPr lang="en-US" altLang="zh-CN" sz="2000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6" name="线形标注 2 5"/>
          <p:cNvSpPr/>
          <p:nvPr/>
        </p:nvSpPr>
        <p:spPr>
          <a:xfrm>
            <a:off x="5220335" y="3284855"/>
            <a:ext cx="3659505" cy="991235"/>
          </a:xfrm>
          <a:prstGeom prst="borderCallout2">
            <a:avLst>
              <a:gd name="adj1" fmla="val 20098"/>
              <a:gd name="adj2" fmla="val -798"/>
              <a:gd name="adj3" fmla="val 18962"/>
              <a:gd name="adj4" fmla="val -27155"/>
              <a:gd name="adj5" fmla="val -22229"/>
              <a:gd name="adj6" fmla="val -62588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tx1"/>
                </a:solidFill>
              </a:rPr>
              <a:t>捕获值列表</a:t>
            </a:r>
            <a:endParaRPr lang="zh-CN" altLang="en-US" sz="2400" b="1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引用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s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/>
          </p:cNvSpPr>
          <p:nvPr>
            <p:ph type="title"/>
          </p:nvPr>
        </p:nvSpPr>
        <p:spPr>
          <a:xfrm>
            <a:off x="-107950" y="44450"/>
            <a:ext cx="2559050" cy="498475"/>
          </a:xfrm>
        </p:spPr>
        <p:txBody>
          <a:bodyPr anchor="ctr" anchorCtr="0"/>
          <a:p>
            <a:r>
              <a:rPr lang="en-US" altLang="zh-CN" sz="2800"/>
              <a:t>std::function</a:t>
            </a:r>
            <a:endParaRPr lang="en-US" altLang="zh-CN" sz="2800"/>
          </a:p>
        </p:txBody>
      </p:sp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250825" y="549275"/>
            <a:ext cx="8229600" cy="4525963"/>
          </a:xfrm>
        </p:spPr>
        <p:txBody>
          <a:bodyPr anchor="t" anchorCtr="0"/>
          <a:p>
            <a:r>
              <a:rPr lang="zh-CN" altLang="en-US" sz="4000" baseline="30000"/>
              <a:t>可调用对象类型</a:t>
            </a:r>
            <a:endParaRPr lang="zh-CN" altLang="en-US" sz="4000" baseline="30000"/>
          </a:p>
          <a:p>
            <a:r>
              <a:rPr lang="zh-CN" altLang="en-US" sz="4000" baseline="30000"/>
              <a:t>支持</a:t>
            </a:r>
            <a:r>
              <a:rPr lang="en-US" altLang="zh-CN" sz="4000" baseline="30000"/>
              <a:t> </a:t>
            </a:r>
            <a:r>
              <a:rPr lang="zh-CN" altLang="en-US" sz="4000" baseline="30000"/>
              <a:t>函数</a:t>
            </a:r>
            <a:r>
              <a:rPr lang="en-US" altLang="zh-CN" sz="4000" baseline="30000"/>
              <a:t>/Lambda exp/</a:t>
            </a:r>
            <a:r>
              <a:rPr lang="zh-CN" altLang="en-US" sz="4000" baseline="30000"/>
              <a:t>函数指针</a:t>
            </a:r>
            <a:r>
              <a:rPr lang="en-US" altLang="zh-CN" sz="4000" baseline="30000"/>
              <a:t> </a:t>
            </a:r>
            <a:r>
              <a:rPr lang="zh-CN" altLang="en-US" sz="4000" baseline="30000"/>
              <a:t>等</a:t>
            </a:r>
            <a:endParaRPr lang="zh-CN" altLang="en-US" sz="4000" baseline="30000"/>
          </a:p>
          <a:p>
            <a:r>
              <a:rPr lang="zh-CN" altLang="en-US" sz="4000" baseline="30000"/>
              <a:t>类型</a:t>
            </a:r>
            <a:r>
              <a:rPr lang="zh-CN" altLang="en-US" sz="4000" baseline="30000"/>
              <a:t>擦除</a:t>
            </a:r>
            <a:endParaRPr lang="zh-CN" altLang="en-US" sz="4000" baseline="30000"/>
          </a:p>
        </p:txBody>
      </p:sp>
      <p:sp>
        <p:nvSpPr>
          <p:cNvPr id="4" name="文本框 3"/>
          <p:cNvSpPr txBox="1"/>
          <p:nvPr/>
        </p:nvSpPr>
        <p:spPr>
          <a:xfrm>
            <a:off x="395605" y="2132965"/>
            <a:ext cx="688911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Cascadia Code" panose="020B0609020000020004" charset="0"/>
                <a:cs typeface="Cascadia Code" panose="020B0609020000020004" charset="0"/>
              </a:rPr>
              <a:t>std::array&lt;int, 10&gt; s = </a:t>
            </a:r>
            <a:endParaRPr lang="en-US" altLang="zh-CN" sz="2000">
              <a:latin typeface="Cascadia Code" panose="020B0609020000020004" charset="0"/>
              <a:cs typeface="Cascadia Code" panose="020B0609020000020004" charset="0"/>
            </a:endParaRPr>
          </a:p>
          <a:p>
            <a:r>
              <a:rPr lang="en-US" altLang="zh-CN" sz="2000">
                <a:latin typeface="Cascadia Code" panose="020B0609020000020004" charset="0"/>
                <a:cs typeface="Cascadia Code" panose="020B0609020000020004" charset="0"/>
              </a:rPr>
              <a:t>{1, 2, 3, 4, 5, 6, 7, 8, 9, 10};</a:t>
            </a:r>
            <a:endParaRPr lang="en-US" altLang="zh-CN" sz="2000">
              <a:latin typeface="Cascadia Code" panose="020B0609020000020004" charset="0"/>
              <a:cs typeface="Cascadia Code" panose="020B0609020000020004" charset="0"/>
            </a:endParaRPr>
          </a:p>
          <a:p>
            <a:r>
              <a:rPr lang="en-US" altLang="zh-CN" sz="2000">
                <a:solidFill>
                  <a:srgbClr val="7030A0"/>
                </a:solidFill>
                <a:latin typeface="Cascadia Code" panose="020B0609020000020004" charset="0"/>
                <a:cs typeface="Cascadia Code" panose="020B0609020000020004" charset="0"/>
              </a:rPr>
              <a:t>auto print</a:t>
            </a:r>
            <a:r>
              <a:rPr lang="en-US" altLang="zh-CN" sz="2000">
                <a:latin typeface="Cascadia Code" panose="020B0609020000020004" charset="0"/>
                <a:cs typeface="Cascadia Code" panose="020B0609020000020004" charset="0"/>
              </a:rPr>
              <a:t> = </a:t>
            </a:r>
            <a:r>
              <a:rPr lang="en-US" altLang="zh-CN" sz="2000">
                <a:solidFill>
                  <a:srgbClr val="FF0000"/>
                </a:solidFill>
                <a:latin typeface="Cascadia Code" panose="020B0609020000020004" charset="0"/>
                <a:cs typeface="Cascadia Code" panose="020B0609020000020004" charset="0"/>
              </a:rPr>
              <a:t>[&amp;s]</a:t>
            </a:r>
            <a:r>
              <a:rPr lang="en-US" altLang="zh-CN" sz="2000">
                <a:latin typeface="Cascadia Code" panose="020B0609020000020004" charset="0"/>
                <a:cs typeface="Cascadia Code" panose="020B0609020000020004" charset="0"/>
              </a:rPr>
              <a:t>(std::string_view const rem) {</a:t>
            </a:r>
            <a:endParaRPr lang="en-US" altLang="zh-CN" sz="2000">
              <a:latin typeface="Cascadia Code" panose="020B0609020000020004" charset="0"/>
              <a:cs typeface="Cascadia Code" panose="020B0609020000020004" charset="0"/>
            </a:endParaRPr>
          </a:p>
          <a:p>
            <a:pPr indent="457200"/>
            <a:r>
              <a:rPr lang="en-US" altLang="zh-CN" sz="2000">
                <a:latin typeface="Cascadia Code" panose="020B0609020000020004" charset="0"/>
                <a:cs typeface="Cascadia Code" panose="020B0609020000020004" charset="0"/>
              </a:rPr>
              <a:t>for (auto a : s) {</a:t>
            </a:r>
            <a:endParaRPr lang="en-US" altLang="zh-CN" sz="2000">
              <a:latin typeface="Cascadia Code" panose="020B0609020000020004" charset="0"/>
              <a:cs typeface="Cascadia Code" panose="020B0609020000020004" charset="0"/>
            </a:endParaRPr>
          </a:p>
          <a:p>
            <a:pPr marL="457200" lvl="1" indent="457200"/>
            <a:r>
              <a:rPr lang="en-US" altLang="zh-CN" sz="2000">
                <a:latin typeface="Cascadia Code" panose="020B0609020000020004" charset="0"/>
                <a:cs typeface="Cascadia Code" panose="020B0609020000020004" charset="0"/>
              </a:rPr>
              <a:t>std::cout &lt;&lt; a &lt;&lt; ' ';</a:t>
            </a:r>
            <a:endParaRPr lang="en-US" altLang="zh-CN" sz="2000">
              <a:latin typeface="Cascadia Code" panose="020B0609020000020004" charset="0"/>
              <a:cs typeface="Cascadia Code" panose="020B0609020000020004" charset="0"/>
            </a:endParaRPr>
          </a:p>
          <a:p>
            <a:pPr indent="457200"/>
            <a:r>
              <a:rPr lang="en-US" altLang="zh-CN" sz="2000">
                <a:latin typeface="Cascadia Code" panose="020B0609020000020004" charset="0"/>
                <a:cs typeface="Cascadia Code" panose="020B0609020000020004" charset="0"/>
              </a:rPr>
              <a:t>}</a:t>
            </a:r>
            <a:endParaRPr lang="en-US" altLang="zh-CN" sz="2000">
              <a:latin typeface="Cascadia Code" panose="020B0609020000020004" charset="0"/>
              <a:cs typeface="Cascadia Code" panose="020B0609020000020004" charset="0"/>
            </a:endParaRPr>
          </a:p>
          <a:p>
            <a:pPr indent="457200"/>
            <a:r>
              <a:rPr lang="en-US" altLang="zh-CN" sz="2000">
                <a:latin typeface="Cascadia Code" panose="020B0609020000020004" charset="0"/>
                <a:cs typeface="Cascadia Code" panose="020B0609020000020004" charset="0"/>
              </a:rPr>
              <a:t>std::cout &lt;&lt; ": " &lt;&lt; rem &lt;&lt; '\n';</a:t>
            </a:r>
            <a:endParaRPr lang="en-US" altLang="zh-CN" sz="2000">
              <a:latin typeface="Cascadia Code" panose="020B0609020000020004" charset="0"/>
              <a:cs typeface="Cascadia Code" panose="020B0609020000020004" charset="0"/>
            </a:endParaRPr>
          </a:p>
          <a:p>
            <a:r>
              <a:rPr lang="en-US" altLang="zh-CN" sz="2000">
                <a:latin typeface="Cascadia Code" panose="020B0609020000020004" charset="0"/>
                <a:cs typeface="Cascadia Code" panose="020B0609020000020004" charset="0"/>
              </a:rPr>
              <a:t>};</a:t>
            </a:r>
            <a:endParaRPr lang="en-US" altLang="zh-CN" sz="2000">
              <a:latin typeface="Cascadia Code" panose="020B0609020000020004" charset="0"/>
              <a:cs typeface="Cascadia Code" panose="020B0609020000020004" charset="0"/>
            </a:endParaRPr>
          </a:p>
          <a:p>
            <a:r>
              <a:rPr lang="en-US" altLang="zh-CN" sz="2000">
                <a:latin typeface="Cascadia Code" panose="020B0609020000020004" charset="0"/>
                <a:cs typeface="Cascadia Code" panose="020B0609020000020004" charset="0"/>
                <a:sym typeface="+mn-ea"/>
              </a:rPr>
              <a:t>std::sort(s.begin(), s.begin()+10,</a:t>
            </a:r>
            <a:endParaRPr lang="en-US" altLang="zh-CN" sz="2000">
              <a:latin typeface="Cascadia Code" panose="020B0609020000020004" charset="0"/>
              <a:cs typeface="Cascadia Code" panose="020B0609020000020004" charset="0"/>
            </a:endParaRPr>
          </a:p>
          <a:p>
            <a:pPr indent="457200" algn="l">
              <a:buClrTx/>
              <a:buSzTx/>
              <a:buNone/>
            </a:pPr>
            <a:r>
              <a:rPr lang="en-US" altLang="zh-CN" sz="2000">
                <a:latin typeface="Cascadia Code" panose="020B0609020000020004" charset="0"/>
                <a:cs typeface="Cascadia Code" panose="020B0609020000020004" charset="0"/>
              </a:rPr>
              <a:t>[](int a, </a:t>
            </a:r>
            <a:r>
              <a:rPr lang="en-US" altLang="zh-CN" sz="2000">
                <a:latin typeface="Cascadia Code" panose="020B0609020000020004" charset="0"/>
                <a:cs typeface="Cascadia Code" panose="020B0609020000020004" charset="0"/>
                <a:sym typeface="+mn-ea"/>
              </a:rPr>
              <a:t>int b){</a:t>
            </a:r>
            <a:endParaRPr lang="en-US" altLang="zh-CN" sz="2000">
              <a:latin typeface="Cascadia Code" panose="020B0609020000020004" charset="0"/>
              <a:cs typeface="Cascadia Code" panose="020B0609020000020004" charset="0"/>
            </a:endParaRPr>
          </a:p>
          <a:p>
            <a:pPr marL="0" lvl="1" indent="457200" algn="l">
              <a:buClrTx/>
              <a:buSzTx/>
              <a:buNone/>
            </a:pPr>
            <a:r>
              <a:rPr lang="en-US" altLang="zh-CN" sz="2000">
                <a:latin typeface="Cascadia Code" panose="020B0609020000020004" charset="0"/>
                <a:cs typeface="Cascadia Code" panose="020B0609020000020004" charset="0"/>
                <a:sym typeface="+mn-ea"/>
              </a:rPr>
              <a:t>return std::abs(a)&lt;std::abs(b);</a:t>
            </a:r>
            <a:endParaRPr lang="en-US" altLang="zh-CN" sz="2000">
              <a:latin typeface="Cascadia Code" panose="020B0609020000020004" charset="0"/>
              <a:cs typeface="Cascadia Code" panose="020B0609020000020004" charset="0"/>
            </a:endParaRPr>
          </a:p>
          <a:p>
            <a:pPr marL="0" lvl="0" indent="457200">
              <a:buNone/>
            </a:pPr>
            <a:r>
              <a:rPr lang="en-US" altLang="zh-CN" sz="2000">
                <a:latin typeface="Cascadia Code" panose="020B0609020000020004" charset="0"/>
                <a:cs typeface="Cascadia Code" panose="020B0609020000020004" charset="0"/>
                <a:sym typeface="+mn-ea"/>
              </a:rPr>
              <a:t>});</a:t>
            </a:r>
            <a:endParaRPr lang="en-US" altLang="zh-CN" sz="2000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5" name="线形标注 2 4"/>
          <p:cNvSpPr/>
          <p:nvPr/>
        </p:nvSpPr>
        <p:spPr>
          <a:xfrm>
            <a:off x="5220335" y="3284855"/>
            <a:ext cx="3659505" cy="991235"/>
          </a:xfrm>
          <a:prstGeom prst="borderCallout2">
            <a:avLst>
              <a:gd name="adj1" fmla="val 20098"/>
              <a:gd name="adj2" fmla="val -798"/>
              <a:gd name="adj3" fmla="val 18962"/>
              <a:gd name="adj4" fmla="val -27155"/>
              <a:gd name="adj5" fmla="val -14734"/>
              <a:gd name="adj6" fmla="val -95870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</a:rPr>
              <a:t>function</a:t>
            </a:r>
            <a:r>
              <a:rPr lang="zh-CN" altLang="en-US" sz="2400" b="1">
                <a:solidFill>
                  <a:schemeClr val="tx1"/>
                </a:solidFill>
              </a:rPr>
              <a:t>类型</a:t>
            </a:r>
            <a:endParaRPr lang="zh-CN" altLang="en-US" sz="2400" b="1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print </a:t>
            </a:r>
            <a:r>
              <a:rPr lang="zh-CN" altLang="en-US">
                <a:solidFill>
                  <a:schemeClr val="tx1"/>
                </a:solidFill>
              </a:rPr>
              <a:t>函数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67360" y="4956810"/>
            <a:ext cx="5688965" cy="1233805"/>
            <a:chOff x="736" y="7806"/>
            <a:chExt cx="8959" cy="1943"/>
          </a:xfrm>
        </p:grpSpPr>
        <p:sp>
          <p:nvSpPr>
            <p:cNvPr id="7" name="矩形 6"/>
            <p:cNvSpPr/>
            <p:nvPr/>
          </p:nvSpPr>
          <p:spPr>
            <a:xfrm>
              <a:off x="736" y="7806"/>
              <a:ext cx="8959" cy="1943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50" y="7895"/>
              <a:ext cx="8158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Cascadia Code" panose="020B0609020000020004" charset="0"/>
                  <a:cs typeface="Cascadia Code" panose="020B0609020000020004" charset="0"/>
                </a:rPr>
                <a:t>print = [](int x){/* 1 */};</a:t>
              </a:r>
              <a:endParaRPr lang="en-US" altLang="zh-CN" sz="2000">
                <a:latin typeface="Cascadia Code" panose="020B0609020000020004" charset="0"/>
                <a:cs typeface="Cascadia Code" panose="020B0609020000020004" charset="0"/>
              </a:endParaRPr>
            </a:p>
            <a:p>
              <a:r>
                <a:rPr lang="en-US" altLang="zh-CN" sz="2000">
                  <a:latin typeface="Cascadia Code" panose="020B0609020000020004" charset="0"/>
                  <a:cs typeface="Cascadia Code" panose="020B0609020000020004" charset="0"/>
                </a:rPr>
                <a:t>print = [](char ch){/* 2 */};</a:t>
              </a:r>
              <a:endParaRPr lang="en-US" altLang="zh-CN" sz="2000">
                <a:latin typeface="Cascadia Code" panose="020B0609020000020004" charset="0"/>
                <a:cs typeface="Cascadia Code" panose="020B06090200000200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/>
          </p:cNvSpPr>
          <p:nvPr>
            <p:ph type="title"/>
          </p:nvPr>
        </p:nvSpPr>
        <p:spPr>
          <a:xfrm>
            <a:off x="-683895" y="50800"/>
            <a:ext cx="5288280" cy="498475"/>
          </a:xfrm>
        </p:spPr>
        <p:txBody>
          <a:bodyPr anchor="ctr" anchorCtr="0"/>
          <a:p>
            <a:r>
              <a:rPr lang="en-US" altLang="zh-CN" sz="2800"/>
              <a:t>C++ Lambda </a:t>
            </a:r>
            <a:r>
              <a:rPr lang="en-US" altLang="zh-CN" sz="2800"/>
              <a:t>Evolution</a:t>
            </a:r>
            <a:endParaRPr lang="en-US" altLang="zh-CN" sz="2800"/>
          </a:p>
        </p:txBody>
      </p:sp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250825" y="549275"/>
            <a:ext cx="8229600" cy="4525963"/>
          </a:xfrm>
        </p:spPr>
        <p:txBody>
          <a:bodyPr anchor="t" anchorCtr="0"/>
          <a:p>
            <a:r>
              <a:rPr lang="en-US" sz="2400"/>
              <a:t>C++2014-</a:t>
            </a:r>
            <a:r>
              <a:rPr lang="en-US" sz="2400">
                <a:hlinkClick r:id="rId1" tooltip="" action="ppaction://hlinkfile"/>
              </a:rPr>
              <a:t>N3797</a:t>
            </a:r>
            <a:r>
              <a:rPr lang="en-US" sz="2400"/>
              <a:t> </a:t>
            </a:r>
            <a:r>
              <a:rPr lang="en-US" sz="2400">
                <a:hlinkClick r:id="rId2" tooltip="" action="ppaction://hlinkfile"/>
              </a:rPr>
              <a:t>N4140</a:t>
            </a:r>
            <a:endParaRPr lang="en-US" altLang="zh-CN" sz="2000" baseline="30000"/>
          </a:p>
        </p:txBody>
      </p:sp>
      <p:sp>
        <p:nvSpPr>
          <p:cNvPr id="2" name="文本框 1"/>
          <p:cNvSpPr txBox="1"/>
          <p:nvPr/>
        </p:nvSpPr>
        <p:spPr>
          <a:xfrm>
            <a:off x="394970" y="1052830"/>
            <a:ext cx="8244840" cy="64516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Cascadia Code" panose="020B0609020000020004" charset="0"/>
                <a:cs typeface="Cascadia Code" panose="020B0609020000020004" charset="0"/>
              </a:rPr>
              <a:t>[capture list]</a:t>
            </a:r>
            <a:r>
              <a:rPr lang="en-US" altLang="zh-CN">
                <a:solidFill>
                  <a:schemeClr val="accent2"/>
                </a:solidFill>
                <a:latin typeface="Cascadia Code" panose="020B0609020000020004" charset="0"/>
                <a:cs typeface="Cascadia Code" panose="020B0609020000020004" charset="0"/>
              </a:rPr>
              <a:t>(params list)</a:t>
            </a:r>
            <a:r>
              <a:rPr lang="en-US" altLang="zh-CN">
                <a:latin typeface="Cascadia Code" panose="020B0609020000020004" charset="0"/>
                <a:cs typeface="Cascadia Code" panose="020B0609020000020004" charset="0"/>
              </a:rPr>
              <a:t> </a:t>
            </a:r>
            <a:r>
              <a:rPr lang="en-US" altLang="zh-CN">
                <a:solidFill>
                  <a:srgbClr val="FFC000"/>
                </a:solidFill>
                <a:latin typeface="Cascadia Code" panose="020B0609020000020004" charset="0"/>
                <a:cs typeface="Cascadia Code" panose="020B0609020000020004" charset="0"/>
              </a:rPr>
              <a:t>mutable</a:t>
            </a:r>
            <a:r>
              <a:rPr lang="en-US" altLang="zh-CN">
                <a:latin typeface="Cascadia Code" panose="020B0609020000020004" charset="0"/>
                <a:cs typeface="Cascadia Code" panose="020B0609020000020004" charset="0"/>
              </a:rPr>
              <a:t> </a:t>
            </a:r>
            <a:r>
              <a:rPr lang="en-US" altLang="zh-CN">
                <a:solidFill>
                  <a:srgbClr val="5307B2"/>
                </a:solidFill>
                <a:latin typeface="Cascadia Code" panose="020B0609020000020004" charset="0"/>
                <a:cs typeface="Cascadia Code" panose="020B0609020000020004" charset="0"/>
              </a:rPr>
              <a:t>exception</a:t>
            </a:r>
            <a:r>
              <a:rPr lang="en-US" altLang="zh-CN">
                <a:solidFill>
                  <a:srgbClr val="00B050"/>
                </a:solidFill>
                <a:latin typeface="Cascadia Code" panose="020B0609020000020004" charset="0"/>
                <a:cs typeface="Cascadia Code" panose="020B0609020000020004" charset="0"/>
              </a:rPr>
              <a:t>-&gt; return type</a:t>
            </a:r>
            <a:r>
              <a:rPr lang="en-US" altLang="zh-CN">
                <a:latin typeface="Cascadia Code" panose="020B0609020000020004" charset="0"/>
                <a:cs typeface="Cascadia Code" panose="020B0609020000020004" charset="0"/>
              </a:rPr>
              <a:t> </a:t>
            </a:r>
            <a:r>
              <a:rPr lang="en-US" altLang="zh-CN">
                <a:solidFill>
                  <a:srgbClr val="0B5FD1"/>
                </a:solidFill>
                <a:latin typeface="Cascadia Code" panose="020B0609020000020004" charset="0"/>
                <a:cs typeface="Cascadia Code" panose="020B0609020000020004" charset="0"/>
              </a:rPr>
              <a:t>{function body}</a:t>
            </a:r>
            <a:endParaRPr lang="en-US" altLang="zh-CN">
              <a:solidFill>
                <a:srgbClr val="0B5FD1"/>
              </a:solidFill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7360" y="1917065"/>
            <a:ext cx="7355840" cy="1544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baseline="30000">
                <a:sym typeface="+mn-ea"/>
              </a:rPr>
              <a:t>捕获类型：</a:t>
            </a:r>
            <a:r>
              <a:rPr lang="en-US" altLang="zh-CN" sz="3600" baseline="30000">
                <a:solidFill>
                  <a:srgbClr val="FF0000"/>
                </a:solidFill>
                <a:latin typeface="Cascadia Code" panose="020B0609020000020004" charset="0"/>
                <a:cs typeface="Cascadia Code" panose="020B0609020000020004" charset="0"/>
                <a:sym typeface="+mn-ea"/>
              </a:rPr>
              <a:t>&amp; </a:t>
            </a:r>
            <a:r>
              <a:rPr lang="en-US" altLang="zh-CN" sz="3600" baseline="30000">
                <a:latin typeface="Cascadia Code" panose="020B0609020000020004" charset="0"/>
                <a:cs typeface="Cascadia Code" panose="020B0609020000020004" charset="0"/>
                <a:sym typeface="+mn-ea"/>
              </a:rPr>
              <a:t>|</a:t>
            </a:r>
            <a:r>
              <a:rPr lang="en-US" altLang="zh-CN" sz="3600" baseline="30000">
                <a:solidFill>
                  <a:srgbClr val="FF0000"/>
                </a:solidFill>
                <a:latin typeface="Cascadia Code" panose="020B0609020000020004" charset="0"/>
                <a:cs typeface="Cascadia Code" panose="020B0609020000020004" charset="0"/>
                <a:sym typeface="+mn-ea"/>
              </a:rPr>
              <a:t> = </a:t>
            </a:r>
            <a:r>
              <a:rPr lang="en-US" altLang="zh-CN" sz="3600" baseline="30000">
                <a:latin typeface="Cascadia Code" panose="020B0609020000020004" charset="0"/>
                <a:cs typeface="Cascadia Code" panose="020B0609020000020004" charset="0"/>
                <a:sym typeface="+mn-ea"/>
              </a:rPr>
              <a:t>|</a:t>
            </a:r>
            <a:r>
              <a:rPr lang="en-US" altLang="zh-CN" sz="3600" baseline="30000">
                <a:solidFill>
                  <a:srgbClr val="FF0000"/>
                </a:solidFill>
                <a:latin typeface="Cascadia Code" panose="020B0609020000020004" charset="0"/>
                <a:cs typeface="Cascadia Code" panose="020B0609020000020004" charset="0"/>
                <a:sym typeface="+mn-ea"/>
              </a:rPr>
              <a:t> id</a:t>
            </a:r>
            <a:r>
              <a:rPr lang="en-US" altLang="zh-CN" sz="3600" baseline="30000">
                <a:latin typeface="Cascadia Code" panose="020B0609020000020004" charset="0"/>
                <a:cs typeface="Cascadia Code" panose="020B0609020000020004" charset="0"/>
                <a:sym typeface="+mn-ea"/>
              </a:rPr>
              <a:t> |</a:t>
            </a:r>
            <a:r>
              <a:rPr lang="en-US" altLang="zh-CN" sz="3600" baseline="30000">
                <a:solidFill>
                  <a:srgbClr val="FF0000"/>
                </a:solidFill>
                <a:latin typeface="Cascadia Code" panose="020B0609020000020004" charset="0"/>
                <a:cs typeface="Cascadia Code" panose="020B0609020000020004" charset="0"/>
                <a:sym typeface="+mn-ea"/>
              </a:rPr>
              <a:t> &amp; id </a:t>
            </a:r>
            <a:r>
              <a:rPr lang="en-US" altLang="zh-CN" sz="3600" baseline="30000">
                <a:latin typeface="Cascadia Code" panose="020B0609020000020004" charset="0"/>
                <a:cs typeface="Cascadia Code" panose="020B0609020000020004" charset="0"/>
                <a:sym typeface="+mn-ea"/>
              </a:rPr>
              <a:t>|</a:t>
            </a:r>
            <a:r>
              <a:rPr lang="en-US" altLang="zh-CN" sz="3600" baseline="30000">
                <a:solidFill>
                  <a:srgbClr val="FF0000"/>
                </a:solidFill>
                <a:latin typeface="Cascadia Code" panose="020B0609020000020004" charset="0"/>
                <a:cs typeface="Cascadia Code" panose="020B0609020000020004" charset="0"/>
                <a:sym typeface="+mn-ea"/>
              </a:rPr>
              <a:t> this</a:t>
            </a:r>
            <a:endParaRPr lang="en-US" altLang="zh-CN" sz="3600" baseline="30000">
              <a:solidFill>
                <a:srgbClr val="FF0000"/>
              </a:solidFill>
              <a:latin typeface="Cascadia Code" panose="020B0609020000020004" charset="0"/>
              <a:cs typeface="Cascadia Code" panose="020B0609020000020004" charset="0"/>
              <a:sym typeface="+mn-ea"/>
            </a:endParaRPr>
          </a:p>
          <a:p>
            <a:r>
              <a:rPr lang="en-US" altLang="zh-CN" sz="3600" baseline="30000">
                <a:solidFill>
                  <a:srgbClr val="FF0000"/>
                </a:solidFill>
                <a:latin typeface="Cascadia Code" panose="020B0609020000020004" charset="0"/>
                <a:cs typeface="Cascadia Code" panose="020B0609020000020004" charset="0"/>
                <a:sym typeface="+mn-ea"/>
              </a:rPr>
              <a:t>-&gt; </a:t>
            </a:r>
            <a:r>
              <a:rPr lang="en-US" altLang="zh-CN" sz="3600" baseline="30000">
                <a:solidFill>
                  <a:srgbClr val="FF0000"/>
                </a:solidFill>
                <a:latin typeface="Cascadia Code" panose="020B0609020000020004" charset="0"/>
                <a:cs typeface="Cascadia Code" panose="020B0609020000020004" charset="0"/>
                <a:sym typeface="+mn-ea"/>
              </a:rPr>
              <a:t>&amp; </a:t>
            </a:r>
            <a:r>
              <a:rPr lang="en-US" altLang="zh-CN" sz="3600" baseline="30000">
                <a:latin typeface="Cascadia Code" panose="020B0609020000020004" charset="0"/>
                <a:cs typeface="Cascadia Code" panose="020B0609020000020004" charset="0"/>
                <a:sym typeface="+mn-ea"/>
              </a:rPr>
              <a:t>|</a:t>
            </a:r>
            <a:r>
              <a:rPr lang="en-US" altLang="zh-CN" sz="3600" baseline="30000">
                <a:solidFill>
                  <a:srgbClr val="FF0000"/>
                </a:solidFill>
                <a:latin typeface="Cascadia Code" panose="020B0609020000020004" charset="0"/>
                <a:cs typeface="Cascadia Code" panose="020B0609020000020004" charset="0"/>
                <a:sym typeface="+mn-ea"/>
              </a:rPr>
              <a:t> = </a:t>
            </a:r>
            <a:r>
              <a:rPr lang="en-US" altLang="zh-CN" sz="3600" baseline="30000">
                <a:latin typeface="Cascadia Code" panose="020B0609020000020004" charset="0"/>
                <a:cs typeface="Cascadia Code" panose="020B0609020000020004" charset="0"/>
                <a:sym typeface="+mn-ea"/>
              </a:rPr>
              <a:t>|</a:t>
            </a:r>
            <a:r>
              <a:rPr lang="en-US" altLang="zh-CN" sz="3600" baseline="30000">
                <a:solidFill>
                  <a:srgbClr val="FF0000"/>
                </a:solidFill>
                <a:latin typeface="Cascadia Code" panose="020B0609020000020004" charset="0"/>
                <a:cs typeface="Cascadia Code" panose="020B0609020000020004" charset="0"/>
                <a:sym typeface="+mn-ea"/>
              </a:rPr>
              <a:t> id </a:t>
            </a:r>
            <a:r>
              <a:rPr lang="en-US" altLang="zh-CN" sz="3600" i="1" u="sng" baseline="30000">
                <a:solidFill>
                  <a:srgbClr val="FF0000"/>
                </a:solidFill>
                <a:latin typeface="Cascadia Code" panose="020B0609020000020004" charset="0"/>
                <a:cs typeface="Cascadia Code" panose="020B0609020000020004" charset="0"/>
                <a:sym typeface="+mn-ea"/>
              </a:rPr>
              <a:t>[init]</a:t>
            </a:r>
            <a:r>
              <a:rPr lang="en-US" altLang="zh-CN" sz="3600" baseline="30000">
                <a:latin typeface="Cascadia Code" panose="020B0609020000020004" charset="0"/>
                <a:cs typeface="Cascadia Code" panose="020B0609020000020004" charset="0"/>
                <a:sym typeface="+mn-ea"/>
              </a:rPr>
              <a:t> |</a:t>
            </a:r>
            <a:r>
              <a:rPr lang="en-US" altLang="zh-CN" sz="3600" baseline="30000">
                <a:solidFill>
                  <a:srgbClr val="FF0000"/>
                </a:solidFill>
                <a:latin typeface="Cascadia Code" panose="020B0609020000020004" charset="0"/>
                <a:cs typeface="Cascadia Code" panose="020B0609020000020004" charset="0"/>
                <a:sym typeface="+mn-ea"/>
              </a:rPr>
              <a:t> &amp; id </a:t>
            </a:r>
            <a:r>
              <a:rPr lang="en-US" altLang="zh-CN" sz="3600" i="1" u="sng" baseline="30000">
                <a:solidFill>
                  <a:srgbClr val="FF0000"/>
                </a:solidFill>
                <a:latin typeface="Cascadia Code" panose="020B0609020000020004" charset="0"/>
                <a:cs typeface="Cascadia Code" panose="020B0609020000020004" charset="0"/>
                <a:sym typeface="+mn-ea"/>
              </a:rPr>
              <a:t>[init]</a:t>
            </a:r>
            <a:r>
              <a:rPr lang="en-US" altLang="zh-CN" sz="3600" baseline="30000">
                <a:solidFill>
                  <a:srgbClr val="FF0000"/>
                </a:solidFill>
                <a:latin typeface="Cascadia Code" panose="020B0609020000020004" charset="0"/>
                <a:cs typeface="Cascadia Code" panose="020B0609020000020004" charset="0"/>
                <a:sym typeface="+mn-ea"/>
              </a:rPr>
              <a:t> </a:t>
            </a:r>
            <a:r>
              <a:rPr lang="en-US" altLang="zh-CN" sz="3600" baseline="30000">
                <a:latin typeface="Cascadia Code" panose="020B0609020000020004" charset="0"/>
                <a:cs typeface="Cascadia Code" panose="020B0609020000020004" charset="0"/>
                <a:sym typeface="+mn-ea"/>
              </a:rPr>
              <a:t>|</a:t>
            </a:r>
            <a:r>
              <a:rPr lang="en-US" altLang="zh-CN" sz="3600" baseline="30000">
                <a:solidFill>
                  <a:srgbClr val="FF0000"/>
                </a:solidFill>
                <a:latin typeface="Cascadia Code" panose="020B0609020000020004" charset="0"/>
                <a:cs typeface="Cascadia Code" panose="020B0609020000020004" charset="0"/>
                <a:sym typeface="+mn-ea"/>
              </a:rPr>
              <a:t> this</a:t>
            </a:r>
            <a:endParaRPr lang="en-US" altLang="zh-CN" sz="3200" baseline="30000">
              <a:solidFill>
                <a:srgbClr val="FF0000"/>
              </a:solidFill>
              <a:latin typeface="Cascadia Code" panose="020B0609020000020004" charset="0"/>
              <a:cs typeface="Cascadia Code" panose="020B0609020000020004" charset="0"/>
              <a:sym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3200" baseline="30000">
                <a:solidFill>
                  <a:schemeClr val="tx1"/>
                </a:solidFill>
                <a:latin typeface="Cascadia Code" panose="020B0609020000020004" charset="0"/>
                <a:cs typeface="Cascadia Code" panose="020B0609020000020004" charset="0"/>
                <a:sym typeface="+mn-ea"/>
              </a:rPr>
              <a:t>允许捕获时初始化</a:t>
            </a:r>
            <a:endParaRPr lang="zh-CN" altLang="en-US" sz="3200" baseline="30000">
              <a:solidFill>
                <a:schemeClr val="tx1"/>
              </a:solidFill>
              <a:latin typeface="Cascadia Code" panose="020B0609020000020004" charset="0"/>
              <a:cs typeface="Cascadia Code" panose="020B0609020000020004" charset="0"/>
              <a:sym typeface="+mn-ea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zh-CN" altLang="en-US" sz="3600" baseline="30000">
                <a:solidFill>
                  <a:schemeClr val="tx1"/>
                </a:solidFill>
                <a:latin typeface="Cascadia Code" panose="020B0609020000020004" charset="0"/>
                <a:cs typeface="Cascadia Code" panose="020B0609020000020004" charset="0"/>
                <a:sym typeface="+mn-ea"/>
              </a:rPr>
              <a:t>允许使用</a:t>
            </a:r>
            <a:r>
              <a:rPr lang="en-US" altLang="zh-CN" sz="3600" baseline="30000">
                <a:solidFill>
                  <a:schemeClr val="tx1"/>
                </a:solidFill>
                <a:latin typeface="Cascadia Code" panose="020B0609020000020004" charset="0"/>
                <a:cs typeface="Cascadia Code" panose="020B0609020000020004" charset="0"/>
                <a:sym typeface="+mn-ea"/>
              </a:rPr>
              <a:t>auto</a:t>
            </a:r>
            <a:r>
              <a:rPr lang="zh-CN" altLang="en-US" sz="3600" baseline="30000">
                <a:solidFill>
                  <a:schemeClr val="tx1"/>
                </a:solidFill>
                <a:latin typeface="Cascadia Code" panose="020B0609020000020004" charset="0"/>
                <a:cs typeface="Cascadia Code" panose="020B0609020000020004" charset="0"/>
                <a:sym typeface="+mn-ea"/>
              </a:rPr>
              <a:t>类型的</a:t>
            </a:r>
            <a:r>
              <a:rPr lang="zh-CN" altLang="en-US" sz="3600" baseline="30000">
                <a:solidFill>
                  <a:schemeClr val="tx1"/>
                </a:solidFill>
                <a:latin typeface="Cascadia Code" panose="020B0609020000020004" charset="0"/>
                <a:cs typeface="Cascadia Code" panose="020B0609020000020004" charset="0"/>
                <a:sym typeface="+mn-ea"/>
              </a:rPr>
              <a:t>参数</a:t>
            </a:r>
            <a:endParaRPr lang="zh-CN" altLang="en-US" sz="3600" baseline="30000">
              <a:solidFill>
                <a:schemeClr val="tx1"/>
              </a:solidFill>
              <a:latin typeface="Cascadia Code" panose="020B0609020000020004" charset="0"/>
              <a:cs typeface="Cascadia Code" panose="020B0609020000020004" charset="0"/>
              <a:sym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3600" baseline="30000">
                <a:solidFill>
                  <a:schemeClr val="tx1"/>
                </a:solidFill>
                <a:latin typeface="Cascadia Code" panose="020B0609020000020004" charset="0"/>
                <a:cs typeface="Cascadia Code" panose="020B0609020000020004" charset="0"/>
                <a:sym typeface="+mn-ea"/>
              </a:rPr>
              <a:t>可以嵌入通用的</a:t>
            </a:r>
            <a:r>
              <a:rPr lang="en-US" altLang="zh-CN" sz="3600" baseline="30000">
                <a:solidFill>
                  <a:schemeClr val="tx1"/>
                </a:solidFill>
                <a:latin typeface="Cascadia Code" panose="020B0609020000020004" charset="0"/>
                <a:cs typeface="Cascadia Code" panose="020B0609020000020004" charset="0"/>
                <a:sym typeface="+mn-ea"/>
              </a:rPr>
              <a:t>Lambda</a:t>
            </a:r>
            <a:endParaRPr lang="zh-CN" altLang="en-US" sz="3600" baseline="30000">
              <a:solidFill>
                <a:schemeClr val="tx1"/>
              </a:solidFill>
              <a:latin typeface="Cascadia Code" panose="020B0609020000020004" charset="0"/>
              <a:cs typeface="Cascadia Code" panose="020B0609020000020004" charset="0"/>
              <a:sym typeface="+mn-ea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zh-CN" altLang="en-US" sz="3600" baseline="30000">
              <a:solidFill>
                <a:schemeClr val="tx1"/>
              </a:solidFill>
              <a:latin typeface="Cascadia Code" panose="020B0609020000020004" charset="0"/>
              <a:cs typeface="Cascadia Code" panose="020B06090200000200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505" y="3789045"/>
            <a:ext cx="7910830" cy="2787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>
                <a:latin typeface="Cascadia Code" panose="020B0609020000020004" charset="0"/>
                <a:cs typeface="Cascadia Code" panose="020B0609020000020004" charset="0"/>
              </a:rPr>
              <a:t>int x = 4; </a:t>
            </a:r>
            <a:endParaRPr lang="en-US" altLang="zh-CN" sz="2000">
              <a:latin typeface="Cascadia Code" panose="020B0609020000020004" charset="0"/>
              <a:cs typeface="Cascadia Code" panose="020B0609020000020004" charset="0"/>
            </a:endParaRPr>
          </a:p>
          <a:p>
            <a:r>
              <a:rPr lang="en-US" altLang="zh-CN" sz="2000">
                <a:latin typeface="Cascadia Code" panose="020B0609020000020004" charset="0"/>
                <a:cs typeface="Cascadia Code" panose="020B0609020000020004" charset="0"/>
              </a:rPr>
              <a:t>auto y =</a:t>
            </a:r>
            <a:r>
              <a:rPr lang="en-US" altLang="zh-CN" sz="2000">
                <a:solidFill>
                  <a:srgbClr val="FF0000"/>
                </a:solidFill>
                <a:latin typeface="Cascadia Code" panose="020B0609020000020004" charset="0"/>
                <a:cs typeface="Cascadia Code" panose="020B0609020000020004" charset="0"/>
              </a:rPr>
              <a:t> [&amp;r = x, x = x+1]</a:t>
            </a:r>
            <a:r>
              <a:rPr lang="en-US" altLang="zh-CN" sz="2000">
                <a:latin typeface="Cascadia Code" panose="020B0609020000020004" charset="0"/>
                <a:cs typeface="Cascadia Code" panose="020B0609020000020004" charset="0"/>
              </a:rPr>
              <a:t>()-&gt;int { </a:t>
            </a:r>
            <a:endParaRPr lang="en-US" altLang="zh-CN" sz="2000">
              <a:latin typeface="Cascadia Code" panose="020B0609020000020004" charset="0"/>
              <a:cs typeface="Cascadia Code" panose="020B0609020000020004" charset="0"/>
            </a:endParaRPr>
          </a:p>
          <a:p>
            <a:pPr indent="457200"/>
            <a:r>
              <a:rPr lang="en-US" altLang="zh-CN" sz="2000">
                <a:latin typeface="Cascadia Code" panose="020B0609020000020004" charset="0"/>
                <a:cs typeface="Cascadia Code" panose="020B0609020000020004" charset="0"/>
              </a:rPr>
              <a:t>r += 2; </a:t>
            </a:r>
            <a:endParaRPr lang="en-US" altLang="zh-CN" sz="2000">
              <a:latin typeface="Cascadia Code" panose="020B0609020000020004" charset="0"/>
              <a:cs typeface="Cascadia Code" panose="020B0609020000020004" charset="0"/>
            </a:endParaRPr>
          </a:p>
          <a:p>
            <a:pPr indent="457200"/>
            <a:r>
              <a:rPr lang="en-US" altLang="zh-CN" sz="2000">
                <a:latin typeface="Cascadia Code" panose="020B0609020000020004" charset="0"/>
                <a:cs typeface="Cascadia Code" panose="020B0609020000020004" charset="0"/>
              </a:rPr>
              <a:t>return x+2; </a:t>
            </a:r>
            <a:endParaRPr lang="en-US" altLang="zh-CN" sz="2000">
              <a:latin typeface="Cascadia Code" panose="020B0609020000020004" charset="0"/>
              <a:cs typeface="Cascadia Code" panose="020B0609020000020004" charset="0"/>
            </a:endParaRPr>
          </a:p>
          <a:p>
            <a:r>
              <a:rPr lang="en-US" altLang="zh-CN" sz="2000">
                <a:latin typeface="Cascadia Code" panose="020B0609020000020004" charset="0"/>
                <a:cs typeface="Cascadia Code" panose="020B0609020000020004" charset="0"/>
              </a:rPr>
              <a:t>}(); // Updates x to 6, and initializes y to 7.</a:t>
            </a:r>
            <a:endParaRPr lang="en-US" altLang="zh-CN" sz="2000">
              <a:latin typeface="Cascadia Code" panose="020B0609020000020004" charset="0"/>
              <a:cs typeface="Cascadia Code" panose="020B0609020000020004" charset="0"/>
            </a:endParaRPr>
          </a:p>
          <a:p>
            <a:r>
              <a:rPr lang="en-US" altLang="zh-CN" sz="2000">
                <a:latin typeface="Cascadia Code" panose="020B0609020000020004" charset="0"/>
                <a:cs typeface="Cascadia Code" panose="020B0609020000020004" charset="0"/>
              </a:rPr>
              <a:t>auto foo = [](auto x, auto y) {/* … */}</a:t>
            </a:r>
            <a:endParaRPr lang="en-US" altLang="zh-CN" sz="2000">
              <a:latin typeface="Cascadia Code" panose="020B0609020000020004" charset="0"/>
              <a:cs typeface="Cascadia Code" panose="020B06090200000200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/>
          </p:cNvSpPr>
          <p:nvPr>
            <p:ph type="title"/>
          </p:nvPr>
        </p:nvSpPr>
        <p:spPr>
          <a:xfrm>
            <a:off x="-683895" y="50800"/>
            <a:ext cx="5288280" cy="498475"/>
          </a:xfrm>
        </p:spPr>
        <p:txBody>
          <a:bodyPr anchor="ctr" anchorCtr="0"/>
          <a:p>
            <a:r>
              <a:rPr lang="en-US" altLang="zh-CN" sz="2800"/>
              <a:t>C++ Lambda </a:t>
            </a:r>
            <a:r>
              <a:rPr lang="en-US" altLang="zh-CN" sz="2800"/>
              <a:t>Evolution</a:t>
            </a:r>
            <a:endParaRPr lang="en-US" altLang="zh-CN" sz="2800"/>
          </a:p>
        </p:txBody>
      </p:sp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250825" y="549275"/>
            <a:ext cx="8229600" cy="4525963"/>
          </a:xfrm>
        </p:spPr>
        <p:txBody>
          <a:bodyPr anchor="t" anchorCtr="0"/>
          <a:p>
            <a:r>
              <a:rPr lang="en-US" sz="2400"/>
              <a:t>C++2017-</a:t>
            </a:r>
            <a:r>
              <a:rPr lang="en-US" sz="2400">
                <a:hlinkClick r:id="rId1" action="ppaction://hlinkfile"/>
              </a:rPr>
              <a:t>N3797</a:t>
            </a:r>
            <a:r>
              <a:rPr lang="en-US" sz="2400"/>
              <a:t> </a:t>
            </a:r>
            <a:r>
              <a:rPr lang="en-US" sz="2400">
                <a:hlinkClick r:id="rId2" action="ppaction://hlinkfile"/>
              </a:rPr>
              <a:t>N4140</a:t>
            </a:r>
            <a:endParaRPr lang="en-US" altLang="zh-CN" sz="2000" baseline="30000"/>
          </a:p>
        </p:txBody>
      </p:sp>
      <p:sp>
        <p:nvSpPr>
          <p:cNvPr id="2" name="文本框 1"/>
          <p:cNvSpPr txBox="1"/>
          <p:nvPr/>
        </p:nvSpPr>
        <p:spPr>
          <a:xfrm>
            <a:off x="394970" y="1052830"/>
            <a:ext cx="8244840" cy="64516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Cascadia Code" panose="020B0609020000020004" charset="0"/>
                <a:cs typeface="Cascadia Code" panose="020B0609020000020004" charset="0"/>
              </a:rPr>
              <a:t>[capture list]</a:t>
            </a:r>
            <a:r>
              <a:rPr lang="en-US" altLang="zh-CN">
                <a:solidFill>
                  <a:schemeClr val="accent2"/>
                </a:solidFill>
                <a:latin typeface="Cascadia Code" panose="020B0609020000020004" charset="0"/>
                <a:cs typeface="Cascadia Code" panose="020B0609020000020004" charset="0"/>
              </a:rPr>
              <a:t>(params list)</a:t>
            </a:r>
            <a:r>
              <a:rPr lang="en-US" altLang="zh-CN">
                <a:latin typeface="Cascadia Code" panose="020B0609020000020004" charset="0"/>
                <a:cs typeface="Cascadia Code" panose="020B0609020000020004" charset="0"/>
              </a:rPr>
              <a:t> </a:t>
            </a:r>
            <a:r>
              <a:rPr lang="en-US" altLang="zh-CN">
                <a:solidFill>
                  <a:srgbClr val="FFC000"/>
                </a:solidFill>
                <a:latin typeface="Cascadia Code" panose="020B0609020000020004" charset="0"/>
                <a:cs typeface="Cascadia Code" panose="020B0609020000020004" charset="0"/>
              </a:rPr>
              <a:t>mutable</a:t>
            </a:r>
            <a:r>
              <a:rPr lang="en-US" altLang="zh-CN">
                <a:latin typeface="Cascadia Code" panose="020B0609020000020004" charset="0"/>
                <a:cs typeface="Cascadia Code" panose="020B0609020000020004" charset="0"/>
              </a:rPr>
              <a:t> </a:t>
            </a:r>
            <a:r>
              <a:rPr lang="en-US" altLang="zh-CN">
                <a:solidFill>
                  <a:srgbClr val="5307B2"/>
                </a:solidFill>
                <a:latin typeface="Cascadia Code" panose="020B0609020000020004" charset="0"/>
                <a:cs typeface="Cascadia Code" panose="020B0609020000020004" charset="0"/>
              </a:rPr>
              <a:t>exception</a:t>
            </a:r>
            <a:r>
              <a:rPr lang="en-US" altLang="zh-CN">
                <a:solidFill>
                  <a:srgbClr val="00B050"/>
                </a:solidFill>
                <a:latin typeface="Cascadia Code" panose="020B0609020000020004" charset="0"/>
                <a:cs typeface="Cascadia Code" panose="020B0609020000020004" charset="0"/>
              </a:rPr>
              <a:t>-&gt; return type</a:t>
            </a:r>
            <a:r>
              <a:rPr lang="en-US" altLang="zh-CN">
                <a:latin typeface="Cascadia Code" panose="020B0609020000020004" charset="0"/>
                <a:cs typeface="Cascadia Code" panose="020B0609020000020004" charset="0"/>
              </a:rPr>
              <a:t> </a:t>
            </a:r>
            <a:r>
              <a:rPr lang="en-US" altLang="zh-CN">
                <a:solidFill>
                  <a:srgbClr val="0B5FD1"/>
                </a:solidFill>
                <a:latin typeface="Cascadia Code" panose="020B0609020000020004" charset="0"/>
                <a:cs typeface="Cascadia Code" panose="020B0609020000020004" charset="0"/>
              </a:rPr>
              <a:t>{function body}</a:t>
            </a:r>
            <a:endParaRPr lang="en-US" altLang="zh-CN">
              <a:solidFill>
                <a:srgbClr val="0B5FD1"/>
              </a:solidFill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7360" y="1917065"/>
            <a:ext cx="7355840" cy="427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baseline="30000">
                <a:sym typeface="+mn-ea"/>
              </a:rPr>
              <a:t>捕获类型：</a:t>
            </a:r>
            <a:r>
              <a:rPr lang="en-US" altLang="zh-CN" sz="3600" baseline="30000">
                <a:solidFill>
                  <a:srgbClr val="FF0000"/>
                </a:solidFill>
                <a:latin typeface="Cascadia Code" panose="020B0609020000020004" charset="0"/>
                <a:cs typeface="Cascadia Code" panose="020B0609020000020004" charset="0"/>
                <a:sym typeface="+mn-ea"/>
              </a:rPr>
              <a:t>*this</a:t>
            </a:r>
            <a:endParaRPr lang="en-US" altLang="zh-CN" sz="3600" baseline="30000">
              <a:solidFill>
                <a:srgbClr val="FF0000"/>
              </a:solidFill>
              <a:latin typeface="Cascadia Code" panose="020B0609020000020004" charset="0"/>
              <a:cs typeface="Cascadia Code" panose="020B0609020000020004" charset="0"/>
              <a:sym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3600" baseline="30000">
                <a:solidFill>
                  <a:schemeClr val="tx1"/>
                </a:solidFill>
                <a:latin typeface="Cascadia Code" panose="020B0609020000020004" charset="0"/>
                <a:cs typeface="Cascadia Code" panose="020B0609020000020004" charset="0"/>
                <a:sym typeface="+mn-ea"/>
              </a:rPr>
              <a:t>可以捕获</a:t>
            </a:r>
            <a:r>
              <a:rPr lang="en-US" altLang="zh-CN" sz="3600" baseline="30000">
                <a:solidFill>
                  <a:schemeClr val="tx1"/>
                </a:solidFill>
                <a:latin typeface="Cascadia Code" panose="020B0609020000020004" charset="0"/>
                <a:cs typeface="Cascadia Code" panose="020B0609020000020004" charset="0"/>
                <a:sym typeface="+mn-ea"/>
              </a:rPr>
              <a:t>this</a:t>
            </a:r>
            <a:r>
              <a:rPr lang="zh-CN" altLang="en-US" sz="3600" baseline="30000">
                <a:solidFill>
                  <a:schemeClr val="tx1"/>
                </a:solidFill>
                <a:latin typeface="Cascadia Code" panose="020B0609020000020004" charset="0"/>
                <a:cs typeface="Cascadia Code" panose="020B0609020000020004" charset="0"/>
                <a:sym typeface="+mn-ea"/>
              </a:rPr>
              <a:t>对象的</a:t>
            </a:r>
            <a:r>
              <a:rPr lang="zh-CN" altLang="en-US" sz="3600" baseline="30000">
                <a:solidFill>
                  <a:schemeClr val="tx1"/>
                </a:solidFill>
                <a:latin typeface="Cascadia Code" panose="020B0609020000020004" charset="0"/>
                <a:cs typeface="Cascadia Code" panose="020B0609020000020004" charset="0"/>
                <a:sym typeface="+mn-ea"/>
              </a:rPr>
              <a:t>成员</a:t>
            </a:r>
            <a:endParaRPr lang="zh-CN" altLang="en-US" sz="3600" baseline="30000">
              <a:solidFill>
                <a:schemeClr val="tx1"/>
              </a:solidFill>
              <a:latin typeface="Cascadia Code" panose="020B0609020000020004" charset="0"/>
              <a:cs typeface="Cascadia Code" panose="020B06090200000200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360" y="2565400"/>
            <a:ext cx="64585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ascadia Code" panose="020B0609020000020004" charset="0"/>
                <a:cs typeface="Cascadia Code" panose="020B0609020000020004" charset="0"/>
              </a:rPr>
              <a:t>struct S{</a:t>
            </a:r>
            <a:endParaRPr lang="en-US" altLang="zh-CN">
              <a:latin typeface="Cascadia Code" panose="020B0609020000020004" charset="0"/>
              <a:cs typeface="Cascadia Code" panose="020B0609020000020004" charset="0"/>
            </a:endParaRPr>
          </a:p>
          <a:p>
            <a:pPr indent="457200"/>
            <a:r>
              <a:rPr lang="en-US" altLang="zh-CN">
                <a:latin typeface="Cascadia Code" panose="020B0609020000020004" charset="0"/>
                <a:cs typeface="Cascadia Code" panose="020B0609020000020004" charset="0"/>
              </a:rPr>
              <a:t>int x;</a:t>
            </a:r>
            <a:endParaRPr lang="en-US" altLang="zh-CN">
              <a:latin typeface="Cascadia Code" panose="020B0609020000020004" charset="0"/>
              <a:cs typeface="Cascadia Code" panose="020B0609020000020004" charset="0"/>
            </a:endParaRPr>
          </a:p>
          <a:p>
            <a:pPr indent="457200"/>
            <a:r>
              <a:rPr lang="en-US" altLang="zh-CN">
                <a:latin typeface="Cascadia Code" panose="020B0609020000020004" charset="0"/>
                <a:cs typeface="Cascadia Code" panose="020B0609020000020004" charset="0"/>
              </a:rPr>
              <a:t>void f(){</a:t>
            </a:r>
            <a:endParaRPr lang="en-US" altLang="zh-CN">
              <a:latin typeface="Cascadia Code" panose="020B0609020000020004" charset="0"/>
              <a:cs typeface="Cascadia Code" panose="020B0609020000020004" charset="0"/>
            </a:endParaRPr>
          </a:p>
          <a:p>
            <a:pPr marL="457200" lvl="1" indent="457200"/>
            <a:r>
              <a:rPr lang="en-US" altLang="zh-CN">
                <a:latin typeface="Cascadia Code" panose="020B0609020000020004" charset="0"/>
                <a:cs typeface="Cascadia Code" panose="020B0609020000020004" charset="0"/>
              </a:rPr>
              <a:t>auto a = [&amp;]() { x = 100; } </a:t>
            </a:r>
            <a:endParaRPr lang="en-US" altLang="zh-CN">
              <a:latin typeface="Cascadia Code" panose="020B0609020000020004" charset="0"/>
              <a:cs typeface="Cascadia Code" panose="020B0609020000020004" charset="0"/>
            </a:endParaRPr>
          </a:p>
          <a:p>
            <a:pPr marL="457200" lvl="1" indent="457200"/>
            <a:r>
              <a:rPr lang="en-US" altLang="zh-CN">
                <a:latin typeface="Cascadia Code" panose="020B0609020000020004" charset="0"/>
                <a:cs typeface="Cascadia Code" panose="020B0609020000020004" charset="0"/>
              </a:rPr>
              <a:t>a();</a:t>
            </a:r>
            <a:endParaRPr lang="en-US" altLang="zh-CN">
              <a:latin typeface="Cascadia Code" panose="020B0609020000020004" charset="0"/>
              <a:cs typeface="Cascadia Code" panose="020B0609020000020004" charset="0"/>
            </a:endParaRPr>
          </a:p>
          <a:p>
            <a:pPr marL="0" lvl="0" indent="457200">
              <a:buNone/>
            </a:pPr>
            <a:r>
              <a:rPr lang="en-US" altLang="zh-CN" sz="1800">
                <a:solidFill>
                  <a:schemeClr val="tx1"/>
                </a:solidFill>
                <a:latin typeface="Cascadia Code" panose="020B0609020000020004" charset="0"/>
                <a:cs typeface="Cascadia Code" panose="020B0609020000020004" charset="0"/>
              </a:rPr>
              <a:t>}</a:t>
            </a:r>
            <a:endParaRPr lang="en-US" altLang="zh-CN" sz="1800">
              <a:solidFill>
                <a:schemeClr val="tx1"/>
              </a:solidFill>
              <a:latin typeface="Cascadia Code" panose="020B0609020000020004" charset="0"/>
              <a:cs typeface="Cascadia Code" panose="020B0609020000020004" charset="0"/>
            </a:endParaRPr>
          </a:p>
          <a:p>
            <a:pPr marL="0" lvl="0" indent="0">
              <a:buNone/>
            </a:pPr>
            <a:r>
              <a:rPr lang="en-US" altLang="zh-CN" sz="1800">
                <a:solidFill>
                  <a:schemeClr val="tx1"/>
                </a:solidFill>
                <a:latin typeface="Cascadia Code" panose="020B0609020000020004" charset="0"/>
                <a:cs typeface="Cascadia Code" panose="020B0609020000020004" charset="0"/>
              </a:rPr>
              <a:t>}</a:t>
            </a:r>
            <a:endParaRPr lang="en-US" altLang="zh-CN" sz="1800">
              <a:solidFill>
                <a:schemeClr val="tx1"/>
              </a:solidFill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6" name="线形标注 2 5"/>
          <p:cNvSpPr/>
          <p:nvPr/>
        </p:nvSpPr>
        <p:spPr>
          <a:xfrm>
            <a:off x="4163695" y="4437380"/>
            <a:ext cx="3659505" cy="991235"/>
          </a:xfrm>
          <a:prstGeom prst="borderCallout2">
            <a:avLst>
              <a:gd name="adj1" fmla="val 20098"/>
              <a:gd name="adj2" fmla="val -798"/>
              <a:gd name="adj3" fmla="val 9929"/>
              <a:gd name="adj4" fmla="val -9231"/>
              <a:gd name="adj5" fmla="val -69250"/>
              <a:gd name="adj6" fmla="val -9127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</a:rPr>
              <a:t>*this</a:t>
            </a:r>
            <a:r>
              <a:rPr lang="zh-CN" altLang="en-US" sz="2400" b="1">
                <a:solidFill>
                  <a:schemeClr val="tx1"/>
                </a:solidFill>
              </a:rPr>
              <a:t>类型</a:t>
            </a:r>
            <a:r>
              <a:rPr lang="zh-CN" altLang="en-US" sz="2400" b="1">
                <a:solidFill>
                  <a:schemeClr val="tx1"/>
                </a:solidFill>
              </a:rPr>
              <a:t>捕获</a:t>
            </a:r>
            <a:endParaRPr lang="zh-CN" altLang="en-US" sz="2400" b="1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自动转化为</a:t>
            </a:r>
            <a:r>
              <a:rPr lang="en-US" altLang="zh-CN">
                <a:solidFill>
                  <a:schemeClr val="tx1"/>
                </a:solidFill>
              </a:rPr>
              <a:t> (*this).x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/>
          </p:cNvSpPr>
          <p:nvPr>
            <p:ph type="title"/>
          </p:nvPr>
        </p:nvSpPr>
        <p:spPr>
          <a:xfrm>
            <a:off x="-683895" y="50800"/>
            <a:ext cx="5288280" cy="498475"/>
          </a:xfrm>
        </p:spPr>
        <p:txBody>
          <a:bodyPr anchor="ctr" anchorCtr="0"/>
          <a:p>
            <a:r>
              <a:rPr lang="en-US" altLang="zh-CN" sz="2800"/>
              <a:t>C++ Lambda </a:t>
            </a:r>
            <a:r>
              <a:rPr lang="en-US" altLang="zh-CN" sz="2800"/>
              <a:t>Evolution</a:t>
            </a:r>
            <a:endParaRPr lang="en-US" altLang="zh-CN" sz="2800"/>
          </a:p>
        </p:txBody>
      </p:sp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250825" y="549275"/>
            <a:ext cx="8229600" cy="4525963"/>
          </a:xfrm>
        </p:spPr>
        <p:txBody>
          <a:bodyPr anchor="t" anchorCtr="0"/>
          <a:p>
            <a:r>
              <a:rPr lang="en-US" sz="2400"/>
              <a:t>C++2020 </a:t>
            </a:r>
            <a:r>
              <a:rPr lang="en-US" sz="2400">
                <a:hlinkClick r:id="rId1" tooltip="" action="ppaction://hlinkfile"/>
              </a:rPr>
              <a:t>P0428r2</a:t>
            </a:r>
            <a:r>
              <a:rPr lang="en-US" sz="2400"/>
              <a:t> </a:t>
            </a:r>
            <a:r>
              <a:rPr lang="en-US" sz="2400">
                <a:hlinkClick r:id="rId2" tooltip="" action="ppaction://hlinkfile"/>
              </a:rPr>
              <a:t>P0780r2</a:t>
            </a:r>
            <a:endParaRPr lang="en-US" altLang="zh-CN" sz="2000" baseline="30000"/>
          </a:p>
        </p:txBody>
      </p:sp>
      <p:sp>
        <p:nvSpPr>
          <p:cNvPr id="2" name="文本框 1"/>
          <p:cNvSpPr txBox="1"/>
          <p:nvPr/>
        </p:nvSpPr>
        <p:spPr>
          <a:xfrm>
            <a:off x="394970" y="1052830"/>
            <a:ext cx="8244840" cy="64516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Cascadia Code" panose="020B0609020000020004" charset="0"/>
                <a:cs typeface="Cascadia Code" panose="020B0609020000020004" charset="0"/>
              </a:rPr>
              <a:t>[capture list]</a:t>
            </a:r>
            <a:r>
              <a:rPr lang="en-US" altLang="zh-CN">
                <a:solidFill>
                  <a:schemeClr val="accent2"/>
                </a:solidFill>
                <a:latin typeface="Cascadia Code" panose="020B0609020000020004" charset="0"/>
                <a:cs typeface="Cascadia Code" panose="020B0609020000020004" charset="0"/>
              </a:rPr>
              <a:t>(params list)</a:t>
            </a:r>
            <a:r>
              <a:rPr lang="en-US" altLang="zh-CN">
                <a:latin typeface="Cascadia Code" panose="020B0609020000020004" charset="0"/>
                <a:cs typeface="Cascadia Code" panose="020B0609020000020004" charset="0"/>
              </a:rPr>
              <a:t> </a:t>
            </a:r>
            <a:r>
              <a:rPr lang="en-US" altLang="zh-CN">
                <a:solidFill>
                  <a:srgbClr val="FFC000"/>
                </a:solidFill>
                <a:latin typeface="Cascadia Code" panose="020B0609020000020004" charset="0"/>
                <a:cs typeface="Cascadia Code" panose="020B0609020000020004" charset="0"/>
              </a:rPr>
              <a:t>mutable</a:t>
            </a:r>
            <a:r>
              <a:rPr lang="en-US" altLang="zh-CN">
                <a:latin typeface="Cascadia Code" panose="020B0609020000020004" charset="0"/>
                <a:cs typeface="Cascadia Code" panose="020B0609020000020004" charset="0"/>
              </a:rPr>
              <a:t> </a:t>
            </a:r>
            <a:r>
              <a:rPr lang="en-US" altLang="zh-CN">
                <a:solidFill>
                  <a:srgbClr val="5307B2"/>
                </a:solidFill>
                <a:latin typeface="Cascadia Code" panose="020B0609020000020004" charset="0"/>
                <a:cs typeface="Cascadia Code" panose="020B0609020000020004" charset="0"/>
              </a:rPr>
              <a:t>exception</a:t>
            </a:r>
            <a:r>
              <a:rPr lang="en-US" altLang="zh-CN">
                <a:solidFill>
                  <a:srgbClr val="00B050"/>
                </a:solidFill>
                <a:latin typeface="Cascadia Code" panose="020B0609020000020004" charset="0"/>
                <a:cs typeface="Cascadia Code" panose="020B0609020000020004" charset="0"/>
              </a:rPr>
              <a:t>-&gt; return type</a:t>
            </a:r>
            <a:r>
              <a:rPr lang="en-US" altLang="zh-CN">
                <a:latin typeface="Cascadia Code" panose="020B0609020000020004" charset="0"/>
                <a:cs typeface="Cascadia Code" panose="020B0609020000020004" charset="0"/>
              </a:rPr>
              <a:t> </a:t>
            </a:r>
            <a:r>
              <a:rPr lang="en-US" altLang="zh-CN">
                <a:solidFill>
                  <a:srgbClr val="0B5FD1"/>
                </a:solidFill>
                <a:latin typeface="Cascadia Code" panose="020B0609020000020004" charset="0"/>
                <a:cs typeface="Cascadia Code" panose="020B0609020000020004" charset="0"/>
              </a:rPr>
              <a:t>{function body}</a:t>
            </a:r>
            <a:endParaRPr lang="en-US" altLang="zh-CN">
              <a:solidFill>
                <a:srgbClr val="0B5FD1"/>
              </a:solidFill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7360" y="1917065"/>
            <a:ext cx="7355840" cy="427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baseline="30000">
                <a:solidFill>
                  <a:schemeClr val="tx1"/>
                </a:solidFill>
                <a:latin typeface="Cascadia Code" panose="020B0609020000020004" charset="0"/>
                <a:cs typeface="Cascadia Code" panose="020B0609020000020004" charset="0"/>
                <a:sym typeface="+mn-ea"/>
              </a:rPr>
              <a:t>改进捕获机制，引入对模板参数包的</a:t>
            </a:r>
            <a:r>
              <a:rPr lang="zh-CN" altLang="en-US" sz="3600" baseline="30000">
                <a:solidFill>
                  <a:schemeClr val="tx1"/>
                </a:solidFill>
                <a:latin typeface="Cascadia Code" panose="020B0609020000020004" charset="0"/>
                <a:cs typeface="Cascadia Code" panose="020B0609020000020004" charset="0"/>
                <a:sym typeface="+mn-ea"/>
              </a:rPr>
              <a:t>捕获</a:t>
            </a:r>
            <a:endParaRPr lang="zh-CN" altLang="en-US" sz="3600" baseline="30000">
              <a:solidFill>
                <a:schemeClr val="tx1"/>
              </a:solidFill>
              <a:latin typeface="Cascadia Code" panose="020B0609020000020004" charset="0"/>
              <a:cs typeface="Cascadia Code" panose="020B0609020000020004" charset="0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baseline="30000">
                <a:solidFill>
                  <a:schemeClr val="tx1"/>
                </a:solidFill>
                <a:latin typeface="Cascadia Code" panose="020B0609020000020004" charset="0"/>
                <a:cs typeface="Cascadia Code" panose="020B0609020000020004" charset="0"/>
                <a:sym typeface="+mn-ea"/>
              </a:rPr>
              <a:t>允许可变数量</a:t>
            </a:r>
            <a:r>
              <a:rPr lang="zh-CN" altLang="en-US" sz="3600" baseline="30000">
                <a:solidFill>
                  <a:schemeClr val="tx1"/>
                </a:solidFill>
                <a:latin typeface="Cascadia Code" panose="020B0609020000020004" charset="0"/>
                <a:cs typeface="Cascadia Code" panose="020B0609020000020004" charset="0"/>
                <a:sym typeface="+mn-ea"/>
              </a:rPr>
              <a:t>参数</a:t>
            </a:r>
            <a:endParaRPr lang="zh-CN" altLang="en-US" sz="3600" baseline="30000">
              <a:solidFill>
                <a:schemeClr val="tx1"/>
              </a:solidFill>
              <a:latin typeface="Cascadia Code" panose="020B0609020000020004" charset="0"/>
              <a:cs typeface="Cascadia Code" panose="020B06090200000200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360" y="2565400"/>
            <a:ext cx="64585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>
                <a:solidFill>
                  <a:schemeClr val="tx1"/>
                </a:solidFill>
                <a:latin typeface="Cascadia Code" panose="020B0609020000020004" charset="0"/>
                <a:cs typeface="Cascadia Code" panose="020B0609020000020004" charset="0"/>
              </a:rPr>
              <a:t>template&lt;typename... Args&gt;</a:t>
            </a:r>
            <a:endParaRPr lang="en-US" altLang="zh-CN" sz="1800">
              <a:solidFill>
                <a:schemeClr val="tx1"/>
              </a:solidFill>
              <a:latin typeface="Cascadia Code" panose="020B0609020000020004" charset="0"/>
              <a:cs typeface="Cascadia Code" panose="020B0609020000020004" charset="0"/>
            </a:endParaRPr>
          </a:p>
          <a:p>
            <a:r>
              <a:rPr lang="en-US" altLang="zh-CN" sz="1800">
                <a:solidFill>
                  <a:schemeClr val="tx1"/>
                </a:solidFill>
                <a:latin typeface="Cascadia Code" panose="020B0609020000020004" charset="0"/>
                <a:cs typeface="Cascadia Code" panose="020B0609020000020004" charset="0"/>
              </a:rPr>
              <a:t>auto createLambda(Args... args) {</a:t>
            </a:r>
            <a:endParaRPr lang="en-US" altLang="zh-CN" sz="1800">
              <a:solidFill>
                <a:schemeClr val="tx1"/>
              </a:solidFill>
              <a:latin typeface="Cascadia Code" panose="020B0609020000020004" charset="0"/>
              <a:cs typeface="Cascadia Code" panose="020B0609020000020004" charset="0"/>
            </a:endParaRPr>
          </a:p>
          <a:p>
            <a:r>
              <a:rPr lang="en-US" altLang="zh-CN" sz="1800">
                <a:solidFill>
                  <a:schemeClr val="tx1"/>
                </a:solidFill>
                <a:latin typeface="Cascadia Code" panose="020B0609020000020004" charset="0"/>
                <a:cs typeface="Cascadia Code" panose="020B0609020000020004" charset="0"/>
              </a:rPr>
              <a:t>    return [...args = std::move(args)]() {</a:t>
            </a:r>
            <a:endParaRPr lang="en-US" altLang="zh-CN" sz="1800">
              <a:solidFill>
                <a:schemeClr val="tx1"/>
              </a:solidFill>
              <a:latin typeface="Cascadia Code" panose="020B0609020000020004" charset="0"/>
              <a:cs typeface="Cascadia Code" panose="020B0609020000020004" charset="0"/>
            </a:endParaRPr>
          </a:p>
          <a:p>
            <a:pPr marL="457200" lvl="1" indent="457200"/>
            <a:r>
              <a:rPr lang="en-US" altLang="zh-CN" sz="1800">
                <a:solidFill>
                  <a:schemeClr val="tx1"/>
                </a:solidFill>
                <a:latin typeface="Cascadia Code" panose="020B0609020000020004" charset="0"/>
                <a:cs typeface="Cascadia Code" panose="020B0609020000020004" charset="0"/>
              </a:rPr>
              <a:t> /*...*/</a:t>
            </a:r>
            <a:endParaRPr lang="en-US" altLang="zh-CN" sz="1800">
              <a:solidFill>
                <a:schemeClr val="tx1"/>
              </a:solidFill>
              <a:latin typeface="Cascadia Code" panose="020B0609020000020004" charset="0"/>
              <a:cs typeface="Cascadia Code" panose="020B0609020000020004" charset="0"/>
            </a:endParaRPr>
          </a:p>
          <a:p>
            <a:r>
              <a:rPr lang="en-US" altLang="zh-CN" sz="1800">
                <a:solidFill>
                  <a:schemeClr val="tx1"/>
                </a:solidFill>
                <a:latin typeface="Cascadia Code" panose="020B0609020000020004" charset="0"/>
                <a:cs typeface="Cascadia Code" panose="020B0609020000020004" charset="0"/>
              </a:rPr>
              <a:t>    };</a:t>
            </a:r>
            <a:endParaRPr lang="en-US" altLang="zh-CN" sz="1800">
              <a:solidFill>
                <a:schemeClr val="tx1"/>
              </a:solidFill>
              <a:latin typeface="Cascadia Code" panose="020B0609020000020004" charset="0"/>
              <a:cs typeface="Cascadia Code" panose="020B0609020000020004" charset="0"/>
            </a:endParaRPr>
          </a:p>
          <a:p>
            <a:r>
              <a:rPr lang="en-US" altLang="zh-CN" sz="1800">
                <a:solidFill>
                  <a:schemeClr val="tx1"/>
                </a:solidFill>
                <a:latin typeface="Cascadia Code" panose="020B0609020000020004" charset="0"/>
                <a:cs typeface="Cascadia Code" panose="020B0609020000020004" charset="0"/>
              </a:rPr>
              <a:t>}</a:t>
            </a:r>
            <a:endParaRPr lang="en-US" altLang="zh-CN" sz="1800">
              <a:solidFill>
                <a:schemeClr val="tx1"/>
              </a:solidFill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6" name="线形标注 2 5"/>
          <p:cNvSpPr/>
          <p:nvPr/>
        </p:nvSpPr>
        <p:spPr>
          <a:xfrm>
            <a:off x="4211955" y="3573145"/>
            <a:ext cx="3659505" cy="645160"/>
          </a:xfrm>
          <a:prstGeom prst="borderCallout2">
            <a:avLst>
              <a:gd name="adj1" fmla="val 20098"/>
              <a:gd name="adj2" fmla="val -798"/>
              <a:gd name="adj3" fmla="val 9929"/>
              <a:gd name="adj4" fmla="val -9231"/>
              <a:gd name="adj5" fmla="val -66688"/>
              <a:gd name="adj6" fmla="val -9109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tx1"/>
                </a:solidFill>
              </a:rPr>
              <a:t>可变参数列表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线形标注 2 4"/>
          <p:cNvSpPr/>
          <p:nvPr/>
        </p:nvSpPr>
        <p:spPr>
          <a:xfrm>
            <a:off x="3635375" y="4293235"/>
            <a:ext cx="3659505" cy="991235"/>
          </a:xfrm>
          <a:prstGeom prst="borderCallout2">
            <a:avLst>
              <a:gd name="adj1" fmla="val 20098"/>
              <a:gd name="adj2" fmla="val -798"/>
              <a:gd name="adj3" fmla="val 9929"/>
              <a:gd name="adj4" fmla="val -9231"/>
              <a:gd name="adj5" fmla="val -112299"/>
              <a:gd name="adj6" fmla="val -9127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tx1"/>
                </a:solidFill>
              </a:rPr>
              <a:t>支持模板类型</a:t>
            </a:r>
            <a:endParaRPr lang="zh-CN" altLang="en-US" sz="2400" b="1">
              <a:solidFill>
                <a:schemeClr val="tx1"/>
              </a:solidFill>
            </a:endParaRPr>
          </a:p>
          <a:p>
            <a:pPr algn="ctr"/>
            <a:r>
              <a:rPr lang="zh-CN" altLang="en-US" sz="1800">
                <a:solidFill>
                  <a:schemeClr val="tx1"/>
                </a:solidFill>
              </a:rPr>
              <a:t>泛用性提升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7360" y="4412615"/>
            <a:ext cx="3312160" cy="2524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buFont typeface="Arial" panose="020B0604020202020204" pitchFamily="34" charset="0"/>
            </a:pPr>
            <a:endParaRPr lang="zh-CN" altLang="en-US" sz="3600" baseline="30000">
              <a:solidFill>
                <a:schemeClr val="tx1"/>
              </a:solidFill>
              <a:latin typeface="Cascadia Code" panose="020B0609020000020004" charset="0"/>
              <a:cs typeface="Cascadia Code" panose="020B0609020000020004" charset="0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256*290"/>
  <p:tag name="TABLE_ENDDRAG_RECT" val="431*26*256*290"/>
</p:tagLst>
</file>

<file path=ppt/tags/tag2.xml><?xml version="1.0" encoding="utf-8"?>
<p:tagLst xmlns:p="http://schemas.openxmlformats.org/presentationml/2006/main">
  <p:tag name="TABLE_ENDDRAG_ORIGIN_RECT" val="256*290"/>
  <p:tag name="TABLE_ENDDRAG_RECT" val="431*26*256*290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3155</Words>
  <Application>WPS 演示</Application>
  <PresentationFormat/>
  <Paragraphs>278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Arial Unicode MS</vt:lpstr>
      <vt:lpstr>Calibri</vt:lpstr>
      <vt:lpstr>Bahnschrift SemiLight Condensed</vt:lpstr>
      <vt:lpstr>新宋体</vt:lpstr>
      <vt:lpstr>Microsoft JhengHei Light</vt:lpstr>
      <vt:lpstr>Microsoft JhengHei UI Light</vt:lpstr>
      <vt:lpstr>Cascadia Code Light</vt:lpstr>
      <vt:lpstr>Cascadia Code SemiBold</vt:lpstr>
      <vt:lpstr>Cascadia Code ExtraLight</vt:lpstr>
      <vt:lpstr>Cascadia Code</vt:lpstr>
      <vt:lpstr>仿宋</vt:lpstr>
      <vt:lpstr>楷体</vt:lpstr>
      <vt:lpstr>等线</vt:lpstr>
      <vt:lpstr>微软雅黑 Light</vt:lpstr>
      <vt:lpstr>Cambria Math</vt:lpstr>
      <vt:lpstr>Ebrima</vt:lpstr>
      <vt:lpstr>Malgun Gothic Semilight</vt:lpstr>
      <vt:lpstr>Malgun Gothic</vt:lpstr>
      <vt:lpstr>默认设计模板</vt:lpstr>
      <vt:lpstr>1_默认设计模板</vt:lpstr>
      <vt:lpstr>PowerPoint 演示文稿</vt:lpstr>
      <vt:lpstr>引言-问题</vt:lpstr>
      <vt:lpstr>Lambda Calculus</vt:lpstr>
      <vt:lpstr>引言-问题</vt:lpstr>
      <vt:lpstr>C++ Lambda</vt:lpstr>
      <vt:lpstr>C++ Lambda</vt:lpstr>
      <vt:lpstr>C++ Lambda</vt:lpstr>
      <vt:lpstr>C++ Lambda Evolution</vt:lpstr>
      <vt:lpstr>C++ Lambda Evolution</vt:lpstr>
      <vt:lpstr>PowerPoint 演示文稿</vt:lpstr>
      <vt:lpstr>理论吸收的妥协与权衡</vt:lpstr>
      <vt:lpstr>Lambda演算如何影响工业程序设计 以C++ Lambda与std::function为例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Lambda演算如何影响工业程序设计——以C++ Lambd为例</dc:title>
  <dc:creator>eric zhao</dc:creator>
  <cp:lastModifiedBy>带头大哥</cp:lastModifiedBy>
  <cp:revision>5</cp:revision>
  <dcterms:created xsi:type="dcterms:W3CDTF">2024-12-14T07:53:59Z</dcterms:created>
  <dcterms:modified xsi:type="dcterms:W3CDTF">2024-12-20T05:38:57Z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492D236269BD4DBAA07C36510ED72F22_12</vt:lpwstr>
  </property>
</Properties>
</file>