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80" r:id="rId18"/>
    <p:sldId id="279" r:id="rId19"/>
    <p:sldId id="281" r:id="rId20"/>
    <p:sldId id="283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基于大语言模型的循环不变</a:t>
            </a:r>
            <a:r>
              <a:rPr lang="zh-CN" altLang="en-US"/>
              <a:t>式的</a:t>
            </a:r>
            <a:r>
              <a:rPr lang="zh-CN" altLang="en-US"/>
              <a:t>自动生成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77005"/>
            <a:ext cx="9144000" cy="858520"/>
          </a:xfrm>
        </p:spPr>
        <p:txBody>
          <a:bodyPr/>
          <a:p>
            <a:pPr marL="457200" lvl="1" indent="457200" algn="ctr"/>
            <a:r>
              <a:rPr lang="zh-CN" altLang="en-US" sz="2800"/>
              <a:t>——以吴光远等人的</a:t>
            </a:r>
            <a:r>
              <a:rPr lang="en-US" altLang="zh-CN" sz="2800"/>
              <a:t>LaM4Inv</a:t>
            </a:r>
            <a:r>
              <a:rPr lang="zh-CN" altLang="en-US" sz="2800"/>
              <a:t>模型为例</a:t>
            </a:r>
            <a:endParaRPr lang="zh-CN" altLang="en-US" sz="2800"/>
          </a:p>
          <a:p>
            <a:pPr marL="457200" lvl="1" indent="457200" algn="ctr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64510" y="5302250"/>
            <a:ext cx="6062980" cy="871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800"/>
              <a:t>汇报人：马修齐</a:t>
            </a:r>
            <a:r>
              <a:rPr lang="en-US" altLang="zh-CN" sz="2800"/>
              <a:t> 241502001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</a:t>
            </a:r>
            <a:r>
              <a:rPr lang="zh-CN" altLang="en-US"/>
              <a:t>观察</a:t>
            </a:r>
            <a:endParaRPr lang="zh-CN" altLang="en-US"/>
          </a:p>
        </p:txBody>
      </p:sp>
      <p:pic>
        <p:nvPicPr>
          <p:cNvPr id="13" name="内容占位符 12" descr="失败例1-代码"/>
          <p:cNvPicPr>
            <a:picLocks noChangeAspect="1"/>
          </p:cNvPicPr>
          <p:nvPr>
            <p:ph sz="half" idx="1"/>
          </p:nvPr>
        </p:nvPicPr>
        <p:blipFill>
          <a:blip r:embed="rId1"/>
          <a:srcRect t="836" r="10184"/>
          <a:stretch>
            <a:fillRect/>
          </a:stretch>
        </p:blipFill>
        <p:spPr>
          <a:xfrm>
            <a:off x="267335" y="1940560"/>
            <a:ext cx="5706110" cy="3693795"/>
          </a:xfrm>
          <a:prstGeom prst="rect">
            <a:avLst/>
          </a:prstGeom>
        </p:spPr>
      </p:pic>
      <p:pic>
        <p:nvPicPr>
          <p:cNvPr id="5" name="内容占位符 4" descr="失败例1-回答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88870"/>
            <a:ext cx="5181600" cy="17913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459220" y="4713605"/>
            <a:ext cx="53295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A </a:t>
            </a:r>
            <a:r>
              <a:rPr lang="en-US" altLang="zh-CN" sz="2000" b="1"/>
              <a:t>valid invariant:</a:t>
            </a:r>
            <a:endParaRPr lang="en-US" altLang="zh-CN" sz="2000" b="1"/>
          </a:p>
          <a:p>
            <a:r>
              <a:rPr lang="en-US" altLang="zh-CN" sz="2000" b="1"/>
              <a:t>assert( (hi - lo == 2 * mid) &amp;&amp; (mid &gt;= 0) );</a:t>
            </a:r>
            <a:endParaRPr lang="en-US" altLang="zh-CN" sz="2000" b="1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507730" y="3664585"/>
            <a:ext cx="163195" cy="1499235"/>
          </a:xfrm>
          <a:prstGeom prst="straightConnector1">
            <a:avLst/>
          </a:prstGeom>
          <a:ln w="53975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9697720" y="3962400"/>
            <a:ext cx="668655" cy="109982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核心步骤：拆分</a:t>
            </a:r>
            <a:r>
              <a:rPr lang="zh-CN" altLang="en-US"/>
              <a:t>与过滤、</a:t>
            </a:r>
            <a:r>
              <a:rPr lang="zh-CN" altLang="en-US"/>
              <a:t>重组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70075"/>
            <a:ext cx="10687685" cy="4351655"/>
          </a:xfrm>
        </p:spPr>
        <p:txBody>
          <a:bodyPr>
            <a:normAutofit lnSpcReduction="10000"/>
          </a:bodyPr>
          <a:p>
            <a:r>
              <a:rPr lang="zh-CN" altLang="en-US" sz="3200">
                <a:sym typeface="+mn-ea"/>
              </a:rPr>
              <a:t>拆分与过滤</a:t>
            </a:r>
            <a:endParaRPr lang="zh-CN" altLang="en-US" sz="3200"/>
          </a:p>
          <a:p>
            <a:pPr lvl="1"/>
            <a:r>
              <a:rPr lang="en-US" altLang="zh-CN" sz="2800">
                <a:sym typeface="+mn-ea"/>
              </a:rPr>
              <a:t>A</a:t>
            </a:r>
            <a:r>
              <a:rPr lang="en-US" altLang="zh-CN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˄B </a:t>
            </a:r>
            <a:r>
              <a:rPr lang="zh-CN" alt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（合取式）</a:t>
            </a:r>
            <a:endParaRPr lang="zh-CN" altLang="en-US" sz="28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2"/>
            <a:r>
              <a:rPr lang="zh-CN" alt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拆分为</a:t>
            </a:r>
            <a:r>
              <a:rPr lang="en-US" altLang="zh-CN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A</a:t>
            </a:r>
            <a:r>
              <a:rPr lang="zh-CN" alt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，</a:t>
            </a:r>
            <a:r>
              <a:rPr lang="en-US" altLang="zh-CN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B</a:t>
            </a:r>
            <a:r>
              <a:rPr lang="zh-CN" alt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两个子表达式</a:t>
            </a:r>
            <a:endParaRPr lang="zh-CN" altLang="en-US" sz="28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2" fontAlgn="auto">
              <a:lnSpc>
                <a:spcPct val="100000"/>
              </a:lnSpc>
            </a:pPr>
            <a:r>
              <a:rPr lang="zh-CN" alt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分别验证</a:t>
            </a:r>
            <a:r>
              <a:rPr lang="en-US" altLang="zh-CN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A</a:t>
            </a:r>
            <a:r>
              <a:rPr lang="zh-CN" alt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，</a:t>
            </a:r>
            <a:r>
              <a:rPr lang="en-US" altLang="zh-CN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B</a:t>
            </a:r>
            <a:r>
              <a:rPr lang="zh-CN" alt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在每一次循环前后是否一直成立；将一直成立的子表达式放入候选集</a:t>
            </a:r>
            <a:endParaRPr lang="zh-CN" altLang="en-US" sz="28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zh-CN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A˅B </a:t>
            </a:r>
            <a:r>
              <a:rPr lang="zh-CN" alt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（析取式）</a:t>
            </a:r>
            <a:endParaRPr lang="zh-CN" altLang="en-US" sz="28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2" fontAlgn="auto">
              <a:lnSpc>
                <a:spcPct val="100000"/>
              </a:lnSpc>
            </a:pPr>
            <a:r>
              <a:rPr lang="zh-CN" alt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验证整个表达式在每一次循环前后是否一直成立；不成立整个舍去</a:t>
            </a:r>
            <a:endParaRPr lang="zh-CN" altLang="en-US" sz="28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2" fontAlgn="auto">
              <a:lnSpc>
                <a:spcPct val="100000"/>
              </a:lnSpc>
            </a:pPr>
            <a:r>
              <a:rPr lang="zh-CN" alt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分别验证¬</a:t>
            </a:r>
            <a:r>
              <a:rPr lang="en-US" altLang="zh-CN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A</a:t>
            </a:r>
            <a:r>
              <a:rPr lang="zh-CN" alt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，</a:t>
            </a:r>
            <a:r>
              <a:rPr lang="zh-CN" alt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¬</a:t>
            </a:r>
            <a:r>
              <a:rPr lang="en-US" altLang="zh-CN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B</a:t>
            </a:r>
            <a:r>
              <a:rPr lang="zh-CN" altLang="en-US" sz="28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在每次循环前后是否一直成立；将一直成立的子表达式舍去，将剩下的子表达式重新相并放入候选集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核心步骤：拆分</a:t>
            </a:r>
            <a:r>
              <a:rPr lang="zh-CN" altLang="en-US"/>
              <a:t>与过滤、</a:t>
            </a:r>
            <a:r>
              <a:rPr lang="zh-CN" altLang="en-US"/>
              <a:t>重组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70075"/>
            <a:ext cx="10687685" cy="4351655"/>
          </a:xfrm>
        </p:spPr>
        <p:txBody>
          <a:bodyPr>
            <a:normAutofit/>
          </a:bodyPr>
          <a:p>
            <a:r>
              <a:rPr lang="zh-CN" altLang="en-US" sz="3200">
                <a:sym typeface="+mn-ea"/>
              </a:rPr>
              <a:t>重组</a:t>
            </a:r>
            <a:endParaRPr lang="zh-CN" altLang="en-US" sz="32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zh-CN" altLang="en-US" sz="2740">
                <a:sym typeface="+mn-ea"/>
              </a:rPr>
              <a:t>将候选集中的所有子表达式相交，得到新的候选循环不变量，进行</a:t>
            </a:r>
            <a:r>
              <a:rPr lang="zh-CN" altLang="en-US" sz="2740">
                <a:sym typeface="+mn-ea"/>
              </a:rPr>
              <a:t>验证。</a:t>
            </a:r>
            <a:endParaRPr lang="zh-CN" altLang="en-US" sz="274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流程图: 决策 31"/>
          <p:cNvSpPr/>
          <p:nvPr/>
        </p:nvSpPr>
        <p:spPr>
          <a:xfrm>
            <a:off x="577850" y="4032250"/>
            <a:ext cx="2724150" cy="1222375"/>
          </a:xfrm>
          <a:prstGeom prst="flowChartDecision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流程图: 过程 30"/>
          <p:cNvSpPr/>
          <p:nvPr/>
        </p:nvSpPr>
        <p:spPr>
          <a:xfrm>
            <a:off x="4223385" y="4319270"/>
            <a:ext cx="2098040" cy="595630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流程图: 过程 29"/>
          <p:cNvSpPr/>
          <p:nvPr/>
        </p:nvSpPr>
        <p:spPr>
          <a:xfrm>
            <a:off x="7350760" y="3942080"/>
            <a:ext cx="1287145" cy="1384935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流程图: 过程 28"/>
          <p:cNvSpPr/>
          <p:nvPr/>
        </p:nvSpPr>
        <p:spPr>
          <a:xfrm>
            <a:off x="10114915" y="3860165"/>
            <a:ext cx="1238885" cy="1466850"/>
          </a:xfrm>
          <a:prstGeom prst="flowChartProcess">
            <a:avLst/>
          </a:prstGeom>
          <a:ln w="444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流程图: 决策 27"/>
          <p:cNvSpPr/>
          <p:nvPr/>
        </p:nvSpPr>
        <p:spPr>
          <a:xfrm>
            <a:off x="7228205" y="1961515"/>
            <a:ext cx="2724150" cy="1222375"/>
          </a:xfrm>
          <a:prstGeom prst="flowChartDecision">
            <a:avLst/>
          </a:prstGeom>
          <a:ln w="444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流程图: 过程 26"/>
          <p:cNvSpPr/>
          <p:nvPr/>
        </p:nvSpPr>
        <p:spPr>
          <a:xfrm>
            <a:off x="4224020" y="2281555"/>
            <a:ext cx="2120265" cy="587375"/>
          </a:xfrm>
          <a:prstGeom prst="flowChartProcess">
            <a:avLst/>
          </a:prstGeom>
          <a:ln w="444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流程图: 过程 25"/>
          <p:cNvSpPr/>
          <p:nvPr/>
        </p:nvSpPr>
        <p:spPr>
          <a:xfrm>
            <a:off x="1270000" y="2295525"/>
            <a:ext cx="1506220" cy="586740"/>
          </a:xfrm>
          <a:prstGeom prst="flowChartProcess">
            <a:avLst/>
          </a:prstGeom>
          <a:ln w="444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7335"/>
            <a:ext cx="10515600" cy="1325563"/>
          </a:xfrm>
        </p:spPr>
        <p:txBody>
          <a:bodyPr/>
          <a:p>
            <a:pPr algn="l"/>
            <a:r>
              <a:rPr lang="en-US" altLang="zh-CN"/>
              <a:t>                     </a:t>
            </a:r>
            <a:r>
              <a:rPr lang="zh-CN" altLang="en-US"/>
              <a:t>完整流程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78890" y="2359025"/>
            <a:ext cx="1595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大语言模型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4286885" y="2389505"/>
            <a:ext cx="2021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候选循环不变量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7473315" y="2375535"/>
            <a:ext cx="2298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是否满足三个性质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7970520" y="1463040"/>
            <a:ext cx="66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200640" y="2204720"/>
            <a:ext cx="58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7850" y="1253490"/>
            <a:ext cx="2942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输入：程序、任务描述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9955530" y="3032125"/>
            <a:ext cx="912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拆分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10114915" y="3999230"/>
            <a:ext cx="1417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子表达式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子表达式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子表达式</a:t>
            </a:r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      ...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350760" y="4239895"/>
            <a:ext cx="14179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子表达式</a:t>
            </a:r>
            <a:r>
              <a:rPr lang="en-US" altLang="zh-CN" sz="2000"/>
              <a:t>1</a:t>
            </a:r>
            <a:endParaRPr lang="en-US" altLang="zh-CN" sz="2000"/>
          </a:p>
          <a:p>
            <a:r>
              <a:rPr lang="zh-CN" altLang="en-US" sz="2000"/>
              <a:t>子表达式</a:t>
            </a:r>
            <a:r>
              <a:rPr lang="en-US" altLang="zh-CN" sz="2000"/>
              <a:t>3</a:t>
            </a:r>
            <a:endParaRPr lang="en-US" altLang="zh-CN" sz="2000"/>
          </a:p>
          <a:p>
            <a:r>
              <a:rPr lang="en-US" altLang="zh-CN" sz="2000"/>
              <a:t>      ...</a:t>
            </a:r>
            <a:endParaRPr lang="en-US" altLang="zh-CN" sz="2000"/>
          </a:p>
        </p:txBody>
      </p:sp>
      <p:sp>
        <p:nvSpPr>
          <p:cNvPr id="18" name="文本框 17"/>
          <p:cNvSpPr txBox="1"/>
          <p:nvPr/>
        </p:nvSpPr>
        <p:spPr>
          <a:xfrm>
            <a:off x="8981440" y="4104640"/>
            <a:ext cx="96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过滤</a:t>
            </a:r>
            <a:endParaRPr lang="zh-CN" altLang="en-US" sz="2400" b="1"/>
          </a:p>
        </p:txBody>
      </p:sp>
      <p:sp>
        <p:nvSpPr>
          <p:cNvPr id="19" name="文本框 18"/>
          <p:cNvSpPr txBox="1"/>
          <p:nvPr/>
        </p:nvSpPr>
        <p:spPr>
          <a:xfrm>
            <a:off x="4317365" y="4417695"/>
            <a:ext cx="2021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候选循环不变量</a:t>
            </a:r>
            <a:endParaRPr lang="zh-CN" altLang="en-US" sz="2000"/>
          </a:p>
        </p:txBody>
      </p:sp>
      <p:sp>
        <p:nvSpPr>
          <p:cNvPr id="20" name="文本框 19"/>
          <p:cNvSpPr txBox="1"/>
          <p:nvPr/>
        </p:nvSpPr>
        <p:spPr>
          <a:xfrm>
            <a:off x="6470015" y="4104640"/>
            <a:ext cx="890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重组</a:t>
            </a:r>
            <a:endParaRPr lang="zh-CN" altLang="en-US" sz="2400" b="1"/>
          </a:p>
        </p:txBody>
      </p:sp>
      <p:sp>
        <p:nvSpPr>
          <p:cNvPr id="23" name="文本框 22"/>
          <p:cNvSpPr txBox="1"/>
          <p:nvPr/>
        </p:nvSpPr>
        <p:spPr>
          <a:xfrm>
            <a:off x="832485" y="4444365"/>
            <a:ext cx="2214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是否满足三个性质</a:t>
            </a:r>
            <a:endParaRPr lang="zh-CN" altLang="en-US" sz="2000"/>
          </a:p>
        </p:txBody>
      </p:sp>
      <p:sp>
        <p:nvSpPr>
          <p:cNvPr id="24" name="文本框 23"/>
          <p:cNvSpPr txBox="1"/>
          <p:nvPr/>
        </p:nvSpPr>
        <p:spPr>
          <a:xfrm>
            <a:off x="1270000" y="5388610"/>
            <a:ext cx="58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278890" y="3385185"/>
            <a:ext cx="70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819400" y="2574925"/>
            <a:ext cx="138557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3"/>
          </p:cNvCxnSpPr>
          <p:nvPr/>
        </p:nvCxnSpPr>
        <p:spPr>
          <a:xfrm>
            <a:off x="6308090" y="2588895"/>
            <a:ext cx="9201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16200000">
            <a:off x="8796020" y="1207770"/>
            <a:ext cx="594995" cy="9118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29" idx="0"/>
          </p:cNvCxnSpPr>
          <p:nvPr/>
        </p:nvCxnSpPr>
        <p:spPr>
          <a:xfrm>
            <a:off x="9952355" y="2573020"/>
            <a:ext cx="782320" cy="128714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8654415" y="4593590"/>
            <a:ext cx="145986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6344285" y="4593590"/>
            <a:ext cx="10109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324860" y="4617085"/>
            <a:ext cx="87566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2" idx="2"/>
          </p:cNvCxnSpPr>
          <p:nvPr/>
        </p:nvCxnSpPr>
        <p:spPr>
          <a:xfrm rot="5400000" flipV="1">
            <a:off x="2088515" y="5105400"/>
            <a:ext cx="636270" cy="93408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874010" y="5669280"/>
            <a:ext cx="312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输出：正确的循环不变量</a:t>
            </a:r>
            <a:endParaRPr lang="zh-CN" altLang="en-US" sz="2000"/>
          </a:p>
        </p:txBody>
      </p:sp>
      <p:sp>
        <p:nvSpPr>
          <p:cNvPr id="48" name="文本框 47"/>
          <p:cNvSpPr txBox="1"/>
          <p:nvPr/>
        </p:nvSpPr>
        <p:spPr>
          <a:xfrm>
            <a:off x="9565640" y="998855"/>
            <a:ext cx="1858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输出：正确的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循环不变量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49" name="文本框 48"/>
          <p:cNvSpPr txBox="1"/>
          <p:nvPr/>
        </p:nvSpPr>
        <p:spPr>
          <a:xfrm>
            <a:off x="1979930" y="3183890"/>
            <a:ext cx="123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反例、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zh-CN" altLang="en-US"/>
              <a:t>建议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032125" y="2110105"/>
            <a:ext cx="978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生成</a:t>
            </a:r>
            <a:endParaRPr lang="zh-CN" altLang="en-US" sz="2400" b="1"/>
          </a:p>
        </p:txBody>
      </p:sp>
      <p:cxnSp>
        <p:nvCxnSpPr>
          <p:cNvPr id="51" name="直接箭头连接符 50"/>
          <p:cNvCxnSpPr>
            <a:stCxn id="32" idx="0"/>
          </p:cNvCxnSpPr>
          <p:nvPr/>
        </p:nvCxnSpPr>
        <p:spPr>
          <a:xfrm flipV="1">
            <a:off x="1939925" y="2931160"/>
            <a:ext cx="0" cy="11010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939925" y="1626235"/>
            <a:ext cx="0" cy="6692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390005" y="2110105"/>
            <a:ext cx="1117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检验</a:t>
            </a:r>
            <a:endParaRPr lang="zh-CN" altLang="en-US" sz="2400" b="1"/>
          </a:p>
        </p:txBody>
      </p:sp>
      <p:sp>
        <p:nvSpPr>
          <p:cNvPr id="55" name="文本框 54"/>
          <p:cNvSpPr txBox="1"/>
          <p:nvPr/>
        </p:nvSpPr>
        <p:spPr>
          <a:xfrm>
            <a:off x="3393440" y="415671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检验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性能分析</a:t>
            </a:r>
            <a:endParaRPr lang="zh-CN" altLang="en-US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834448"/>
            <a:ext cx="9144000" cy="1655762"/>
          </a:xfrm>
        </p:spPr>
        <p:txBody>
          <a:bodyPr/>
          <a:p>
            <a:r>
              <a:rPr lang="zh-CN" altLang="en-US"/>
              <a:t>注：数据均来源于原作者，本人未进行验证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先进循环不变量自动生成模型表现统计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1245" y="635635"/>
            <a:ext cx="10049510" cy="5374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1245" y="6010275"/>
            <a:ext cx="10231755" cy="681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*</a:t>
            </a:r>
            <a:r>
              <a:rPr lang="zh-CN" altLang="en-US"/>
              <a:t>基准测试问题共</a:t>
            </a:r>
            <a:r>
              <a:rPr lang="en-US" altLang="zh-CN"/>
              <a:t>316</a:t>
            </a:r>
            <a:r>
              <a:rPr lang="zh-CN" altLang="en-US"/>
              <a:t>条，选自经典的</a:t>
            </a:r>
            <a:r>
              <a:rPr lang="en-US" altLang="zh-CN"/>
              <a:t>Code2Inv</a:t>
            </a:r>
            <a:r>
              <a:rPr lang="zh-CN" altLang="en-US"/>
              <a:t>基准测试集、</a:t>
            </a:r>
            <a:r>
              <a:rPr lang="en-US" altLang="zh-CN"/>
              <a:t>2019SyGuS</a:t>
            </a:r>
            <a:r>
              <a:rPr lang="zh-CN" altLang="en-US"/>
              <a:t>竞赛、</a:t>
            </a:r>
            <a:r>
              <a:rPr lang="en-US" altLang="zh-CN"/>
              <a:t>2024SV-</a:t>
            </a:r>
            <a:r>
              <a:rPr lang="en-US" altLang="zh-CN"/>
              <a:t>COMP</a:t>
            </a:r>
            <a:endParaRPr lang="en-US" altLang="zh-CN"/>
          </a:p>
          <a:p>
            <a:r>
              <a:rPr lang="en-US" altLang="zh-CN"/>
              <a:t>*LaM4Inv</a:t>
            </a:r>
            <a:r>
              <a:rPr lang="zh-CN" altLang="en-US"/>
              <a:t>模型下表现最好的大语言模型是</a:t>
            </a:r>
            <a:r>
              <a:rPr lang="en-US" altLang="zh-CN"/>
              <a:t>Chatgpt-4-</a:t>
            </a:r>
            <a:r>
              <a:rPr lang="en-US" altLang="zh-CN"/>
              <a:t>turbo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局限性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检验工具的能力限制</a:t>
            </a:r>
            <a:endParaRPr lang="zh-CN" altLang="en-US" sz="3200"/>
          </a:p>
          <a:p>
            <a:pPr lvl="1"/>
            <a:r>
              <a:rPr lang="en-US" altLang="zh-CN" sz="2800">
                <a:sym typeface="+mn-ea"/>
              </a:rPr>
              <a:t>SMT</a:t>
            </a:r>
            <a:r>
              <a:rPr lang="zh-CN" altLang="en-US" sz="2800">
                <a:sym typeface="+mn-ea"/>
              </a:rPr>
              <a:t>求解器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有界模型检查工具</a:t>
            </a:r>
            <a:endParaRPr lang="zh-CN" altLang="en-US" sz="2800">
              <a:sym typeface="+mn-ea"/>
            </a:endParaRPr>
          </a:p>
          <a:p>
            <a:pPr lvl="1"/>
            <a:endParaRPr lang="zh-CN" altLang="en-US" sz="2800"/>
          </a:p>
          <a:p>
            <a:r>
              <a:rPr lang="en-US" altLang="zh-CN" sz="3200"/>
              <a:t>LaM4Inv</a:t>
            </a:r>
            <a:r>
              <a:rPr lang="zh-CN" altLang="en-US" sz="3200"/>
              <a:t>算法对析取式处理能力较弱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测试数据没有工程中实际程序复杂</a:t>
            </a:r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总结</a:t>
            </a:r>
            <a:endParaRPr lang="zh-CN" altLang="en-US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阐述了研究利用大语言模型进行循环不变量的自动生成的意义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介绍了一种表现优异的前沿生成模型</a:t>
            </a:r>
            <a:r>
              <a:rPr lang="en-US" altLang="zh-CN"/>
              <a:t>LaM4Inv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结论：该</a:t>
            </a:r>
            <a:r>
              <a:rPr lang="zh-CN" altLang="en-US"/>
              <a:t>方向具有进一步研究、投入软件工程应用的价值与</a:t>
            </a:r>
            <a:r>
              <a:rPr lang="zh-CN" altLang="en-US"/>
              <a:t>前景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谢谢大家！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特别致谢：</a:t>
            </a:r>
            <a:endParaRPr lang="zh-CN" altLang="en-US"/>
          </a:p>
          <a:p>
            <a:pPr lvl="1"/>
            <a:r>
              <a:rPr lang="zh-CN" altLang="en-US"/>
              <a:t>指导老师：梁红瑾</a:t>
            </a:r>
            <a:r>
              <a:rPr lang="zh-CN" altLang="en-US"/>
              <a:t>老师</a:t>
            </a:r>
            <a:endParaRPr lang="zh-CN" altLang="en-US"/>
          </a:p>
          <a:p>
            <a:pPr lvl="1"/>
            <a:r>
              <a:rPr lang="zh-CN" altLang="en-US"/>
              <a:t>相关支持：吴光远</a:t>
            </a:r>
            <a:r>
              <a:rPr lang="zh-CN" altLang="en-US"/>
              <a:t>学长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8440"/>
            <a:ext cx="10515600" cy="1325563"/>
          </a:xfrm>
        </p:spPr>
        <p:txBody>
          <a:bodyPr/>
          <a:p>
            <a:r>
              <a:rPr lang="zh-CN" altLang="en-US" b="1"/>
              <a:t>目录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1500"/>
            <a:ext cx="10515600" cy="4351338"/>
          </a:xfrm>
        </p:spPr>
        <p:txBody>
          <a:bodyPr/>
          <a:p>
            <a:r>
              <a:rPr lang="zh-CN" altLang="en-US" sz="3600"/>
              <a:t>背景</a:t>
            </a:r>
            <a:r>
              <a:rPr lang="zh-CN" altLang="en-US" sz="3600"/>
              <a:t>介绍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LaM4Inv</a:t>
            </a:r>
            <a:r>
              <a:rPr lang="zh-CN" altLang="en-US" sz="3600"/>
              <a:t>模型的</a:t>
            </a:r>
            <a:r>
              <a:rPr lang="zh-CN" altLang="en-US" sz="3600"/>
              <a:t>具体实现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性能分析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总结</a:t>
            </a:r>
            <a:endParaRPr lang="zh-CN" altLang="en-US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Q&amp;</a:t>
            </a:r>
            <a:r>
              <a:rPr lang="en-US" altLang="zh-CN">
                <a:sym typeface="+mn-ea"/>
              </a:rPr>
              <a:t>A</a:t>
            </a:r>
            <a:endParaRPr lang="en-US" altLang="zh-CN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/>
              <a:t>背景介绍</a:t>
            </a:r>
            <a:endParaRPr lang="zh-CN" altLang="en-US" b="1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6080"/>
            <a:ext cx="10515600" cy="1325563"/>
          </a:xfrm>
        </p:spPr>
        <p:txBody>
          <a:bodyPr/>
          <a:p>
            <a:r>
              <a:rPr lang="zh-CN" altLang="en-US"/>
              <a:t>霍尔逻辑和循环不变</a:t>
            </a:r>
            <a:r>
              <a:rPr lang="zh-CN" altLang="en-US"/>
              <a:t>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1855"/>
          </a:xfrm>
        </p:spPr>
        <p:txBody>
          <a:bodyPr>
            <a:normAutofit/>
          </a:bodyPr>
          <a:p>
            <a:r>
              <a:rPr lang="zh-CN" altLang="en-US" sz="3200"/>
              <a:t>霍尔三元组：</a:t>
            </a:r>
            <a:r>
              <a:rPr lang="en-US" altLang="zh-CN" sz="3200"/>
              <a:t>{P} S {Q}    </a:t>
            </a:r>
            <a:r>
              <a:rPr lang="zh-CN" altLang="en-US" sz="3200"/>
              <a:t>用于程序验证</a:t>
            </a:r>
            <a:endParaRPr lang="en-US" altLang="zh-CN" sz="3200"/>
          </a:p>
          <a:p>
            <a:r>
              <a:rPr lang="zh-CN" altLang="en-US" sz="3200"/>
              <a:t>霍尔逻辑的循环</a:t>
            </a:r>
            <a:r>
              <a:rPr lang="zh-CN" altLang="en-US" sz="3200"/>
              <a:t>规则：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  <a:p>
            <a:pPr marL="0" indent="0">
              <a:buNone/>
            </a:pPr>
            <a:r>
              <a:rPr lang="en-US" altLang="zh-CN" sz="3200"/>
              <a:t>   </a:t>
            </a:r>
            <a:endParaRPr lang="zh-CN" altLang="en-US"/>
          </a:p>
          <a:p>
            <a:pPr marL="0" indent="0" algn="ctr">
              <a:buNone/>
            </a:pPr>
            <a:r>
              <a:rPr lang="zh-CN" altLang="en-US" sz="4300">
                <a:solidFill>
                  <a:schemeClr val="accent1"/>
                </a:solidFill>
              </a:rPr>
              <a:t>循环不变</a:t>
            </a:r>
            <a:r>
              <a:rPr lang="zh-CN" altLang="en-US" sz="4300">
                <a:solidFill>
                  <a:schemeClr val="accent1"/>
                </a:solidFill>
              </a:rPr>
              <a:t>式是程序验证中的关键成分</a:t>
            </a:r>
            <a:endParaRPr lang="zh-CN" altLang="en-US" sz="430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895" y="3021965"/>
            <a:ext cx="7912100" cy="1498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20760000">
            <a:off x="203200" y="3087370"/>
            <a:ext cx="3632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可及性（</a:t>
            </a:r>
            <a:r>
              <a:rPr lang="en-US" altLang="zh-CN" sz="2400" b="1">
                <a:solidFill>
                  <a:srgbClr val="FF0000"/>
                </a:solidFill>
              </a:rPr>
              <a:t>Reachability</a:t>
            </a:r>
            <a:r>
              <a:rPr lang="zh-CN" altLang="en-US" sz="2400" b="1">
                <a:solidFill>
                  <a:srgbClr val="FF0000"/>
                </a:solidFill>
              </a:rPr>
              <a:t>）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 rot="300000">
            <a:off x="3688715" y="2921000"/>
            <a:ext cx="343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递归性（</a:t>
            </a:r>
            <a:r>
              <a:rPr lang="en-US" altLang="zh-CN" sz="2400" b="1">
                <a:solidFill>
                  <a:srgbClr val="FF0000"/>
                </a:solidFill>
              </a:rPr>
              <a:t>Inductiveness</a:t>
            </a:r>
            <a:r>
              <a:rPr lang="zh-CN" altLang="en-US" sz="2400" b="1">
                <a:solidFill>
                  <a:srgbClr val="FF0000"/>
                </a:solidFill>
              </a:rPr>
              <a:t>）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rot="1020000">
            <a:off x="8133715" y="3199130"/>
            <a:ext cx="293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可推性（</a:t>
            </a:r>
            <a:r>
              <a:rPr lang="en-US" altLang="zh-CN" sz="2400" b="1">
                <a:solidFill>
                  <a:srgbClr val="FF0000"/>
                </a:solidFill>
              </a:rPr>
              <a:t>Provability</a:t>
            </a:r>
            <a:r>
              <a:rPr lang="zh-CN" altLang="en-US" sz="2400" b="1">
                <a:solidFill>
                  <a:srgbClr val="FF0000"/>
                </a:solidFill>
              </a:rPr>
              <a:t>）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1080" y="4440555"/>
            <a:ext cx="2940685" cy="493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其中</a:t>
            </a:r>
            <a:r>
              <a:rPr lang="en-US" altLang="zh-CN" sz="2400"/>
              <a:t>I</a:t>
            </a:r>
            <a:r>
              <a:rPr lang="zh-CN" altLang="en-US" sz="2400"/>
              <a:t>为循环不变</a:t>
            </a:r>
            <a:r>
              <a:rPr lang="zh-CN" altLang="en-US" sz="2400"/>
              <a:t>式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自动化</a:t>
            </a:r>
            <a:r>
              <a:rPr lang="zh-CN" altLang="en-US"/>
              <a:t>程序验证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6625" cy="4932680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zh-CN" altLang="en-US" sz="3200"/>
              <a:t>自动推导规约（前置条件、后置条件、循环不变</a:t>
            </a:r>
            <a:r>
              <a:rPr lang="zh-CN" altLang="en-US" sz="3200"/>
              <a:t>式、程序其他位置关键断言的自动生成）</a:t>
            </a:r>
            <a:endParaRPr lang="zh-CN" altLang="en-US" sz="3200"/>
          </a:p>
          <a:p>
            <a:pPr lvl="1" fontAlgn="auto">
              <a:lnSpc>
                <a:spcPct val="100000"/>
              </a:lnSpc>
            </a:pPr>
            <a:r>
              <a:rPr lang="zh-CN" altLang="en-US" sz="2740"/>
              <a:t>理论上，从任意程序中提取循环不变式是不可计算</a:t>
            </a:r>
            <a:r>
              <a:rPr lang="zh-CN" altLang="en-US" sz="2740"/>
              <a:t>的</a:t>
            </a:r>
            <a:endParaRPr lang="zh-CN" altLang="en-US" sz="2740"/>
          </a:p>
          <a:p>
            <a:pPr lvl="1" fontAlgn="auto">
              <a:lnSpc>
                <a:spcPct val="100000"/>
              </a:lnSpc>
            </a:pPr>
            <a:r>
              <a:rPr lang="zh-CN" altLang="en-US" sz="2740"/>
              <a:t>实践中，针对大部分特定程序，或许可以？</a:t>
            </a:r>
            <a:endParaRPr lang="zh-CN" altLang="en-US" sz="2740"/>
          </a:p>
          <a:p>
            <a:r>
              <a:rPr lang="zh-CN" altLang="en-US" sz="3200"/>
              <a:t>自动</a:t>
            </a:r>
            <a:r>
              <a:rPr lang="zh-CN" altLang="en-US" sz="3200"/>
              <a:t>进行逻辑证明</a:t>
            </a:r>
            <a:endParaRPr lang="zh-CN" altLang="en-US" sz="3200"/>
          </a:p>
          <a:p>
            <a:pPr marL="0" indent="0" algn="ctr" fontAlgn="auto">
              <a:lnSpc>
                <a:spcPct val="100000"/>
              </a:lnSpc>
              <a:buNone/>
            </a:pPr>
            <a:r>
              <a:rPr lang="zh-CN" altLang="en-US" sz="4800">
                <a:solidFill>
                  <a:schemeClr val="accent1"/>
                </a:solidFill>
              </a:rPr>
              <a:t>探寻自动生成循环不变式的</a:t>
            </a:r>
            <a:r>
              <a:rPr lang="zh-CN" altLang="en-US" sz="4800">
                <a:solidFill>
                  <a:schemeClr val="accent1"/>
                </a:solidFill>
              </a:rPr>
              <a:t>有效方法是</a:t>
            </a:r>
            <a:r>
              <a:rPr lang="zh-CN" altLang="en-US" sz="4800">
                <a:solidFill>
                  <a:schemeClr val="accent1"/>
                </a:solidFill>
              </a:rPr>
              <a:t>提高程序验证自动化</a:t>
            </a:r>
            <a:r>
              <a:rPr lang="zh-CN" altLang="en-US" sz="4800">
                <a:solidFill>
                  <a:schemeClr val="accent1"/>
                </a:solidFill>
              </a:rPr>
              <a:t>程度的重要方向</a:t>
            </a:r>
            <a:endParaRPr lang="zh-CN" altLang="en-US" sz="48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50105" y="3819525"/>
            <a:ext cx="3704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（</a:t>
            </a:r>
            <a:r>
              <a:rPr lang="zh-CN" altLang="en-US" sz="32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√</a:t>
            </a:r>
            <a:r>
              <a:rPr lang="en-US" altLang="zh-CN" sz="32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 SMT</a:t>
            </a:r>
            <a:r>
              <a:rPr lang="zh-CN" altLang="en-US" sz="32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求解器</a:t>
            </a:r>
            <a:r>
              <a:rPr lang="en-US" altLang="zh-CN" sz="32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...</a:t>
            </a:r>
            <a:r>
              <a:rPr lang="zh-CN" altLang="en-US" sz="3200">
                <a:sym typeface="+mn-ea"/>
              </a:rPr>
              <a:t>）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6693535" y="2305050"/>
            <a:ext cx="1528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（</a:t>
            </a:r>
            <a:r>
              <a:rPr lang="zh-CN" altLang="en-US" sz="32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?</a:t>
            </a:r>
            <a:r>
              <a:rPr lang="zh-CN" altLang="en-US" sz="3200">
                <a:sym typeface="+mn-ea"/>
              </a:rPr>
              <a:t>）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传统方法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符号执行等静态分析方法</a:t>
            </a:r>
            <a:r>
              <a:rPr lang="en-US" altLang="zh-CN" sz="2800">
                <a:sym typeface="+mn-ea"/>
              </a:rPr>
              <a:t>     </a:t>
            </a:r>
            <a:endParaRPr lang="zh-CN" altLang="en-US" b="1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ym typeface="+mn-ea"/>
              </a:rPr>
              <a:t>基于模版的约束求解方法</a:t>
            </a:r>
            <a:r>
              <a:rPr lang="en-US" altLang="zh-CN">
                <a:sym typeface="+mn-ea"/>
              </a:rPr>
              <a:t>     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大数据时代下的启发性方法：先猜后证（</a:t>
            </a:r>
            <a:r>
              <a:rPr lang="en-US" altLang="zh-CN">
                <a:solidFill>
                  <a:schemeClr val="tx1"/>
                </a:solidFill>
              </a:rPr>
              <a:t>guess-and-check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基于机器学习、数据驱动、强化学习</a:t>
            </a:r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大语言模型：低成本、强</a:t>
            </a:r>
            <a:r>
              <a:rPr lang="zh-CN" altLang="en-US">
                <a:solidFill>
                  <a:schemeClr val="tx1"/>
                </a:solidFill>
              </a:rPr>
              <a:t>理解能力！！！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现有的循环不变</a:t>
            </a:r>
            <a:r>
              <a:rPr lang="zh-CN" altLang="en-US"/>
              <a:t>式自动生成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31485" y="2679065"/>
            <a:ext cx="6316980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FF0000"/>
                </a:solidFill>
                <a:sym typeface="+mn-ea"/>
              </a:rPr>
              <a:t>高度依赖模版，对复杂循环不变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式无能为力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531485" y="2302510"/>
            <a:ext cx="5829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sym typeface="+mn-ea"/>
              </a:rPr>
              <a:t>面对分支多的循环，易路径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状态空间爆炸</a:t>
            </a:r>
            <a:endParaRPr lang="zh-CN" altLang="en-US" sz="2400"/>
          </a:p>
        </p:txBody>
      </p:sp>
      <p:pic>
        <p:nvPicPr>
          <p:cNvPr id="9" name="图片 8" descr="成功例1-代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5430"/>
            <a:ext cx="4622800" cy="4533900"/>
          </a:xfrm>
          <a:prstGeom prst="rect">
            <a:avLst/>
          </a:prstGeom>
        </p:spPr>
      </p:pic>
      <p:pic>
        <p:nvPicPr>
          <p:cNvPr id="10" name="图片 9" descr="成功例1-回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065" y="741680"/>
            <a:ext cx="7391400" cy="3581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7500" cy="6172200"/>
          </a:xfrm>
          <a:prstGeom prst="rect">
            <a:avLst/>
          </a:prstGeom>
        </p:spPr>
      </p:pic>
      <p:pic>
        <p:nvPicPr>
          <p:cNvPr id="14" name="图片 13" descr="成功例2-回答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567940"/>
            <a:ext cx="8775700" cy="261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现有的循环不变</a:t>
            </a:r>
            <a:r>
              <a:rPr lang="zh-CN" altLang="en-US"/>
              <a:t>式自动生成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传统方法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符号执行等静态分析方法</a:t>
            </a:r>
            <a:r>
              <a:rPr lang="en-US" altLang="zh-CN" sz="2800">
                <a:sym typeface="+mn-ea"/>
              </a:rPr>
              <a:t>   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面对分支多的循环，易路径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状态空间爆炸</a:t>
            </a:r>
            <a:endParaRPr lang="zh-CN" altLang="en-US" b="1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ym typeface="+mn-ea"/>
              </a:rPr>
              <a:t>基于模版的约束求解方法</a:t>
            </a:r>
            <a:r>
              <a:rPr lang="en-US" altLang="zh-CN">
                <a:sym typeface="+mn-ea"/>
              </a:rPr>
              <a:t>   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高度依赖模版，对复杂循环不变量无能为力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大数据时代下的启发性方法：先猜后证（</a:t>
            </a:r>
            <a:r>
              <a:rPr lang="en-US" altLang="zh-CN">
                <a:solidFill>
                  <a:schemeClr val="tx1"/>
                </a:solidFill>
              </a:rPr>
              <a:t>guess-and-check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基于机器学习、数据驱动、强化学习</a:t>
            </a:r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大语言模型：低成本、强</a:t>
            </a:r>
            <a:r>
              <a:rPr lang="zh-CN" altLang="en-US">
                <a:solidFill>
                  <a:schemeClr val="tx1"/>
                </a:solidFill>
              </a:rPr>
              <a:t>理解能力！！！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5400" b="1">
                <a:solidFill>
                  <a:schemeClr val="tx1"/>
                </a:solidFill>
              </a:rPr>
              <a:t>但</a:t>
            </a:r>
            <a:r>
              <a:rPr lang="en-US" altLang="zh-CN" sz="5400" b="1">
                <a:solidFill>
                  <a:schemeClr val="tx1"/>
                </a:solidFill>
              </a:rPr>
              <a:t>...</a:t>
            </a:r>
            <a:endParaRPr lang="en-US" altLang="zh-CN" sz="5400" b="1">
              <a:solidFill>
                <a:schemeClr val="tx1"/>
              </a:solidFill>
            </a:endParaRPr>
          </a:p>
        </p:txBody>
      </p:sp>
      <p:pic>
        <p:nvPicPr>
          <p:cNvPr id="16" name="图片 15" descr="失败例1-代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1691005"/>
            <a:ext cx="6179820" cy="3859530"/>
          </a:xfrm>
          <a:prstGeom prst="rect">
            <a:avLst/>
          </a:prstGeom>
        </p:spPr>
      </p:pic>
      <p:pic>
        <p:nvPicPr>
          <p:cNvPr id="7" name="图片 6" descr="失败例1-回答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60" y="3283585"/>
            <a:ext cx="6134100" cy="2120900"/>
          </a:xfrm>
          <a:prstGeom prst="rect">
            <a:avLst/>
          </a:prstGeom>
        </p:spPr>
      </p:pic>
      <p:pic>
        <p:nvPicPr>
          <p:cNvPr id="18" name="图片 17" descr="失败例2-代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" y="718820"/>
            <a:ext cx="4204970" cy="4831715"/>
          </a:xfrm>
          <a:prstGeom prst="rect">
            <a:avLst/>
          </a:prstGeom>
        </p:spPr>
      </p:pic>
      <p:pic>
        <p:nvPicPr>
          <p:cNvPr id="19" name="图片 18" descr="失败例2-回答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155" y="2274570"/>
            <a:ext cx="8726170" cy="2691765"/>
          </a:xfrm>
          <a:prstGeom prst="rect">
            <a:avLst/>
          </a:prstGeom>
        </p:spPr>
      </p:pic>
      <p:pic>
        <p:nvPicPr>
          <p:cNvPr id="20" name="图片 19" descr="失败例3-代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755" y="532765"/>
            <a:ext cx="4088765" cy="5017770"/>
          </a:xfrm>
          <a:prstGeom prst="rect">
            <a:avLst/>
          </a:prstGeom>
        </p:spPr>
      </p:pic>
      <p:pic>
        <p:nvPicPr>
          <p:cNvPr id="5" name="图片 4" descr="失败例3-回答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885" y="1927225"/>
            <a:ext cx="7266305" cy="2414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现有的循环不变</a:t>
            </a:r>
            <a:r>
              <a:rPr lang="zh-CN" altLang="en-US"/>
              <a:t>式自动生成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 sz="2800">
                <a:sym typeface="+mn-ea"/>
              </a:rPr>
              <a:t>传统方法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符号执行等静态分析方法</a:t>
            </a:r>
            <a:r>
              <a:rPr lang="en-US" altLang="zh-CN" sz="2800">
                <a:sym typeface="+mn-ea"/>
              </a:rPr>
              <a:t>   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面对分支多的循环，易路径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状态空间爆炸</a:t>
            </a:r>
            <a:endParaRPr lang="zh-CN" altLang="en-US" b="1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ym typeface="+mn-ea"/>
              </a:rPr>
              <a:t>基于模版的约束求解方法</a:t>
            </a:r>
            <a:r>
              <a:rPr lang="en-US" altLang="zh-CN">
                <a:sym typeface="+mn-ea"/>
              </a:rPr>
              <a:t>   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高度依赖模版，对复杂循环不变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式无能为力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大数据时代下的启发性方法：先猜后证（</a:t>
            </a:r>
            <a:r>
              <a:rPr lang="en-US" altLang="zh-CN">
                <a:solidFill>
                  <a:schemeClr val="tx1"/>
                </a:solidFill>
              </a:rPr>
              <a:t>guess-and-check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基于机器学习、数据驱动、强化学习</a:t>
            </a:r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大语言模型：低成本、强</a:t>
            </a:r>
            <a:r>
              <a:rPr lang="zh-CN" altLang="en-US">
                <a:solidFill>
                  <a:schemeClr val="tx1"/>
                </a:solidFill>
              </a:rPr>
              <a:t>理解能力！！！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chemeClr val="tx1"/>
              </a:solidFill>
            </a:endParaRPr>
          </a:p>
          <a:p>
            <a:pPr marL="457200" lvl="1" indent="0" algn="ctr">
              <a:buNone/>
            </a:pPr>
            <a:r>
              <a:rPr lang="zh-CN" altLang="en-US" sz="4800">
                <a:solidFill>
                  <a:schemeClr val="accent1"/>
                </a:solidFill>
              </a:rPr>
              <a:t>如何提升利用大语言模型得到合法循</a:t>
            </a:r>
            <a:endParaRPr lang="zh-CN" altLang="en-US" sz="4800">
              <a:solidFill>
                <a:schemeClr val="accent1"/>
              </a:solidFill>
            </a:endParaRPr>
          </a:p>
          <a:p>
            <a:pPr marL="457200" lvl="1" indent="0" algn="ctr">
              <a:buNone/>
            </a:pPr>
            <a:r>
              <a:rPr lang="zh-CN" altLang="en-US" sz="4800">
                <a:solidFill>
                  <a:schemeClr val="accent1"/>
                </a:solidFill>
              </a:rPr>
              <a:t>环不变</a:t>
            </a:r>
            <a:r>
              <a:rPr lang="zh-CN" altLang="en-US" sz="4800">
                <a:solidFill>
                  <a:schemeClr val="accent1"/>
                </a:solidFill>
              </a:rPr>
              <a:t>式的成功率？</a:t>
            </a:r>
            <a:endParaRPr sz="5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LaM4Inv</a:t>
            </a:r>
            <a:r>
              <a:rPr lang="zh-CN" altLang="en-US">
                <a:sym typeface="+mn-ea"/>
              </a:rPr>
              <a:t>模型的具体实现</a:t>
            </a:r>
            <a:endParaRPr lang="zh-CN" altLang="en-US" b="1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WPS 演示</Application>
  <PresentationFormat>Widescreen</PresentationFormat>
  <Paragraphs>198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宋体-简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Office Theme</vt:lpstr>
      <vt:lpstr>基于大语言模型的循环不变量的自动生成</vt:lpstr>
      <vt:lpstr>目录</vt:lpstr>
      <vt:lpstr>背景介绍</vt:lpstr>
      <vt:lpstr>霍尔逻辑和循环不变量</vt:lpstr>
      <vt:lpstr>自动化程序验证</vt:lpstr>
      <vt:lpstr>现有的循环不变量自动生成方法</vt:lpstr>
      <vt:lpstr>现有的循环不变量自动生成方法</vt:lpstr>
      <vt:lpstr>现有的循环不变量自动生成方法</vt:lpstr>
      <vt:lpstr>LaM4Inv模型的具体实现</vt:lpstr>
      <vt:lpstr>一个观察</vt:lpstr>
      <vt:lpstr>核心步骤：拆分与过滤、重组</vt:lpstr>
      <vt:lpstr>核心步骤：拆分与过滤、重组</vt:lpstr>
      <vt:lpstr>                     完整流程</vt:lpstr>
      <vt:lpstr>性能分析</vt:lpstr>
      <vt:lpstr>PowerPoint 演示文稿</vt:lpstr>
      <vt:lpstr>局限性</vt:lpstr>
      <vt:lpstr>总结</vt:lpstr>
      <vt:lpstr>总结</vt:lpstr>
      <vt:lpstr>谢谢大家！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基于大语言模型的循环不变量的自动生成</dc:title>
  <dc:creator>Martin</dc:creator>
  <cp:lastModifiedBy>Martin</cp:lastModifiedBy>
  <cp:revision>10</cp:revision>
  <dcterms:created xsi:type="dcterms:W3CDTF">2024-12-20T01:39:24Z</dcterms:created>
  <dcterms:modified xsi:type="dcterms:W3CDTF">2024-12-20T01:39:24Z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2052-6.10.2.8397</vt:lpwstr>
  </property>
  <property fmtid="{D5CDD505-2E9C-101B-9397-08002B2CF9AE}" pid="3" name="ICV">
    <vt:lpwstr>D2F5AFC9EB81837D2FD06367D79A1649_42</vt:lpwstr>
  </property>
</Properties>
</file>