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75" d="100"/>
          <a:sy n="75" d="100"/>
        </p:scale>
        <p:origin x="428" y="6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28910-3ED7-9762-5859-984D6D1C03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06B91A-B312-A0C4-818C-8297667BD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0F7647-29F7-E61A-940E-E9101E4605E5}"/>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4EE329A7-D32A-FAB4-854C-387C4E2936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F6F71F-1454-904D-11F6-AC095CD3091E}"/>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280980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2C456-F79B-0F9A-1A9C-15EF290525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C9F0DE-29A5-24C1-E716-17BD1CB5FA4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717798-2A81-52E5-9DA9-6F835D090157}"/>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B3DD8114-25E4-051B-32A8-5321E0612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FB94A8-2353-C659-E87E-E94AED1D8358}"/>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243090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D0A3FF-53F6-303E-267F-328DFD56E7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CD93AD-BAC6-918A-4104-551BB7B9DF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05954D-9773-BC71-ECE6-5756F2CD43D1}"/>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59F9C47A-C22D-4E41-9A53-A76E75B509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42B2B5-6F16-846A-4079-489FB466B017}"/>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157810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AA56-D2F6-F1A7-2405-39FAC3EA4A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4597C2-4862-8262-DF39-27C70C08B02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229496-25BD-1C5D-C6F5-EF20822EFEAA}"/>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2C05647B-F808-7DAB-A12F-A218A0C4CD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D80003-1670-00DE-6A5D-DEAD2B08F9D4}"/>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21663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5DEB1-4A3E-B901-98A5-DD11AAC3C8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5B2F80-A8CD-0E8E-A57C-FDBBD50DE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2CFAB9-4ADA-B717-C6CC-233CA0955DE9}"/>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CEF48CDC-EF08-8057-C9FA-CC317EB02E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DC84BB-84B9-E753-FA23-B4D88BE3AA82}"/>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38917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8ACD7-3F89-B90C-42ED-C8C7FD993B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888405-D59F-233C-D0EC-9683C832CF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11BA4A-F99A-0C7E-E5E1-186508C482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F4F3BD-3820-E73A-BE46-87FCDC893E2D}"/>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85C76264-AFE0-9DED-C412-5887136FAF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672AED-1632-7EE3-F11F-3FF3F9D41455}"/>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104525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6710B-4B40-5CF0-7FAD-2611B973A6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240260-679D-CE8C-EC1A-9D1D2C060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D1388F-F067-E0A3-18D3-9504B77E756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E006FF6-D877-A367-7E02-03773D9E74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74C479F-A441-9386-9A09-3362C3F195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AE97CD-CB25-3EF6-829A-6DE2E934E8B6}"/>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8" name="页脚占位符 7">
            <a:extLst>
              <a:ext uri="{FF2B5EF4-FFF2-40B4-BE49-F238E27FC236}">
                <a16:creationId xmlns:a16="http://schemas.microsoft.com/office/drawing/2014/main" id="{5C5B48C9-211A-AE66-6B1F-E48E18CD61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E245C5-1794-4346-2B73-22CA11AAD3EA}"/>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18784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C598D-06B0-DED9-195B-8D117EA70C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9A74DC-A73B-7B59-7444-0D757FD55C2B}"/>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4" name="页脚占位符 3">
            <a:extLst>
              <a:ext uri="{FF2B5EF4-FFF2-40B4-BE49-F238E27FC236}">
                <a16:creationId xmlns:a16="http://schemas.microsoft.com/office/drawing/2014/main" id="{884E0EF2-8729-6FC5-F019-A950F165BC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68AEAA-2167-88A2-7AC8-62471C155360}"/>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130806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B352A9-E1F6-F8D1-AECC-D525CB5ABF99}"/>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3" name="页脚占位符 2">
            <a:extLst>
              <a:ext uri="{FF2B5EF4-FFF2-40B4-BE49-F238E27FC236}">
                <a16:creationId xmlns:a16="http://schemas.microsoft.com/office/drawing/2014/main" id="{AAAE41A4-995D-D937-8C5D-138AA397F1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4A6B6F-A464-1C8C-F33C-DB6AE78E7811}"/>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364669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E9984-AC67-77B8-E91A-04B7F8448F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BA1E37-1A6D-2547-6861-2A3915071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222CE5-1B55-7A0A-6483-67BF71872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C79CC5-DCBA-607A-FCBF-F9E33FF36D7F}"/>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F3B6D2CB-2D09-F579-02F7-D27ED4BBF1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85DBDC-9BFE-F872-1E0B-177F215546C6}"/>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415082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AEE60-5221-8880-B6BC-1F2F85A41B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D6A4E3-6CC2-FB2C-E457-94DEB94D0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3625AA-8DA4-FCA6-EE3F-68E0FC810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A7678B-4733-2AB2-9D49-CE98254215C8}"/>
              </a:ext>
            </a:extLst>
          </p:cNvPr>
          <p:cNvSpPr>
            <a:spLocks noGrp="1"/>
          </p:cNvSpPr>
          <p:nvPr>
            <p:ph type="dt" sz="half" idx="10"/>
          </p:nvPr>
        </p:nvSpPr>
        <p:spPr/>
        <p:txBody>
          <a:bodyPr/>
          <a:lstStyle/>
          <a:p>
            <a:fld id="{F69A5B6B-7B2A-4C71-B274-BAD33E376E2B}"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4E9274F4-1D2F-EFD8-B815-A391388CF4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068EF5-0EBD-32F4-0A48-053C4CD8A134}"/>
              </a:ext>
            </a:extLst>
          </p:cNvPr>
          <p:cNvSpPr>
            <a:spLocks noGrp="1"/>
          </p:cNvSpPr>
          <p:nvPr>
            <p:ph type="sldNum" sz="quarter" idx="12"/>
          </p:nvPr>
        </p:nvSpPr>
        <p:spPr/>
        <p:txBody>
          <a:body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68312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39006D-069F-B7FD-EDEF-A253BC8E7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C9FEC3-A3F9-38A8-7E99-FCF3861C8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AA3B6F-6B8F-AD67-C38D-03EDCE9E1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A5B6B-7B2A-4C71-B274-BAD33E376E2B}"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D9BA5018-0B96-8C56-34D5-89C8BC40D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404A15-B799-02EE-045C-A7F75228BA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5B867-F7BD-486F-AD34-8A035EC10D36}" type="slidenum">
              <a:rPr lang="zh-CN" altLang="en-US" smtClean="0"/>
              <a:t>‹#›</a:t>
            </a:fld>
            <a:endParaRPr lang="zh-CN" altLang="en-US"/>
          </a:p>
        </p:txBody>
      </p:sp>
    </p:spTree>
    <p:extLst>
      <p:ext uri="{BB962C8B-B14F-4D97-AF65-F5344CB8AC3E}">
        <p14:creationId xmlns:p14="http://schemas.microsoft.com/office/powerpoint/2010/main" val="18988991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A2AD7-9427-CA5A-5389-7DF236659C33}"/>
              </a:ext>
            </a:extLst>
          </p:cNvPr>
          <p:cNvSpPr>
            <a:spLocks noGrp="1"/>
          </p:cNvSpPr>
          <p:nvPr>
            <p:ph type="ctrTitle"/>
          </p:nvPr>
        </p:nvSpPr>
        <p:spPr/>
        <p:txBody>
          <a:bodyPr>
            <a:normAutofit fontScale="90000"/>
          </a:bodyPr>
          <a:lstStyle/>
          <a:p>
            <a:r>
              <a:rPr lang="en-US" altLang="zh-CN" b="1" i="0" dirty="0">
                <a:solidFill>
                  <a:srgbClr val="1F2328"/>
                </a:solidFill>
                <a:effectLst/>
                <a:latin typeface="-apple-system"/>
              </a:rPr>
              <a:t>C++</a:t>
            </a:r>
            <a:r>
              <a:rPr lang="zh-CN" altLang="en-US" b="1" i="0" dirty="0">
                <a:solidFill>
                  <a:srgbClr val="1F2328"/>
                </a:solidFill>
                <a:effectLst/>
                <a:latin typeface="-apple-system"/>
              </a:rPr>
              <a:t>和</a:t>
            </a:r>
            <a:r>
              <a:rPr lang="en-US" altLang="zh-CN" b="1" i="0" dirty="0">
                <a:solidFill>
                  <a:srgbClr val="1F2328"/>
                </a:solidFill>
                <a:effectLst/>
                <a:latin typeface="-apple-system"/>
              </a:rPr>
              <a:t>Python3</a:t>
            </a:r>
            <a:r>
              <a:rPr lang="zh-CN" altLang="en-US" b="1" i="0" dirty="0">
                <a:solidFill>
                  <a:srgbClr val="1F2328"/>
                </a:solidFill>
                <a:effectLst/>
                <a:latin typeface="-apple-system"/>
              </a:rPr>
              <a:t>内存安全性比较</a:t>
            </a:r>
            <a:br>
              <a:rPr lang="zh-CN" altLang="en-US" b="1" i="0" dirty="0">
                <a:solidFill>
                  <a:srgbClr val="1F2328"/>
                </a:solidFill>
                <a:effectLst/>
                <a:latin typeface="-apple-system"/>
              </a:rPr>
            </a:br>
            <a:endParaRPr lang="zh-CN" altLang="en-US" dirty="0"/>
          </a:p>
        </p:txBody>
      </p:sp>
      <p:sp>
        <p:nvSpPr>
          <p:cNvPr id="3" name="副标题 2">
            <a:extLst>
              <a:ext uri="{FF2B5EF4-FFF2-40B4-BE49-F238E27FC236}">
                <a16:creationId xmlns:a16="http://schemas.microsoft.com/office/drawing/2014/main" id="{5D28F9B2-2529-6EBD-9596-54BDE7C616D1}"/>
              </a:ext>
            </a:extLst>
          </p:cNvPr>
          <p:cNvSpPr>
            <a:spLocks noGrp="1"/>
          </p:cNvSpPr>
          <p:nvPr>
            <p:ph type="subTitle" idx="1"/>
          </p:nvPr>
        </p:nvSpPr>
        <p:spPr/>
        <p:txBody>
          <a:bodyPr>
            <a:normAutofit/>
          </a:bodyPr>
          <a:lstStyle/>
          <a:p>
            <a:r>
              <a:rPr lang="zh-CN" altLang="en-US" b="0" i="0" dirty="0">
                <a:solidFill>
                  <a:srgbClr val="1F2328"/>
                </a:solidFill>
                <a:effectLst/>
                <a:latin typeface="-apple-system"/>
              </a:rPr>
              <a:t>汇报人</a:t>
            </a:r>
            <a:r>
              <a:rPr lang="en-US" altLang="zh-CN" b="0" i="0" dirty="0">
                <a:solidFill>
                  <a:srgbClr val="1F2328"/>
                </a:solidFill>
                <a:effectLst/>
                <a:latin typeface="-apple-system"/>
              </a:rPr>
              <a:t>:</a:t>
            </a:r>
            <a:r>
              <a:rPr lang="zh-CN" altLang="en-US" b="0" i="0" dirty="0">
                <a:solidFill>
                  <a:srgbClr val="1F2328"/>
                </a:solidFill>
                <a:effectLst/>
                <a:latin typeface="-apple-system"/>
              </a:rPr>
              <a:t>魏思远</a:t>
            </a:r>
          </a:p>
          <a:p>
            <a:r>
              <a:rPr lang="en-US" altLang="zh-CN" b="0" i="0" dirty="0">
                <a:solidFill>
                  <a:srgbClr val="1F2328"/>
                </a:solidFill>
                <a:effectLst/>
                <a:latin typeface="-apple-system"/>
              </a:rPr>
              <a:t>241502017</a:t>
            </a:r>
          </a:p>
          <a:p>
            <a:r>
              <a:rPr lang="en-US" altLang="zh-CN" b="0" i="0" dirty="0">
                <a:solidFill>
                  <a:srgbClr val="1F2328"/>
                </a:solidFill>
                <a:effectLst/>
                <a:latin typeface="-apple-system"/>
              </a:rPr>
              <a:t>2024/12/21</a:t>
            </a:r>
          </a:p>
        </p:txBody>
      </p:sp>
    </p:spTree>
    <p:extLst>
      <p:ext uri="{BB962C8B-B14F-4D97-AF65-F5344CB8AC3E}">
        <p14:creationId xmlns:p14="http://schemas.microsoft.com/office/powerpoint/2010/main" val="317460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4FBF3-9E04-9193-14A7-524D556FF9AC}"/>
              </a:ext>
            </a:extLst>
          </p:cNvPr>
          <p:cNvSpPr>
            <a:spLocks noGrp="1"/>
          </p:cNvSpPr>
          <p:nvPr>
            <p:ph type="title"/>
          </p:nvPr>
        </p:nvSpPr>
        <p:spPr/>
        <p:txBody>
          <a:bodyPr/>
          <a:lstStyle/>
          <a:p>
            <a:r>
              <a:rPr lang="zh-CN" altLang="en-US" b="1" i="0" dirty="0">
                <a:solidFill>
                  <a:srgbClr val="000000"/>
                </a:solidFill>
                <a:effectLst/>
                <a:latin typeface="-apple-system"/>
              </a:rPr>
              <a:t>标记</a:t>
            </a:r>
            <a:r>
              <a:rPr lang="en-US" altLang="zh-CN" b="1" i="0" dirty="0">
                <a:solidFill>
                  <a:srgbClr val="000000"/>
                </a:solidFill>
                <a:effectLst/>
                <a:latin typeface="-apple-system"/>
              </a:rPr>
              <a:t>-</a:t>
            </a:r>
            <a:r>
              <a:rPr lang="zh-CN" altLang="en-US" b="1" i="0" dirty="0">
                <a:solidFill>
                  <a:srgbClr val="000000"/>
                </a:solidFill>
                <a:effectLst/>
                <a:latin typeface="-apple-system"/>
              </a:rPr>
              <a:t>清除算法</a:t>
            </a:r>
            <a:r>
              <a:rPr lang="en-US" altLang="zh-CN" b="1" i="0" dirty="0">
                <a:solidFill>
                  <a:srgbClr val="000000"/>
                </a:solidFill>
                <a:effectLst/>
                <a:latin typeface="-apple-system"/>
              </a:rPr>
              <a:t>(Mark-and-Sweep)</a:t>
            </a:r>
          </a:p>
        </p:txBody>
      </p:sp>
      <p:sp>
        <p:nvSpPr>
          <p:cNvPr id="3" name="内容占位符 2">
            <a:extLst>
              <a:ext uri="{FF2B5EF4-FFF2-40B4-BE49-F238E27FC236}">
                <a16:creationId xmlns:a16="http://schemas.microsoft.com/office/drawing/2014/main" id="{6410FF82-6F55-9ED1-4F7C-F4A1D958B825}"/>
              </a:ext>
            </a:extLst>
          </p:cNvPr>
          <p:cNvSpPr>
            <a:spLocks noGrp="1"/>
          </p:cNvSpPr>
          <p:nvPr>
            <p:ph idx="1"/>
          </p:nvPr>
        </p:nvSpPr>
        <p:spPr>
          <a:xfrm>
            <a:off x="838200" y="1825625"/>
            <a:ext cx="4284133" cy="4351338"/>
          </a:xfrm>
        </p:spPr>
        <p:txBody>
          <a:bodyPr/>
          <a:lstStyle/>
          <a:p>
            <a:pPr algn="l"/>
            <a:r>
              <a:rPr lang="zh-CN" altLang="en-US" b="0" i="0" dirty="0">
                <a:solidFill>
                  <a:srgbClr val="000000"/>
                </a:solidFill>
                <a:effectLst/>
                <a:latin typeface="-apple-system"/>
              </a:rPr>
              <a:t>包含两个阶段</a:t>
            </a:r>
            <a:r>
              <a:rPr lang="en-US" altLang="zh-CN" b="0" i="0" dirty="0">
                <a:solidFill>
                  <a:srgbClr val="000000"/>
                </a:solidFill>
                <a:effectLst/>
                <a:latin typeface="-apple-system"/>
              </a:rPr>
              <a:t>:</a:t>
            </a:r>
          </a:p>
          <a:p>
            <a:pPr algn="l">
              <a:buFont typeface="Arial" panose="020B0604020202020204" pitchFamily="34" charset="0"/>
              <a:buChar char="•"/>
            </a:pPr>
            <a:r>
              <a:rPr lang="zh-CN" altLang="en-US" b="0" i="0" dirty="0">
                <a:solidFill>
                  <a:srgbClr val="000000"/>
                </a:solidFill>
                <a:effectLst/>
                <a:latin typeface="-apple-system"/>
              </a:rPr>
              <a:t>标记阶段</a:t>
            </a:r>
          </a:p>
          <a:p>
            <a:pPr algn="l">
              <a:buFont typeface="Arial" panose="020B0604020202020204" pitchFamily="34" charset="0"/>
              <a:buChar char="•"/>
            </a:pPr>
            <a:r>
              <a:rPr lang="zh-CN" altLang="en-US" b="0" i="0" dirty="0">
                <a:solidFill>
                  <a:srgbClr val="000000"/>
                </a:solidFill>
                <a:effectLst/>
                <a:latin typeface="-apple-system"/>
              </a:rPr>
              <a:t>清除阶段</a:t>
            </a:r>
          </a:p>
          <a:p>
            <a:endParaRPr lang="zh-CN" altLang="en-US" dirty="0"/>
          </a:p>
        </p:txBody>
      </p:sp>
      <p:pic>
        <p:nvPicPr>
          <p:cNvPr id="5" name="图片 4">
            <a:extLst>
              <a:ext uri="{FF2B5EF4-FFF2-40B4-BE49-F238E27FC236}">
                <a16:creationId xmlns:a16="http://schemas.microsoft.com/office/drawing/2014/main" id="{0EB87148-6522-88DF-6086-5FA96B3A3F2A}"/>
              </a:ext>
            </a:extLst>
          </p:cNvPr>
          <p:cNvPicPr>
            <a:picLocks noChangeAspect="1"/>
          </p:cNvPicPr>
          <p:nvPr/>
        </p:nvPicPr>
        <p:blipFill>
          <a:blip r:embed="rId2"/>
          <a:stretch>
            <a:fillRect/>
          </a:stretch>
        </p:blipFill>
        <p:spPr>
          <a:xfrm>
            <a:off x="6268407" y="1366212"/>
            <a:ext cx="3956253" cy="3753043"/>
          </a:xfrm>
          <a:prstGeom prst="rect">
            <a:avLst/>
          </a:prstGeom>
        </p:spPr>
      </p:pic>
      <p:sp>
        <p:nvSpPr>
          <p:cNvPr id="6" name="文本框 5">
            <a:extLst>
              <a:ext uri="{FF2B5EF4-FFF2-40B4-BE49-F238E27FC236}">
                <a16:creationId xmlns:a16="http://schemas.microsoft.com/office/drawing/2014/main" id="{98922DF2-39B0-0E67-2A23-BBB028301DFD}"/>
              </a:ext>
            </a:extLst>
          </p:cNvPr>
          <p:cNvSpPr txBox="1"/>
          <p:nvPr/>
        </p:nvSpPr>
        <p:spPr>
          <a:xfrm>
            <a:off x="601133" y="4284133"/>
            <a:ext cx="4775200" cy="1200329"/>
          </a:xfrm>
          <a:prstGeom prst="rect">
            <a:avLst/>
          </a:prstGeom>
          <a:noFill/>
        </p:spPr>
        <p:txBody>
          <a:bodyPr wrap="square" rtlCol="0">
            <a:spAutoFit/>
          </a:bodyPr>
          <a:lstStyle/>
          <a:p>
            <a:r>
              <a:rPr lang="zh-CN" altLang="en-US" b="1" i="0">
                <a:solidFill>
                  <a:srgbClr val="000000"/>
                </a:solidFill>
                <a:effectLst/>
                <a:latin typeface="-apple-system"/>
              </a:rPr>
              <a:t>可达的对象</a:t>
            </a:r>
            <a:r>
              <a:rPr lang="zh-CN" altLang="en-US" b="0" i="0">
                <a:solidFill>
                  <a:srgbClr val="000000"/>
                </a:solidFill>
                <a:effectLst/>
                <a:latin typeface="-apple-system"/>
              </a:rPr>
              <a:t>（</a:t>
            </a:r>
            <a:r>
              <a:rPr lang="en-US" altLang="zh-CN" b="0" i="0">
                <a:solidFill>
                  <a:srgbClr val="000000"/>
                </a:solidFill>
                <a:effectLst/>
                <a:latin typeface="-apple-system"/>
              </a:rPr>
              <a:t>reachable objects</a:t>
            </a:r>
            <a:r>
              <a:rPr lang="zh-CN" altLang="en-US" b="0" i="0">
                <a:solidFill>
                  <a:srgbClr val="000000"/>
                </a:solidFill>
                <a:effectLst/>
                <a:latin typeface="-apple-system"/>
              </a:rPr>
              <a:t>）是指在程序执行过程中，能够通过某种方式访问到的对象。这些对象是当前仍然被使用的，程序可以通过它们的引用来访问和操作。</a:t>
            </a:r>
            <a:endParaRPr lang="zh-CN" altLang="en-US" dirty="0"/>
          </a:p>
        </p:txBody>
      </p:sp>
    </p:spTree>
    <p:extLst>
      <p:ext uri="{BB962C8B-B14F-4D97-AF65-F5344CB8AC3E}">
        <p14:creationId xmlns:p14="http://schemas.microsoft.com/office/powerpoint/2010/main" val="37288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9CD4C-57E1-5D19-623E-1C0D47DA102A}"/>
              </a:ext>
            </a:extLst>
          </p:cNvPr>
          <p:cNvSpPr>
            <a:spLocks noGrp="1"/>
          </p:cNvSpPr>
          <p:nvPr>
            <p:ph type="title"/>
          </p:nvPr>
        </p:nvSpPr>
        <p:spPr/>
        <p:txBody>
          <a:bodyPr/>
          <a:lstStyle/>
          <a:p>
            <a:r>
              <a:rPr lang="zh-CN" altLang="en-US" b="1" i="0" dirty="0">
                <a:solidFill>
                  <a:srgbClr val="000000"/>
                </a:solidFill>
                <a:effectLst/>
                <a:latin typeface="-apple-system"/>
              </a:rPr>
              <a:t>标记清除算法</a:t>
            </a:r>
            <a:endParaRPr lang="zh-CN" altLang="en-US" dirty="0"/>
          </a:p>
        </p:txBody>
      </p:sp>
      <p:pic>
        <p:nvPicPr>
          <p:cNvPr id="5" name="内容占位符 4">
            <a:extLst>
              <a:ext uri="{FF2B5EF4-FFF2-40B4-BE49-F238E27FC236}">
                <a16:creationId xmlns:a16="http://schemas.microsoft.com/office/drawing/2014/main" id="{75DB737F-C54D-5CC5-B0DA-C077A087DEDC}"/>
              </a:ext>
            </a:extLst>
          </p:cNvPr>
          <p:cNvPicPr>
            <a:picLocks noGrp="1" noChangeAspect="1"/>
          </p:cNvPicPr>
          <p:nvPr>
            <p:ph idx="1"/>
          </p:nvPr>
        </p:nvPicPr>
        <p:blipFill>
          <a:blip r:embed="rId2"/>
          <a:stretch>
            <a:fillRect/>
          </a:stretch>
        </p:blipFill>
        <p:spPr>
          <a:xfrm>
            <a:off x="4555067" y="209021"/>
            <a:ext cx="7063582" cy="5844646"/>
          </a:xfrm>
        </p:spPr>
      </p:pic>
    </p:spTree>
    <p:extLst>
      <p:ext uri="{BB962C8B-B14F-4D97-AF65-F5344CB8AC3E}">
        <p14:creationId xmlns:p14="http://schemas.microsoft.com/office/powerpoint/2010/main" val="394086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3F32D-B3D0-34A5-0BA4-F424AD121E47}"/>
              </a:ext>
            </a:extLst>
          </p:cNvPr>
          <p:cNvSpPr>
            <a:spLocks noGrp="1"/>
          </p:cNvSpPr>
          <p:nvPr>
            <p:ph type="title"/>
          </p:nvPr>
        </p:nvSpPr>
        <p:spPr/>
        <p:txBody>
          <a:bodyPr/>
          <a:lstStyle/>
          <a:p>
            <a:r>
              <a:rPr lang="zh-CN" altLang="en-US" b="1" i="0" dirty="0">
                <a:solidFill>
                  <a:srgbClr val="000000"/>
                </a:solidFill>
                <a:effectLst/>
                <a:latin typeface="-apple-system"/>
              </a:rPr>
              <a:t>分代收集</a:t>
            </a:r>
            <a:r>
              <a:rPr lang="en-US" altLang="zh-CN" b="1" i="0" dirty="0">
                <a:solidFill>
                  <a:srgbClr val="000000"/>
                </a:solidFill>
                <a:effectLst/>
                <a:latin typeface="-apple-system"/>
              </a:rPr>
              <a:t>(Generational Collection)</a:t>
            </a:r>
            <a:endParaRPr lang="zh-CN" altLang="en-US" dirty="0"/>
          </a:p>
        </p:txBody>
      </p:sp>
      <p:sp>
        <p:nvSpPr>
          <p:cNvPr id="3" name="内容占位符 2">
            <a:extLst>
              <a:ext uri="{FF2B5EF4-FFF2-40B4-BE49-F238E27FC236}">
                <a16:creationId xmlns:a16="http://schemas.microsoft.com/office/drawing/2014/main" id="{0D368C63-D0EF-6058-4411-7B0EE1710C85}"/>
              </a:ext>
            </a:extLst>
          </p:cNvPr>
          <p:cNvSpPr>
            <a:spLocks noGrp="1"/>
          </p:cNvSpPr>
          <p:nvPr>
            <p:ph idx="1"/>
          </p:nvPr>
        </p:nvSpPr>
        <p:spPr/>
        <p:txBody>
          <a:bodyPr/>
          <a:lstStyle/>
          <a:p>
            <a:pPr marL="0" indent="0" algn="l">
              <a:buNone/>
            </a:pPr>
            <a:r>
              <a:rPr lang="en-US" altLang="zh-CN" b="0" i="0" dirty="0">
                <a:solidFill>
                  <a:srgbClr val="000000"/>
                </a:solidFill>
                <a:effectLst/>
                <a:latin typeface="-apple-system"/>
              </a:rPr>
              <a:t>Python</a:t>
            </a:r>
            <a:r>
              <a:rPr lang="zh-CN" altLang="en-US" b="0" i="0" dirty="0">
                <a:solidFill>
                  <a:srgbClr val="000000"/>
                </a:solidFill>
                <a:effectLst/>
                <a:latin typeface="-apple-system"/>
              </a:rPr>
              <a:t>的垃圾回收器将对象分为三代：</a:t>
            </a:r>
          </a:p>
          <a:p>
            <a:pPr algn="l">
              <a:buFont typeface="Arial" panose="020B0604020202020204" pitchFamily="34" charset="0"/>
              <a:buChar char="•"/>
            </a:pPr>
            <a:r>
              <a:rPr lang="zh-CN" altLang="en-US" b="0" i="0" dirty="0">
                <a:solidFill>
                  <a:srgbClr val="000000"/>
                </a:solidFill>
                <a:effectLst/>
                <a:latin typeface="-apple-system"/>
              </a:rPr>
              <a:t>第一代（</a:t>
            </a:r>
            <a:r>
              <a:rPr lang="en-US" altLang="zh-CN" b="0" i="0" dirty="0">
                <a:solidFill>
                  <a:srgbClr val="000000"/>
                </a:solidFill>
                <a:effectLst/>
                <a:latin typeface="-apple-system"/>
              </a:rPr>
              <a:t>young generation</a:t>
            </a:r>
            <a:r>
              <a:rPr lang="zh-CN" altLang="en-US" b="0" i="0" dirty="0">
                <a:solidFill>
                  <a:srgbClr val="000000"/>
                </a:solidFill>
                <a:effectLst/>
                <a:latin typeface="-apple-system"/>
              </a:rPr>
              <a:t>）</a:t>
            </a:r>
          </a:p>
          <a:p>
            <a:pPr algn="l">
              <a:buFont typeface="Arial" panose="020B0604020202020204" pitchFamily="34" charset="0"/>
              <a:buChar char="•"/>
            </a:pPr>
            <a:r>
              <a:rPr lang="zh-CN" altLang="en-US" b="0" i="0" dirty="0">
                <a:solidFill>
                  <a:srgbClr val="000000"/>
                </a:solidFill>
                <a:effectLst/>
                <a:latin typeface="-apple-system"/>
              </a:rPr>
              <a:t>第二代（</a:t>
            </a:r>
            <a:r>
              <a:rPr lang="en-US" altLang="zh-CN" b="0" i="0" dirty="0">
                <a:solidFill>
                  <a:srgbClr val="000000"/>
                </a:solidFill>
                <a:effectLst/>
                <a:latin typeface="-apple-system"/>
              </a:rPr>
              <a:t>middle generation</a:t>
            </a:r>
            <a:r>
              <a:rPr lang="zh-CN" altLang="en-US" b="0" i="0" dirty="0">
                <a:solidFill>
                  <a:srgbClr val="000000"/>
                </a:solidFill>
                <a:effectLst/>
                <a:latin typeface="-apple-system"/>
              </a:rPr>
              <a:t>）</a:t>
            </a:r>
          </a:p>
          <a:p>
            <a:pPr algn="l">
              <a:buFont typeface="Arial" panose="020B0604020202020204" pitchFamily="34" charset="0"/>
              <a:buChar char="•"/>
            </a:pPr>
            <a:r>
              <a:rPr lang="zh-CN" altLang="en-US" b="0" i="0" dirty="0">
                <a:solidFill>
                  <a:srgbClr val="000000"/>
                </a:solidFill>
                <a:effectLst/>
                <a:latin typeface="-apple-system"/>
              </a:rPr>
              <a:t>第三代（</a:t>
            </a:r>
            <a:r>
              <a:rPr lang="en-US" altLang="zh-CN" b="0" i="0" dirty="0">
                <a:solidFill>
                  <a:srgbClr val="000000"/>
                </a:solidFill>
                <a:effectLst/>
                <a:latin typeface="-apple-system"/>
              </a:rPr>
              <a:t>old generation</a:t>
            </a:r>
            <a:r>
              <a:rPr lang="zh-CN" altLang="en-US" b="0" i="0" dirty="0">
                <a:solidFill>
                  <a:srgbClr val="000000"/>
                </a:solidFill>
                <a:effectLst/>
                <a:latin typeface="-apple-system"/>
              </a:rPr>
              <a:t>）</a:t>
            </a:r>
          </a:p>
          <a:p>
            <a:endParaRPr lang="zh-CN" altLang="en-US" dirty="0"/>
          </a:p>
        </p:txBody>
      </p:sp>
    </p:spTree>
    <p:extLst>
      <p:ext uri="{BB962C8B-B14F-4D97-AF65-F5344CB8AC3E}">
        <p14:creationId xmlns:p14="http://schemas.microsoft.com/office/powerpoint/2010/main" val="255973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26A59-E503-BC77-3E30-F413F0B253EA}"/>
              </a:ext>
            </a:extLst>
          </p:cNvPr>
          <p:cNvSpPr>
            <a:spLocks noGrp="1"/>
          </p:cNvSpPr>
          <p:nvPr>
            <p:ph type="title"/>
          </p:nvPr>
        </p:nvSpPr>
        <p:spPr/>
        <p:txBody>
          <a:bodyPr/>
          <a:lstStyle/>
          <a:p>
            <a:r>
              <a:rPr lang="zh-CN" altLang="en-US" dirty="0"/>
              <a:t>分代收集</a:t>
            </a:r>
          </a:p>
        </p:txBody>
      </p:sp>
      <p:pic>
        <p:nvPicPr>
          <p:cNvPr id="5" name="内容占位符 4">
            <a:extLst>
              <a:ext uri="{FF2B5EF4-FFF2-40B4-BE49-F238E27FC236}">
                <a16:creationId xmlns:a16="http://schemas.microsoft.com/office/drawing/2014/main" id="{68E22FE4-2AD0-A062-CE6A-CFCFB805BD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639" y="365125"/>
            <a:ext cx="8646845" cy="5485342"/>
          </a:xfrm>
          <a:prstGeom prst="rect">
            <a:avLst/>
          </a:prstGeom>
        </p:spPr>
      </p:pic>
      <p:sp>
        <p:nvSpPr>
          <p:cNvPr id="9" name="Rectangle 4">
            <a:extLst>
              <a:ext uri="{FF2B5EF4-FFF2-40B4-BE49-F238E27FC236}">
                <a16:creationId xmlns:a16="http://schemas.microsoft.com/office/drawing/2014/main" id="{AA918A3F-02AF-51E3-4035-C8CCE564F265}"/>
              </a:ext>
            </a:extLst>
          </p:cNvPr>
          <p:cNvSpPr>
            <a:spLocks noChangeArrowheads="1"/>
          </p:cNvSpPr>
          <p:nvPr/>
        </p:nvSpPr>
        <p:spPr bwMode="auto">
          <a:xfrm>
            <a:off x="516466" y="2229128"/>
            <a:ext cx="253153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ea typeface="-apple-system"/>
              </a:rPr>
              <a:t>代码并不直观,我们可以用</a:t>
            </a:r>
            <a:r>
              <a:rPr kumimoji="0" lang="zh-CN" altLang="zh-CN" sz="2000" b="0" i="0" u="none" strike="noStrike" cap="none" normalizeH="0" baseline="0">
                <a:ln>
                  <a:noFill/>
                </a:ln>
                <a:solidFill>
                  <a:srgbClr val="C9AE75"/>
                </a:solidFill>
                <a:effectLst/>
                <a:latin typeface="Arial Unicode MS"/>
                <a:ea typeface="Menlo"/>
              </a:rPr>
              <a:t>gc.set_debug(gc.DEBUG_LEAK)</a:t>
            </a:r>
            <a:r>
              <a:rPr kumimoji="0" lang="zh-CN" altLang="zh-CN" sz="2000" b="0" i="0" u="none" strike="noStrike" cap="none" normalizeH="0" baseline="0">
                <a:ln>
                  <a:noFill/>
                </a:ln>
                <a:solidFill>
                  <a:srgbClr val="000000"/>
                </a:solidFill>
                <a:effectLst/>
                <a:ea typeface="-apple-system"/>
              </a:rPr>
              <a:t>启用垃圾回收调试,然后</a:t>
            </a:r>
            <a:r>
              <a:rPr kumimoji="0" lang="zh-CN" altLang="zh-CN" sz="2000" b="0" i="0" u="none" strike="noStrike" cap="none" normalizeH="0" baseline="0">
                <a:ln>
                  <a:noFill/>
                </a:ln>
                <a:solidFill>
                  <a:srgbClr val="C9AE75"/>
                </a:solidFill>
                <a:effectLst/>
                <a:latin typeface="Arial Unicode MS"/>
                <a:ea typeface="Menlo"/>
              </a:rPr>
              <a:t>print(gc.garbage)</a:t>
            </a:r>
            <a:r>
              <a:rPr kumimoji="0" lang="zh-CN" altLang="zh-CN" sz="2000" b="0" i="0" u="none" strike="noStrike" cap="none" normalizeH="0" baseline="0">
                <a:ln>
                  <a:noFill/>
                </a:ln>
                <a:solidFill>
                  <a:srgbClr val="000000"/>
                </a:solidFill>
                <a:effectLst/>
                <a:ea typeface="-apple-system"/>
              </a:rPr>
              <a:t>打印垃圾回收的统计信息,</a:t>
            </a:r>
            <a:r>
              <a:rPr kumimoji="0" lang="zh-CN" altLang="zh-CN" sz="2000" b="0" i="0" u="none" strike="noStrike" cap="none" normalizeH="0" baseline="0">
                <a:ln>
                  <a:noFill/>
                </a:ln>
                <a:solidFill>
                  <a:srgbClr val="C9AE75"/>
                </a:solidFill>
                <a:effectLst/>
                <a:latin typeface="Arial Unicode MS"/>
                <a:ea typeface="Menlo"/>
              </a:rPr>
              <a:t>gc.garbage</a:t>
            </a:r>
            <a:r>
              <a:rPr kumimoji="0" lang="zh-CN" altLang="zh-CN" sz="2000" b="0" i="0" u="none" strike="noStrike" cap="none" normalizeH="0" baseline="0">
                <a:ln>
                  <a:noFill/>
                </a:ln>
                <a:solidFill>
                  <a:srgbClr val="000000"/>
                </a:solidFill>
                <a:effectLst/>
                <a:ea typeface="-apple-system"/>
              </a:rPr>
              <a:t>存储无法回收的对象,我们可以从中看出不同对象被检查的次数是不同的. </a:t>
            </a:r>
            <a:r>
              <a:rPr kumimoji="0" lang="zh-CN" altLang="zh-CN" sz="1200" b="0" i="0" u="none" strike="noStrike" cap="none" normalizeH="0" baseline="0">
                <a:ln>
                  <a:noFill/>
                </a:ln>
                <a:solidFill>
                  <a:schemeClr val="tx1"/>
                </a:solidFill>
                <a:effectLst/>
                <a:latin typeface="Arial" panose="020B0604020202020204" pitchFamily="34" charset="0"/>
              </a:rPr>
              <a:t> </a:t>
            </a:r>
            <a:endParaRPr kumimoji="0" lang="zh-CN" altLang="zh-CN"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1150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4D5D3-4C0D-55E5-AC5E-0914278F2EB1}"/>
              </a:ext>
            </a:extLst>
          </p:cNvPr>
          <p:cNvSpPr>
            <a:spLocks noGrp="1"/>
          </p:cNvSpPr>
          <p:nvPr>
            <p:ph type="title"/>
          </p:nvPr>
        </p:nvSpPr>
        <p:spPr/>
        <p:txBody>
          <a:bodyPr>
            <a:normAutofit/>
          </a:bodyPr>
          <a:lstStyle/>
          <a:p>
            <a:r>
              <a:rPr lang="zh-CN" altLang="en-US" b="1" i="0" dirty="0">
                <a:solidFill>
                  <a:srgbClr val="000000"/>
                </a:solidFill>
                <a:effectLst/>
                <a:latin typeface="-apple-system"/>
              </a:rPr>
              <a:t>复制</a:t>
            </a:r>
            <a:r>
              <a:rPr lang="en-US" altLang="zh-CN" b="1" i="0" dirty="0">
                <a:solidFill>
                  <a:srgbClr val="000000"/>
                </a:solidFill>
                <a:effectLst/>
                <a:latin typeface="-apple-system"/>
              </a:rPr>
              <a:t>(Copying)</a:t>
            </a:r>
            <a:endParaRPr lang="zh-CN" altLang="en-US" dirty="0"/>
          </a:p>
        </p:txBody>
      </p:sp>
      <p:sp>
        <p:nvSpPr>
          <p:cNvPr id="3" name="内容占位符 2">
            <a:extLst>
              <a:ext uri="{FF2B5EF4-FFF2-40B4-BE49-F238E27FC236}">
                <a16:creationId xmlns:a16="http://schemas.microsoft.com/office/drawing/2014/main" id="{A6FABA3C-928E-E5E1-10E1-F2777F1144B9}"/>
              </a:ext>
            </a:extLst>
          </p:cNvPr>
          <p:cNvSpPr>
            <a:spLocks noGrp="1"/>
          </p:cNvSpPr>
          <p:nvPr>
            <p:ph idx="1"/>
          </p:nvPr>
        </p:nvSpPr>
        <p:spPr/>
        <p:txBody>
          <a:bodyPr/>
          <a:lstStyle/>
          <a:p>
            <a:pPr marL="0" indent="0" algn="l">
              <a:buNone/>
            </a:pPr>
            <a:r>
              <a:rPr lang="zh-CN" altLang="en-US" b="0" i="0" dirty="0">
                <a:solidFill>
                  <a:srgbClr val="000000"/>
                </a:solidFill>
                <a:effectLst/>
                <a:latin typeface="-apple-system"/>
              </a:rPr>
              <a:t>复制的基本思想是将存活的对象从一个内存区域复制到另一个内存区域，并清空原来的区域。步骤如下</a:t>
            </a:r>
            <a:r>
              <a:rPr lang="en-US" altLang="zh-CN" b="0" i="0" dirty="0">
                <a:solidFill>
                  <a:srgbClr val="000000"/>
                </a:solidFill>
                <a:effectLst/>
                <a:latin typeface="-apple-system"/>
              </a:rPr>
              <a:t>:</a:t>
            </a:r>
          </a:p>
          <a:p>
            <a:pPr algn="l">
              <a:buFont typeface="Arial" panose="020B0604020202020204" pitchFamily="34" charset="0"/>
              <a:buChar char="•"/>
            </a:pPr>
            <a:r>
              <a:rPr lang="zh-CN" altLang="en-US" b="1" i="0" dirty="0">
                <a:solidFill>
                  <a:srgbClr val="000000"/>
                </a:solidFill>
                <a:effectLst/>
                <a:latin typeface="-apple-system"/>
              </a:rPr>
              <a:t>内存分区</a:t>
            </a:r>
            <a:r>
              <a:rPr lang="zh-CN" altLang="en-US" b="0" i="0" dirty="0">
                <a:solidFill>
                  <a:srgbClr val="000000"/>
                </a:solidFill>
                <a:effectLst/>
                <a:latin typeface="-apple-system"/>
              </a:rPr>
              <a:t>：将内存分为两个区域（通常是相等的），称为“从区”（</a:t>
            </a:r>
            <a:r>
              <a:rPr lang="en-US" altLang="zh-CN" b="0" i="0" dirty="0">
                <a:solidFill>
                  <a:srgbClr val="000000"/>
                </a:solidFill>
                <a:effectLst/>
                <a:latin typeface="-apple-system"/>
              </a:rPr>
              <a:t>From Space</a:t>
            </a:r>
            <a:r>
              <a:rPr lang="zh-CN" altLang="en-US" b="0" i="0" dirty="0">
                <a:solidFill>
                  <a:srgbClr val="000000"/>
                </a:solidFill>
                <a:effectLst/>
                <a:latin typeface="-apple-system"/>
              </a:rPr>
              <a:t>）和“到区”（</a:t>
            </a:r>
            <a:r>
              <a:rPr lang="en-US" altLang="zh-CN" b="0" i="0" dirty="0">
                <a:solidFill>
                  <a:srgbClr val="000000"/>
                </a:solidFill>
                <a:effectLst/>
                <a:latin typeface="-apple-system"/>
              </a:rPr>
              <a:t>To Space</a:t>
            </a:r>
            <a:r>
              <a:rPr lang="zh-CN" altLang="en-US" b="0" i="0" dirty="0">
                <a:solidFill>
                  <a:srgbClr val="000000"/>
                </a:solidFill>
                <a:effectLst/>
                <a:latin typeface="-apple-system"/>
              </a:rPr>
              <a:t>）。</a:t>
            </a:r>
          </a:p>
          <a:p>
            <a:pPr algn="l">
              <a:buFont typeface="Arial" panose="020B0604020202020204" pitchFamily="34" charset="0"/>
              <a:buChar char="•"/>
            </a:pPr>
            <a:r>
              <a:rPr lang="zh-CN" altLang="en-US" b="1" i="0" dirty="0">
                <a:solidFill>
                  <a:srgbClr val="000000"/>
                </a:solidFill>
                <a:effectLst/>
                <a:latin typeface="-apple-system"/>
              </a:rPr>
              <a:t>对象复制</a:t>
            </a:r>
            <a:r>
              <a:rPr lang="zh-CN" altLang="en-US" b="0" i="0" dirty="0">
                <a:solidFill>
                  <a:srgbClr val="000000"/>
                </a:solidFill>
                <a:effectLst/>
                <a:latin typeface="-apple-system"/>
              </a:rPr>
              <a:t>：在垃圾回收时，活着的对象会从“从区”复制到“到区”。</a:t>
            </a:r>
          </a:p>
          <a:p>
            <a:pPr algn="l">
              <a:buFont typeface="Arial" panose="020B0604020202020204" pitchFamily="34" charset="0"/>
              <a:buChar char="•"/>
            </a:pPr>
            <a:r>
              <a:rPr lang="zh-CN" altLang="en-US" b="1" i="0" dirty="0">
                <a:solidFill>
                  <a:srgbClr val="000000"/>
                </a:solidFill>
                <a:effectLst/>
                <a:latin typeface="-apple-system"/>
              </a:rPr>
              <a:t>清空原区</a:t>
            </a:r>
            <a:r>
              <a:rPr lang="zh-CN" altLang="en-US" b="0" i="0" dirty="0">
                <a:solidFill>
                  <a:srgbClr val="000000"/>
                </a:solidFill>
                <a:effectLst/>
                <a:latin typeface="-apple-system"/>
              </a:rPr>
              <a:t>：一旦所有活着的对象都被复制到“到区”，原来的“从区”会被清空，准备好下一次分配。</a:t>
            </a:r>
          </a:p>
          <a:p>
            <a:pPr marL="0" indent="0">
              <a:buNone/>
            </a:pPr>
            <a:endParaRPr lang="zh-CN" altLang="en-US" dirty="0"/>
          </a:p>
        </p:txBody>
      </p:sp>
    </p:spTree>
    <p:extLst>
      <p:ext uri="{BB962C8B-B14F-4D97-AF65-F5344CB8AC3E}">
        <p14:creationId xmlns:p14="http://schemas.microsoft.com/office/powerpoint/2010/main" val="135434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90A492C6-65A0-746D-5A01-35A7E11C0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172" y="365125"/>
            <a:ext cx="8646845" cy="5485342"/>
          </a:xfrm>
          <a:prstGeom prst="rect">
            <a:avLst/>
          </a:prstGeom>
        </p:spPr>
      </p:pic>
    </p:spTree>
    <p:extLst>
      <p:ext uri="{BB962C8B-B14F-4D97-AF65-F5344CB8AC3E}">
        <p14:creationId xmlns:p14="http://schemas.microsoft.com/office/powerpoint/2010/main" val="259771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D2FDE-6193-100C-2196-E56BE5F9A665}"/>
              </a:ext>
            </a:extLst>
          </p:cNvPr>
          <p:cNvSpPr>
            <a:spLocks noGrp="1"/>
          </p:cNvSpPr>
          <p:nvPr>
            <p:ph type="title"/>
          </p:nvPr>
        </p:nvSpPr>
        <p:spPr/>
        <p:txBody>
          <a:bodyPr/>
          <a:lstStyle/>
          <a:p>
            <a:r>
              <a:rPr lang="en-US" altLang="zh-CN" b="0" i="0" dirty="0">
                <a:solidFill>
                  <a:srgbClr val="000000"/>
                </a:solidFill>
                <a:effectLst/>
                <a:latin typeface="-apple-system"/>
              </a:rPr>
              <a:t>C++</a:t>
            </a:r>
            <a:r>
              <a:rPr lang="zh-CN" altLang="en-US" b="0" i="0" dirty="0">
                <a:solidFill>
                  <a:srgbClr val="000000"/>
                </a:solidFill>
                <a:effectLst/>
                <a:latin typeface="-apple-system"/>
              </a:rPr>
              <a:t>的内存管理</a:t>
            </a:r>
            <a:endParaRPr lang="zh-CN" altLang="en-US" dirty="0"/>
          </a:p>
        </p:txBody>
      </p:sp>
      <p:sp>
        <p:nvSpPr>
          <p:cNvPr id="3" name="内容占位符 2">
            <a:extLst>
              <a:ext uri="{FF2B5EF4-FFF2-40B4-BE49-F238E27FC236}">
                <a16:creationId xmlns:a16="http://schemas.microsoft.com/office/drawing/2014/main" id="{D770B03C-CE2E-6EAE-50BA-25E327C74083}"/>
              </a:ext>
            </a:extLst>
          </p:cNvPr>
          <p:cNvSpPr>
            <a:spLocks noGrp="1"/>
          </p:cNvSpPr>
          <p:nvPr>
            <p:ph idx="1"/>
          </p:nvPr>
        </p:nvSpPr>
        <p:spPr/>
        <p:txBody>
          <a:bodyPr/>
          <a:lstStyle/>
          <a:p>
            <a:r>
              <a:rPr lang="zh-CN" altLang="en-US" b="1" i="0" dirty="0">
                <a:solidFill>
                  <a:srgbClr val="000000"/>
                </a:solidFill>
                <a:effectLst/>
                <a:latin typeface="-apple-system"/>
              </a:rPr>
              <a:t>内存分配</a:t>
            </a:r>
            <a:endParaRPr lang="en-US" altLang="zh-CN" b="1" i="0" dirty="0">
              <a:solidFill>
                <a:srgbClr val="000000"/>
              </a:solidFill>
              <a:effectLst/>
              <a:latin typeface="-apple-system"/>
            </a:endParaRPr>
          </a:p>
          <a:p>
            <a:pPr marL="0" indent="0">
              <a:buNone/>
            </a:pPr>
            <a:endParaRPr lang="en-US" altLang="zh-CN" b="1" dirty="0">
              <a:solidFill>
                <a:srgbClr val="000000"/>
              </a:solidFill>
              <a:latin typeface="-apple-system"/>
            </a:endParaRPr>
          </a:p>
          <a:p>
            <a:pPr marL="0" indent="0">
              <a:buNone/>
            </a:pPr>
            <a:endParaRPr lang="zh-CN" altLang="en-US" b="1" i="0" dirty="0">
              <a:solidFill>
                <a:srgbClr val="000000"/>
              </a:solidFill>
              <a:effectLst/>
              <a:latin typeface="-apple-system"/>
            </a:endParaRPr>
          </a:p>
          <a:p>
            <a:r>
              <a:rPr lang="zh-CN" altLang="en-US" b="1" i="0" dirty="0">
                <a:solidFill>
                  <a:srgbClr val="000000"/>
                </a:solidFill>
                <a:effectLst/>
                <a:latin typeface="-apple-system"/>
              </a:rPr>
              <a:t>智能指针</a:t>
            </a:r>
          </a:p>
          <a:p>
            <a:pPr marL="0" indent="0">
              <a:buNone/>
            </a:pPr>
            <a:endParaRPr lang="zh-CN" altLang="en-US" dirty="0"/>
          </a:p>
        </p:txBody>
      </p:sp>
    </p:spTree>
    <p:extLst>
      <p:ext uri="{BB962C8B-B14F-4D97-AF65-F5344CB8AC3E}">
        <p14:creationId xmlns:p14="http://schemas.microsoft.com/office/powerpoint/2010/main" val="250784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99114-5B68-7E6E-A0DD-F1DFC8304138}"/>
              </a:ext>
            </a:extLst>
          </p:cNvPr>
          <p:cNvSpPr>
            <a:spLocks noGrp="1"/>
          </p:cNvSpPr>
          <p:nvPr>
            <p:ph type="title"/>
          </p:nvPr>
        </p:nvSpPr>
        <p:spPr/>
        <p:txBody>
          <a:bodyPr/>
          <a:lstStyle/>
          <a:p>
            <a:r>
              <a:rPr lang="zh-CN" altLang="en-US" b="1" i="0" dirty="0">
                <a:solidFill>
                  <a:srgbClr val="000000"/>
                </a:solidFill>
                <a:effectLst/>
                <a:latin typeface="-apple-system"/>
              </a:rPr>
              <a:t>内存分配</a:t>
            </a:r>
            <a:endParaRPr lang="zh-CN" altLang="en-US" dirty="0"/>
          </a:p>
        </p:txBody>
      </p:sp>
      <p:pic>
        <p:nvPicPr>
          <p:cNvPr id="5" name="图片 4">
            <a:extLst>
              <a:ext uri="{FF2B5EF4-FFF2-40B4-BE49-F238E27FC236}">
                <a16:creationId xmlns:a16="http://schemas.microsoft.com/office/drawing/2014/main" id="{5C26C023-DBC6-5CF9-6662-B35505851960}"/>
              </a:ext>
            </a:extLst>
          </p:cNvPr>
          <p:cNvPicPr>
            <a:picLocks noChangeAspect="1"/>
          </p:cNvPicPr>
          <p:nvPr/>
        </p:nvPicPr>
        <p:blipFill>
          <a:blip r:embed="rId2"/>
          <a:stretch>
            <a:fillRect/>
          </a:stretch>
        </p:blipFill>
        <p:spPr>
          <a:xfrm>
            <a:off x="838200" y="2178016"/>
            <a:ext cx="9548703" cy="2326251"/>
          </a:xfrm>
          <a:prstGeom prst="rect">
            <a:avLst/>
          </a:prstGeom>
        </p:spPr>
      </p:pic>
    </p:spTree>
    <p:extLst>
      <p:ext uri="{BB962C8B-B14F-4D97-AF65-F5344CB8AC3E}">
        <p14:creationId xmlns:p14="http://schemas.microsoft.com/office/powerpoint/2010/main" val="23723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DF09F-7559-4D0D-E8F7-73CB3F0729C5}"/>
              </a:ext>
            </a:extLst>
          </p:cNvPr>
          <p:cNvSpPr>
            <a:spLocks noGrp="1"/>
          </p:cNvSpPr>
          <p:nvPr>
            <p:ph type="title"/>
          </p:nvPr>
        </p:nvSpPr>
        <p:spPr/>
        <p:txBody>
          <a:bodyPr/>
          <a:lstStyle/>
          <a:p>
            <a:r>
              <a:rPr lang="zh-CN" altLang="en-US" b="1" i="0" dirty="0">
                <a:solidFill>
                  <a:srgbClr val="000000"/>
                </a:solidFill>
                <a:effectLst/>
                <a:latin typeface="-apple-system"/>
              </a:rPr>
              <a:t>智能指针</a:t>
            </a:r>
            <a:endParaRPr lang="zh-CN" altLang="en-US" dirty="0"/>
          </a:p>
        </p:txBody>
      </p:sp>
      <p:pic>
        <p:nvPicPr>
          <p:cNvPr id="5" name="图片 4">
            <a:extLst>
              <a:ext uri="{FF2B5EF4-FFF2-40B4-BE49-F238E27FC236}">
                <a16:creationId xmlns:a16="http://schemas.microsoft.com/office/drawing/2014/main" id="{2C47C465-8669-C7D9-C98A-A21828FC4BCD}"/>
              </a:ext>
            </a:extLst>
          </p:cNvPr>
          <p:cNvPicPr>
            <a:picLocks noChangeAspect="1"/>
          </p:cNvPicPr>
          <p:nvPr/>
        </p:nvPicPr>
        <p:blipFill>
          <a:blip r:embed="rId2"/>
          <a:stretch>
            <a:fillRect/>
          </a:stretch>
        </p:blipFill>
        <p:spPr>
          <a:xfrm>
            <a:off x="838200" y="1463553"/>
            <a:ext cx="8871406" cy="4743694"/>
          </a:xfrm>
          <a:prstGeom prst="rect">
            <a:avLst/>
          </a:prstGeom>
        </p:spPr>
      </p:pic>
    </p:spTree>
    <p:extLst>
      <p:ext uri="{BB962C8B-B14F-4D97-AF65-F5344CB8AC3E}">
        <p14:creationId xmlns:p14="http://schemas.microsoft.com/office/powerpoint/2010/main" val="1526948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0DA6D-7278-CDB8-924A-0005E8027330}"/>
              </a:ext>
            </a:extLst>
          </p:cNvPr>
          <p:cNvSpPr>
            <a:spLocks noGrp="1"/>
          </p:cNvSpPr>
          <p:nvPr>
            <p:ph type="title"/>
          </p:nvPr>
        </p:nvSpPr>
        <p:spPr/>
        <p:txBody>
          <a:bodyPr/>
          <a:lstStyle/>
          <a:p>
            <a:r>
              <a:rPr lang="zh-CN" altLang="en-US" b="1" i="0" dirty="0">
                <a:solidFill>
                  <a:srgbClr val="000000"/>
                </a:solidFill>
                <a:effectLst/>
                <a:latin typeface="-apple-system"/>
              </a:rPr>
              <a:t>智能指针</a:t>
            </a:r>
            <a:endParaRPr lang="zh-CN" altLang="en-US" dirty="0"/>
          </a:p>
        </p:txBody>
      </p:sp>
      <p:sp>
        <p:nvSpPr>
          <p:cNvPr id="3" name="内容占位符 2">
            <a:extLst>
              <a:ext uri="{FF2B5EF4-FFF2-40B4-BE49-F238E27FC236}">
                <a16:creationId xmlns:a16="http://schemas.microsoft.com/office/drawing/2014/main" id="{C089A979-EF65-6A29-0001-CB8F13E68F28}"/>
              </a:ext>
            </a:extLst>
          </p:cNvPr>
          <p:cNvSpPr>
            <a:spLocks noGrp="1"/>
          </p:cNvSpPr>
          <p:nvPr>
            <p:ph idx="1"/>
          </p:nvPr>
        </p:nvSpPr>
        <p:spPr/>
        <p:txBody>
          <a:bodyPr/>
          <a:lstStyle/>
          <a:p>
            <a:pPr algn="l">
              <a:buFont typeface="Arial" panose="020B0604020202020204" pitchFamily="34" charset="0"/>
              <a:buChar char="•"/>
            </a:pPr>
            <a:r>
              <a:rPr lang="en-US" altLang="zh-CN" b="0" i="0" dirty="0" err="1">
                <a:solidFill>
                  <a:srgbClr val="000000"/>
                </a:solidFill>
                <a:effectLst/>
                <a:latin typeface="-apple-system"/>
              </a:rPr>
              <a:t>auto_ptr</a:t>
            </a:r>
            <a:r>
              <a:rPr lang="zh-CN" altLang="en-US" b="0" i="0" dirty="0">
                <a:solidFill>
                  <a:srgbClr val="000000"/>
                </a:solidFill>
                <a:effectLst/>
                <a:latin typeface="-apple-system"/>
              </a:rPr>
              <a:t>：已经不用了</a:t>
            </a:r>
          </a:p>
          <a:p>
            <a:pPr algn="l">
              <a:buFont typeface="Arial" panose="020B0604020202020204" pitchFamily="34" charset="0"/>
              <a:buChar char="•"/>
            </a:pPr>
            <a:r>
              <a:rPr lang="en-US" altLang="zh-CN" b="0" i="0" dirty="0" err="1">
                <a:solidFill>
                  <a:srgbClr val="000000"/>
                </a:solidFill>
                <a:effectLst/>
                <a:latin typeface="-apple-system"/>
              </a:rPr>
              <a:t>unique_ptr</a:t>
            </a:r>
            <a:r>
              <a:rPr lang="zh-CN" altLang="en-US" b="0" i="0" dirty="0">
                <a:solidFill>
                  <a:srgbClr val="000000"/>
                </a:solidFill>
                <a:effectLst/>
                <a:latin typeface="-apple-system"/>
              </a:rPr>
              <a:t>：独占式指针，同一时刻只能有一个指针指向同一个对象</a:t>
            </a:r>
          </a:p>
          <a:p>
            <a:pPr algn="l">
              <a:buFont typeface="Arial" panose="020B0604020202020204" pitchFamily="34" charset="0"/>
              <a:buChar char="•"/>
            </a:pPr>
            <a:r>
              <a:rPr lang="en-US" altLang="zh-CN" b="0" i="0" dirty="0" err="1">
                <a:solidFill>
                  <a:srgbClr val="000000"/>
                </a:solidFill>
                <a:effectLst/>
                <a:latin typeface="-apple-system"/>
              </a:rPr>
              <a:t>shared_ptr</a:t>
            </a:r>
            <a:r>
              <a:rPr lang="zh-CN" altLang="en-US" b="0" i="0" dirty="0">
                <a:solidFill>
                  <a:srgbClr val="000000"/>
                </a:solidFill>
                <a:effectLst/>
                <a:latin typeface="-apple-system"/>
              </a:rPr>
              <a:t>：共享式指针，同一时刻可以有多个指针指向同一个对象</a:t>
            </a:r>
          </a:p>
          <a:p>
            <a:pPr algn="l">
              <a:buFont typeface="Arial" panose="020B0604020202020204" pitchFamily="34" charset="0"/>
              <a:buChar char="•"/>
            </a:pPr>
            <a:r>
              <a:rPr lang="en-US" altLang="zh-CN" b="0" i="0" dirty="0" err="1">
                <a:solidFill>
                  <a:srgbClr val="000000"/>
                </a:solidFill>
                <a:effectLst/>
                <a:latin typeface="-apple-system"/>
              </a:rPr>
              <a:t>weak_ptr</a:t>
            </a:r>
            <a:r>
              <a:rPr lang="zh-CN" altLang="en-US" b="0" i="0" dirty="0">
                <a:solidFill>
                  <a:srgbClr val="000000"/>
                </a:solidFill>
                <a:effectLst/>
                <a:latin typeface="-apple-system"/>
              </a:rPr>
              <a:t>：用来解决</a:t>
            </a:r>
            <a:r>
              <a:rPr lang="en-US" altLang="zh-CN" b="0" i="0" dirty="0" err="1">
                <a:solidFill>
                  <a:srgbClr val="000000"/>
                </a:solidFill>
                <a:effectLst/>
                <a:latin typeface="-apple-system"/>
              </a:rPr>
              <a:t>shared_ptr</a:t>
            </a:r>
            <a:r>
              <a:rPr lang="zh-CN" altLang="en-US" b="0" i="0" dirty="0">
                <a:solidFill>
                  <a:srgbClr val="000000"/>
                </a:solidFill>
                <a:effectLst/>
                <a:latin typeface="-apple-system"/>
              </a:rPr>
              <a:t>相互引用导致的死锁问题</a:t>
            </a:r>
          </a:p>
          <a:p>
            <a:pPr marL="0" indent="0">
              <a:buNone/>
            </a:pPr>
            <a:endParaRPr lang="zh-CN" altLang="en-US" dirty="0"/>
          </a:p>
        </p:txBody>
      </p:sp>
    </p:spTree>
    <p:extLst>
      <p:ext uri="{BB962C8B-B14F-4D97-AF65-F5344CB8AC3E}">
        <p14:creationId xmlns:p14="http://schemas.microsoft.com/office/powerpoint/2010/main" val="301967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C3A86-DB39-4AD4-BD1C-D5C2E47988A0}"/>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0D06302-C7D6-882B-B60C-3871C9B45B17}"/>
              </a:ext>
            </a:extLst>
          </p:cNvPr>
          <p:cNvSpPr>
            <a:spLocks noGrp="1"/>
          </p:cNvSpPr>
          <p:nvPr>
            <p:ph idx="1"/>
          </p:nvPr>
        </p:nvSpPr>
        <p:spPr/>
        <p:txBody>
          <a:bodyPr/>
          <a:lstStyle/>
          <a:p>
            <a:pPr algn="l">
              <a:buFont typeface="+mj-lt"/>
              <a:buAutoNum type="arabicPeriod"/>
            </a:pPr>
            <a:r>
              <a:rPr lang="zh-CN" altLang="en-US" b="0" i="0" dirty="0">
                <a:solidFill>
                  <a:srgbClr val="1F2328"/>
                </a:solidFill>
                <a:effectLst/>
                <a:latin typeface="-apple-system"/>
              </a:rPr>
              <a:t>研究背景与目标</a:t>
            </a:r>
          </a:p>
          <a:p>
            <a:pPr algn="l">
              <a:buFont typeface="+mj-lt"/>
              <a:buAutoNum type="arabicPeriod"/>
            </a:pPr>
            <a:r>
              <a:rPr lang="en-US" altLang="zh-CN" b="0" i="0" dirty="0">
                <a:solidFill>
                  <a:srgbClr val="1F2328"/>
                </a:solidFill>
                <a:effectLst/>
                <a:latin typeface="-apple-system"/>
              </a:rPr>
              <a:t>C++</a:t>
            </a:r>
            <a:r>
              <a:rPr lang="zh-CN" altLang="en-US" b="0" i="0" dirty="0">
                <a:solidFill>
                  <a:srgbClr val="1F2328"/>
                </a:solidFill>
                <a:effectLst/>
                <a:latin typeface="-apple-system"/>
              </a:rPr>
              <a:t>和</a:t>
            </a:r>
            <a:r>
              <a:rPr lang="en-US" altLang="zh-CN" b="0" i="0" dirty="0">
                <a:solidFill>
                  <a:srgbClr val="1F2328"/>
                </a:solidFill>
                <a:effectLst/>
                <a:latin typeface="-apple-system"/>
              </a:rPr>
              <a:t>Python3</a:t>
            </a:r>
            <a:r>
              <a:rPr lang="zh-CN" altLang="en-US" b="0" i="0" dirty="0">
                <a:solidFill>
                  <a:srgbClr val="1F2328"/>
                </a:solidFill>
                <a:effectLst/>
                <a:latin typeface="-apple-system"/>
              </a:rPr>
              <a:t>内存管理机制</a:t>
            </a:r>
          </a:p>
          <a:p>
            <a:pPr algn="l">
              <a:buFont typeface="+mj-lt"/>
              <a:buAutoNum type="arabicPeriod"/>
            </a:pPr>
            <a:r>
              <a:rPr lang="en-US" altLang="zh-CN" b="0" i="0" dirty="0">
                <a:solidFill>
                  <a:srgbClr val="1F2328"/>
                </a:solidFill>
                <a:effectLst/>
                <a:latin typeface="-apple-system"/>
              </a:rPr>
              <a:t>C++</a:t>
            </a:r>
            <a:r>
              <a:rPr lang="zh-CN" altLang="en-US" b="0" i="0" dirty="0">
                <a:solidFill>
                  <a:srgbClr val="1F2328"/>
                </a:solidFill>
                <a:effectLst/>
                <a:latin typeface="-apple-system"/>
              </a:rPr>
              <a:t>和</a:t>
            </a:r>
            <a:r>
              <a:rPr lang="en-US" altLang="zh-CN" b="0" i="0" dirty="0">
                <a:solidFill>
                  <a:srgbClr val="1F2328"/>
                </a:solidFill>
                <a:effectLst/>
                <a:latin typeface="-apple-system"/>
              </a:rPr>
              <a:t>Python3</a:t>
            </a:r>
            <a:r>
              <a:rPr lang="zh-CN" altLang="en-US" b="0" i="0" dirty="0">
                <a:solidFill>
                  <a:srgbClr val="1F2328"/>
                </a:solidFill>
                <a:effectLst/>
                <a:latin typeface="-apple-system"/>
              </a:rPr>
              <a:t>中常见的内存问题</a:t>
            </a:r>
          </a:p>
          <a:p>
            <a:pPr algn="l">
              <a:buFont typeface="+mj-lt"/>
              <a:buAutoNum type="arabicPeriod"/>
            </a:pPr>
            <a:r>
              <a:rPr lang="zh-CN" altLang="en-US" b="0" i="0" dirty="0">
                <a:solidFill>
                  <a:srgbClr val="1F2328"/>
                </a:solidFill>
                <a:effectLst/>
                <a:latin typeface="-apple-system"/>
              </a:rPr>
              <a:t>结论</a:t>
            </a:r>
          </a:p>
          <a:p>
            <a:pPr algn="l">
              <a:buFont typeface="+mj-lt"/>
              <a:buAutoNum type="arabicPeriod"/>
            </a:pPr>
            <a:r>
              <a:rPr lang="zh-CN" altLang="en-US" b="0" i="0" dirty="0">
                <a:solidFill>
                  <a:srgbClr val="1F2328"/>
                </a:solidFill>
                <a:effectLst/>
                <a:latin typeface="-apple-system"/>
              </a:rPr>
              <a:t>参考文献</a:t>
            </a:r>
          </a:p>
          <a:p>
            <a:endParaRPr lang="zh-CN" altLang="en-US" dirty="0"/>
          </a:p>
        </p:txBody>
      </p:sp>
    </p:spTree>
    <p:extLst>
      <p:ext uri="{BB962C8B-B14F-4D97-AF65-F5344CB8AC3E}">
        <p14:creationId xmlns:p14="http://schemas.microsoft.com/office/powerpoint/2010/main" val="4085811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6CFEC-9781-9206-3E24-831AFAAABADA}"/>
              </a:ext>
            </a:extLst>
          </p:cNvPr>
          <p:cNvSpPr>
            <a:spLocks noGrp="1"/>
          </p:cNvSpPr>
          <p:nvPr>
            <p:ph type="title"/>
          </p:nvPr>
        </p:nvSpPr>
        <p:spPr/>
        <p:txBody>
          <a:bodyPr/>
          <a:lstStyle/>
          <a:p>
            <a:r>
              <a:rPr lang="en-US" altLang="zh-CN" b="0" i="0" dirty="0">
                <a:solidFill>
                  <a:srgbClr val="000000"/>
                </a:solidFill>
                <a:effectLst/>
                <a:latin typeface="-apple-system"/>
              </a:rPr>
              <a:t>C++</a:t>
            </a:r>
            <a:r>
              <a:rPr lang="zh-CN" altLang="en-US" b="0" i="0" dirty="0">
                <a:solidFill>
                  <a:srgbClr val="000000"/>
                </a:solidFill>
                <a:effectLst/>
                <a:latin typeface="-apple-system"/>
              </a:rPr>
              <a:t>中的内存问题</a:t>
            </a:r>
            <a:endParaRPr lang="zh-CN" altLang="en-US" dirty="0"/>
          </a:p>
        </p:txBody>
      </p:sp>
      <p:sp>
        <p:nvSpPr>
          <p:cNvPr id="3" name="内容占位符 2">
            <a:extLst>
              <a:ext uri="{FF2B5EF4-FFF2-40B4-BE49-F238E27FC236}">
                <a16:creationId xmlns:a16="http://schemas.microsoft.com/office/drawing/2014/main" id="{5C499ACC-A041-4239-E3F0-5B3B583254B5}"/>
              </a:ext>
            </a:extLst>
          </p:cNvPr>
          <p:cNvSpPr>
            <a:spLocks noGrp="1"/>
          </p:cNvSpPr>
          <p:nvPr>
            <p:ph idx="1"/>
          </p:nvPr>
        </p:nvSpPr>
        <p:spPr/>
        <p:txBody>
          <a:bodyPr/>
          <a:lstStyle/>
          <a:p>
            <a:pPr algn="l">
              <a:buFont typeface="Arial" panose="020B0604020202020204" pitchFamily="34" charset="0"/>
              <a:buChar char="•"/>
            </a:pPr>
            <a:r>
              <a:rPr lang="zh-CN" altLang="en-US" b="0" i="0" dirty="0">
                <a:solidFill>
                  <a:srgbClr val="000000"/>
                </a:solidFill>
                <a:effectLst/>
                <a:latin typeface="-apple-system"/>
              </a:rPr>
              <a:t>内存泄漏</a:t>
            </a:r>
            <a:endParaRPr lang="en-US" altLang="zh-CN" b="0" i="0" dirty="0">
              <a:solidFill>
                <a:srgbClr val="000000"/>
              </a:solidFill>
              <a:effectLst/>
              <a:latin typeface="-apple-system"/>
            </a:endParaRPr>
          </a:p>
          <a:p>
            <a:pPr marL="0" indent="0" algn="l">
              <a:buNone/>
            </a:pPr>
            <a:endParaRPr lang="zh-CN" altLang="en-US" b="0" i="0" dirty="0">
              <a:solidFill>
                <a:srgbClr val="000000"/>
              </a:solidFill>
              <a:effectLst/>
              <a:latin typeface="-apple-system"/>
            </a:endParaRPr>
          </a:p>
          <a:p>
            <a:pPr algn="l">
              <a:buFont typeface="Arial" panose="020B0604020202020204" pitchFamily="34" charset="0"/>
              <a:buChar char="•"/>
            </a:pPr>
            <a:r>
              <a:rPr lang="zh-CN" altLang="en-US" b="0" i="0" dirty="0">
                <a:solidFill>
                  <a:srgbClr val="000000"/>
                </a:solidFill>
                <a:effectLst/>
                <a:latin typeface="-apple-system"/>
              </a:rPr>
              <a:t>悬空指针</a:t>
            </a:r>
            <a:endParaRPr lang="en-US" altLang="zh-CN" b="0" i="0" dirty="0">
              <a:solidFill>
                <a:srgbClr val="000000"/>
              </a:solidFill>
              <a:effectLst/>
              <a:latin typeface="-apple-system"/>
            </a:endParaRPr>
          </a:p>
          <a:p>
            <a:pPr marL="0" indent="0" algn="l">
              <a:buNone/>
            </a:pPr>
            <a:endParaRPr lang="zh-CN" altLang="en-US" b="0" i="0" dirty="0">
              <a:solidFill>
                <a:srgbClr val="000000"/>
              </a:solidFill>
              <a:effectLst/>
              <a:latin typeface="-apple-system"/>
            </a:endParaRPr>
          </a:p>
          <a:p>
            <a:pPr algn="l">
              <a:buFont typeface="Arial" panose="020B0604020202020204" pitchFamily="34" charset="0"/>
              <a:buChar char="•"/>
            </a:pPr>
            <a:r>
              <a:rPr lang="zh-CN" altLang="en-US" b="0" i="0" dirty="0">
                <a:solidFill>
                  <a:srgbClr val="000000"/>
                </a:solidFill>
                <a:effectLst/>
                <a:latin typeface="-apple-system"/>
              </a:rPr>
              <a:t>缓冲区溢出</a:t>
            </a:r>
          </a:p>
          <a:p>
            <a:endParaRPr lang="zh-CN" altLang="en-US" dirty="0"/>
          </a:p>
        </p:txBody>
      </p:sp>
    </p:spTree>
    <p:extLst>
      <p:ext uri="{BB962C8B-B14F-4D97-AF65-F5344CB8AC3E}">
        <p14:creationId xmlns:p14="http://schemas.microsoft.com/office/powerpoint/2010/main" val="23836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0AB02-C6DF-1A30-8DFB-5A066F6D8DB3}"/>
              </a:ext>
            </a:extLst>
          </p:cNvPr>
          <p:cNvSpPr>
            <a:spLocks noGrp="1"/>
          </p:cNvSpPr>
          <p:nvPr>
            <p:ph type="title"/>
          </p:nvPr>
        </p:nvSpPr>
        <p:spPr/>
        <p:txBody>
          <a:bodyPr/>
          <a:lstStyle/>
          <a:p>
            <a:r>
              <a:rPr lang="zh-CN" altLang="en-US" b="1" i="0" dirty="0">
                <a:solidFill>
                  <a:srgbClr val="000000"/>
                </a:solidFill>
                <a:effectLst/>
                <a:latin typeface="-apple-system"/>
              </a:rPr>
              <a:t>缓冲区溢出</a:t>
            </a:r>
            <a:endParaRPr lang="zh-CN" altLang="en-US" dirty="0"/>
          </a:p>
        </p:txBody>
      </p:sp>
      <p:sp>
        <p:nvSpPr>
          <p:cNvPr id="3" name="内容占位符 2">
            <a:extLst>
              <a:ext uri="{FF2B5EF4-FFF2-40B4-BE49-F238E27FC236}">
                <a16:creationId xmlns:a16="http://schemas.microsoft.com/office/drawing/2014/main" id="{C8E0F229-C929-6304-C694-3D91F2AA060D}"/>
              </a:ext>
            </a:extLst>
          </p:cNvPr>
          <p:cNvSpPr>
            <a:spLocks noGrp="1"/>
          </p:cNvSpPr>
          <p:nvPr>
            <p:ph idx="1"/>
          </p:nvPr>
        </p:nvSpPr>
        <p:spPr/>
        <p:txBody>
          <a:bodyPr/>
          <a:lstStyle/>
          <a:p>
            <a:pPr marL="0" indent="0">
              <a:buNone/>
            </a:pPr>
            <a:r>
              <a:rPr lang="zh-CN" altLang="en-US" b="0" i="0" dirty="0">
                <a:solidFill>
                  <a:srgbClr val="000000"/>
                </a:solidFill>
                <a:effectLst/>
                <a:latin typeface="-apple-system"/>
              </a:rPr>
              <a:t>对于缓冲区溢出，一般可以分为</a:t>
            </a:r>
            <a:r>
              <a:rPr lang="en-US" altLang="zh-CN" b="0" i="0" dirty="0">
                <a:solidFill>
                  <a:srgbClr val="000000"/>
                </a:solidFill>
                <a:effectLst/>
                <a:latin typeface="-apple-system"/>
              </a:rPr>
              <a:t>4</a:t>
            </a:r>
            <a:r>
              <a:rPr lang="zh-CN" altLang="en-US" b="0" i="0" dirty="0">
                <a:solidFill>
                  <a:srgbClr val="000000"/>
                </a:solidFill>
                <a:effectLst/>
                <a:latin typeface="-apple-system"/>
              </a:rPr>
              <a:t>种类型，即栈溢出、堆溢出、</a:t>
            </a:r>
            <a:r>
              <a:rPr lang="en-US" altLang="zh-CN" b="0" i="0" dirty="0">
                <a:solidFill>
                  <a:srgbClr val="000000"/>
                </a:solidFill>
                <a:effectLst/>
                <a:latin typeface="-apple-system"/>
              </a:rPr>
              <a:t>BSS</a:t>
            </a:r>
            <a:r>
              <a:rPr lang="zh-CN" altLang="en-US" b="0" i="0" dirty="0">
                <a:solidFill>
                  <a:srgbClr val="000000"/>
                </a:solidFill>
                <a:effectLst/>
                <a:latin typeface="-apple-system"/>
              </a:rPr>
              <a:t>溢出与格式化串溢出。其中，栈溢出是最简单，也是最为常见的一种溢出方式。</a:t>
            </a:r>
            <a:endParaRPr lang="zh-CN" altLang="en-US" dirty="0"/>
          </a:p>
        </p:txBody>
      </p:sp>
    </p:spTree>
    <p:extLst>
      <p:ext uri="{BB962C8B-B14F-4D97-AF65-F5344CB8AC3E}">
        <p14:creationId xmlns:p14="http://schemas.microsoft.com/office/powerpoint/2010/main" val="394708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666C1-9CF1-F0F7-4BEC-C3EC5374EE1F}"/>
              </a:ext>
            </a:extLst>
          </p:cNvPr>
          <p:cNvSpPr>
            <a:spLocks noGrp="1"/>
          </p:cNvSpPr>
          <p:nvPr>
            <p:ph type="title"/>
          </p:nvPr>
        </p:nvSpPr>
        <p:spPr/>
        <p:txBody>
          <a:bodyPr/>
          <a:lstStyle/>
          <a:p>
            <a:r>
              <a:rPr lang="en-US" altLang="zh-CN" b="0" i="0" dirty="0">
                <a:solidFill>
                  <a:srgbClr val="000000"/>
                </a:solidFill>
                <a:effectLst/>
                <a:latin typeface="-apple-system"/>
              </a:rPr>
              <a:t>Python3</a:t>
            </a:r>
            <a:r>
              <a:rPr lang="zh-CN" altLang="en-US" b="0" i="0" dirty="0">
                <a:solidFill>
                  <a:srgbClr val="000000"/>
                </a:solidFill>
                <a:effectLst/>
                <a:latin typeface="-apple-system"/>
              </a:rPr>
              <a:t>中的内存问题</a:t>
            </a:r>
            <a:endParaRPr lang="zh-CN" altLang="en-US" dirty="0"/>
          </a:p>
        </p:txBody>
      </p:sp>
      <p:sp>
        <p:nvSpPr>
          <p:cNvPr id="3" name="内容占位符 2">
            <a:extLst>
              <a:ext uri="{FF2B5EF4-FFF2-40B4-BE49-F238E27FC236}">
                <a16:creationId xmlns:a16="http://schemas.microsoft.com/office/drawing/2014/main" id="{135949DA-0D27-6F08-5CE1-268B5BBC7343}"/>
              </a:ext>
            </a:extLst>
          </p:cNvPr>
          <p:cNvSpPr>
            <a:spLocks noGrp="1"/>
          </p:cNvSpPr>
          <p:nvPr>
            <p:ph idx="1"/>
          </p:nvPr>
        </p:nvSpPr>
        <p:spPr/>
        <p:txBody>
          <a:bodyPr/>
          <a:lstStyle/>
          <a:p>
            <a:pPr algn="l">
              <a:buFont typeface="Arial" panose="020B0604020202020204" pitchFamily="34" charset="0"/>
              <a:buChar char="•"/>
            </a:pPr>
            <a:r>
              <a:rPr lang="zh-CN" altLang="en-US" b="0" i="0" dirty="0">
                <a:solidFill>
                  <a:srgbClr val="000000"/>
                </a:solidFill>
                <a:effectLst/>
                <a:latin typeface="-apple-system"/>
              </a:rPr>
              <a:t>循环引用</a:t>
            </a:r>
            <a:endParaRPr lang="en-US" altLang="zh-CN" b="0" i="0" dirty="0">
              <a:solidFill>
                <a:srgbClr val="000000"/>
              </a:solidFill>
              <a:effectLst/>
              <a:latin typeface="-apple-system"/>
            </a:endParaRPr>
          </a:p>
          <a:p>
            <a:pPr algn="l">
              <a:buFont typeface="Arial" panose="020B0604020202020204" pitchFamily="34" charset="0"/>
              <a:buChar char="•"/>
            </a:pPr>
            <a:endParaRPr lang="en-US" altLang="zh-CN" dirty="0">
              <a:solidFill>
                <a:srgbClr val="000000"/>
              </a:solidFill>
              <a:latin typeface="-apple-system"/>
            </a:endParaRPr>
          </a:p>
          <a:p>
            <a:pPr marL="0" indent="0" algn="l">
              <a:buNone/>
            </a:pPr>
            <a:endParaRPr lang="zh-CN" altLang="en-US" b="0" i="0" dirty="0">
              <a:solidFill>
                <a:srgbClr val="000000"/>
              </a:solidFill>
              <a:effectLst/>
              <a:latin typeface="-apple-system"/>
            </a:endParaRPr>
          </a:p>
          <a:p>
            <a:pPr algn="l">
              <a:buFont typeface="Arial" panose="020B0604020202020204" pitchFamily="34" charset="0"/>
              <a:buChar char="•"/>
            </a:pPr>
            <a:r>
              <a:rPr lang="zh-CN" altLang="en-US" b="0" i="0" dirty="0">
                <a:solidFill>
                  <a:srgbClr val="000000"/>
                </a:solidFill>
                <a:effectLst/>
                <a:latin typeface="-apple-system"/>
              </a:rPr>
              <a:t>性能开销</a:t>
            </a:r>
          </a:p>
          <a:p>
            <a:pPr marL="0" indent="0">
              <a:buNone/>
            </a:pPr>
            <a:endParaRPr lang="zh-CN" altLang="en-US" dirty="0"/>
          </a:p>
        </p:txBody>
      </p:sp>
    </p:spTree>
    <p:extLst>
      <p:ext uri="{BB962C8B-B14F-4D97-AF65-F5344CB8AC3E}">
        <p14:creationId xmlns:p14="http://schemas.microsoft.com/office/powerpoint/2010/main" val="2240967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2B77-669C-2731-439F-8D4FB6A9696E}"/>
              </a:ext>
            </a:extLst>
          </p:cNvPr>
          <p:cNvSpPr>
            <a:spLocks noGrp="1"/>
          </p:cNvSpPr>
          <p:nvPr>
            <p:ph type="title"/>
          </p:nvPr>
        </p:nvSpPr>
        <p:spPr/>
        <p:txBody>
          <a:bodyPr/>
          <a:lstStyle/>
          <a:p>
            <a:r>
              <a:rPr lang="zh-CN" altLang="en-US" b="0" i="0" dirty="0">
                <a:solidFill>
                  <a:srgbClr val="000000"/>
                </a:solidFill>
                <a:effectLst/>
                <a:latin typeface="-apple-system"/>
              </a:rPr>
              <a:t>结论</a:t>
            </a:r>
            <a:endParaRPr lang="zh-CN" altLang="en-US" dirty="0"/>
          </a:p>
        </p:txBody>
      </p:sp>
      <p:sp>
        <p:nvSpPr>
          <p:cNvPr id="3" name="内容占位符 2">
            <a:extLst>
              <a:ext uri="{FF2B5EF4-FFF2-40B4-BE49-F238E27FC236}">
                <a16:creationId xmlns:a16="http://schemas.microsoft.com/office/drawing/2014/main" id="{20CCADB2-CC39-47E6-1881-9B494F75E725}"/>
              </a:ext>
            </a:extLst>
          </p:cNvPr>
          <p:cNvSpPr>
            <a:spLocks noGrp="1"/>
          </p:cNvSpPr>
          <p:nvPr>
            <p:ph idx="1"/>
          </p:nvPr>
        </p:nvSpPr>
        <p:spPr/>
        <p:txBody>
          <a:bodyPr/>
          <a:lstStyle/>
          <a:p>
            <a:pPr marL="0" indent="0">
              <a:buNone/>
            </a:pPr>
            <a:r>
              <a:rPr lang="en-US" altLang="zh-CN" b="0" i="0" dirty="0">
                <a:solidFill>
                  <a:srgbClr val="000000"/>
                </a:solidFill>
                <a:effectLst/>
                <a:latin typeface="-apple-system"/>
              </a:rPr>
              <a:t>C++ </a:t>
            </a:r>
            <a:r>
              <a:rPr lang="zh-CN" altLang="en-US" b="0" i="0" dirty="0">
                <a:solidFill>
                  <a:srgbClr val="000000"/>
                </a:solidFill>
                <a:effectLst/>
                <a:latin typeface="-apple-system"/>
              </a:rPr>
              <a:t>允许更精细的内存控制，适合对性能要求较高的系统开发，但手 动内存管理带来的风险需要开发者谨慎处理。</a:t>
            </a:r>
            <a:r>
              <a:rPr lang="en-US" altLang="zh-CN" b="0" i="0" dirty="0">
                <a:solidFill>
                  <a:srgbClr val="000000"/>
                </a:solidFill>
                <a:effectLst/>
                <a:latin typeface="-apple-system"/>
              </a:rPr>
              <a:t>Python3</a:t>
            </a:r>
            <a:r>
              <a:rPr lang="zh-CN" altLang="en-US" b="0" i="0" dirty="0">
                <a:solidFill>
                  <a:srgbClr val="000000"/>
                </a:solidFill>
                <a:effectLst/>
                <a:latin typeface="-apple-system"/>
              </a:rPr>
              <a:t>和</a:t>
            </a:r>
            <a:r>
              <a:rPr lang="en-US" altLang="zh-CN" b="0" i="0" dirty="0">
                <a:solidFill>
                  <a:srgbClr val="000000"/>
                </a:solidFill>
                <a:effectLst/>
                <a:latin typeface="-apple-system"/>
              </a:rPr>
              <a:t>C++</a:t>
            </a:r>
            <a:r>
              <a:rPr lang="zh-CN" altLang="en-US" b="0" i="0" dirty="0">
                <a:solidFill>
                  <a:srgbClr val="000000"/>
                </a:solidFill>
                <a:effectLst/>
                <a:latin typeface="-apple-system"/>
              </a:rPr>
              <a:t>在内存安全 方面各有优缺点。</a:t>
            </a:r>
            <a:r>
              <a:rPr lang="en-US" altLang="zh-CN" b="0" i="0" dirty="0">
                <a:solidFill>
                  <a:srgbClr val="000000"/>
                </a:solidFill>
                <a:effectLst/>
                <a:latin typeface="-apple-system"/>
              </a:rPr>
              <a:t>Python3 </a:t>
            </a:r>
            <a:r>
              <a:rPr lang="zh-CN" altLang="en-US" b="0" i="0" dirty="0">
                <a:solidFill>
                  <a:srgbClr val="000000"/>
                </a:solidFill>
                <a:effectLst/>
                <a:latin typeface="-apple-system"/>
              </a:rPr>
              <a:t>通过自动内存管理和动态类型系统提供了较高 的内存安全性，而</a:t>
            </a:r>
            <a:r>
              <a:rPr lang="en-US" altLang="zh-CN" b="0" i="0" dirty="0">
                <a:solidFill>
                  <a:srgbClr val="000000"/>
                </a:solidFill>
                <a:effectLst/>
                <a:latin typeface="-apple-system"/>
              </a:rPr>
              <a:t>C++</a:t>
            </a:r>
            <a:r>
              <a:rPr lang="zh-CN" altLang="en-US" b="0" i="0" dirty="0">
                <a:solidFill>
                  <a:srgbClr val="000000"/>
                </a:solidFill>
                <a:effectLst/>
                <a:latin typeface="-apple-system"/>
              </a:rPr>
              <a:t>则提供了更大的灵活性，适用于需要高性能、底层 控制的场景，但也需要开发者特别关注内存管理的问题。</a:t>
            </a:r>
            <a:endParaRPr lang="zh-CN" altLang="en-US" dirty="0"/>
          </a:p>
        </p:txBody>
      </p:sp>
    </p:spTree>
    <p:extLst>
      <p:ext uri="{BB962C8B-B14F-4D97-AF65-F5344CB8AC3E}">
        <p14:creationId xmlns:p14="http://schemas.microsoft.com/office/powerpoint/2010/main" val="2971217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41F9D-4544-70FD-4AF6-BD9FC9E1A74A}"/>
              </a:ext>
            </a:extLst>
          </p:cNvPr>
          <p:cNvSpPr>
            <a:spLocks noGrp="1"/>
          </p:cNvSpPr>
          <p:nvPr>
            <p:ph type="title"/>
          </p:nvPr>
        </p:nvSpPr>
        <p:spPr/>
        <p:txBody>
          <a:bodyPr/>
          <a:lstStyle/>
          <a:p>
            <a:r>
              <a:rPr lang="zh-CN" altLang="en-US" b="0" i="0" dirty="0">
                <a:solidFill>
                  <a:srgbClr val="000000"/>
                </a:solidFill>
                <a:effectLst/>
                <a:latin typeface="-apple-system"/>
              </a:rPr>
              <a:t>参考资料</a:t>
            </a:r>
            <a:endParaRPr lang="zh-CN" altLang="en-US" dirty="0"/>
          </a:p>
        </p:txBody>
      </p:sp>
      <p:sp>
        <p:nvSpPr>
          <p:cNvPr id="3" name="内容占位符 2">
            <a:extLst>
              <a:ext uri="{FF2B5EF4-FFF2-40B4-BE49-F238E27FC236}">
                <a16:creationId xmlns:a16="http://schemas.microsoft.com/office/drawing/2014/main" id="{83F567E3-730F-6B3C-1E97-1BBC88B26529}"/>
              </a:ext>
            </a:extLst>
          </p:cNvPr>
          <p:cNvSpPr>
            <a:spLocks noGrp="1"/>
          </p:cNvSpPr>
          <p:nvPr>
            <p:ph idx="1"/>
          </p:nvPr>
        </p:nvSpPr>
        <p:spPr/>
        <p:txBody>
          <a:bodyPr/>
          <a:lstStyle/>
          <a:p>
            <a:pPr algn="l"/>
            <a:r>
              <a:rPr lang="en-US" altLang="zh-CN" b="0" i="0" dirty="0">
                <a:solidFill>
                  <a:srgbClr val="000000"/>
                </a:solidFill>
                <a:effectLst/>
                <a:latin typeface="-apple-system"/>
              </a:rPr>
              <a:t>Python 3.8 documentation —Memory management https://docs.python.org/3/cpython/memory.html</a:t>
            </a:r>
          </a:p>
          <a:p>
            <a:pPr algn="l"/>
            <a:r>
              <a:rPr lang="en-US" altLang="zh-CN" b="0" i="0" dirty="0">
                <a:solidFill>
                  <a:srgbClr val="000000"/>
                </a:solidFill>
                <a:effectLst/>
                <a:latin typeface="-apple-system"/>
              </a:rPr>
              <a:t>Python developer’s guide- Memory Management https://devguide.python.org/</a:t>
            </a:r>
          </a:p>
          <a:p>
            <a:pPr algn="l"/>
            <a:r>
              <a:rPr lang="en-US" altLang="zh-CN" b="0" i="0" dirty="0">
                <a:solidFill>
                  <a:srgbClr val="000000"/>
                </a:solidFill>
                <a:effectLst/>
                <a:latin typeface="-apple-system"/>
              </a:rPr>
              <a:t>Garbage Collection https://docs.python.org/3/library/gc.html</a:t>
            </a:r>
          </a:p>
          <a:p>
            <a:pPr algn="l"/>
            <a:r>
              <a:rPr lang="en-US" altLang="zh-CN" b="0" i="0" dirty="0">
                <a:solidFill>
                  <a:srgbClr val="000000"/>
                </a:solidFill>
                <a:effectLst/>
                <a:latin typeface="-apple-system"/>
              </a:rPr>
              <a:t>C++ Primer Stanley B. Lippman, Josée Lajoie, Barbara E. Moo</a:t>
            </a:r>
          </a:p>
          <a:p>
            <a:pPr algn="l"/>
            <a:r>
              <a:rPr lang="en-US" altLang="zh-CN" b="0" i="0">
                <a:solidFill>
                  <a:srgbClr val="000000"/>
                </a:solidFill>
                <a:effectLst/>
                <a:latin typeface="-apple-system"/>
              </a:rPr>
              <a:t>C++ Reference https://en.cppreference.com/w/cpp/memor</a:t>
            </a:r>
          </a:p>
          <a:p>
            <a:endParaRPr lang="zh-CN" altLang="en-US"/>
          </a:p>
        </p:txBody>
      </p:sp>
    </p:spTree>
    <p:extLst>
      <p:ext uri="{BB962C8B-B14F-4D97-AF65-F5344CB8AC3E}">
        <p14:creationId xmlns:p14="http://schemas.microsoft.com/office/powerpoint/2010/main" val="26171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B269-616C-3945-F236-E85EFD72F9CD}"/>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88A7121C-7BE0-2E90-AC63-7A240E59C6B9}"/>
              </a:ext>
            </a:extLst>
          </p:cNvPr>
          <p:cNvSpPr>
            <a:spLocks noGrp="1"/>
          </p:cNvSpPr>
          <p:nvPr>
            <p:ph idx="1"/>
          </p:nvPr>
        </p:nvSpPr>
        <p:spPr/>
        <p:txBody>
          <a:bodyPr/>
          <a:lstStyle/>
          <a:p>
            <a:pPr algn="l"/>
            <a:r>
              <a:rPr lang="zh-CN" altLang="en-US" b="1" i="0" dirty="0">
                <a:solidFill>
                  <a:srgbClr val="1F2328"/>
                </a:solidFill>
                <a:effectLst/>
                <a:latin typeface="-apple-system"/>
              </a:rPr>
              <a:t>内存安全</a:t>
            </a:r>
          </a:p>
          <a:p>
            <a:pPr marL="0" indent="0" algn="l">
              <a:buNone/>
            </a:pPr>
            <a:r>
              <a:rPr lang="zh-CN" altLang="en-US" b="0" i="0" dirty="0">
                <a:solidFill>
                  <a:srgbClr val="1F2328"/>
                </a:solidFill>
                <a:effectLst/>
                <a:latin typeface="-apple-system"/>
              </a:rPr>
              <a:t>内存安全</a:t>
            </a:r>
            <a:r>
              <a:rPr lang="en-US" altLang="zh-CN" b="0" i="0" dirty="0">
                <a:solidFill>
                  <a:srgbClr val="1F2328"/>
                </a:solidFill>
                <a:effectLst/>
                <a:latin typeface="-apple-system"/>
              </a:rPr>
              <a:t>(Memory Safety) </a:t>
            </a:r>
            <a:r>
              <a:rPr lang="zh-CN" altLang="en-US" b="0" i="0" dirty="0">
                <a:solidFill>
                  <a:srgbClr val="1F2328"/>
                </a:solidFill>
                <a:effectLst/>
                <a:latin typeface="-apple-system"/>
              </a:rPr>
              <a:t>指的是程序在运行时能够有效地管理内存，避免出现内存相关的错误和漏洞，从而确保程序的稳定性和安全性。</a:t>
            </a:r>
          </a:p>
          <a:p>
            <a:pPr algn="l"/>
            <a:r>
              <a:rPr lang="zh-CN" altLang="en-US" b="1" i="0" dirty="0">
                <a:solidFill>
                  <a:srgbClr val="1F2328"/>
                </a:solidFill>
                <a:effectLst/>
                <a:latin typeface="-apple-system"/>
              </a:rPr>
              <a:t>为什么选择</a:t>
            </a:r>
            <a:r>
              <a:rPr lang="en-US" altLang="zh-CN" b="1" i="0" dirty="0">
                <a:solidFill>
                  <a:srgbClr val="1F2328"/>
                </a:solidFill>
                <a:effectLst/>
                <a:latin typeface="-apple-system"/>
              </a:rPr>
              <a:t>C++</a:t>
            </a:r>
            <a:r>
              <a:rPr lang="zh-CN" altLang="en-US" b="1" i="0" dirty="0">
                <a:solidFill>
                  <a:srgbClr val="1F2328"/>
                </a:solidFill>
                <a:effectLst/>
                <a:latin typeface="-apple-system"/>
              </a:rPr>
              <a:t>和</a:t>
            </a:r>
            <a:r>
              <a:rPr lang="en-US" altLang="zh-CN" b="1" i="0" dirty="0">
                <a:solidFill>
                  <a:srgbClr val="1F2328"/>
                </a:solidFill>
                <a:effectLst/>
                <a:latin typeface="-apple-system"/>
              </a:rPr>
              <a:t>Python</a:t>
            </a:r>
            <a:r>
              <a:rPr lang="zh-CN" altLang="en-US" b="1" i="0" dirty="0">
                <a:solidFill>
                  <a:srgbClr val="1F2328"/>
                </a:solidFill>
                <a:effectLst/>
                <a:latin typeface="-apple-system"/>
              </a:rPr>
              <a:t>作为研究对象</a:t>
            </a:r>
          </a:p>
          <a:p>
            <a:pPr marL="0" indent="0" algn="l">
              <a:buNone/>
            </a:pPr>
            <a:r>
              <a:rPr lang="en-US" altLang="zh-CN" b="0" i="0" dirty="0">
                <a:solidFill>
                  <a:srgbClr val="1F2328"/>
                </a:solidFill>
                <a:effectLst/>
                <a:latin typeface="-apple-system"/>
              </a:rPr>
              <a:t>Python3</a:t>
            </a:r>
            <a:r>
              <a:rPr lang="zh-CN" altLang="en-US" b="0" i="0" dirty="0">
                <a:solidFill>
                  <a:srgbClr val="1F2328"/>
                </a:solidFill>
                <a:effectLst/>
                <a:latin typeface="-apple-system"/>
              </a:rPr>
              <a:t>和</a:t>
            </a:r>
            <a:r>
              <a:rPr lang="en-US" altLang="zh-CN" b="0" i="0" dirty="0">
                <a:solidFill>
                  <a:srgbClr val="1F2328"/>
                </a:solidFill>
                <a:effectLst/>
                <a:latin typeface="-apple-system"/>
              </a:rPr>
              <a:t>C++</a:t>
            </a:r>
            <a:r>
              <a:rPr lang="zh-CN" altLang="en-US" b="0" i="0" dirty="0">
                <a:solidFill>
                  <a:srgbClr val="1F2328"/>
                </a:solidFill>
                <a:effectLst/>
                <a:latin typeface="-apple-system"/>
              </a:rPr>
              <a:t>是两种广泛使用的编程语言，但是它们在内存管理和安全性方面的设计理念不同。</a:t>
            </a:r>
          </a:p>
          <a:p>
            <a:endParaRPr lang="zh-CN" altLang="en-US" dirty="0"/>
          </a:p>
        </p:txBody>
      </p:sp>
    </p:spTree>
    <p:extLst>
      <p:ext uri="{BB962C8B-B14F-4D97-AF65-F5344CB8AC3E}">
        <p14:creationId xmlns:p14="http://schemas.microsoft.com/office/powerpoint/2010/main" val="329423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998EB-7262-A764-0B86-C953988D6326}"/>
              </a:ext>
            </a:extLst>
          </p:cNvPr>
          <p:cNvSpPr>
            <a:spLocks noGrp="1"/>
          </p:cNvSpPr>
          <p:nvPr>
            <p:ph type="title"/>
          </p:nvPr>
        </p:nvSpPr>
        <p:spPr/>
        <p:txBody>
          <a:bodyPr/>
          <a:lstStyle/>
          <a:p>
            <a:r>
              <a:rPr lang="zh-CN" altLang="en-US" b="1" i="0" dirty="0">
                <a:solidFill>
                  <a:srgbClr val="1F2328"/>
                </a:solidFill>
                <a:effectLst/>
                <a:latin typeface="-apple-system"/>
              </a:rPr>
              <a:t>内存管理机制</a:t>
            </a:r>
            <a:endParaRPr lang="zh-CN" altLang="en-US" dirty="0"/>
          </a:p>
        </p:txBody>
      </p:sp>
      <p:sp>
        <p:nvSpPr>
          <p:cNvPr id="3" name="内容占位符 2">
            <a:extLst>
              <a:ext uri="{FF2B5EF4-FFF2-40B4-BE49-F238E27FC236}">
                <a16:creationId xmlns:a16="http://schemas.microsoft.com/office/drawing/2014/main" id="{A52D5213-621C-E3AD-F4B6-8D83E64C0CC5}"/>
              </a:ext>
            </a:extLst>
          </p:cNvPr>
          <p:cNvSpPr>
            <a:spLocks noGrp="1"/>
          </p:cNvSpPr>
          <p:nvPr>
            <p:ph idx="1"/>
          </p:nvPr>
        </p:nvSpPr>
        <p:spPr/>
        <p:txBody>
          <a:bodyPr/>
          <a:lstStyle/>
          <a:p>
            <a:pPr algn="l"/>
            <a:r>
              <a:rPr lang="zh-CN" altLang="en-US" b="0" i="0" dirty="0">
                <a:solidFill>
                  <a:srgbClr val="1F2328"/>
                </a:solidFill>
                <a:effectLst/>
                <a:latin typeface="-apple-system"/>
              </a:rPr>
              <a:t>两者有许多相同之处</a:t>
            </a:r>
            <a:r>
              <a:rPr lang="en-US" altLang="zh-CN" b="0" i="0" dirty="0">
                <a:solidFill>
                  <a:srgbClr val="1F2328"/>
                </a:solidFill>
                <a:effectLst/>
                <a:latin typeface="-apple-system"/>
              </a:rPr>
              <a:t>,</a:t>
            </a:r>
            <a:r>
              <a:rPr lang="zh-CN" altLang="en-US" b="0" i="0" dirty="0">
                <a:solidFill>
                  <a:srgbClr val="1F2328"/>
                </a:solidFill>
                <a:effectLst/>
                <a:latin typeface="-apple-system"/>
              </a:rPr>
              <a:t>如均使用了内存池</a:t>
            </a:r>
            <a:r>
              <a:rPr lang="en-US" altLang="zh-CN" b="0" i="0" dirty="0">
                <a:solidFill>
                  <a:srgbClr val="1F2328"/>
                </a:solidFill>
                <a:effectLst/>
                <a:latin typeface="-apple-system"/>
              </a:rPr>
              <a:t>(Memory Pool)</a:t>
            </a:r>
            <a:r>
              <a:rPr lang="zh-CN" altLang="en-US" b="0" i="0" dirty="0">
                <a:solidFill>
                  <a:srgbClr val="1F2328"/>
                </a:solidFill>
                <a:effectLst/>
                <a:latin typeface="-apple-system"/>
              </a:rPr>
              <a:t>这一技术</a:t>
            </a:r>
            <a:r>
              <a:rPr lang="en-US" altLang="zh-CN" b="0" i="0" dirty="0">
                <a:solidFill>
                  <a:srgbClr val="1F2328"/>
                </a:solidFill>
                <a:effectLst/>
                <a:latin typeface="-apple-system"/>
              </a:rPr>
              <a:t>.</a:t>
            </a:r>
            <a:r>
              <a:rPr lang="zh-CN" altLang="en-US" b="0" dirty="0">
                <a:solidFill>
                  <a:srgbClr val="1F2328"/>
                </a:solidFill>
                <a:effectLst/>
                <a:latin typeface="-apple-system"/>
              </a:rPr>
              <a:t> </a:t>
            </a:r>
            <a:endParaRPr lang="en-US" altLang="zh-CN" b="0" dirty="0">
              <a:solidFill>
                <a:srgbClr val="1F2328"/>
              </a:solidFill>
              <a:effectLst/>
              <a:latin typeface="-apple-system"/>
            </a:endParaRPr>
          </a:p>
          <a:p>
            <a:pPr algn="l"/>
            <a:endParaRPr lang="en-US" altLang="zh-CN" i="0" dirty="0">
              <a:solidFill>
                <a:srgbClr val="1F2328"/>
              </a:solidFill>
              <a:latin typeface="-apple-system"/>
            </a:endParaRPr>
          </a:p>
          <a:p>
            <a:pPr algn="l"/>
            <a:endParaRPr lang="en-US" altLang="zh-CN" b="0" dirty="0">
              <a:solidFill>
                <a:srgbClr val="1F2328"/>
              </a:solidFill>
              <a:effectLst/>
              <a:latin typeface="-apple-system"/>
            </a:endParaRPr>
          </a:p>
          <a:p>
            <a:pPr algn="l"/>
            <a:r>
              <a:rPr lang="zh-CN" altLang="en-US" b="0" i="0" dirty="0">
                <a:solidFill>
                  <a:srgbClr val="1F2328"/>
                </a:solidFill>
                <a:effectLst/>
                <a:latin typeface="-apple-system"/>
              </a:rPr>
              <a:t>我们更多关注两者的不同之处</a:t>
            </a:r>
            <a:r>
              <a:rPr lang="en-US" altLang="zh-CN" b="0" i="0" dirty="0">
                <a:solidFill>
                  <a:srgbClr val="1F2328"/>
                </a:solidFill>
                <a:effectLst/>
                <a:latin typeface="-apple-system"/>
              </a:rPr>
              <a:t>,</a:t>
            </a:r>
            <a:r>
              <a:rPr lang="zh-CN" altLang="en-US" b="0" i="0" dirty="0">
                <a:solidFill>
                  <a:srgbClr val="1F2328"/>
                </a:solidFill>
                <a:effectLst/>
                <a:latin typeface="-apple-system"/>
              </a:rPr>
              <a:t>这样有利于我们比较出它们的差异</a:t>
            </a:r>
            <a:r>
              <a:rPr lang="en-US" altLang="zh-CN" b="0" i="0" dirty="0">
                <a:solidFill>
                  <a:srgbClr val="1F2328"/>
                </a:solidFill>
                <a:effectLst/>
                <a:latin typeface="-apple-system"/>
              </a:rPr>
              <a:t>.</a:t>
            </a:r>
          </a:p>
          <a:p>
            <a:endParaRPr lang="zh-CN" altLang="en-US" dirty="0"/>
          </a:p>
        </p:txBody>
      </p:sp>
    </p:spTree>
    <p:extLst>
      <p:ext uri="{BB962C8B-B14F-4D97-AF65-F5344CB8AC3E}">
        <p14:creationId xmlns:p14="http://schemas.microsoft.com/office/powerpoint/2010/main" val="51251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323D8-7F1F-F47D-64E6-8FBE6F8B5E1D}"/>
              </a:ext>
            </a:extLst>
          </p:cNvPr>
          <p:cNvSpPr>
            <a:spLocks noGrp="1"/>
          </p:cNvSpPr>
          <p:nvPr>
            <p:ph type="title"/>
          </p:nvPr>
        </p:nvSpPr>
        <p:spPr/>
        <p:txBody>
          <a:bodyPr/>
          <a:lstStyle/>
          <a:p>
            <a:r>
              <a:rPr lang="zh-CN" altLang="en-US" dirty="0"/>
              <a:t>总体比较</a:t>
            </a:r>
          </a:p>
        </p:txBody>
      </p:sp>
      <p:graphicFrame>
        <p:nvGraphicFramePr>
          <p:cNvPr id="4" name="内容占位符 3">
            <a:extLst>
              <a:ext uri="{FF2B5EF4-FFF2-40B4-BE49-F238E27FC236}">
                <a16:creationId xmlns:a16="http://schemas.microsoft.com/office/drawing/2014/main" id="{008D2E75-8516-15AD-CF6A-43ADE9D7ABCE}"/>
              </a:ext>
            </a:extLst>
          </p:cNvPr>
          <p:cNvGraphicFramePr>
            <a:graphicFrameLocks noGrp="1"/>
          </p:cNvGraphicFramePr>
          <p:nvPr>
            <p:ph idx="1"/>
            <p:extLst>
              <p:ext uri="{D42A27DB-BD31-4B8C-83A1-F6EECF244321}">
                <p14:modId xmlns:p14="http://schemas.microsoft.com/office/powerpoint/2010/main" val="2431392221"/>
              </p:ext>
            </p:extLst>
          </p:nvPr>
        </p:nvGraphicFramePr>
        <p:xfrm>
          <a:off x="838200" y="1825624"/>
          <a:ext cx="10515597" cy="390811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189678988"/>
                    </a:ext>
                  </a:extLst>
                </a:gridCol>
                <a:gridCol w="3505199">
                  <a:extLst>
                    <a:ext uri="{9D8B030D-6E8A-4147-A177-3AD203B41FA5}">
                      <a16:colId xmlns:a16="http://schemas.microsoft.com/office/drawing/2014/main" val="1958111123"/>
                    </a:ext>
                  </a:extLst>
                </a:gridCol>
                <a:gridCol w="3505199">
                  <a:extLst>
                    <a:ext uri="{9D8B030D-6E8A-4147-A177-3AD203B41FA5}">
                      <a16:colId xmlns:a16="http://schemas.microsoft.com/office/drawing/2014/main" val="2058659425"/>
                    </a:ext>
                  </a:extLst>
                </a:gridCol>
              </a:tblGrid>
              <a:tr h="727786">
                <a:tc>
                  <a:txBody>
                    <a:bodyPr/>
                    <a:lstStyle/>
                    <a:p>
                      <a:pPr algn="l"/>
                      <a:r>
                        <a:rPr lang="zh-CN" altLang="en-US" dirty="0">
                          <a:effectLst/>
                        </a:rPr>
                        <a:t>语言类别</a:t>
                      </a:r>
                    </a:p>
                  </a:txBody>
                  <a:tcPr marL="82550" marR="82550" marT="38100" marB="38100" anchor="ctr"/>
                </a:tc>
                <a:tc>
                  <a:txBody>
                    <a:bodyPr/>
                    <a:lstStyle/>
                    <a:p>
                      <a:pPr algn="l"/>
                      <a:r>
                        <a:rPr lang="en-US">
                          <a:effectLst/>
                        </a:rPr>
                        <a:t>Python</a:t>
                      </a:r>
                    </a:p>
                  </a:txBody>
                  <a:tcPr marL="82550" marR="82550" marT="38100" marB="38100" anchor="ctr"/>
                </a:tc>
                <a:tc>
                  <a:txBody>
                    <a:bodyPr/>
                    <a:lstStyle/>
                    <a:p>
                      <a:pPr algn="l"/>
                      <a:r>
                        <a:rPr lang="en-US">
                          <a:effectLst/>
                        </a:rPr>
                        <a:t>C++</a:t>
                      </a:r>
                    </a:p>
                  </a:txBody>
                  <a:tcPr marL="82550" marR="82550" marT="38100" marB="38100" anchor="ctr"/>
                </a:tc>
                <a:extLst>
                  <a:ext uri="{0D108BD9-81ED-4DB2-BD59-A6C34878D82A}">
                    <a16:rowId xmlns:a16="http://schemas.microsoft.com/office/drawing/2014/main" val="3898898425"/>
                  </a:ext>
                </a:extLst>
              </a:tr>
              <a:tr h="727786">
                <a:tc>
                  <a:txBody>
                    <a:bodyPr/>
                    <a:lstStyle/>
                    <a:p>
                      <a:r>
                        <a:rPr lang="zh-CN" altLang="en-US">
                          <a:effectLst/>
                        </a:rPr>
                        <a:t>内存分配与释放</a:t>
                      </a:r>
                    </a:p>
                  </a:txBody>
                  <a:tcPr marL="82550" marR="82550" marT="38100" marB="38100" anchor="ctr"/>
                </a:tc>
                <a:tc>
                  <a:txBody>
                    <a:bodyPr/>
                    <a:lstStyle/>
                    <a:p>
                      <a:r>
                        <a:rPr lang="en-US" altLang="zh-CN">
                          <a:effectLst/>
                        </a:rPr>
                        <a:t>C++</a:t>
                      </a:r>
                      <a:r>
                        <a:rPr lang="zh-CN" altLang="en-US">
                          <a:effectLst/>
                        </a:rPr>
                        <a:t>需要手动管理内存</a:t>
                      </a:r>
                    </a:p>
                  </a:txBody>
                  <a:tcPr marL="82550" marR="82550" marT="38100" marB="38100" anchor="ctr"/>
                </a:tc>
                <a:tc>
                  <a:txBody>
                    <a:bodyPr/>
                    <a:lstStyle/>
                    <a:p>
                      <a:r>
                        <a:rPr lang="en-US" altLang="zh-CN">
                          <a:effectLst/>
                        </a:rPr>
                        <a:t>Python</a:t>
                      </a:r>
                      <a:r>
                        <a:rPr lang="zh-CN" altLang="en-US">
                          <a:effectLst/>
                        </a:rPr>
                        <a:t>使用内置的内存管理机制</a:t>
                      </a:r>
                    </a:p>
                  </a:txBody>
                  <a:tcPr marL="82550" marR="82550" marT="38100" marB="38100" anchor="ctr"/>
                </a:tc>
                <a:extLst>
                  <a:ext uri="{0D108BD9-81ED-4DB2-BD59-A6C34878D82A}">
                    <a16:rowId xmlns:a16="http://schemas.microsoft.com/office/drawing/2014/main" val="135794681"/>
                  </a:ext>
                </a:extLst>
              </a:tr>
              <a:tr h="1226270">
                <a:tc>
                  <a:txBody>
                    <a:bodyPr/>
                    <a:lstStyle/>
                    <a:p>
                      <a:r>
                        <a:rPr lang="zh-CN" altLang="en-US">
                          <a:effectLst/>
                        </a:rPr>
                        <a:t>垃圾回收</a:t>
                      </a:r>
                    </a:p>
                  </a:txBody>
                  <a:tcPr marL="82550" marR="82550" marT="38100" marB="38100" anchor="ctr"/>
                </a:tc>
                <a:tc>
                  <a:txBody>
                    <a:bodyPr/>
                    <a:lstStyle/>
                    <a:p>
                      <a:r>
                        <a:rPr lang="en-US" altLang="zh-CN">
                          <a:effectLst/>
                        </a:rPr>
                        <a:t>C++</a:t>
                      </a:r>
                      <a:r>
                        <a:rPr lang="zh-CN" altLang="en-US">
                          <a:effectLst/>
                        </a:rPr>
                        <a:t>没有内置的垃圾回收机制</a:t>
                      </a:r>
                    </a:p>
                  </a:txBody>
                  <a:tcPr marL="82550" marR="82550" marT="38100" marB="38100" anchor="ctr"/>
                </a:tc>
                <a:tc>
                  <a:txBody>
                    <a:bodyPr/>
                    <a:lstStyle/>
                    <a:p>
                      <a:r>
                        <a:rPr lang="en-US" altLang="zh-CN">
                          <a:effectLst/>
                        </a:rPr>
                        <a:t>Python</a:t>
                      </a:r>
                      <a:r>
                        <a:rPr lang="zh-CN" altLang="en-US">
                          <a:effectLst/>
                        </a:rPr>
                        <a:t>使用引用计数和循环垃圾回收机制</a:t>
                      </a:r>
                    </a:p>
                  </a:txBody>
                  <a:tcPr marL="82550" marR="82550" marT="38100" marB="38100" anchor="ctr"/>
                </a:tc>
                <a:extLst>
                  <a:ext uri="{0D108BD9-81ED-4DB2-BD59-A6C34878D82A}">
                    <a16:rowId xmlns:a16="http://schemas.microsoft.com/office/drawing/2014/main" val="944834533"/>
                  </a:ext>
                </a:extLst>
              </a:tr>
              <a:tr h="1226270">
                <a:tc>
                  <a:txBody>
                    <a:bodyPr/>
                    <a:lstStyle/>
                    <a:p>
                      <a:r>
                        <a:rPr lang="zh-CN" altLang="en-US" dirty="0">
                          <a:effectLst/>
                        </a:rPr>
                        <a:t>开发者控制</a:t>
                      </a:r>
                    </a:p>
                  </a:txBody>
                  <a:tcPr marL="82550" marR="82550" marT="38100" marB="38100" anchor="ctr"/>
                </a:tc>
                <a:tc>
                  <a:txBody>
                    <a:bodyPr/>
                    <a:lstStyle/>
                    <a:p>
                      <a:r>
                        <a:rPr lang="en-US" altLang="zh-CN">
                          <a:effectLst/>
                        </a:rPr>
                        <a:t>C++</a:t>
                      </a:r>
                      <a:r>
                        <a:rPr lang="zh-CN" altLang="en-US">
                          <a:effectLst/>
                        </a:rPr>
                        <a:t>允许使用指针</a:t>
                      </a:r>
                      <a:r>
                        <a:rPr lang="en-US" altLang="zh-CN">
                          <a:effectLst/>
                        </a:rPr>
                        <a:t>,</a:t>
                      </a:r>
                      <a:r>
                        <a:rPr lang="zh-CN" altLang="en-US">
                          <a:effectLst/>
                        </a:rPr>
                        <a:t>可以优化内存使用</a:t>
                      </a:r>
                    </a:p>
                  </a:txBody>
                  <a:tcPr marL="82550" marR="82550" marT="38100" marB="38100" anchor="ctr"/>
                </a:tc>
                <a:tc>
                  <a:txBody>
                    <a:bodyPr/>
                    <a:lstStyle/>
                    <a:p>
                      <a:r>
                        <a:rPr lang="en-US" altLang="zh-CN" dirty="0">
                          <a:effectLst/>
                        </a:rPr>
                        <a:t>Python</a:t>
                      </a:r>
                      <a:r>
                        <a:rPr lang="zh-CN" altLang="en-US" dirty="0">
                          <a:effectLst/>
                        </a:rPr>
                        <a:t>在创建和销毁大量对象时会有额外的性能开销</a:t>
                      </a:r>
                    </a:p>
                  </a:txBody>
                  <a:tcPr marL="82550" marR="82550" marT="38100" marB="38100" anchor="ctr"/>
                </a:tc>
                <a:extLst>
                  <a:ext uri="{0D108BD9-81ED-4DB2-BD59-A6C34878D82A}">
                    <a16:rowId xmlns:a16="http://schemas.microsoft.com/office/drawing/2014/main" val="1087625865"/>
                  </a:ext>
                </a:extLst>
              </a:tr>
            </a:tbl>
          </a:graphicData>
        </a:graphic>
      </p:graphicFrame>
    </p:spTree>
    <p:extLst>
      <p:ext uri="{BB962C8B-B14F-4D97-AF65-F5344CB8AC3E}">
        <p14:creationId xmlns:p14="http://schemas.microsoft.com/office/powerpoint/2010/main" val="422328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ACBCE-40A8-3871-1D29-B166989A0D23}"/>
              </a:ext>
            </a:extLst>
          </p:cNvPr>
          <p:cNvSpPr>
            <a:spLocks noGrp="1"/>
          </p:cNvSpPr>
          <p:nvPr>
            <p:ph type="title"/>
          </p:nvPr>
        </p:nvSpPr>
        <p:spPr/>
        <p:txBody>
          <a:bodyPr/>
          <a:lstStyle/>
          <a:p>
            <a:r>
              <a:rPr lang="en-US" altLang="zh-CN" b="1" i="0" dirty="0">
                <a:solidFill>
                  <a:srgbClr val="1F2328"/>
                </a:solidFill>
                <a:effectLst/>
                <a:latin typeface="-apple-system"/>
              </a:rPr>
              <a:t>Python</a:t>
            </a:r>
            <a:r>
              <a:rPr lang="zh-CN" altLang="en-US" b="1" i="0" dirty="0">
                <a:solidFill>
                  <a:srgbClr val="1F2328"/>
                </a:solidFill>
                <a:effectLst/>
                <a:latin typeface="-apple-system"/>
              </a:rPr>
              <a:t>的内存管理</a:t>
            </a:r>
            <a:endParaRPr lang="zh-CN" altLang="en-US" dirty="0"/>
          </a:p>
        </p:txBody>
      </p:sp>
      <p:sp>
        <p:nvSpPr>
          <p:cNvPr id="3" name="内容占位符 2">
            <a:extLst>
              <a:ext uri="{FF2B5EF4-FFF2-40B4-BE49-F238E27FC236}">
                <a16:creationId xmlns:a16="http://schemas.microsoft.com/office/drawing/2014/main" id="{D1420634-35EE-282B-B575-126B6F297048}"/>
              </a:ext>
            </a:extLst>
          </p:cNvPr>
          <p:cNvSpPr>
            <a:spLocks noGrp="1"/>
          </p:cNvSpPr>
          <p:nvPr>
            <p:ph idx="1"/>
          </p:nvPr>
        </p:nvSpPr>
        <p:spPr/>
        <p:txBody>
          <a:bodyPr/>
          <a:lstStyle/>
          <a:p>
            <a:pPr marL="0" indent="0">
              <a:buNone/>
            </a:pPr>
            <a:r>
              <a:rPr lang="en-US" altLang="zh-CN" b="0" i="0" dirty="0">
                <a:solidFill>
                  <a:srgbClr val="1F2328"/>
                </a:solidFill>
                <a:effectLst/>
                <a:latin typeface="-apple-system"/>
              </a:rPr>
              <a:t>Python </a:t>
            </a:r>
            <a:r>
              <a:rPr lang="zh-CN" altLang="en-US" b="0" i="0" dirty="0">
                <a:solidFill>
                  <a:srgbClr val="1F2328"/>
                </a:solidFill>
                <a:effectLst/>
                <a:latin typeface="-apple-system"/>
              </a:rPr>
              <a:t>的垃圾回收机制以</a:t>
            </a:r>
            <a:r>
              <a:rPr lang="zh-CN" altLang="en-US" b="1" i="0" dirty="0">
                <a:solidFill>
                  <a:srgbClr val="1F2328"/>
                </a:solidFill>
                <a:effectLst/>
                <a:latin typeface="-apple-system"/>
              </a:rPr>
              <a:t>引用计数</a:t>
            </a:r>
            <a:r>
              <a:rPr lang="zh-CN" altLang="en-US" b="0" i="0" dirty="0">
                <a:solidFill>
                  <a:srgbClr val="1F2328"/>
                </a:solidFill>
                <a:effectLst/>
                <a:latin typeface="-apple-system"/>
              </a:rPr>
              <a:t>（</a:t>
            </a:r>
            <a:r>
              <a:rPr lang="en-US" altLang="zh-CN" b="0" i="0" dirty="0">
                <a:solidFill>
                  <a:srgbClr val="1F2328"/>
                </a:solidFill>
                <a:effectLst/>
                <a:latin typeface="-apple-system"/>
              </a:rPr>
              <a:t>Reference Counting</a:t>
            </a:r>
            <a:r>
              <a:rPr lang="zh-CN" altLang="en-US" b="0" i="0" dirty="0">
                <a:solidFill>
                  <a:srgbClr val="1F2328"/>
                </a:solidFill>
                <a:effectLst/>
                <a:latin typeface="-apple-system"/>
              </a:rPr>
              <a:t>）为主，在此基础上，通过</a:t>
            </a:r>
            <a:r>
              <a:rPr lang="zh-CN" altLang="en-US" b="1" i="0" dirty="0">
                <a:solidFill>
                  <a:srgbClr val="1F2328"/>
                </a:solidFill>
                <a:effectLst/>
                <a:latin typeface="-apple-system"/>
              </a:rPr>
              <a:t>标记</a:t>
            </a:r>
            <a:r>
              <a:rPr lang="en-US" altLang="zh-CN" b="1" i="0" dirty="0">
                <a:solidFill>
                  <a:srgbClr val="1F2328"/>
                </a:solidFill>
                <a:effectLst/>
                <a:latin typeface="-apple-system"/>
              </a:rPr>
              <a:t>-</a:t>
            </a:r>
            <a:r>
              <a:rPr lang="zh-CN" altLang="en-US" b="1" i="0" dirty="0">
                <a:solidFill>
                  <a:srgbClr val="1F2328"/>
                </a:solidFill>
                <a:effectLst/>
                <a:latin typeface="-apple-system"/>
              </a:rPr>
              <a:t>清除</a:t>
            </a:r>
            <a:r>
              <a:rPr lang="zh-CN" altLang="en-US" b="0" i="0" dirty="0">
                <a:solidFill>
                  <a:srgbClr val="1F2328"/>
                </a:solidFill>
                <a:effectLst/>
                <a:latin typeface="-apple-system"/>
              </a:rPr>
              <a:t>（</a:t>
            </a:r>
            <a:r>
              <a:rPr lang="en-US" altLang="zh-CN" b="0" i="0" dirty="0">
                <a:solidFill>
                  <a:srgbClr val="1F2328"/>
                </a:solidFill>
                <a:effectLst/>
                <a:latin typeface="-apple-system"/>
              </a:rPr>
              <a:t>mark and sweep</a:t>
            </a:r>
            <a:r>
              <a:rPr lang="zh-CN" altLang="en-US" b="0" i="0" dirty="0">
                <a:solidFill>
                  <a:srgbClr val="1F2328"/>
                </a:solidFill>
                <a:effectLst/>
                <a:latin typeface="-apple-system"/>
              </a:rPr>
              <a:t>）解决容器对象可能会产生的循环引用问题，通过</a:t>
            </a:r>
            <a:r>
              <a:rPr lang="zh-CN" altLang="en-US" b="1" i="0" dirty="0">
                <a:solidFill>
                  <a:srgbClr val="1F2328"/>
                </a:solidFill>
                <a:effectLst/>
                <a:latin typeface="-apple-system"/>
              </a:rPr>
              <a:t>分代回收</a:t>
            </a:r>
            <a:r>
              <a:rPr lang="zh-CN" altLang="en-US" b="0" i="0" dirty="0">
                <a:solidFill>
                  <a:srgbClr val="1F2328"/>
                </a:solidFill>
                <a:effectLst/>
                <a:latin typeface="-apple-system"/>
              </a:rPr>
              <a:t>（</a:t>
            </a:r>
            <a:r>
              <a:rPr lang="en-US" altLang="zh-CN" b="0" i="0" dirty="0">
                <a:solidFill>
                  <a:srgbClr val="1F2328"/>
                </a:solidFill>
                <a:effectLst/>
                <a:latin typeface="-apple-system"/>
              </a:rPr>
              <a:t>generation collection</a:t>
            </a:r>
            <a:r>
              <a:rPr lang="zh-CN" altLang="en-US" b="0" i="0" dirty="0">
                <a:solidFill>
                  <a:srgbClr val="1F2328"/>
                </a:solidFill>
                <a:effectLst/>
                <a:latin typeface="-apple-system"/>
              </a:rPr>
              <a:t>）以空间换时间的方法来提高垃圾回收效率</a:t>
            </a:r>
            <a:endParaRPr lang="zh-CN" altLang="en-US" dirty="0"/>
          </a:p>
        </p:txBody>
      </p:sp>
    </p:spTree>
    <p:extLst>
      <p:ext uri="{BB962C8B-B14F-4D97-AF65-F5344CB8AC3E}">
        <p14:creationId xmlns:p14="http://schemas.microsoft.com/office/powerpoint/2010/main" val="284560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7E719-7F31-6D06-716B-B549323ED1BC}"/>
              </a:ext>
            </a:extLst>
          </p:cNvPr>
          <p:cNvSpPr>
            <a:spLocks noGrp="1"/>
          </p:cNvSpPr>
          <p:nvPr>
            <p:ph type="title"/>
          </p:nvPr>
        </p:nvSpPr>
        <p:spPr/>
        <p:txBody>
          <a:bodyPr/>
          <a:lstStyle/>
          <a:p>
            <a:r>
              <a:rPr lang="zh-CN" altLang="en-US" b="1" i="0" dirty="0">
                <a:solidFill>
                  <a:srgbClr val="1F2328"/>
                </a:solidFill>
                <a:effectLst/>
                <a:latin typeface="-apple-system"/>
              </a:rPr>
              <a:t>引用计数</a:t>
            </a:r>
            <a:endParaRPr lang="zh-CN" altLang="en-US" dirty="0"/>
          </a:p>
        </p:txBody>
      </p:sp>
      <p:sp>
        <p:nvSpPr>
          <p:cNvPr id="3" name="内容占位符 2">
            <a:extLst>
              <a:ext uri="{FF2B5EF4-FFF2-40B4-BE49-F238E27FC236}">
                <a16:creationId xmlns:a16="http://schemas.microsoft.com/office/drawing/2014/main" id="{473CE7B3-E6D3-70D0-2D96-04B055FA313C}"/>
              </a:ext>
            </a:extLst>
          </p:cNvPr>
          <p:cNvSpPr>
            <a:spLocks noGrp="1"/>
          </p:cNvSpPr>
          <p:nvPr>
            <p:ph idx="1"/>
          </p:nvPr>
        </p:nvSpPr>
        <p:spPr>
          <a:xfrm>
            <a:off x="838200" y="1825625"/>
            <a:ext cx="10515600" cy="1074972"/>
          </a:xfrm>
        </p:spPr>
        <p:txBody>
          <a:bodyPr/>
          <a:lstStyle/>
          <a:p>
            <a:pPr marL="0" indent="0">
              <a:buNone/>
            </a:pPr>
            <a:r>
              <a:rPr lang="zh-CN" altLang="en-US" b="0" i="0" dirty="0">
                <a:solidFill>
                  <a:srgbClr val="1F2328"/>
                </a:solidFill>
                <a:effectLst/>
                <a:latin typeface="-apple-system"/>
              </a:rPr>
              <a:t>引用计数器（</a:t>
            </a:r>
            <a:r>
              <a:rPr lang="en-US" altLang="zh-CN" b="0" i="0" dirty="0">
                <a:solidFill>
                  <a:srgbClr val="1F2328"/>
                </a:solidFill>
                <a:effectLst/>
                <a:latin typeface="-apple-system"/>
              </a:rPr>
              <a:t>Reference Counting</a:t>
            </a:r>
            <a:r>
              <a:rPr lang="zh-CN" altLang="en-US" b="0" i="0" dirty="0">
                <a:solidFill>
                  <a:srgbClr val="1F2328"/>
                </a:solidFill>
                <a:effectLst/>
                <a:latin typeface="-apple-system"/>
              </a:rPr>
              <a:t>）是 </a:t>
            </a:r>
            <a:r>
              <a:rPr lang="en-US" altLang="zh-CN" b="0" i="0" dirty="0">
                <a:solidFill>
                  <a:srgbClr val="1F2328"/>
                </a:solidFill>
                <a:effectLst/>
                <a:latin typeface="-apple-system"/>
              </a:rPr>
              <a:t>Python3 </a:t>
            </a:r>
            <a:r>
              <a:rPr lang="zh-CN" altLang="en-US" b="0" i="0" dirty="0">
                <a:solidFill>
                  <a:srgbClr val="1F2328"/>
                </a:solidFill>
                <a:effectLst/>
                <a:latin typeface="-apple-system"/>
              </a:rPr>
              <a:t>内存管理机制最核心的部分，它通过跟踪每个对象的引用数量来管理内存。 </a:t>
            </a:r>
            <a:endParaRPr lang="zh-CN" altLang="en-US" dirty="0"/>
          </a:p>
        </p:txBody>
      </p:sp>
      <p:pic>
        <p:nvPicPr>
          <p:cNvPr id="7" name="图片 6">
            <a:extLst>
              <a:ext uri="{FF2B5EF4-FFF2-40B4-BE49-F238E27FC236}">
                <a16:creationId xmlns:a16="http://schemas.microsoft.com/office/drawing/2014/main" id="{95D7D43A-4287-CAD6-134E-EB5C6BEBBB88}"/>
              </a:ext>
            </a:extLst>
          </p:cNvPr>
          <p:cNvPicPr>
            <a:picLocks noChangeAspect="1"/>
          </p:cNvPicPr>
          <p:nvPr/>
        </p:nvPicPr>
        <p:blipFill>
          <a:blip r:embed="rId2"/>
          <a:stretch>
            <a:fillRect/>
          </a:stretch>
        </p:blipFill>
        <p:spPr>
          <a:xfrm>
            <a:off x="1245279" y="3429000"/>
            <a:ext cx="10046216" cy="2406774"/>
          </a:xfrm>
          <a:prstGeom prst="rect">
            <a:avLst/>
          </a:prstGeom>
        </p:spPr>
      </p:pic>
    </p:spTree>
    <p:extLst>
      <p:ext uri="{BB962C8B-B14F-4D97-AF65-F5344CB8AC3E}">
        <p14:creationId xmlns:p14="http://schemas.microsoft.com/office/powerpoint/2010/main" val="427405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9CEAA-4864-4E41-7D01-595A49DF5EC4}"/>
              </a:ext>
            </a:extLst>
          </p:cNvPr>
          <p:cNvSpPr>
            <a:spLocks noGrp="1"/>
          </p:cNvSpPr>
          <p:nvPr>
            <p:ph type="title"/>
          </p:nvPr>
        </p:nvSpPr>
        <p:spPr/>
        <p:txBody>
          <a:bodyPr/>
          <a:lstStyle/>
          <a:p>
            <a:r>
              <a:rPr lang="zh-CN" altLang="en-US" dirty="0"/>
              <a:t>引用计数</a:t>
            </a:r>
          </a:p>
        </p:txBody>
      </p:sp>
      <p:pic>
        <p:nvPicPr>
          <p:cNvPr id="7" name="图片 6">
            <a:extLst>
              <a:ext uri="{FF2B5EF4-FFF2-40B4-BE49-F238E27FC236}">
                <a16:creationId xmlns:a16="http://schemas.microsoft.com/office/drawing/2014/main" id="{246D4E8A-9EA1-8A28-E968-490E8C74FCF9}"/>
              </a:ext>
            </a:extLst>
          </p:cNvPr>
          <p:cNvPicPr>
            <a:picLocks noChangeAspect="1"/>
          </p:cNvPicPr>
          <p:nvPr/>
        </p:nvPicPr>
        <p:blipFill>
          <a:blip r:embed="rId2"/>
          <a:stretch>
            <a:fillRect/>
          </a:stretch>
        </p:blipFill>
        <p:spPr>
          <a:xfrm>
            <a:off x="5346391" y="365125"/>
            <a:ext cx="6007409" cy="5721644"/>
          </a:xfrm>
          <a:prstGeom prst="rect">
            <a:avLst/>
          </a:prstGeom>
        </p:spPr>
      </p:pic>
      <p:pic>
        <p:nvPicPr>
          <p:cNvPr id="9" name="图片 8">
            <a:extLst>
              <a:ext uri="{FF2B5EF4-FFF2-40B4-BE49-F238E27FC236}">
                <a16:creationId xmlns:a16="http://schemas.microsoft.com/office/drawing/2014/main" id="{77BD43F9-6659-9377-814A-27FDA83B1D64}"/>
              </a:ext>
            </a:extLst>
          </p:cNvPr>
          <p:cNvPicPr>
            <a:picLocks noChangeAspect="1"/>
          </p:cNvPicPr>
          <p:nvPr/>
        </p:nvPicPr>
        <p:blipFill>
          <a:blip r:embed="rId3"/>
          <a:stretch>
            <a:fillRect/>
          </a:stretch>
        </p:blipFill>
        <p:spPr>
          <a:xfrm>
            <a:off x="838200" y="2829051"/>
            <a:ext cx="2781443" cy="793791"/>
          </a:xfrm>
          <a:prstGeom prst="rect">
            <a:avLst/>
          </a:prstGeom>
        </p:spPr>
      </p:pic>
      <p:sp>
        <p:nvSpPr>
          <p:cNvPr id="10" name="文本框 9">
            <a:extLst>
              <a:ext uri="{FF2B5EF4-FFF2-40B4-BE49-F238E27FC236}">
                <a16:creationId xmlns:a16="http://schemas.microsoft.com/office/drawing/2014/main" id="{D11D1B05-396A-FDD4-3B06-3BEF473710BE}"/>
              </a:ext>
            </a:extLst>
          </p:cNvPr>
          <p:cNvSpPr txBox="1"/>
          <p:nvPr/>
        </p:nvSpPr>
        <p:spPr>
          <a:xfrm>
            <a:off x="897776" y="1924415"/>
            <a:ext cx="2684873" cy="369332"/>
          </a:xfrm>
          <a:prstGeom prst="rect">
            <a:avLst/>
          </a:prstGeom>
          <a:noFill/>
        </p:spPr>
        <p:txBody>
          <a:bodyPr wrap="square" rtlCol="0">
            <a:spAutoFit/>
          </a:bodyPr>
          <a:lstStyle/>
          <a:p>
            <a:r>
              <a:rPr lang="zh-CN" altLang="en-US" dirty="0"/>
              <a:t>输出结果</a:t>
            </a:r>
            <a:r>
              <a:rPr lang="en-US" altLang="zh-CN" dirty="0"/>
              <a:t>:</a:t>
            </a:r>
            <a:endParaRPr lang="zh-CN" altLang="en-US" dirty="0"/>
          </a:p>
        </p:txBody>
      </p:sp>
      <p:sp>
        <p:nvSpPr>
          <p:cNvPr id="11" name="文本框 10">
            <a:extLst>
              <a:ext uri="{FF2B5EF4-FFF2-40B4-BE49-F238E27FC236}">
                <a16:creationId xmlns:a16="http://schemas.microsoft.com/office/drawing/2014/main" id="{EB6301A4-E35A-9B73-DCAA-C4BC8C069014}"/>
              </a:ext>
            </a:extLst>
          </p:cNvPr>
          <p:cNvSpPr txBox="1"/>
          <p:nvPr/>
        </p:nvSpPr>
        <p:spPr>
          <a:xfrm>
            <a:off x="725774" y="4437088"/>
            <a:ext cx="3651354" cy="1200329"/>
          </a:xfrm>
          <a:prstGeom prst="rect">
            <a:avLst/>
          </a:prstGeom>
          <a:noFill/>
        </p:spPr>
        <p:txBody>
          <a:bodyPr wrap="square" rtlCol="0">
            <a:spAutoFit/>
          </a:bodyPr>
          <a:lstStyle/>
          <a:p>
            <a:r>
              <a:rPr lang="zh-CN" altLang="en-US" b="0" i="0" dirty="0">
                <a:solidFill>
                  <a:srgbClr val="000000"/>
                </a:solidFill>
                <a:effectLst/>
                <a:latin typeface="-apple-system"/>
              </a:rPr>
              <a:t>在程序的最后，</a:t>
            </a:r>
            <a:r>
              <a:rPr lang="en-US" altLang="zh-CN" b="0" i="0" dirty="0">
                <a:solidFill>
                  <a:srgbClr val="000000"/>
                </a:solidFill>
                <a:effectLst/>
                <a:latin typeface="-apple-system"/>
              </a:rPr>
              <a:t>node1 </a:t>
            </a:r>
            <a:r>
              <a:rPr lang="zh-CN" altLang="en-US" b="0" i="0" dirty="0">
                <a:solidFill>
                  <a:srgbClr val="000000"/>
                </a:solidFill>
                <a:effectLst/>
                <a:latin typeface="-apple-system"/>
              </a:rPr>
              <a:t>和 </a:t>
            </a:r>
            <a:r>
              <a:rPr lang="en-US" altLang="zh-CN" b="0" i="0" dirty="0">
                <a:solidFill>
                  <a:srgbClr val="000000"/>
                </a:solidFill>
                <a:effectLst/>
                <a:latin typeface="-apple-system"/>
              </a:rPr>
              <a:t>node2 </a:t>
            </a:r>
            <a:r>
              <a:rPr lang="zh-CN" altLang="en-US" b="0" i="0" dirty="0">
                <a:solidFill>
                  <a:srgbClr val="000000"/>
                </a:solidFill>
                <a:effectLst/>
                <a:latin typeface="-apple-system"/>
              </a:rPr>
              <a:t>的引用计数并没有降为</a:t>
            </a:r>
            <a:r>
              <a:rPr lang="en-US" altLang="zh-CN" b="0" i="0" dirty="0">
                <a:solidFill>
                  <a:srgbClr val="000000"/>
                </a:solidFill>
                <a:effectLst/>
                <a:latin typeface="-apple-system"/>
              </a:rPr>
              <a:t>0.</a:t>
            </a:r>
            <a:r>
              <a:rPr lang="zh-CN" altLang="en-US" b="0" i="0" dirty="0">
                <a:solidFill>
                  <a:srgbClr val="000000"/>
                </a:solidFill>
                <a:effectLst/>
                <a:latin typeface="-apple-system"/>
              </a:rPr>
              <a:t>因为它们之间存在循环引用，</a:t>
            </a:r>
            <a:r>
              <a:rPr lang="en-US" altLang="zh-CN" b="0" i="0" dirty="0">
                <a:solidFill>
                  <a:srgbClr val="000000"/>
                </a:solidFill>
                <a:effectLst/>
                <a:latin typeface="-apple-system"/>
              </a:rPr>
              <a:t>node1 </a:t>
            </a:r>
            <a:r>
              <a:rPr lang="zh-CN" altLang="en-US" b="0" i="0" dirty="0">
                <a:solidFill>
                  <a:srgbClr val="000000"/>
                </a:solidFill>
                <a:effectLst/>
                <a:latin typeface="-apple-system"/>
              </a:rPr>
              <a:t>引用 </a:t>
            </a:r>
            <a:r>
              <a:rPr lang="en-US" altLang="zh-CN" b="0" i="0" dirty="0">
                <a:solidFill>
                  <a:srgbClr val="000000"/>
                </a:solidFill>
                <a:effectLst/>
                <a:latin typeface="-apple-system"/>
              </a:rPr>
              <a:t>node2</a:t>
            </a:r>
            <a:r>
              <a:rPr lang="zh-CN" altLang="en-US" b="0" i="0" dirty="0">
                <a:solidFill>
                  <a:srgbClr val="000000"/>
                </a:solidFill>
                <a:effectLst/>
                <a:latin typeface="-apple-system"/>
              </a:rPr>
              <a:t>，</a:t>
            </a:r>
            <a:r>
              <a:rPr lang="en-US" altLang="zh-CN" b="0" i="0" dirty="0">
                <a:solidFill>
                  <a:srgbClr val="000000"/>
                </a:solidFill>
                <a:effectLst/>
                <a:latin typeface="-apple-system"/>
              </a:rPr>
              <a:t>node2 </a:t>
            </a:r>
            <a:r>
              <a:rPr lang="zh-CN" altLang="en-US" b="0" i="0" dirty="0">
                <a:solidFill>
                  <a:srgbClr val="000000"/>
                </a:solidFill>
                <a:effectLst/>
                <a:latin typeface="-apple-system"/>
              </a:rPr>
              <a:t>又引用 </a:t>
            </a:r>
            <a:r>
              <a:rPr lang="en-US" altLang="zh-CN" b="0" i="0" dirty="0">
                <a:solidFill>
                  <a:srgbClr val="000000"/>
                </a:solidFill>
                <a:effectLst/>
                <a:latin typeface="-apple-system"/>
              </a:rPr>
              <a:t>node1</a:t>
            </a:r>
            <a:endParaRPr lang="zh-CN" altLang="en-US" dirty="0"/>
          </a:p>
        </p:txBody>
      </p:sp>
    </p:spTree>
    <p:extLst>
      <p:ext uri="{BB962C8B-B14F-4D97-AF65-F5344CB8AC3E}">
        <p14:creationId xmlns:p14="http://schemas.microsoft.com/office/powerpoint/2010/main" val="378191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526A-795B-20D4-42B6-8CEC48C327D5}"/>
              </a:ext>
            </a:extLst>
          </p:cNvPr>
          <p:cNvSpPr>
            <a:spLocks noGrp="1"/>
          </p:cNvSpPr>
          <p:nvPr>
            <p:ph type="title"/>
          </p:nvPr>
        </p:nvSpPr>
        <p:spPr/>
        <p:txBody>
          <a:bodyPr/>
          <a:lstStyle/>
          <a:p>
            <a:r>
              <a:rPr lang="zh-CN" altLang="en-US" b="1" i="0" dirty="0">
                <a:solidFill>
                  <a:srgbClr val="000000"/>
                </a:solidFill>
                <a:effectLst/>
                <a:latin typeface="-apple-system"/>
              </a:rPr>
              <a:t>垃圾回收触发条件</a:t>
            </a:r>
            <a:endParaRPr lang="zh-CN" altLang="en-US" dirty="0"/>
          </a:p>
        </p:txBody>
      </p:sp>
      <p:sp>
        <p:nvSpPr>
          <p:cNvPr id="4" name="Rectangle 1">
            <a:extLst>
              <a:ext uri="{FF2B5EF4-FFF2-40B4-BE49-F238E27FC236}">
                <a16:creationId xmlns:a16="http://schemas.microsoft.com/office/drawing/2014/main" id="{5AB512A8-B72C-5BA9-4F41-3D2416B5B0F7}"/>
              </a:ext>
            </a:extLst>
          </p:cNvPr>
          <p:cNvSpPr>
            <a:spLocks noGrp="1" noChangeArrowheads="1"/>
          </p:cNvSpPr>
          <p:nvPr>
            <p:ph idx="1"/>
          </p:nvPr>
        </p:nvSpPr>
        <p:spPr bwMode="auto">
          <a:xfrm>
            <a:off x="838200" y="1690688"/>
            <a:ext cx="6413935"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Arial" panose="020B0604020202020204" pitchFamily="34" charset="0"/>
                <a:ea typeface="-apple-system"/>
              </a:rPr>
              <a:t>垃圾回收器会在以下情况触发:</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Arial" panose="020B0604020202020204" pitchFamily="34" charset="0"/>
                <a:ea typeface="-apple-system"/>
              </a:rPr>
              <a:t>当第一代的对象数量达到一定阈值时。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Arial" panose="020B0604020202020204" pitchFamily="34" charset="0"/>
                <a:ea typeface="-apple-system"/>
              </a:rPr>
              <a:t>当系统内存不足时。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Arial" panose="020B0604020202020204" pitchFamily="34" charset="0"/>
                <a:ea typeface="-apple-system"/>
              </a:rPr>
              <a:t>手动触发（例如使用</a:t>
            </a:r>
            <a:r>
              <a:rPr kumimoji="0" lang="zh-CN" altLang="zh-CN" b="0" i="0" u="none" strike="noStrike" cap="none" normalizeH="0" baseline="0" dirty="0">
                <a:ln>
                  <a:noFill/>
                </a:ln>
                <a:solidFill>
                  <a:srgbClr val="C9AE75"/>
                </a:solidFill>
                <a:effectLst/>
                <a:latin typeface="Arial Unicode MS"/>
                <a:ea typeface="Menlo"/>
              </a:rPr>
              <a:t>gc.collect()</a:t>
            </a:r>
            <a:r>
              <a:rPr kumimoji="0" lang="zh-CN" altLang="zh-CN" b="0" i="0" u="none" strike="noStrike" cap="none" normalizeH="0" baseline="0" dirty="0">
                <a:ln>
                  <a:noFill/>
                </a:ln>
                <a:solidFill>
                  <a:srgbClr val="000000"/>
                </a:solidFill>
                <a:effectLst/>
                <a:ea typeface="-apple-system"/>
              </a:rPr>
              <a:t>）。</a:t>
            </a:r>
            <a:endParaRPr kumimoji="0" lang="zh-CN" altLang="zh-CN" b="0" i="0" u="none" strike="noStrike" cap="none" normalizeH="0" baseline="0" dirty="0">
              <a:ln>
                <a:noFill/>
              </a:ln>
              <a:solidFill>
                <a:srgbClr val="000000"/>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07984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988</Words>
  <Application>Microsoft Office PowerPoint</Application>
  <PresentationFormat>宽屏</PresentationFormat>
  <Paragraphs>96</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-apple-system</vt:lpstr>
      <vt:lpstr>Arial Unicode MS</vt:lpstr>
      <vt:lpstr>等线</vt:lpstr>
      <vt:lpstr>等线 Light</vt:lpstr>
      <vt:lpstr>Arial</vt:lpstr>
      <vt:lpstr>Office 主题​​</vt:lpstr>
      <vt:lpstr>C++和Python3内存安全性比较 </vt:lpstr>
      <vt:lpstr>目录</vt:lpstr>
      <vt:lpstr>研究背景</vt:lpstr>
      <vt:lpstr>内存管理机制</vt:lpstr>
      <vt:lpstr>总体比较</vt:lpstr>
      <vt:lpstr>Python的内存管理</vt:lpstr>
      <vt:lpstr>引用计数</vt:lpstr>
      <vt:lpstr>引用计数</vt:lpstr>
      <vt:lpstr>垃圾回收触发条件</vt:lpstr>
      <vt:lpstr>标记-清除算法(Mark-and-Sweep)</vt:lpstr>
      <vt:lpstr>标记清除算法</vt:lpstr>
      <vt:lpstr>分代收集(Generational Collection)</vt:lpstr>
      <vt:lpstr>分代收集</vt:lpstr>
      <vt:lpstr>复制(Copying)</vt:lpstr>
      <vt:lpstr>PowerPoint 演示文稿</vt:lpstr>
      <vt:lpstr>C++的内存管理</vt:lpstr>
      <vt:lpstr>内存分配</vt:lpstr>
      <vt:lpstr>智能指针</vt:lpstr>
      <vt:lpstr>智能指针</vt:lpstr>
      <vt:lpstr>C++中的内存问题</vt:lpstr>
      <vt:lpstr>缓冲区溢出</vt:lpstr>
      <vt:lpstr>Python3中的内存问题</vt:lpstr>
      <vt:lpstr>结论</vt:lpstr>
      <vt:lpstr>参考资料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wsy_mustard@163.com</dc:creator>
  <cp:lastModifiedBy>wsy_mustard@163.com</cp:lastModifiedBy>
  <cp:revision>1</cp:revision>
  <dcterms:created xsi:type="dcterms:W3CDTF">2024-12-16T15:45:07Z</dcterms:created>
  <dcterms:modified xsi:type="dcterms:W3CDTF">2024-12-16T16:05:48Z</dcterms:modified>
</cp:coreProperties>
</file>