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62" r:id="rId7"/>
    <p:sldId id="263" r:id="rId8"/>
    <p:sldId id="264" r:id="rId9"/>
    <p:sldId id="258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572153402279554E-2"/>
          <c:y val="3.1220950415545876E-2"/>
          <c:w val="0.83318108634182675"/>
          <c:h val="0.882062482850102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0.异或</c:v>
                </c:pt>
                <c:pt idx="1">
                  <c:v>1.加</c:v>
                </c:pt>
                <c:pt idx="2">
                  <c:v>2.减</c:v>
                </c:pt>
                <c:pt idx="3">
                  <c:v>3.乘</c:v>
                </c:pt>
                <c:pt idx="4">
                  <c:v>4.整除</c:v>
                </c:pt>
                <c:pt idx="5">
                  <c:v>5.取模</c:v>
                </c:pt>
                <c:pt idx="6">
                  <c:v>6.整除、取模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28</c:v>
                </c:pt>
                <c:pt idx="1">
                  <c:v>28</c:v>
                </c:pt>
                <c:pt idx="2">
                  <c:v>28</c:v>
                </c:pt>
                <c:pt idx="3">
                  <c:v>83</c:v>
                </c:pt>
                <c:pt idx="4">
                  <c:v>678</c:v>
                </c:pt>
                <c:pt idx="5">
                  <c:v>704</c:v>
                </c:pt>
                <c:pt idx="6">
                  <c:v>787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48-4232-A0E3-11E9886572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9145551"/>
        <c:axId val="1919151311"/>
      </c:barChart>
      <c:catAx>
        <c:axId val="191914555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9151311"/>
        <c:crosses val="autoZero"/>
        <c:auto val="1"/>
        <c:lblAlgn val="ctr"/>
        <c:lblOffset val="100"/>
        <c:noMultiLvlLbl val="0"/>
      </c:catAx>
      <c:valAx>
        <c:axId val="1919151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91455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5.4502829724409452E-2"/>
          <c:y val="0.12290535736334102"/>
          <c:w val="0.89393467027559059"/>
          <c:h val="0.798222017856458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0.乘法对照</c:v>
                </c:pt>
                <c:pt idx="1">
                  <c:v>1.普通整除</c:v>
                </c:pt>
                <c:pt idx="2">
                  <c:v>2.编译器优化</c:v>
                </c:pt>
                <c:pt idx="3">
                  <c:v>3.优化版本二</c:v>
                </c:pt>
                <c:pt idx="4">
                  <c:v>4.优化版本三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83</c:v>
                </c:pt>
                <c:pt idx="1">
                  <c:v>729</c:v>
                </c:pt>
                <c:pt idx="2">
                  <c:v>251</c:v>
                </c:pt>
                <c:pt idx="3">
                  <c:v>139</c:v>
                </c:pt>
                <c:pt idx="4">
                  <c:v>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88-4140-A664-C2B6D8E7E54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4227855"/>
        <c:axId val="454236015"/>
      </c:barChart>
      <c:catAx>
        <c:axId val="454227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4236015"/>
        <c:crosses val="autoZero"/>
        <c:auto val="1"/>
        <c:lblAlgn val="ctr"/>
        <c:lblOffset val="100"/>
        <c:noMultiLvlLbl val="0"/>
      </c:catAx>
      <c:valAx>
        <c:axId val="454236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4227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81413-9E1C-218A-BCEA-D4306396A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C799AB-4D2B-1C58-A88A-582E998AF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B992D-C4AB-1360-5A22-A7FBB3F9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7D46-7E99-4FF9-BADB-29C44F536806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55744-FFF6-C546-33AD-6096D33D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5139E5-A501-CA4D-FA53-069A2659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D3B28-57CF-4202-80A0-598B81B36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80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EB9AF-D3D7-BD4F-8A83-95D1B169A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1E59B6-BD93-2329-92B2-00C50432B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20B6B5-35D4-1933-F385-48BCD233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7D46-7E99-4FF9-BADB-29C44F536806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82290-45FE-69F7-8B66-AB7C9BFF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9B761C-832D-DC42-E803-21BF9CB4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D3B28-57CF-4202-80A0-598B81B36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02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79C1F5-A891-2FE2-AEC8-3FD3FF644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5138FB-39CD-84D8-59D5-70940C18A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444913-A5C5-0B02-2236-15719C32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7D46-7E99-4FF9-BADB-29C44F536806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4ADB8B-0D2C-A812-D6DA-D537A110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700FD1-166C-77DC-5D0D-5542B395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D3B28-57CF-4202-80A0-598B81B36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0E0AD-46D5-6339-AED1-A80ACFDA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F8BEC-822D-3049-626F-7AB9A8A0E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3E434F-F9AF-584D-5E69-17F9D270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7D46-7E99-4FF9-BADB-29C44F536806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1BBED-FADF-8204-EE85-B6AA7988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0267C-8AF5-F9BA-EA4F-9842B2F4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D3B28-57CF-4202-80A0-598B81B36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99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AA164-2BE5-4159-B455-292B88132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3E59CE-4817-F1D5-3DF9-383F4A4EF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E0A191-E08B-909F-443F-A8A07A8C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7D46-7E99-4FF9-BADB-29C44F536806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DDD7A-6629-E53D-F122-504C75292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D5AA2-0382-9D5D-661A-B57AD8C5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D3B28-57CF-4202-80A0-598B81B36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94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B4782-9CED-B564-BD68-71E464C4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C5A83-E075-737C-C2FB-300F3952E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463A72-311F-280D-A5BE-BD0740F86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2FE30E-513F-4394-C79E-1760F38E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7D46-7E99-4FF9-BADB-29C44F536806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DF1532-BA80-C1A6-79BD-F7EDF62A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816FB5-7AA1-B99D-822C-BA94E057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D3B28-57CF-4202-80A0-598B81B36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08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FC5E1-CDCC-0B7F-DB7F-7B94D718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13D4EB-2CC3-F26B-B2BB-85236EE63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FAA8CC-8E3C-E805-6102-A796CC9C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B6D93D-C300-B226-9BD1-DEFCFAB37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540A8D-A84A-5544-3F57-9127940AD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FC18E5-C7F3-B47E-6135-FC0BBFDA2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7D46-7E99-4FF9-BADB-29C44F536806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B27A1F-C780-E97D-09CA-34AAC5AB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0C7BA8-43C5-55EB-A57B-FC9C269A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D3B28-57CF-4202-80A0-598B81B36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53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B2A29-1BB4-816A-5CD4-82CCF12C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24424F-ADA5-50F5-8BD3-8D6BC874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7D46-7E99-4FF9-BADB-29C44F536806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CA04FC-B1DF-D17B-E5FB-DC2141AA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E4771D-46DE-8067-18BF-1F8825C2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D3B28-57CF-4202-80A0-598B81B36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18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E5ED95-981C-4713-80C3-B91006AA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7D46-7E99-4FF9-BADB-29C44F536806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C038E3-1716-377A-BA41-08B5F236C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A3A66A-523B-048D-8DDA-39FEC69A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D3B28-57CF-4202-80A0-598B81B36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05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8BD26-4909-C705-63A1-150E7E000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24C72C-2FDD-7E9D-DFC7-00C8B98D7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3989A9-ADDF-9D22-83EE-5FB934E53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429B80-8DB0-5F45-3A3B-F33CE74E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7D46-7E99-4FF9-BADB-29C44F536806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20C99E-9258-4853-D956-C2225ECC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BC6F55-8B82-3639-031E-439C4FCA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D3B28-57CF-4202-80A0-598B81B36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82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B82C2-F1AB-DD6E-0F28-78170B282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D2E367-D7ED-4057-FE61-3FD6BCD72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BE8911-46ED-DCE5-5B01-19301BDDC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2FE022-F0B2-C33A-A392-73BEA5CE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7D46-7E99-4FF9-BADB-29C44F536806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45FB84-0D59-3D09-E58D-92C53233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2EAA02-8A9E-A5FF-F6F0-17A1F167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D3B28-57CF-4202-80A0-598B81B36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5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C951D5-2A59-1344-D717-B6BDBDD7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17EA25-644A-1108-C91A-CF452A69D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12E79-7DA7-7B12-FBC1-59F6BB315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87D46-7E99-4FF9-BADB-29C44F536806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F4B15-AAB4-1AA4-D1C8-97C27990E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02FD3-7E44-0D79-D586-B3EF1F3D5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D3B28-57CF-4202-80A0-598B81B36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34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83E67-3853-797D-63DF-6D2EFA50B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8682"/>
            <a:ext cx="9144000" cy="13403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200" dirty="0"/>
              <a:t>Barrett </a:t>
            </a:r>
            <a:r>
              <a:rPr lang="zh-CN" altLang="en-US" sz="4200" dirty="0"/>
              <a:t>模乘算法：</a:t>
            </a:r>
            <a:br>
              <a:rPr lang="en-US" altLang="zh-CN" sz="4200" dirty="0"/>
            </a:br>
            <a:r>
              <a:rPr lang="en-US" altLang="zh-CN" sz="4200" dirty="0"/>
              <a:t>C/C++</a:t>
            </a:r>
            <a:r>
              <a:rPr lang="zh-CN" altLang="en-US" sz="4200" dirty="0"/>
              <a:t>中整数除法的高效实现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095E2936-586B-8CD0-A893-D67CCB188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7602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南京大学   鲍辰睿</a:t>
            </a:r>
            <a:endParaRPr lang="en-US" altLang="zh-CN" sz="2200" dirty="0"/>
          </a:p>
          <a:p>
            <a:r>
              <a:rPr lang="en-US" altLang="zh-CN" sz="2200" dirty="0"/>
              <a:t>2024 </a:t>
            </a:r>
            <a:r>
              <a:rPr lang="zh-CN" altLang="en-US" sz="2200" dirty="0"/>
              <a:t>年 </a:t>
            </a:r>
            <a:r>
              <a:rPr lang="en-US" altLang="zh-CN" sz="2200" dirty="0"/>
              <a:t>12 </a:t>
            </a:r>
            <a:r>
              <a:rPr lang="zh-CN" altLang="en-US" sz="22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785467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79EA2-D20B-3530-FA42-534E1FB6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5. </a:t>
            </a:r>
            <a:r>
              <a:rPr lang="zh-CN" altLang="en-US" sz="3200" b="1" dirty="0"/>
              <a:t>总结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F17BA59-49CE-A651-E7BA-7185A5809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>
              <a:lnSpc>
                <a:spcPct val="100000"/>
              </a:lnSpc>
              <a:buNone/>
            </a:pPr>
            <a:r>
              <a:rPr lang="zh-CN" altLang="en-US" sz="2200" b="0" dirty="0">
                <a:solidFill>
                  <a:srgbClr val="000000"/>
                </a:solidFill>
                <a:effectLst/>
                <a:latin typeface="FandolSong-Regular"/>
              </a:rPr>
              <a:t>在编程语言的各种基础运算中，整除、取模运算的开销尤其高昂。</a:t>
            </a:r>
            <a:endParaRPr lang="en-US" altLang="zh-CN" sz="2200" b="0" dirty="0">
              <a:solidFill>
                <a:srgbClr val="000000"/>
              </a:solidFill>
              <a:effectLst/>
              <a:latin typeface="FandolSong-Regular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zh-CN" altLang="en-US" sz="2200" b="0" dirty="0">
                <a:solidFill>
                  <a:srgbClr val="000000"/>
                </a:solidFill>
                <a:effectLst/>
                <a:latin typeface="FandolSong-Regular"/>
              </a:rPr>
              <a:t>作为注重性能的语言，</a:t>
            </a:r>
            <a:r>
              <a:rPr lang="en-US" altLang="zh-CN" sz="2200" b="0" dirty="0">
                <a:solidFill>
                  <a:srgbClr val="000000"/>
                </a:solidFill>
                <a:effectLst/>
                <a:latin typeface="LMRoman10-Regular"/>
              </a:rPr>
              <a:t>C </a:t>
            </a:r>
            <a:r>
              <a:rPr lang="zh-CN" altLang="en-US" sz="2200" b="0" dirty="0">
                <a:solidFill>
                  <a:srgbClr val="000000"/>
                </a:solidFill>
                <a:effectLst/>
                <a:latin typeface="FandolSong-Regular"/>
              </a:rPr>
              <a:t>和 </a:t>
            </a:r>
            <a:r>
              <a:rPr lang="en-US" altLang="zh-CN" sz="2200" b="0" dirty="0">
                <a:solidFill>
                  <a:srgbClr val="000000"/>
                </a:solidFill>
                <a:effectLst/>
                <a:latin typeface="LMRoman10-Regular"/>
              </a:rPr>
              <a:t>C++ </a:t>
            </a:r>
            <a:r>
              <a:rPr lang="zh-CN" altLang="en-US" sz="2200" b="0" dirty="0">
                <a:solidFill>
                  <a:srgbClr val="000000"/>
                </a:solidFill>
                <a:effectLst/>
                <a:latin typeface="FandolSong-Regular"/>
              </a:rPr>
              <a:t>内置了编译优化，基于 </a:t>
            </a:r>
            <a:r>
              <a:rPr lang="en-US" altLang="zh-CN" sz="2200" b="0" dirty="0">
                <a:solidFill>
                  <a:srgbClr val="000000"/>
                </a:solidFill>
                <a:effectLst/>
                <a:latin typeface="LMRoman10-Regular"/>
              </a:rPr>
              <a:t>Barrett </a:t>
            </a:r>
            <a:r>
              <a:rPr lang="zh-CN" altLang="en-US" sz="2200" b="0" dirty="0">
                <a:solidFill>
                  <a:srgbClr val="000000"/>
                </a:solidFill>
                <a:effectLst/>
                <a:latin typeface="FandolSong-Regular"/>
              </a:rPr>
              <a:t>模乘算法，将除数为常量的除法转化为乘法来计算，使其速度得到大幅提升。</a:t>
            </a:r>
            <a:endParaRPr lang="en-US" altLang="zh-CN" sz="2200" b="0" dirty="0">
              <a:solidFill>
                <a:srgbClr val="000000"/>
              </a:solidFill>
              <a:effectLst/>
              <a:latin typeface="FandolSong-Regular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zh-CN" altLang="en-US" sz="2200" b="0" dirty="0">
                <a:solidFill>
                  <a:srgbClr val="000000"/>
                </a:solidFill>
                <a:effectLst/>
                <a:latin typeface="FandolSong-Regular"/>
              </a:rPr>
              <a:t>对于编码者而言，</a:t>
            </a:r>
            <a:r>
              <a:rPr lang="en-US" altLang="zh-CN" sz="2200" b="0" dirty="0">
                <a:solidFill>
                  <a:srgbClr val="000000"/>
                </a:solidFill>
                <a:effectLst/>
                <a:latin typeface="LMRoman10-Regular"/>
              </a:rPr>
              <a:t>Barrett </a:t>
            </a:r>
            <a:r>
              <a:rPr lang="zh-CN" altLang="en-US" sz="2200" b="0" dirty="0">
                <a:solidFill>
                  <a:srgbClr val="000000"/>
                </a:solidFill>
                <a:effectLst/>
                <a:latin typeface="FandolSong-Regular"/>
              </a:rPr>
              <a:t>模乘算法原理简单、代码难度低，必要时可以手动实现，是一种性价比高、值得学习了解的技术。</a:t>
            </a:r>
            <a:endParaRPr lang="zh-CN" altLang="en-US" sz="22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A5C8552-94FA-628C-2F93-5BE3546BA85D}"/>
              </a:ext>
            </a:extLst>
          </p:cNvPr>
          <p:cNvCxnSpPr>
            <a:cxnSpLocks/>
          </p:cNvCxnSpPr>
          <p:nvPr/>
        </p:nvCxnSpPr>
        <p:spPr>
          <a:xfrm>
            <a:off x="0" y="1309036"/>
            <a:ext cx="55152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987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DF3514E-BD42-E443-DF25-EF1987C59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74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200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36363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D0245-9BFC-01E7-28EE-1F03187D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74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8C6AF-CAA5-2B15-F9D4-7DB65B390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3993" y="1758248"/>
            <a:ext cx="8844013" cy="435133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整数除法是什么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整数除法为何需要优化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整数除法的高效实现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整数除法的优化效果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总结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D41F76A-C062-BB03-DA4A-7D2CC89EE2BF}"/>
              </a:ext>
            </a:extLst>
          </p:cNvPr>
          <p:cNvCxnSpPr>
            <a:cxnSpLocks/>
          </p:cNvCxnSpPr>
          <p:nvPr/>
        </p:nvCxnSpPr>
        <p:spPr>
          <a:xfrm>
            <a:off x="0" y="1328286"/>
            <a:ext cx="55152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3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C4DEE-8CCE-DA26-FB9A-F5B39A69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1. </a:t>
            </a:r>
            <a:r>
              <a:rPr lang="zh-CN" altLang="en-US" sz="3200" b="1" dirty="0"/>
              <a:t>整数除法是什么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6A7CAA-D1BB-8902-867C-922776F5A7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4078" y="18641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>
                    <a:latin typeface="+mn-ea"/>
                  </a:rPr>
                  <a:t>简单地说：整数除法</a:t>
                </a:r>
                <a:r>
                  <a:rPr lang="en-US" altLang="zh-CN" sz="2200" dirty="0">
                    <a:latin typeface="+mn-ea"/>
                  </a:rPr>
                  <a:t>(</a:t>
                </a:r>
                <a:r>
                  <a:rPr lang="zh-CN" altLang="en-US" sz="2200" dirty="0">
                    <a:latin typeface="+mn-ea"/>
                  </a:rPr>
                  <a:t>整除</a:t>
                </a:r>
                <a:r>
                  <a:rPr lang="en-US" altLang="zh-CN" sz="2200" dirty="0">
                    <a:latin typeface="+mn-ea"/>
                  </a:rPr>
                  <a:t>) = </a:t>
                </a:r>
                <a:r>
                  <a:rPr lang="zh-CN" altLang="en-US" sz="2200" dirty="0">
                    <a:latin typeface="+mn-ea"/>
                  </a:rPr>
                  <a:t>除法 </a:t>
                </a:r>
                <a:r>
                  <a:rPr lang="en-US" altLang="zh-CN" sz="2200" dirty="0">
                    <a:latin typeface="+mn-ea"/>
                  </a:rPr>
                  <a:t>+ </a:t>
                </a:r>
                <a:r>
                  <a:rPr lang="zh-CN" altLang="en-US" sz="2200" dirty="0">
                    <a:latin typeface="+mn-ea"/>
                  </a:rPr>
                  <a:t>取整</a:t>
                </a:r>
                <a:endParaRPr lang="en-US" altLang="zh-CN" sz="22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zh-CN" sz="2200" dirty="0">
                  <a:latin typeface="+mn-ea"/>
                </a:endParaRPr>
              </a:p>
              <a:p>
                <a:r>
                  <a:rPr lang="zh-CN" altLang="en-US" sz="2200" dirty="0">
                    <a:latin typeface="+mn-ea"/>
                  </a:rPr>
                  <a:t>对于正整数，取整方式为</a:t>
                </a:r>
                <a:r>
                  <a:rPr lang="zh-CN" altLang="en-US" sz="2200" b="1" dirty="0">
                    <a:latin typeface="+mn-ea"/>
                  </a:rPr>
                  <a:t>向下取整</a:t>
                </a:r>
                <a:r>
                  <a:rPr lang="zh-CN" altLang="en-US" sz="2200" dirty="0">
                    <a:latin typeface="+mn-ea"/>
                  </a:rPr>
                  <a:t>：</a:t>
                </a:r>
                <a:endParaRPr lang="en-US" altLang="zh-CN" sz="22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zh-CN" altLang="en-US" sz="2200" dirty="0">
                    <a:latin typeface="+mn-ea"/>
                  </a:rPr>
                  <a:t>    对于正整数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dirty="0">
                    <a:latin typeface="+mn-ea"/>
                  </a:rPr>
                  <a:t>，定义其整除运算</a:t>
                </a:r>
                <a:r>
                  <a:rPr lang="en-US" altLang="zh-CN" sz="22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altLang="zh-CN" sz="2200" dirty="0">
                    <a:latin typeface="+mn-ea"/>
                  </a:rPr>
                  <a:t>)</a:t>
                </a:r>
                <a:r>
                  <a:rPr lang="zh-CN" altLang="en-US" sz="2200" dirty="0">
                    <a:latin typeface="+mn-ea"/>
                  </a:rPr>
                  <a:t>的结果为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200" dirty="0">
                    <a:latin typeface="+mn-ea"/>
                  </a:rPr>
                  <a:t>。</a:t>
                </a:r>
                <a:endParaRPr lang="en-US" altLang="zh-CN" sz="22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zh-CN" altLang="en-US" sz="2200" dirty="0">
                    <a:latin typeface="+mn-ea"/>
                  </a:rPr>
                  <a:t>    其中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⌊"/>
                        <m:endChr m:val="⌋"/>
                        <m:ctrlPr>
                          <a:rPr lang="zh-CN" alt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latin typeface="+mn-ea"/>
                  </a:rPr>
                  <a:t>表示不大于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latin typeface="+mn-ea"/>
                  </a:rPr>
                  <a:t>的最大整数。</a:t>
                </a:r>
                <a:endParaRPr lang="en-US" altLang="zh-CN" sz="22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zh-CN" sz="2200" dirty="0">
                  <a:latin typeface="+mn-ea"/>
                </a:endParaRPr>
              </a:p>
              <a:p>
                <a:r>
                  <a:rPr lang="zh-CN" altLang="en-US" sz="2200" dirty="0">
                    <a:latin typeface="+mn-ea"/>
                  </a:rPr>
                  <a:t>对于负整数，取整方式有多种规定。</a:t>
                </a:r>
                <a:endParaRPr lang="en-US" altLang="zh-CN" sz="22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zh-CN" sz="2200" dirty="0">
                    <a:latin typeface="+mn-ea"/>
                  </a:rPr>
                  <a:t>    </a:t>
                </a:r>
                <a:r>
                  <a:rPr lang="zh-CN" altLang="en-US" sz="2200" dirty="0">
                    <a:latin typeface="+mn-ea"/>
                  </a:rPr>
                  <a:t>例如 </a:t>
                </a:r>
                <a:r>
                  <a:rPr lang="en-US" altLang="zh-CN" sz="2200" dirty="0">
                    <a:latin typeface="+mn-ea"/>
                  </a:rPr>
                  <a:t>C/C++/Java </a:t>
                </a:r>
                <a:r>
                  <a:rPr lang="zh-CN" altLang="en-US" sz="2200" dirty="0">
                    <a:latin typeface="+mn-ea"/>
                  </a:rPr>
                  <a:t>采用向零取整；</a:t>
                </a:r>
                <a:r>
                  <a:rPr lang="en-US" altLang="zh-CN" sz="2200" dirty="0">
                    <a:latin typeface="+mn-ea"/>
                  </a:rPr>
                  <a:t>Python </a:t>
                </a:r>
                <a:r>
                  <a:rPr lang="zh-CN" altLang="en-US" sz="2200" dirty="0">
                    <a:latin typeface="+mn-ea"/>
                  </a:rPr>
                  <a:t>采用向下取整。</a:t>
                </a:r>
                <a:endParaRPr lang="en-US" altLang="zh-CN" sz="22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zh-CN" sz="2200" dirty="0">
                    <a:latin typeface="+mn-ea"/>
                  </a:rPr>
                  <a:t>    </a:t>
                </a:r>
                <a:r>
                  <a:rPr lang="zh-CN" altLang="en-US" sz="2200" dirty="0">
                    <a:latin typeface="+mn-ea"/>
                  </a:rPr>
                  <a:t>为了省略不必要的细节，下面</a:t>
                </a:r>
                <a:r>
                  <a:rPr lang="zh-CN" altLang="en-US" sz="2200" b="1" dirty="0">
                    <a:latin typeface="+mn-ea"/>
                  </a:rPr>
                  <a:t>只讨论正整数的整除运算</a:t>
                </a:r>
                <a:r>
                  <a:rPr lang="zh-CN" altLang="en-US" sz="2200" dirty="0">
                    <a:latin typeface="+mn-ea"/>
                  </a:rPr>
                  <a:t>。</a:t>
                </a:r>
                <a:endParaRPr lang="en-US" altLang="zh-CN" sz="22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6A7CAA-D1BB-8902-867C-922776F5A7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4078" y="1864125"/>
                <a:ext cx="10515600" cy="4351338"/>
              </a:xfrm>
              <a:blipFill>
                <a:blip r:embed="rId2"/>
                <a:stretch>
                  <a:fillRect l="-696" t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F720B13-824E-5D26-DDEB-C95F712D6074}"/>
              </a:ext>
            </a:extLst>
          </p:cNvPr>
          <p:cNvCxnSpPr>
            <a:cxnSpLocks/>
          </p:cNvCxnSpPr>
          <p:nvPr/>
        </p:nvCxnSpPr>
        <p:spPr>
          <a:xfrm>
            <a:off x="0" y="1328286"/>
            <a:ext cx="55152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50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25877-BB9B-AEB2-7179-4E798CBC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2. </a:t>
            </a:r>
            <a:r>
              <a:rPr lang="zh-CN" altLang="en-US" sz="3200" b="1" dirty="0"/>
              <a:t>整数除法为何需要优化</a:t>
            </a:r>
          </a:p>
        </p:txBody>
      </p:sp>
      <p:graphicFrame>
        <p:nvGraphicFramePr>
          <p:cNvPr id="7" name="内容占位符 5">
            <a:extLst>
              <a:ext uri="{FF2B5EF4-FFF2-40B4-BE49-F238E27FC236}">
                <a16:creationId xmlns:a16="http://schemas.microsoft.com/office/drawing/2014/main" id="{13B2EEE6-AE6C-9AE5-4439-E721BD6F21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0611402"/>
              </p:ext>
            </p:extLst>
          </p:nvPr>
        </p:nvGraphicFramePr>
        <p:xfrm>
          <a:off x="1731631" y="2823126"/>
          <a:ext cx="8728736" cy="3540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F28F30E-E13E-E582-3893-AAD6DE459C33}"/>
                  </a:ext>
                </a:extLst>
              </p:cNvPr>
              <p:cNvSpPr txBox="1"/>
              <p:nvPr/>
            </p:nvSpPr>
            <p:spPr>
              <a:xfrm>
                <a:off x="3121793" y="2484572"/>
                <a:ext cx="59484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/>
                  <a:t>几种常用运算执行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zh-CN" altLang="en-US" sz="1600" i="1">
                        <a:latin typeface="Cambria Math" panose="02040503050406030204" pitchFamily="18" charset="0"/>
                      </a:rPr>
                      <m:t>次</m:t>
                    </m:r>
                  </m:oMath>
                </a14:m>
                <a:r>
                  <a:rPr lang="zh-CN" altLang="en-US" sz="1600" dirty="0"/>
                  <a:t>的平均用时</a:t>
                </a:r>
                <a:r>
                  <a:rPr lang="en-US" altLang="zh-CN" sz="1600" dirty="0"/>
                  <a:t>/</a:t>
                </a:r>
                <a:r>
                  <a:rPr lang="en-US" altLang="zh-CN" sz="1600" dirty="0" err="1"/>
                  <a:t>ms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F28F30E-E13E-E582-3893-AAD6DE459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793" y="2484572"/>
                <a:ext cx="5948412" cy="338554"/>
              </a:xfrm>
              <a:prstGeom prst="rect">
                <a:avLst/>
              </a:prstGeom>
              <a:blipFill>
                <a:blip r:embed="rId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A01BF58-37C1-097D-E798-CC5FC2ED480C}"/>
                  </a:ext>
                </a:extLst>
              </p:cNvPr>
              <p:cNvSpPr txBox="1"/>
              <p:nvPr/>
            </p:nvSpPr>
            <p:spPr>
              <a:xfrm>
                <a:off x="1345931" y="1545854"/>
                <a:ext cx="950013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>
                    <a:latin typeface="+mn-ea"/>
                  </a:rPr>
                  <a:t>对 </a:t>
                </a:r>
                <a:r>
                  <a:rPr lang="en-US" altLang="zh-CN" sz="2200" dirty="0">
                    <a:latin typeface="+mn-ea"/>
                  </a:rPr>
                  <a:t>C++ </a:t>
                </a:r>
                <a:r>
                  <a:rPr lang="zh-CN" altLang="en-US" sz="2200" dirty="0">
                    <a:latin typeface="+mn-ea"/>
                  </a:rPr>
                  <a:t>中几种常用运算的性能进行了测试（运算数为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32 </m:t>
                    </m:r>
                  </m:oMath>
                </a14:m>
                <a:r>
                  <a:rPr lang="zh-CN" altLang="en-US" sz="2200" dirty="0">
                    <a:latin typeface="+mn-ea"/>
                  </a:rPr>
                  <a:t>位有符号整型）。</a:t>
                </a:r>
                <a:endParaRPr lang="en-US" altLang="zh-CN" sz="2200" dirty="0">
                  <a:latin typeface="+mn-ea"/>
                </a:endParaRPr>
              </a:p>
              <a:p>
                <a:r>
                  <a:rPr lang="zh-CN" altLang="en-US" sz="2200" dirty="0">
                    <a:latin typeface="+mn-ea"/>
                  </a:rPr>
                  <a:t>可以看出整除运算的速度尤其慢，耗时为加减法的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30 </m:t>
                    </m:r>
                  </m:oMath>
                </a14:m>
                <a:r>
                  <a:rPr lang="zh-CN" altLang="en-US" sz="2200" dirty="0">
                    <a:latin typeface="+mn-ea"/>
                  </a:rPr>
                  <a:t>倍。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A01BF58-37C1-097D-E798-CC5FC2ED4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931" y="1545854"/>
                <a:ext cx="9500135" cy="769441"/>
              </a:xfrm>
              <a:prstGeom prst="rect">
                <a:avLst/>
              </a:prstGeom>
              <a:blipFill>
                <a:blip r:embed="rId4"/>
                <a:stretch>
                  <a:fillRect l="-834" t="-4762" r="-128" b="-15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05BA633-B8B5-2B25-C806-CBD93B209ECC}"/>
              </a:ext>
            </a:extLst>
          </p:cNvPr>
          <p:cNvCxnSpPr>
            <a:cxnSpLocks/>
          </p:cNvCxnSpPr>
          <p:nvPr/>
        </p:nvCxnSpPr>
        <p:spPr>
          <a:xfrm>
            <a:off x="0" y="1328286"/>
            <a:ext cx="55152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81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3DED59AC-4571-3395-19A1-625BCBAF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2. </a:t>
            </a:r>
            <a:r>
              <a:rPr lang="zh-CN" altLang="en-US" sz="3200" b="1" dirty="0"/>
              <a:t>整数除法为何需要优化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1CE483-EE72-F2BB-5F37-605BAC7D80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637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sz="2200" dirty="0">
                    <a:latin typeface="+mn-ea"/>
                  </a:rPr>
                  <a:t>测试结果表明，取模运算</a:t>
                </a:r>
                <a:r>
                  <a:rPr lang="en-US" altLang="zh-CN" sz="22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altLang="zh-CN" sz="2200" dirty="0">
                    <a:latin typeface="+mn-ea"/>
                  </a:rPr>
                  <a:t>)</a:t>
                </a:r>
                <a:r>
                  <a:rPr lang="zh-CN" altLang="en-US" sz="2200" dirty="0">
                    <a:latin typeface="+mn-ea"/>
                  </a:rPr>
                  <a:t>也很慢，并且和整除运算差不多慢。为什么？</a:t>
                </a:r>
                <a:endParaRPr lang="en-US" altLang="zh-CN" sz="22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zh-CN" sz="2200" dirty="0">
                    <a:latin typeface="+mn-ea"/>
                  </a:rPr>
                  <a:t>    </a:t>
                </a:r>
                <a:r>
                  <a:rPr lang="zh-CN" altLang="en-US" sz="2200" dirty="0">
                    <a:latin typeface="+mn-ea"/>
                  </a:rPr>
                  <a:t>事实上，这两种运算共用同一条汇编指令</a:t>
                </a:r>
                <a:r>
                  <a:rPr lang="en-US" altLang="zh-CN" sz="2200" dirty="0">
                    <a:latin typeface="+mn-ea"/>
                  </a:rPr>
                  <a:t>(</a:t>
                </a:r>
                <a:r>
                  <a:rPr lang="en-US" altLang="zh-CN" sz="2200" dirty="0" err="1">
                    <a:latin typeface="+mn-ea"/>
                  </a:rPr>
                  <a:t>idiv</a:t>
                </a:r>
                <a:r>
                  <a:rPr lang="en-US" altLang="zh-CN" sz="2200" dirty="0">
                    <a:latin typeface="+mn-ea"/>
                  </a:rPr>
                  <a:t>)</a:t>
                </a:r>
                <a:r>
                  <a:rPr lang="zh-CN" altLang="en-US" sz="2200" dirty="0">
                    <a:latin typeface="+mn-ea"/>
                  </a:rPr>
                  <a:t>。</a:t>
                </a:r>
                <a:endParaRPr lang="en-US" altLang="zh-CN" sz="22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zh-CN" altLang="en-US" sz="2200" dirty="0">
                    <a:latin typeface="+mn-ea"/>
                  </a:rPr>
                  <a:t>    该指令能同时得到两种运算的结果（类似于小学数学中，列竖式计算除法可以同时得到商和余数）。</a:t>
                </a:r>
                <a:endParaRPr lang="en-US" altLang="zh-CN" sz="22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zh-CN" sz="2200" dirty="0">
                  <a:latin typeface="+mn-ea"/>
                </a:endParaRPr>
              </a:p>
              <a:p>
                <a:r>
                  <a:rPr lang="zh-CN" altLang="en-US" sz="2200" dirty="0">
                    <a:latin typeface="+mn-ea"/>
                  </a:rPr>
                  <a:t>断言：可以通过优化整除来优化取模。</a:t>
                </a:r>
                <a:endParaRPr lang="en-US" altLang="zh-CN" sz="22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zh-CN" sz="2200" dirty="0">
                    <a:latin typeface="+mn-ea"/>
                  </a:rPr>
                  <a:t>    </a:t>
                </a:r>
                <a:r>
                  <a:rPr lang="zh-CN" altLang="en-US" sz="2200" dirty="0">
                    <a:latin typeface="+mn-ea"/>
                  </a:rPr>
                  <a:t>至少，根据小学数学可知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2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zh-CN" altLang="en-US" sz="2200" dirty="0">
                    <a:latin typeface="+mn-ea"/>
                  </a:rPr>
                  <a:t>    因此可以由整除结果直接得到取模结果。</a:t>
                </a:r>
                <a:endParaRPr lang="en-US" altLang="zh-CN" sz="22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zh-CN" sz="2200" dirty="0">
                    <a:latin typeface="+mn-ea"/>
                  </a:rPr>
                  <a:t>    </a:t>
                </a:r>
                <a:r>
                  <a:rPr lang="zh-CN" altLang="en-US" sz="2200" dirty="0">
                    <a:latin typeface="+mn-ea"/>
                  </a:rPr>
                  <a:t>如果整除变快，那么取模也会变快。</a:t>
                </a:r>
                <a:endParaRPr lang="en-US" altLang="zh-CN" sz="22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zh-CN" sz="2200" dirty="0">
                  <a:latin typeface="+mn-ea"/>
                </a:endParaRPr>
              </a:p>
              <a:p>
                <a:r>
                  <a:rPr lang="zh-CN" altLang="en-US" sz="2200" dirty="0">
                    <a:latin typeface="+mn-ea"/>
                  </a:rPr>
                  <a:t>结论：对整除的优化能够同时加速两种常用的基础运算，具有较大的实用价值。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1CE483-EE72-F2BB-5F37-605BAC7D80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6375"/>
                <a:ext cx="10515600" cy="4351338"/>
              </a:xfrm>
              <a:blipFill>
                <a:blip r:embed="rId2"/>
                <a:stretch>
                  <a:fillRect l="-754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0B37195-8BD2-E5EB-3AAA-C7BA46BB74B3}"/>
              </a:ext>
            </a:extLst>
          </p:cNvPr>
          <p:cNvCxnSpPr>
            <a:cxnSpLocks/>
          </p:cNvCxnSpPr>
          <p:nvPr/>
        </p:nvCxnSpPr>
        <p:spPr>
          <a:xfrm>
            <a:off x="0" y="1328286"/>
            <a:ext cx="55152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71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E8DA2-F9B4-594D-7D0F-ECA14EB2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3. </a:t>
            </a:r>
            <a:r>
              <a:rPr lang="zh-CN" altLang="en-US" sz="3200" b="1" dirty="0"/>
              <a:t>整数除法的高效实现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159423-8493-131E-2943-BCC10632FC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200" dirty="0"/>
                  <a:t>对于</a:t>
                </a:r>
                <a:r>
                  <a:rPr lang="zh-CN" altLang="en-US" sz="2200" b="1" dirty="0"/>
                  <a:t>除数恒定</a:t>
                </a:r>
                <a:r>
                  <a:rPr lang="zh-CN" altLang="en-US" sz="2200" dirty="0"/>
                  <a:t>的情形，可以使用 </a:t>
                </a:r>
                <a:r>
                  <a:rPr lang="en-US" altLang="zh-CN" sz="2200" dirty="0"/>
                  <a:t>Barrett </a:t>
                </a:r>
                <a:r>
                  <a:rPr lang="zh-CN" altLang="en-US" sz="2200" dirty="0"/>
                  <a:t>模乘算法进行优化。</a:t>
                </a:r>
                <a:endParaRPr lang="en-US" altLang="zh-CN" sz="2200" dirty="0"/>
              </a:p>
              <a:p>
                <a:pPr marL="0" indent="0">
                  <a:buNone/>
                </a:pPr>
                <a:r>
                  <a:rPr lang="zh-CN" altLang="en-US" sz="2200" dirty="0"/>
                  <a:t>具体地，设除数为固定值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</a:rPr>
                      <m:t>需要</m:t>
                    </m:r>
                  </m:oMath>
                </a14:m>
                <a:r>
                  <a:rPr lang="zh-CN" altLang="en-US" sz="2200" dirty="0"/>
                  <a:t>对多个不同的被除数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计算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pPr marL="0" indent="0">
                  <a:buNone/>
                </a:pPr>
                <a:endParaRPr lang="en-US" altLang="zh-CN" sz="2200" dirty="0"/>
              </a:p>
              <a:p>
                <a:r>
                  <a:rPr lang="zh-CN" altLang="en-US" sz="2200" dirty="0"/>
                  <a:t>优化版本一</a:t>
                </a:r>
                <a:endParaRPr lang="en-US" altLang="zh-CN" sz="2200" dirty="0"/>
              </a:p>
              <a:p>
                <a:pPr marL="0" indent="0">
                  <a:buNone/>
                </a:pPr>
                <a:r>
                  <a:rPr lang="en-US" altLang="zh-CN" sz="2200" dirty="0"/>
                  <a:t>    </a:t>
                </a:r>
                <a:r>
                  <a:rPr lang="zh-CN" altLang="en-US" sz="2200" dirty="0"/>
                  <a:t>预处理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200" dirty="0"/>
                  <a:t> 则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𝑥𝐼</m:t>
                        </m:r>
                      </m:e>
                    </m:d>
                    <m:r>
                      <a:rPr lang="zh-CN" altLang="en-US" sz="2200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200" dirty="0"/>
              </a:p>
              <a:p>
                <a:pPr marL="0" indent="0">
                  <a:buNone/>
                </a:pPr>
                <a:endParaRPr lang="en-US" altLang="zh-CN" sz="2200" dirty="0"/>
              </a:p>
              <a:p>
                <a:pPr marL="0" indent="0">
                  <a:buNone/>
                </a:pPr>
                <a:r>
                  <a:rPr lang="en-US" altLang="zh-CN" sz="2200" dirty="0"/>
                  <a:t>    </a:t>
                </a:r>
                <a:r>
                  <a:rPr lang="zh-CN" altLang="en-US" sz="2200" dirty="0"/>
                  <a:t>只是简单地将整数除法变为浮点数乘法计算。但这确实能够提速。</a:t>
                </a:r>
                <a:endParaRPr lang="en-US" altLang="zh-CN" sz="2200" dirty="0"/>
              </a:p>
              <a:p>
                <a:pPr marL="0" indent="0">
                  <a:buNone/>
                </a:pPr>
                <a:r>
                  <a:rPr lang="zh-CN" altLang="en-US" sz="2200" dirty="0"/>
                  <a:t>    然而这还不够快，并且精度误差可能产生干扰，难以保证正确性。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159423-8493-131E-2943-BCC10632FC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7424E16-B9C0-D76A-F2EB-D27F66B03C8C}"/>
              </a:ext>
            </a:extLst>
          </p:cNvPr>
          <p:cNvCxnSpPr>
            <a:cxnSpLocks/>
          </p:cNvCxnSpPr>
          <p:nvPr/>
        </p:nvCxnSpPr>
        <p:spPr>
          <a:xfrm>
            <a:off x="0" y="1309036"/>
            <a:ext cx="55152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61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7E904-64BD-D7CB-45CE-53FD99C1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3. </a:t>
            </a:r>
            <a:r>
              <a:rPr lang="zh-CN" altLang="en-US" sz="3200" b="1" dirty="0"/>
              <a:t>整数除法的高效实现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EA62C8-AF00-B17B-3998-EA65534E50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优化版本二</a:t>
                </a:r>
                <a:endParaRPr lang="en-US" altLang="zh-CN" sz="2200" dirty="0"/>
              </a:p>
              <a:p>
                <a:pPr marL="0" indent="0">
                  <a:buNone/>
                </a:pPr>
                <a:r>
                  <a:rPr lang="en-US" altLang="zh-CN" sz="2200" dirty="0"/>
                  <a:t>    </a:t>
                </a:r>
                <a:r>
                  <a:rPr lang="zh-CN" altLang="en-US" sz="2200" dirty="0"/>
                  <a:t>取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2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</m:func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+1,</m:t>
                    </m:r>
                  </m:oMath>
                </a14:m>
                <a:r>
                  <a:rPr lang="zh-CN" altLang="en-US" sz="2200" dirty="0"/>
                  <a:t> 预处理</a:t>
                </a:r>
                <a14:m>
                  <m:oMath xmlns:m="http://schemas.openxmlformats.org/officeDocument/2006/math">
                    <m:r>
                      <a:rPr lang="en-US" altLang="zh-CN" sz="2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则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𝑥𝐼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pPr marL="0" indent="0">
                  <a:buNone/>
                </a:pPr>
                <a:endParaRPr lang="en-US" altLang="zh-CN" sz="2200" dirty="0"/>
              </a:p>
              <a:p>
                <a:pPr marL="0" indent="0">
                  <a:buNone/>
                </a:pPr>
                <a:r>
                  <a:rPr lang="zh-CN" altLang="en-US" sz="2200" dirty="0"/>
                  <a:t>    这一版本将</a:t>
                </a:r>
                <a14:m>
                  <m:oMath xmlns:m="http://schemas.openxmlformats.org/officeDocument/2006/math">
                    <m:r>
                      <a:rPr lang="zh-CN" altLang="en-US" sz="2200" b="0" i="1">
                        <a:latin typeface="Cambria Math" panose="02040503050406030204" pitchFamily="18" charset="0"/>
                      </a:rPr>
                      <m:t>之前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变为</m:t>
                    </m:r>
                  </m:oMath>
                </a14:m>
                <a:r>
                  <a:rPr lang="zh-CN" altLang="en-US" sz="2200" dirty="0"/>
                  <a:t>原来的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倍，近似取整后再运算，最后将结果除以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200" dirty="0"/>
              </a:p>
              <a:p>
                <a:pPr marL="0" indent="0">
                  <a:buNone/>
                </a:pPr>
                <a:r>
                  <a:rPr lang="zh-CN" altLang="en-US" sz="2200" dirty="0"/>
                  <a:t>这样就将浮点数运算化为了整数运算。既提升了速度，又避免了精度误差，便于我们证明其正确性。</a:t>
                </a:r>
                <a:endParaRPr lang="en-US" altLang="zh-CN" sz="2200" dirty="0"/>
              </a:p>
              <a:p>
                <a:pPr marL="0" indent="0">
                  <a:buNone/>
                </a:pPr>
                <a:r>
                  <a:rPr lang="en-US" altLang="zh-CN" sz="2200" dirty="0"/>
                  <a:t>    </a:t>
                </a:r>
                <a:r>
                  <a:rPr lang="zh-CN" altLang="en-US" sz="2200" dirty="0"/>
                  <a:t>论文中已经证明，取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2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</m:func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或更大值时，算法一定正确。</a:t>
                </a:r>
                <a:endParaRPr lang="en-US" altLang="zh-CN" sz="2200" dirty="0"/>
              </a:p>
              <a:p>
                <a:pPr marL="0" indent="0">
                  <a:buNone/>
                </a:pPr>
                <a:r>
                  <a:rPr lang="en-US" altLang="zh-CN" sz="2200" dirty="0"/>
                  <a:t>    </a:t>
                </a:r>
                <a:r>
                  <a:rPr lang="zh-CN" altLang="en-US" sz="2200" dirty="0"/>
                  <a:t>这就是 </a:t>
                </a:r>
                <a:r>
                  <a:rPr lang="en-US" altLang="zh-CN" sz="2200" dirty="0"/>
                  <a:t>Barrett </a:t>
                </a:r>
                <a:r>
                  <a:rPr lang="zh-CN" altLang="en-US" sz="2200" dirty="0"/>
                  <a:t>模乘算法最简易的实现之一。它将整除运算优化为 </a:t>
                </a:r>
                <a:r>
                  <a:rPr lang="en-US" altLang="zh-CN" sz="2200" dirty="0"/>
                  <a:t>1 </a:t>
                </a:r>
                <a:r>
                  <a:rPr lang="zh-CN" altLang="en-US" sz="2200" dirty="0"/>
                  <a:t>次乘法，同时将取模运算优化为 </a:t>
                </a:r>
                <a:r>
                  <a:rPr lang="en-US" altLang="zh-CN" sz="2200" dirty="0"/>
                  <a:t>2 </a:t>
                </a:r>
                <a:r>
                  <a:rPr lang="zh-CN" altLang="en-US" sz="2200" dirty="0"/>
                  <a:t>次乘法。</a:t>
                </a:r>
                <a:endParaRPr lang="en-US" altLang="zh-CN" sz="2200" dirty="0"/>
              </a:p>
              <a:p>
                <a:pPr marL="0" indent="0">
                  <a:buNone/>
                </a:pPr>
                <a:r>
                  <a:rPr lang="en-US" altLang="zh-CN" sz="2200" dirty="0"/>
                  <a:t>    </a:t>
                </a:r>
                <a:r>
                  <a:rPr lang="zh-CN" altLang="en-US" sz="2200" dirty="0"/>
                  <a:t>不足之处在于，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的值可能过大，编译器未必支持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这样的大整数乘法运算。这导致此优化的适用范围受限。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EA62C8-AF00-B17B-3998-EA65534E50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667250"/>
              </a:xfrm>
              <a:blipFill>
                <a:blip r:embed="rId2"/>
                <a:stretch>
                  <a:fillRect l="-754" t="-1436" b="-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A017AA0-8090-9E6F-CCE1-3D9DD41A1AE0}"/>
              </a:ext>
            </a:extLst>
          </p:cNvPr>
          <p:cNvCxnSpPr>
            <a:cxnSpLocks/>
          </p:cNvCxnSpPr>
          <p:nvPr/>
        </p:nvCxnSpPr>
        <p:spPr>
          <a:xfrm>
            <a:off x="0" y="1309036"/>
            <a:ext cx="55152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391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1E247-BB2C-60F0-501A-B66F5632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3. </a:t>
            </a:r>
            <a:r>
              <a:rPr lang="zh-CN" altLang="en-US" sz="3200" b="1" dirty="0"/>
              <a:t>整数除法的高效实现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A11275-BA43-57A5-D39A-C2DCEC1A9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40422"/>
              </a:xfrm>
            </p:spPr>
            <p:txBody>
              <a:bodyPr/>
              <a:lstStyle/>
              <a:p>
                <a:r>
                  <a:rPr lang="zh-CN" altLang="en-US" sz="2200" dirty="0"/>
                  <a:t>优化版本三</a:t>
                </a:r>
                <a:endParaRPr lang="en-US" altLang="zh-CN" sz="2200" dirty="0"/>
              </a:p>
              <a:p>
                <a:pPr marL="0" indent="0">
                  <a:buNone/>
                </a:pPr>
                <a:r>
                  <a:rPr lang="zh-CN" altLang="en-US" sz="2200" dirty="0"/>
                  <a:t>    取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2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sz="2200" dirty="0"/>
                  <a:t>预处理</a:t>
                </a:r>
                <a14:m>
                  <m:oMath xmlns:m="http://schemas.openxmlformats.org/officeDocument/2006/math">
                    <m:r>
                      <a:rPr lang="en-US" altLang="zh-CN" sz="2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计算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𝑥𝐼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pPr marL="0" indent="0">
                  <a:buNone/>
                </a:pPr>
                <a:r>
                  <a:rPr lang="en-US" altLang="zh-CN" sz="2200" dirty="0"/>
                  <a:t>    </a:t>
                </a:r>
                <a:r>
                  <a:rPr lang="zh-CN" altLang="en-US" sz="2200" dirty="0"/>
                  <a:t>检查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200" dirty="0"/>
                  <a:t>值，若其小于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0, </m:t>
                    </m:r>
                  </m:oMath>
                </a14:m>
                <a:r>
                  <a:rPr lang="zh-CN" altLang="en-US" sz="2200" dirty="0"/>
                  <a:t>则将其加上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sz="2200" dirty="0"/>
                  <a:t>将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的值减去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200" dirty="0"/>
              </a:p>
              <a:p>
                <a:pPr marL="0" indent="0">
                  <a:buNone/>
                </a:pPr>
                <a:endParaRPr lang="en-US" altLang="zh-CN" sz="2200" dirty="0"/>
              </a:p>
              <a:p>
                <a:pPr marL="0" indent="0">
                  <a:buNone/>
                </a:pPr>
                <a:r>
                  <a:rPr lang="en-US" altLang="zh-CN" sz="2200" dirty="0"/>
                  <a:t>    </a:t>
                </a:r>
                <a:r>
                  <a:rPr lang="zh-CN" altLang="en-US" sz="2200" dirty="0"/>
                  <a:t>这里选取了比版本二更小的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避免了数据规模过大的问题。</a:t>
                </a:r>
                <a:endParaRPr lang="en-US" altLang="zh-CN" sz="2200" dirty="0"/>
              </a:p>
              <a:p>
                <a:pPr marL="0" indent="0">
                  <a:buNone/>
                </a:pPr>
                <a:r>
                  <a:rPr lang="en-US" altLang="zh-CN" sz="2200" dirty="0"/>
                  <a:t>    </a:t>
                </a:r>
                <a:r>
                  <a:rPr lang="zh-CN" altLang="en-US" sz="2200" dirty="0"/>
                  <a:t>代价则是整除结果不再精确，而是可能比正确结果大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pPr marL="0" indent="0">
                  <a:buNone/>
                </a:pPr>
                <a:r>
                  <a:rPr lang="en-US" altLang="zh-CN" sz="2200" dirty="0"/>
                  <a:t>    </a:t>
                </a:r>
                <a:r>
                  <a:rPr lang="zh-CN" altLang="en-US" sz="2200" dirty="0"/>
                  <a:t>该误差产生时的明显特征是取模结果会为负数。此时通过加减法修正结果即可。</a:t>
                </a:r>
                <a:endParaRPr lang="en-US" altLang="zh-CN" sz="2200" dirty="0"/>
              </a:p>
              <a:p>
                <a:pPr marL="0" indent="0">
                  <a:buNone/>
                </a:pPr>
                <a:r>
                  <a:rPr lang="en-US" altLang="zh-CN" sz="2200" dirty="0"/>
                  <a:t>    </a:t>
                </a:r>
                <a:r>
                  <a:rPr lang="zh-CN" altLang="en-US" sz="2200" dirty="0"/>
                  <a:t>这是 </a:t>
                </a:r>
                <a:r>
                  <a:rPr lang="en-US" altLang="zh-CN" sz="2200" dirty="0"/>
                  <a:t>Barrett </a:t>
                </a:r>
                <a:r>
                  <a:rPr lang="zh-CN" altLang="en-US" sz="2200" dirty="0"/>
                  <a:t>模乘算法的一种较好的实现。它将整除、取模都优化为</a:t>
                </a:r>
                <a:r>
                  <a:rPr lang="en-US" altLang="zh-CN" sz="2200" dirty="0"/>
                  <a:t>2 </a:t>
                </a:r>
                <a:r>
                  <a:rPr lang="zh-CN" altLang="en-US" sz="2200" dirty="0"/>
                  <a:t>次乘法。</a:t>
                </a:r>
                <a:endParaRPr lang="en-US" altLang="zh-CN" sz="2200" dirty="0"/>
              </a:p>
              <a:p>
                <a:pPr marL="0" indent="0">
                  <a:buNone/>
                </a:pPr>
                <a:r>
                  <a:rPr lang="en-US" altLang="zh-CN" sz="2200" dirty="0"/>
                  <a:t>    C/C++ </a:t>
                </a:r>
                <a:r>
                  <a:rPr lang="zh-CN" altLang="en-US" sz="2200" dirty="0"/>
                  <a:t>的编译器则采取了更为精细的处理，使整除仍然只需 </a:t>
                </a:r>
                <a:r>
                  <a:rPr lang="en-US" altLang="zh-CN" sz="2200" dirty="0"/>
                  <a:t>1 </a:t>
                </a:r>
                <a:r>
                  <a:rPr lang="zh-CN" altLang="en-US" sz="2200" dirty="0"/>
                  <a:t>次乘法。由于相关数学推导较为复杂，这里暂且略去。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A11275-BA43-57A5-D39A-C2DCEC1A9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40422"/>
              </a:xfrm>
              <a:blipFill>
                <a:blip r:embed="rId2"/>
                <a:stretch>
                  <a:fillRect l="-754" t="-1509" b="-1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6CA25C3-C321-84C2-50CD-CA7ED997EFF0}"/>
              </a:ext>
            </a:extLst>
          </p:cNvPr>
          <p:cNvCxnSpPr>
            <a:cxnSpLocks/>
          </p:cNvCxnSpPr>
          <p:nvPr/>
        </p:nvCxnSpPr>
        <p:spPr>
          <a:xfrm>
            <a:off x="0" y="1309036"/>
            <a:ext cx="55152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35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0D6E1DC-45A9-5A3A-59AC-DCD6D7C7A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4. </a:t>
            </a:r>
            <a:r>
              <a:rPr lang="zh-CN" altLang="en-US" sz="3200" b="1" dirty="0"/>
              <a:t>整数除法的优化效果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189A2B2A-2515-3B6C-9C7E-BFF2A1182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7868957"/>
              </p:ext>
            </p:extLst>
          </p:nvPr>
        </p:nvGraphicFramePr>
        <p:xfrm>
          <a:off x="2034673" y="2252948"/>
          <a:ext cx="8122653" cy="4420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84B855E-D46C-5AB2-B324-8F0FC664E618}"/>
              </a:ext>
            </a:extLst>
          </p:cNvPr>
          <p:cNvCxnSpPr>
            <a:cxnSpLocks/>
          </p:cNvCxnSpPr>
          <p:nvPr/>
        </p:nvCxnSpPr>
        <p:spPr>
          <a:xfrm>
            <a:off x="0" y="1309036"/>
            <a:ext cx="55152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660D33A-62FE-98E3-0AD8-25CE2CB6D6AE}"/>
                  </a:ext>
                </a:extLst>
              </p:cNvPr>
              <p:cNvSpPr txBox="1"/>
              <p:nvPr/>
            </p:nvSpPr>
            <p:spPr>
              <a:xfrm>
                <a:off x="3047197" y="2351590"/>
                <a:ext cx="60976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800" dirty="0"/>
                  <a:t>不同实现方式下执行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zh-CN" altLang="en-US" sz="1800" i="1">
                        <a:latin typeface="Cambria Math" panose="02040503050406030204" pitchFamily="18" charset="0"/>
                      </a:rPr>
                      <m:t>次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整除</m:t>
                    </m:r>
                  </m:oMath>
                </a14:m>
                <a:r>
                  <a:rPr lang="zh-CN" altLang="en-US" sz="1800" dirty="0"/>
                  <a:t>的平均用时</a:t>
                </a:r>
                <a:r>
                  <a:rPr lang="en-US" altLang="zh-CN" sz="1800" dirty="0"/>
                  <a:t>/</a:t>
                </a:r>
                <a:r>
                  <a:rPr lang="en-US" altLang="zh-CN" sz="1800" dirty="0" err="1"/>
                  <a:t>ms</a:t>
                </a:r>
                <a:endParaRPr lang="zh-CN" altLang="en-US" sz="1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660D33A-62FE-98E3-0AD8-25CE2CB6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97" y="2351590"/>
                <a:ext cx="6097604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7F3EFF1-B799-6F0A-E222-5E09CED417A3}"/>
                  </a:ext>
                </a:extLst>
              </p:cNvPr>
              <p:cNvSpPr txBox="1"/>
              <p:nvPr/>
            </p:nvSpPr>
            <p:spPr>
              <a:xfrm>
                <a:off x="753978" y="1573886"/>
                <a:ext cx="1068404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/>
                  <a:t>测试结果如下表所示。运算数为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32 </m:t>
                    </m:r>
                  </m:oMath>
                </a14:m>
                <a:r>
                  <a:rPr lang="zh-CN" altLang="en-US" sz="2200" dirty="0">
                    <a:latin typeface="+mn-ea"/>
                  </a:rPr>
                  <a:t>位无符号整型，且保证优化版本二能够正常使用。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7F3EFF1-B799-6F0A-E222-5E09CED41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78" y="1573886"/>
                <a:ext cx="10684041" cy="430887"/>
              </a:xfrm>
              <a:prstGeom prst="rect">
                <a:avLst/>
              </a:prstGeom>
              <a:blipFill>
                <a:blip r:embed="rId4"/>
                <a:stretch>
                  <a:fillRect l="-742" t="-8451" r="-742" b="-29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104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</TotalTime>
  <Words>964</Words>
  <Application>Microsoft Office PowerPoint</Application>
  <PresentationFormat>宽屏</PresentationFormat>
  <Paragraphs>71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FandolSong-Regular</vt:lpstr>
      <vt:lpstr>LMRoman10-Regular</vt:lpstr>
      <vt:lpstr>等线</vt:lpstr>
      <vt:lpstr>等线 Light</vt:lpstr>
      <vt:lpstr>Arial</vt:lpstr>
      <vt:lpstr>Cambria Math</vt:lpstr>
      <vt:lpstr>Office 主题​​</vt:lpstr>
      <vt:lpstr>Barrett 模乘算法： C/C++中整数除法的高效实现</vt:lpstr>
      <vt:lpstr>目录</vt:lpstr>
      <vt:lpstr>1. 整数除法是什么</vt:lpstr>
      <vt:lpstr>2. 整数除法为何需要优化</vt:lpstr>
      <vt:lpstr>2. 整数除法为何需要优化</vt:lpstr>
      <vt:lpstr>3. 整数除法的高效实现</vt:lpstr>
      <vt:lpstr>3. 整数除法的高效实现</vt:lpstr>
      <vt:lpstr>3. 整数除法的高效实现</vt:lpstr>
      <vt:lpstr>4. 整数除法的优化效果</vt:lpstr>
      <vt:lpstr>5. 总结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惠春 陈</dc:creator>
  <cp:lastModifiedBy>惠春 陈</cp:lastModifiedBy>
  <cp:revision>50</cp:revision>
  <dcterms:created xsi:type="dcterms:W3CDTF">2024-12-19T00:10:53Z</dcterms:created>
  <dcterms:modified xsi:type="dcterms:W3CDTF">2024-12-19T17:12:06Z</dcterms:modified>
</cp:coreProperties>
</file>