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7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49B6-4D7B-47FE-8381-1144D5E45F3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286-4080-4E3A-A4ED-0CD3018F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FB286-4080-4E3A-A4ED-0CD3018FD2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2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349FB-C291-2CCA-E00F-9E8B5799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7A2C5-7970-C79A-A7BF-499E9105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501F8-C799-4861-9FFA-9DF655D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8855C-69F5-E4BA-C815-FC766477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7E063-5570-4320-EB8A-08B7A665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694D-78F0-C86F-109D-AF9950EB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48FD96-F57A-7DD8-D60F-35A0DF7DB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8AE04-A8BA-0866-B4EA-F4BE1F1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4BCB2-5033-B325-CFFE-7DCFAD4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29DF7-8756-A606-0D4E-A22CA122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2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F0DE7-14DF-92F4-C1B9-4F158EDB4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BDB9-526B-46F1-84E7-6F5CB4A8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87533-1892-DDA6-B1A7-C63E0DF0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6C3F2-3E06-0966-AF6E-4083C1E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27CAF-20EA-ADB0-3107-0821CF76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FF49-D0F6-85F8-7FD4-7E2DEF5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C91EB-0437-AFAB-F7EE-7F0CD746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9A36D-D328-C0FC-AFBF-2903D10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A9FD9-70D1-84EA-AE5A-04D2CD60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9CA99-49C8-84BC-4DF8-B85FF012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A0F70-2935-A829-70AF-E03E958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71CC7-F34D-F693-C57C-0389AE80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288CB-9E61-19E8-5F6A-64858057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13E55-9148-A4BF-D484-C2411BAA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9217E-03F7-A6F3-74C1-708E263B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31F08-2C11-9929-B203-8B9E63E7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77998-334F-DDB1-0D81-F7C100BD6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B7537-5F93-8F1B-56CA-FF70EABD1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A86FA-CF49-C63F-467B-98531B1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E001F-08E0-45A5-58D6-8B39F0D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ED29B-9DC3-32DE-6B0E-C307EA3A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C4FF-A89A-4EE8-7CCD-24543D1C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45CE4-DDC4-23CE-CAE9-B4D17409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A4A28-C4F5-16D7-3B77-643A74EC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E25721-EB4F-792F-378A-EC63ED240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185CB-B9B4-D10C-F0D6-B34D3EC1B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150DF-3299-92D2-0DF2-689B3892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6C30E-8032-2148-2219-3A6F6C2F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60E40-955A-FC8C-39A4-0EE76A6B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40DE-BBCB-1EE4-89C1-9386290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D94F3-F683-6BAA-42EE-FF65B507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18B7B-E227-C313-6967-E5B121E1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B8C80-AB2B-2F6C-6BB0-804EF640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C4809E-BB98-0A51-624E-75F89279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1CDCE1-622D-5582-7D84-10F46E73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6B2C4-8F68-F6DF-E202-96A5339E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7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C078-23D5-4118-68C8-BD1E4B7E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E4F1C-0044-17FE-EEDC-5FE454AD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5BCC4-1B0D-B29D-2FF8-53E09FE9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0FA09-CF3E-1188-1E55-E98484FB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10542-CF4A-A10A-0127-FBCF012B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51E97-D066-48ED-ADD7-25A1E71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9DCBF-6D39-29BA-9127-BE59D555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E583B-954A-A9B7-492D-32376D7BF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959FD-E462-B6EA-7106-E03FA93C5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3318A-4FA0-AE58-7B54-4A523BED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0E46-3365-2A9B-871A-A5ADAAB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5C5E9-0DF5-BDD0-304D-DDBBE4D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10705-3413-1724-14FB-00F0DBA9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C89F5-F147-1FA4-037B-81685926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C5F0-38A8-A9DA-E3A6-CB3ED7D49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25D6-384C-488B-81D6-20816C385B3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9D33C-3BFE-AB6C-631C-158D1108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A78CE-C050-8CAE-78B4-DFA7B953F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996E-0DE9-4A67-B13A-D08209165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D684D-6085-D536-1E80-A52DFB4E4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ECA67-99E4-24A4-CA66-8855F82B9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F45633-AD42-B81C-021B-CB3B4AD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4" y="2280821"/>
            <a:ext cx="11330532" cy="21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7EC51-9270-1C40-EDA2-68FFFD6D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18" y="2604585"/>
            <a:ext cx="6038964" cy="1325563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Result&lt;T&gt;</a:t>
            </a:r>
            <a:r>
              <a:rPr lang="zh-CN" altLang="en-US" sz="6000" dirty="0"/>
              <a:t>的诞生</a:t>
            </a:r>
          </a:p>
        </p:txBody>
      </p:sp>
    </p:spTree>
    <p:extLst>
      <p:ext uri="{BB962C8B-B14F-4D97-AF65-F5344CB8AC3E}">
        <p14:creationId xmlns:p14="http://schemas.microsoft.com/office/powerpoint/2010/main" val="214998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F3C7-9A3A-9603-5414-7382D59E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450853-281E-0690-59C7-F5DC8A250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4" y="750814"/>
            <a:ext cx="12380427" cy="5356372"/>
          </a:xfrm>
        </p:spPr>
      </p:pic>
    </p:spTree>
    <p:extLst>
      <p:ext uri="{BB962C8B-B14F-4D97-AF65-F5344CB8AC3E}">
        <p14:creationId xmlns:p14="http://schemas.microsoft.com/office/powerpoint/2010/main" val="242344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411FF7-BE2F-FA0C-E3B5-F730D83E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" y="123049"/>
            <a:ext cx="10647103" cy="6611901"/>
          </a:xfrm>
        </p:spPr>
      </p:pic>
    </p:spTree>
    <p:extLst>
      <p:ext uri="{BB962C8B-B14F-4D97-AF65-F5344CB8AC3E}">
        <p14:creationId xmlns:p14="http://schemas.microsoft.com/office/powerpoint/2010/main" val="284371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6726-E8B0-8EF1-C090-6A0C795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37" y="585992"/>
            <a:ext cx="10515600" cy="1325563"/>
          </a:xfrm>
        </p:spPr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2D489-FA69-86F8-43E4-05CE3156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74" y="2493083"/>
            <a:ext cx="9455188" cy="556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责任明确，强制处理错误： 扁平化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39591-AFA1-52A4-B781-B08D3B1439B8}"/>
              </a:ext>
            </a:extLst>
          </p:cNvPr>
          <p:cNvSpPr txBox="1"/>
          <p:nvPr/>
        </p:nvSpPr>
        <p:spPr>
          <a:xfrm>
            <a:off x="986037" y="3630806"/>
            <a:ext cx="6096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非侵入性设计，兼容新技术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72A2E0-2AF4-391C-D25C-773C6296AC2A}"/>
              </a:ext>
            </a:extLst>
          </p:cNvPr>
          <p:cNvSpPr txBox="1"/>
          <p:nvPr/>
        </p:nvSpPr>
        <p:spPr>
          <a:xfrm>
            <a:off x="1057217" y="4745922"/>
            <a:ext cx="7024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高度可自定义化： 自定义</a:t>
            </a:r>
            <a:r>
              <a:rPr lang="en-US" altLang="zh-CN" sz="2800" dirty="0"/>
              <a:t>Result&lt;T&gt;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1684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985-253F-69C6-6627-389012C5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?...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EE01AD-90E9-BFE7-398F-C34D0961C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233" y="2052101"/>
            <a:ext cx="4870081" cy="3303543"/>
          </a:xfrm>
        </p:spPr>
      </p:pic>
      <p:pic>
        <p:nvPicPr>
          <p:cNvPr id="6" name="Picture 2" descr="Better support for `Error.cause` in `util.inspect`/`console.log` · Issue  #40859 · nodejs/node · GitHub">
            <a:extLst>
              <a:ext uri="{FF2B5EF4-FFF2-40B4-BE49-F238E27FC236}">
                <a16:creationId xmlns:a16="http://schemas.microsoft.com/office/drawing/2014/main" id="{4A7DD5FF-44E2-3D9B-1C19-C2BA50E1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6" y="2387296"/>
            <a:ext cx="5133383" cy="274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CF372BF7-33C8-DA0E-01A2-3635136E0C72}"/>
              </a:ext>
            </a:extLst>
          </p:cNvPr>
          <p:cNvSpPr/>
          <p:nvPr/>
        </p:nvSpPr>
        <p:spPr>
          <a:xfrm>
            <a:off x="5836829" y="3318122"/>
            <a:ext cx="728234" cy="42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0A8F7-6C85-FF2F-FDE4-7619A8EE89B2}"/>
              </a:ext>
            </a:extLst>
          </p:cNvPr>
          <p:cNvSpPr txBox="1"/>
          <p:nvPr/>
        </p:nvSpPr>
        <p:spPr>
          <a:xfrm>
            <a:off x="7391391" y="5717057"/>
            <a:ext cx="456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复杂软件的复杂错误解析代码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AC492F-4779-BC72-6236-065C80AB4C67}"/>
              </a:ext>
            </a:extLst>
          </p:cNvPr>
          <p:cNvSpPr txBox="1"/>
          <p:nvPr/>
        </p:nvSpPr>
        <p:spPr>
          <a:xfrm>
            <a:off x="1281819" y="5901622"/>
            <a:ext cx="38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复杂软件的复杂报错堆栈</a:t>
            </a:r>
          </a:p>
        </p:txBody>
      </p:sp>
    </p:spTree>
    <p:extLst>
      <p:ext uri="{BB962C8B-B14F-4D97-AF65-F5344CB8AC3E}">
        <p14:creationId xmlns:p14="http://schemas.microsoft.com/office/powerpoint/2010/main" val="24460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7240-FEE9-F61A-AF3B-B0BB2B63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Result&lt;T&gt;</a:t>
            </a:r>
            <a:r>
              <a:rPr lang="zh-CN" altLang="en-US" dirty="0"/>
              <a:t>的问题</a:t>
            </a:r>
            <a:r>
              <a:rPr lang="en-US" altLang="zh-CN" dirty="0"/>
              <a:t>?...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EB95E0-79C2-6E03-2F8E-C784B8D710EC}"/>
              </a:ext>
            </a:extLst>
          </p:cNvPr>
          <p:cNvSpPr txBox="1"/>
          <p:nvPr/>
        </p:nvSpPr>
        <p:spPr>
          <a:xfrm>
            <a:off x="838200" y="2522591"/>
            <a:ext cx="192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5698F-AB55-34DB-2A40-0FA061C4F70B}"/>
              </a:ext>
            </a:extLst>
          </p:cNvPr>
          <p:cNvSpPr txBox="1"/>
          <p:nvPr/>
        </p:nvSpPr>
        <p:spPr>
          <a:xfrm>
            <a:off x="3181236" y="3275687"/>
            <a:ext cx="171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复杂条件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2B98EB-CCC1-E385-A904-679A261FBC82}"/>
              </a:ext>
            </a:extLst>
          </p:cNvPr>
          <p:cNvSpPr txBox="1"/>
          <p:nvPr/>
        </p:nvSpPr>
        <p:spPr>
          <a:xfrm>
            <a:off x="5667091" y="4104996"/>
            <a:ext cx="209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复杂的错误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CBCCBF-E627-43B7-1CE2-09ACEECD65D4}"/>
              </a:ext>
            </a:extLst>
          </p:cNvPr>
          <p:cNvSpPr txBox="1"/>
          <p:nvPr/>
        </p:nvSpPr>
        <p:spPr>
          <a:xfrm>
            <a:off x="8503373" y="4838706"/>
            <a:ext cx="2168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复杂的错误处理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FAEF10-42A6-4154-CA65-007A0362DFD4}"/>
              </a:ext>
            </a:extLst>
          </p:cNvPr>
          <p:cNvCxnSpPr/>
          <p:nvPr/>
        </p:nvCxnSpPr>
        <p:spPr>
          <a:xfrm>
            <a:off x="1799141" y="2146376"/>
            <a:ext cx="8379719" cy="25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8C788-58D9-74EF-0622-645AB91E2A97}"/>
              </a:ext>
            </a:extLst>
          </p:cNvPr>
          <p:cNvSpPr txBox="1"/>
          <p:nvPr/>
        </p:nvSpPr>
        <p:spPr>
          <a:xfrm>
            <a:off x="7651940" y="2053456"/>
            <a:ext cx="348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复杂的程序有复杂的错误是必然的，我们只能尽早的避免复杂性</a:t>
            </a:r>
          </a:p>
        </p:txBody>
      </p:sp>
    </p:spTree>
    <p:extLst>
      <p:ext uri="{BB962C8B-B14F-4D97-AF65-F5344CB8AC3E}">
        <p14:creationId xmlns:p14="http://schemas.microsoft.com/office/powerpoint/2010/main" val="39521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BBE6D9-D7A7-A729-B98E-FCFD7124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" y="528381"/>
            <a:ext cx="6067350" cy="5801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043D16-80FA-FF9A-95BE-341244D2BD7A}"/>
              </a:ext>
            </a:extLst>
          </p:cNvPr>
          <p:cNvSpPr txBox="1"/>
          <p:nvPr/>
        </p:nvSpPr>
        <p:spPr>
          <a:xfrm>
            <a:off x="7005837" y="2619740"/>
            <a:ext cx="428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未来正在向</a:t>
            </a:r>
            <a:r>
              <a:rPr lang="en-US" altLang="zh-CN" sz="3200" dirty="0"/>
              <a:t>Result&lt;T&gt;</a:t>
            </a:r>
            <a:r>
              <a:rPr lang="zh-CN" altLang="en-US" sz="3200" dirty="0"/>
              <a:t>迈进</a:t>
            </a:r>
          </a:p>
        </p:txBody>
      </p:sp>
    </p:spTree>
    <p:extLst>
      <p:ext uri="{BB962C8B-B14F-4D97-AF65-F5344CB8AC3E}">
        <p14:creationId xmlns:p14="http://schemas.microsoft.com/office/powerpoint/2010/main" val="15444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63838-0D2D-DA7B-5AF9-954B7FCB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62" y="2604584"/>
            <a:ext cx="2883867" cy="1325563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08717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8FBEC-BA9D-5A3B-6A30-D5704E05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9011-15EF-C0B6-5231-163F18522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76EFA-4C44-F4EE-FA45-1AECD9C7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3AB9B-4242-F3AF-4081-0BA834AD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4" y="2280821"/>
            <a:ext cx="11330532" cy="21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3B09-0278-A73B-41C7-EAFE33BA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什么是错误处理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8879D-B6AC-9F9F-0C24-842752A1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03" y="2069133"/>
            <a:ext cx="5184914" cy="4351338"/>
          </a:xfrm>
        </p:spPr>
        <p:txBody>
          <a:bodyPr/>
          <a:lstStyle/>
          <a:p>
            <a:r>
              <a:rPr lang="zh-CN" altLang="en-US" b="1" dirty="0"/>
              <a:t>错误处理</a:t>
            </a:r>
            <a:r>
              <a:rPr lang="zh-CN" altLang="en-US" dirty="0"/>
              <a:t>（</a:t>
            </a:r>
            <a:r>
              <a:rPr lang="en-US" altLang="zh-CN" dirty="0"/>
              <a:t>Error Handling</a:t>
            </a:r>
            <a:r>
              <a:rPr lang="zh-CN" altLang="en-US" dirty="0"/>
              <a:t>）是指在软件开发中识别、管理和响应程序运行过程中可能出现的异常或意外行为的机制。它是为了确保程序在面对不可预期的错误时，能够以一种可控、明确的方式继续运行或安全退出，而不会导致崩溃、数据丢失或错误结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8F24D6-7AF9-927A-B1CE-6D4797D6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63" y="1761020"/>
            <a:ext cx="4853667" cy="38042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16C9A8-19EC-CE64-1DBF-54EE3408B7F7}"/>
              </a:ext>
            </a:extLst>
          </p:cNvPr>
          <p:cNvSpPr txBox="1"/>
          <p:nvPr/>
        </p:nvSpPr>
        <p:spPr>
          <a:xfrm>
            <a:off x="7956275" y="5565246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错误处理流程示例</a:t>
            </a:r>
          </a:p>
        </p:txBody>
      </p:sp>
    </p:spTree>
    <p:extLst>
      <p:ext uri="{BB962C8B-B14F-4D97-AF65-F5344CB8AC3E}">
        <p14:creationId xmlns:p14="http://schemas.microsoft.com/office/powerpoint/2010/main" val="160577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D871-B700-78C6-5B67-604DCE04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为什么错误处理是重要的</a:t>
            </a:r>
          </a:p>
        </p:txBody>
      </p:sp>
      <p:pic>
        <p:nvPicPr>
          <p:cNvPr id="2050" name="Picture 2" descr="Figure 2. Original organization model of the program​">
            <a:extLst>
              <a:ext uri="{FF2B5EF4-FFF2-40B4-BE49-F238E27FC236}">
                <a16:creationId xmlns:a16="http://schemas.microsoft.com/office/drawing/2014/main" id="{281F4CF0-8E8D-7867-EC8F-31985E6D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68" y="2120195"/>
            <a:ext cx="4946732" cy="29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6387F3-5293-2803-3222-122A5F25C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13" y="2033244"/>
            <a:ext cx="4157492" cy="315843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C34C6A-0234-1BDF-F959-7BCD7C98E6BB}"/>
              </a:ext>
            </a:extLst>
          </p:cNvPr>
          <p:cNvSpPr txBox="1"/>
          <p:nvPr/>
        </p:nvSpPr>
        <p:spPr>
          <a:xfrm>
            <a:off x="1411357" y="553423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对各种条件的适应</a:t>
            </a:r>
            <a:r>
              <a:rPr lang="en-US" altLang="zh-CN" dirty="0"/>
              <a:t>,</a:t>
            </a:r>
            <a:r>
              <a:rPr lang="zh-CN" altLang="en-US" dirty="0"/>
              <a:t>很多的功能要求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7D5534-D756-5788-55E3-03FC86D6360D}"/>
              </a:ext>
            </a:extLst>
          </p:cNvPr>
          <p:cNvSpPr txBox="1"/>
          <p:nvPr/>
        </p:nvSpPr>
        <p:spPr>
          <a:xfrm>
            <a:off x="7200900" y="54118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复杂的程序架构和逻辑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8D6C1DC-D42E-2B99-4FCD-D01E73A177B3}"/>
              </a:ext>
            </a:extLst>
          </p:cNvPr>
          <p:cNvSpPr/>
          <p:nvPr/>
        </p:nvSpPr>
        <p:spPr>
          <a:xfrm>
            <a:off x="5481430" y="3468757"/>
            <a:ext cx="765313" cy="501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DCB91-F25C-681D-C64C-C9741C8D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为什么错误处理是重要的</a:t>
            </a:r>
          </a:p>
        </p:txBody>
      </p:sp>
      <p:pic>
        <p:nvPicPr>
          <p:cNvPr id="3074" name="Picture 2" descr="Better support for `Error.cause` in `util.inspect`/`console.log` · Issue  #40859 · nodejs/node · GitHub">
            <a:extLst>
              <a:ext uri="{FF2B5EF4-FFF2-40B4-BE49-F238E27FC236}">
                <a16:creationId xmlns:a16="http://schemas.microsoft.com/office/drawing/2014/main" id="{513BBE6A-35E1-0863-1BEC-F3C63F95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76" y="1635270"/>
            <a:ext cx="8634207" cy="46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39EB31-9DB4-560D-AEF3-3FB99393BA74}"/>
              </a:ext>
            </a:extLst>
          </p:cNvPr>
          <p:cNvSpPr txBox="1"/>
          <p:nvPr/>
        </p:nvSpPr>
        <p:spPr>
          <a:xfrm>
            <a:off x="983673" y="3087529"/>
            <a:ext cx="524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业务逻辑很多</a:t>
            </a:r>
            <a:r>
              <a:rPr lang="en-US" altLang="zh-CN" sz="2400" dirty="0"/>
              <a:t>,</a:t>
            </a:r>
            <a:r>
              <a:rPr lang="zh-CN" altLang="en-US" sz="2400" dirty="0"/>
              <a:t>一个不注意就会牵一发动全身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15B9E-FF51-981E-941F-C8E1FDCEC02C}"/>
              </a:ext>
            </a:extLst>
          </p:cNvPr>
          <p:cNvSpPr txBox="1"/>
          <p:nvPr/>
        </p:nvSpPr>
        <p:spPr>
          <a:xfrm>
            <a:off x="983673" y="2108478"/>
            <a:ext cx="524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各种数据格式报错</a:t>
            </a:r>
            <a:r>
              <a:rPr lang="en-US" altLang="zh-CN" sz="2400" dirty="0"/>
              <a:t>,</a:t>
            </a:r>
            <a:r>
              <a:rPr lang="zh-CN" altLang="en-US" sz="2400" dirty="0"/>
              <a:t>环境异常</a:t>
            </a:r>
            <a:r>
              <a:rPr lang="en-US" altLang="zh-CN" sz="2400" dirty="0"/>
              <a:t>,</a:t>
            </a:r>
            <a:r>
              <a:rPr lang="zh-CN" altLang="en-US" sz="2400" dirty="0"/>
              <a:t>恶意攻击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B0F6AB-6E1E-5C48-E2DB-E6C2D9F4335D}"/>
              </a:ext>
            </a:extLst>
          </p:cNvPr>
          <p:cNvSpPr txBox="1"/>
          <p:nvPr/>
        </p:nvSpPr>
        <p:spPr>
          <a:xfrm>
            <a:off x="1593273" y="4066580"/>
            <a:ext cx="37476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一个良好的错误处理范式至关重要</a:t>
            </a:r>
            <a:r>
              <a:rPr lang="en-US" altLang="zh-CN" sz="4400" dirty="0">
                <a:solidFill>
                  <a:srgbClr val="FF0000"/>
                </a:solidFill>
              </a:rPr>
              <a:t>.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A146-B850-17EA-2533-082D6695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错误处理的进化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B67F1-B56B-8E0D-B0F5-FF6E5378B575}"/>
              </a:ext>
            </a:extLst>
          </p:cNvPr>
          <p:cNvSpPr txBox="1"/>
          <p:nvPr/>
        </p:nvSpPr>
        <p:spPr>
          <a:xfrm>
            <a:off x="143455" y="4584205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1960 Lisp </a:t>
            </a:r>
            <a:r>
              <a:rPr lang="zh-CN" altLang="en-US" dirty="0"/>
              <a:t>复杂的错误处理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A603E3-2BA1-61A0-E1AD-AA766FFBBA00}"/>
              </a:ext>
            </a:extLst>
          </p:cNvPr>
          <p:cNvSpPr txBox="1"/>
          <p:nvPr/>
        </p:nvSpPr>
        <p:spPr>
          <a:xfrm>
            <a:off x="531118" y="5033099"/>
            <a:ext cx="23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过度复杂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模式不统一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7EE4CA6-C925-E898-5829-D7D405773B93}"/>
              </a:ext>
            </a:extLst>
          </p:cNvPr>
          <p:cNvGrpSpPr/>
          <p:nvPr/>
        </p:nvGrpSpPr>
        <p:grpSpPr>
          <a:xfrm>
            <a:off x="377805" y="2384164"/>
            <a:ext cx="2825332" cy="2109298"/>
            <a:chOff x="913031" y="2070810"/>
            <a:chExt cx="6096912" cy="21092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0E75F3-D1CA-720A-2242-2255ADDCB278}"/>
                </a:ext>
              </a:extLst>
            </p:cNvPr>
            <p:cNvSpPr txBox="1"/>
            <p:nvPr/>
          </p:nvSpPr>
          <p:spPr>
            <a:xfrm>
              <a:off x="913031" y="2070810"/>
              <a:ext cx="60969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F0502020204030204" pitchFamily="49" charset="0"/>
                </a:rPr>
                <a:t>(handler-</a:t>
              </a:r>
              <a:r>
                <a:rPr lang="en-US" altLang="zh-CN" b="0" i="0" dirty="0">
                  <a:solidFill>
                    <a:srgbClr val="C678DD"/>
                  </a:solidFill>
                  <a:effectLst/>
                  <a:latin typeface="Source Code Pro" panose="020F0502020204030204" pitchFamily="49" charset="0"/>
                </a:rPr>
                <a:t>case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F0502020204030204" pitchFamily="49" charset="0"/>
                </a:rPr>
                <a:t> expr </a:t>
              </a:r>
            </a:p>
            <a:p>
              <a:r>
                <a:rPr lang="en-US" altLang="zh-CN" b="0" i="0" dirty="0">
                  <a:solidFill>
                    <a:srgbClr val="C678DD"/>
                  </a:solidFill>
                  <a:effectLst/>
                  <a:latin typeface="Source Code Pro" panose="020F0502020204030204" pitchFamily="49" charset="0"/>
                </a:rPr>
                <a:t>error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F0502020204030204" pitchFamily="49" charset="0"/>
                </a:rPr>
                <a:t>-clause*)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11606F-B751-9585-D706-E82D76D65721}"/>
                </a:ext>
              </a:extLst>
            </p:cNvPr>
            <p:cNvSpPr txBox="1"/>
            <p:nvPr/>
          </p:nvSpPr>
          <p:spPr>
            <a:xfrm>
              <a:off x="913031" y="2663794"/>
              <a:ext cx="60969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(restart-</a:t>
              </a:r>
              <a:r>
                <a:rPr lang="en-US" altLang="zh-CN" b="0" i="0" dirty="0">
                  <a:solidFill>
                    <a:srgbClr val="C678DD"/>
                  </a:solidFill>
                  <a:effectLst/>
                  <a:latin typeface="Source Code Pro" panose="020B0509030403020204" pitchFamily="49" charset="0"/>
                </a:rPr>
                <a:t>case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expr </a:t>
              </a: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restart-clause*)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110117-BAB4-2A3B-D229-6C73A80476EB}"/>
                </a:ext>
              </a:extLst>
            </p:cNvPr>
            <p:cNvSpPr txBox="1"/>
            <p:nvPr/>
          </p:nvSpPr>
          <p:spPr>
            <a:xfrm>
              <a:off x="913031" y="3256778"/>
              <a:ext cx="60969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b="0" i="0" dirty="0">
                  <a:solidFill>
                    <a:srgbClr val="E06C75"/>
                  </a:solidFill>
                  <a:effectLst/>
                  <a:latin typeface="Source Code Pro" panose="020B0509030403020204" pitchFamily="49" charset="0"/>
                </a:rPr>
                <a:t>handler-bind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b="0" i="0" dirty="0">
                  <a:solidFill>
                    <a:srgbClr val="E06C75"/>
                  </a:solidFill>
                  <a:effectLst/>
                  <a:latin typeface="Source Code Pro" panose="020B0509030403020204" pitchFamily="49" charset="0"/>
                </a:rPr>
                <a:t>binds*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form*)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  …………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3CA4EE5-AED2-BA3A-6570-0427205AFEC8}"/>
              </a:ext>
            </a:extLst>
          </p:cNvPr>
          <p:cNvSpPr/>
          <p:nvPr/>
        </p:nvSpPr>
        <p:spPr>
          <a:xfrm>
            <a:off x="3482385" y="3300313"/>
            <a:ext cx="596824" cy="50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CE6223-49FA-064E-C73A-92534A5F1050}"/>
              </a:ext>
            </a:extLst>
          </p:cNvPr>
          <p:cNvSpPr txBox="1"/>
          <p:nvPr/>
        </p:nvSpPr>
        <p:spPr>
          <a:xfrm>
            <a:off x="4821362" y="3105834"/>
            <a:ext cx="1497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ource Code Pro" panose="020F0502020204030204" pitchFamily="49" charset="0"/>
              </a:rPr>
              <a:t>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Source Code Pro" panose="020F0502020204030204" pitchFamily="49" charset="0"/>
              </a:rPr>
              <a:t>return 1;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7D54F-563B-E2A4-45F8-77F8342E5A1D}"/>
              </a:ext>
            </a:extLst>
          </p:cNvPr>
          <p:cNvSpPr txBox="1"/>
          <p:nvPr/>
        </p:nvSpPr>
        <p:spPr>
          <a:xfrm>
            <a:off x="4325604" y="4637772"/>
            <a:ext cx="25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1972 C </a:t>
            </a:r>
            <a:r>
              <a:rPr lang="zh-CN" altLang="en-US" dirty="0"/>
              <a:t>没有机制的机制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19B007-1231-0BA8-E476-C9A46F077E9A}"/>
              </a:ext>
            </a:extLst>
          </p:cNvPr>
          <p:cNvSpPr txBox="1"/>
          <p:nvPr/>
        </p:nvSpPr>
        <p:spPr>
          <a:xfrm>
            <a:off x="5205613" y="5033099"/>
            <a:ext cx="7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简陋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32F8085-A3F1-90F9-F5FA-C7D01DCD813A}"/>
              </a:ext>
            </a:extLst>
          </p:cNvPr>
          <p:cNvSpPr/>
          <p:nvPr/>
        </p:nvSpPr>
        <p:spPr>
          <a:xfrm>
            <a:off x="6975382" y="3279780"/>
            <a:ext cx="596824" cy="50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48BF40-AB2D-1C52-A7EB-4E0C247F9928}"/>
              </a:ext>
            </a:extLst>
          </p:cNvPr>
          <p:cNvSpPr txBox="1"/>
          <p:nvPr/>
        </p:nvSpPr>
        <p:spPr>
          <a:xfrm>
            <a:off x="8589629" y="4663767"/>
            <a:ext cx="3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1985 C++try-catch-finally</a:t>
            </a:r>
            <a:r>
              <a:rPr lang="zh-CN" altLang="en-US" dirty="0"/>
              <a:t>结构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ED13327-CB53-F05B-62B6-E32C4EBC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19" t="-4024" r="-26719" b="4024"/>
          <a:stretch/>
        </p:blipFill>
        <p:spPr>
          <a:xfrm>
            <a:off x="8174166" y="2873480"/>
            <a:ext cx="5634104" cy="122295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15C6825-BF62-6EE4-513F-3719DFCFB58D}"/>
              </a:ext>
            </a:extLst>
          </p:cNvPr>
          <p:cNvSpPr txBox="1"/>
          <p:nvPr/>
        </p:nvSpPr>
        <p:spPr>
          <a:xfrm>
            <a:off x="9554659" y="5033099"/>
            <a:ext cx="150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如今依旧流行，缺点呢？</a:t>
            </a:r>
          </a:p>
        </p:txBody>
      </p:sp>
    </p:spTree>
    <p:extLst>
      <p:ext uri="{BB962C8B-B14F-4D97-AF65-F5344CB8AC3E}">
        <p14:creationId xmlns:p14="http://schemas.microsoft.com/office/powerpoint/2010/main" val="189828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C13F-F8F4-4431-3F83-29F9F9F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Try-Catch-Finally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E274E-448A-EDDB-4BAD-12EA6E0B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683" y="1951561"/>
            <a:ext cx="8579572" cy="5671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Try{ </a:t>
            </a:r>
            <a:r>
              <a:rPr lang="zh-CN" altLang="en-US" dirty="0"/>
              <a:t>可能报错代码 </a:t>
            </a:r>
            <a:r>
              <a:rPr lang="en-US" altLang="zh-CN" dirty="0"/>
              <a:t>} Catch { </a:t>
            </a:r>
            <a:r>
              <a:rPr lang="zh-CN" altLang="en-US" dirty="0"/>
              <a:t>错误发生处理 </a:t>
            </a:r>
            <a:r>
              <a:rPr lang="en-US" altLang="zh-CN" dirty="0"/>
              <a:t>} Finally { … }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2EFFC1E-2C27-3DB3-0CC2-86D137C46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5562" y="2655593"/>
            <a:ext cx="498268" cy="470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BE762E2-B8D8-6C91-1BB1-46FFD2959E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4121" y="2715823"/>
            <a:ext cx="4621281" cy="1015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01227F9-B539-6C46-6552-AF67089F05D1}"/>
              </a:ext>
            </a:extLst>
          </p:cNvPr>
          <p:cNvSpPr txBox="1"/>
          <p:nvPr/>
        </p:nvSpPr>
        <p:spPr>
          <a:xfrm>
            <a:off x="991513" y="3126482"/>
            <a:ext cx="170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逻辑分离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23E136-D1A5-CBF7-5EAA-03DF4F7AE0CB}"/>
              </a:ext>
            </a:extLst>
          </p:cNvPr>
          <p:cNvCxnSpPr/>
          <p:nvPr/>
        </p:nvCxnSpPr>
        <p:spPr>
          <a:xfrm>
            <a:off x="3712354" y="2365394"/>
            <a:ext cx="5042889" cy="2036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D0202-835F-781D-0049-35A7DCE3A6B2}"/>
              </a:ext>
            </a:extLst>
          </p:cNvPr>
          <p:cNvSpPr txBox="1"/>
          <p:nvPr/>
        </p:nvSpPr>
        <p:spPr>
          <a:xfrm>
            <a:off x="8881179" y="4217595"/>
            <a:ext cx="277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有什么错，从哪来的？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135486-5961-0693-6FB4-C904707FF1D3}"/>
              </a:ext>
            </a:extLst>
          </p:cNvPr>
          <p:cNvSpPr/>
          <p:nvPr/>
        </p:nvSpPr>
        <p:spPr>
          <a:xfrm>
            <a:off x="1648110" y="1856177"/>
            <a:ext cx="8831900" cy="662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435DAE7-DC13-1E95-02B2-A5C3465DA1A1}"/>
              </a:ext>
            </a:extLst>
          </p:cNvPr>
          <p:cNvCxnSpPr/>
          <p:nvPr/>
        </p:nvCxnSpPr>
        <p:spPr>
          <a:xfrm rot="10800000" flipV="1">
            <a:off x="2830807" y="2578936"/>
            <a:ext cx="2841758" cy="2769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832836C-D2EE-18E6-AE94-0E996841EF2C}"/>
              </a:ext>
            </a:extLst>
          </p:cNvPr>
          <p:cNvSpPr txBox="1"/>
          <p:nvPr/>
        </p:nvSpPr>
        <p:spPr>
          <a:xfrm>
            <a:off x="1171516" y="5020987"/>
            <a:ext cx="159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固定的模式，随时随地的使用</a:t>
            </a:r>
          </a:p>
        </p:txBody>
      </p:sp>
    </p:spTree>
    <p:extLst>
      <p:ext uri="{BB962C8B-B14F-4D97-AF65-F5344CB8AC3E}">
        <p14:creationId xmlns:p14="http://schemas.microsoft.com/office/powerpoint/2010/main" val="36660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2614-10B2-F9E2-DCC3-B79BD39E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Try-Catch-Finally</a:t>
            </a:r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01E3ADE-2F13-21D7-C49F-7AB39FA4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6561"/>
            <a:ext cx="100912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逻辑割裂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：错误处理与正常逻辑分离，增加项目构建复杂性。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逻辑不灵活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：无法同时处理部分正确结果与错误逻辑的需求。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行为难以预测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：随意的错误抛出与捕获导致上下层代码之间缺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乏明确的行为预期。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对新概念的限制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：传统机制不适应如协程等新型编程模式的发展。 </a:t>
            </a:r>
          </a:p>
        </p:txBody>
      </p:sp>
    </p:spTree>
    <p:extLst>
      <p:ext uri="{BB962C8B-B14F-4D97-AF65-F5344CB8AC3E}">
        <p14:creationId xmlns:p14="http://schemas.microsoft.com/office/powerpoint/2010/main" val="137765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67720-1DE3-87B5-CB74-5473D9D2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9" y="298496"/>
            <a:ext cx="10515600" cy="1325563"/>
          </a:xfrm>
        </p:spPr>
        <p:txBody>
          <a:bodyPr/>
          <a:lstStyle/>
          <a:p>
            <a:r>
              <a:rPr lang="zh-CN" altLang="en-US" dirty="0"/>
              <a:t>新的错误处理需要什么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BC6CD-771C-E3B8-CBAC-84BDF10EB8DF}"/>
              </a:ext>
            </a:extLst>
          </p:cNvPr>
          <p:cNvSpPr txBox="1"/>
          <p:nvPr/>
        </p:nvSpPr>
        <p:spPr>
          <a:xfrm>
            <a:off x="1363291" y="20812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逻辑割裂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DC02A0-F419-C7FE-41D5-7E6042F094DB}"/>
              </a:ext>
            </a:extLst>
          </p:cNvPr>
          <p:cNvSpPr txBox="1"/>
          <p:nvPr/>
        </p:nvSpPr>
        <p:spPr>
          <a:xfrm>
            <a:off x="4696493" y="29887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自定义程度高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7CD2F6-29B4-0B23-59AF-AF12AF90FC8A}"/>
              </a:ext>
            </a:extLst>
          </p:cNvPr>
          <p:cNvSpPr txBox="1"/>
          <p:nvPr/>
        </p:nvSpPr>
        <p:spPr>
          <a:xfrm>
            <a:off x="1363291" y="30142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不灵活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D10E21-D881-D3DA-EC3D-88B5E00ED44D}"/>
              </a:ext>
            </a:extLst>
          </p:cNvPr>
          <p:cNvSpPr txBox="1"/>
          <p:nvPr/>
        </p:nvSpPr>
        <p:spPr>
          <a:xfrm>
            <a:off x="4771248" y="20558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逻辑统一，侵入性小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8DBAC7-1D80-5FFA-5041-8CFD76727242}"/>
              </a:ext>
            </a:extLst>
          </p:cNvPr>
          <p:cNvSpPr txBox="1"/>
          <p:nvPr/>
        </p:nvSpPr>
        <p:spPr>
          <a:xfrm>
            <a:off x="1350918" y="3848255"/>
            <a:ext cx="25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行为难以预测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AC10AE-2D01-7025-4AFE-6F9A0B29439F}"/>
              </a:ext>
            </a:extLst>
          </p:cNvPr>
          <p:cNvSpPr txBox="1"/>
          <p:nvPr/>
        </p:nvSpPr>
        <p:spPr>
          <a:xfrm>
            <a:off x="4692259" y="3801916"/>
            <a:ext cx="719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错误处理方和错误发出方需要特定联系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ED8AD3-B13C-8575-9149-75FAC50ADE67}"/>
              </a:ext>
            </a:extLst>
          </p:cNvPr>
          <p:cNvSpPr txBox="1"/>
          <p:nvPr/>
        </p:nvSpPr>
        <p:spPr>
          <a:xfrm>
            <a:off x="1380730" y="4651778"/>
            <a:ext cx="176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新概念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2E220B-3593-E51F-F901-77A7DC5A4986}"/>
              </a:ext>
            </a:extLst>
          </p:cNvPr>
          <p:cNvSpPr txBox="1"/>
          <p:nvPr/>
        </p:nvSpPr>
        <p:spPr>
          <a:xfrm>
            <a:off x="4639837" y="4615046"/>
            <a:ext cx="478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完美融入新的模式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DC6ABAE-F311-8A93-8326-B741D8C468A0}"/>
              </a:ext>
            </a:extLst>
          </p:cNvPr>
          <p:cNvSpPr/>
          <p:nvPr/>
        </p:nvSpPr>
        <p:spPr>
          <a:xfrm>
            <a:off x="3493337" y="2261360"/>
            <a:ext cx="843219" cy="153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00CE05B-65D7-7EF9-D0C0-D41F32E91E35}"/>
              </a:ext>
            </a:extLst>
          </p:cNvPr>
          <p:cNvSpPr/>
          <p:nvPr/>
        </p:nvSpPr>
        <p:spPr>
          <a:xfrm>
            <a:off x="3493337" y="3149692"/>
            <a:ext cx="843219" cy="153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F6BA978-7571-C45E-0A82-A1CFEC35C5EE}"/>
              </a:ext>
            </a:extLst>
          </p:cNvPr>
          <p:cNvSpPr/>
          <p:nvPr/>
        </p:nvSpPr>
        <p:spPr>
          <a:xfrm>
            <a:off x="3796618" y="4028595"/>
            <a:ext cx="843219" cy="153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36296F5-8858-33A3-C6B4-28CF531FBBA4}"/>
              </a:ext>
            </a:extLst>
          </p:cNvPr>
          <p:cNvSpPr/>
          <p:nvPr/>
        </p:nvSpPr>
        <p:spPr>
          <a:xfrm>
            <a:off x="3375008" y="4860595"/>
            <a:ext cx="843219" cy="153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445</Words>
  <Application>Microsoft Office PowerPoint</Application>
  <PresentationFormat>宽屏</PresentationFormat>
  <Paragraphs>66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Source Code Pro</vt:lpstr>
      <vt:lpstr>Office 主题​​</vt:lpstr>
      <vt:lpstr>PowerPoint 演示文稿</vt:lpstr>
      <vt:lpstr>PowerPoint 演示文稿</vt:lpstr>
      <vt:lpstr>什么是错误处理?</vt:lpstr>
      <vt:lpstr>为什么错误处理是重要的</vt:lpstr>
      <vt:lpstr>为什么错误处理是重要的</vt:lpstr>
      <vt:lpstr>错误处理的进化</vt:lpstr>
      <vt:lpstr>Try-Catch-Finally</vt:lpstr>
      <vt:lpstr>Try-Catch-Finally</vt:lpstr>
      <vt:lpstr>新的错误处理需要什么</vt:lpstr>
      <vt:lpstr>Result&lt;T&gt;的诞生</vt:lpstr>
      <vt:lpstr>PowerPoint 演示文稿</vt:lpstr>
      <vt:lpstr>PowerPoint 演示文稿</vt:lpstr>
      <vt:lpstr>优点</vt:lpstr>
      <vt:lpstr>问题?...</vt:lpstr>
      <vt:lpstr>Result&lt;T&gt;的问题?...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Erno Khuang</dc:creator>
  <cp:lastModifiedBy>Erno Khuang</cp:lastModifiedBy>
  <cp:revision>4</cp:revision>
  <dcterms:created xsi:type="dcterms:W3CDTF">2024-12-10T13:47:56Z</dcterms:created>
  <dcterms:modified xsi:type="dcterms:W3CDTF">2024-12-11T09:42:11Z</dcterms:modified>
</cp:coreProperties>
</file>