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2"/>
  </p:notesMasterIdLst>
  <p:sldIdLst>
    <p:sldId id="256" r:id="rId2"/>
    <p:sldId id="258" r:id="rId3"/>
    <p:sldId id="284" r:id="rId4"/>
    <p:sldId id="285" r:id="rId5"/>
    <p:sldId id="286" r:id="rId6"/>
    <p:sldId id="294" r:id="rId7"/>
    <p:sldId id="287" r:id="rId8"/>
    <p:sldId id="288" r:id="rId9"/>
    <p:sldId id="260" r:id="rId10"/>
    <p:sldId id="328" r:id="rId11"/>
    <p:sldId id="290" r:id="rId12"/>
    <p:sldId id="289" r:id="rId13"/>
    <p:sldId id="291" r:id="rId14"/>
    <p:sldId id="295" r:id="rId15"/>
    <p:sldId id="329" r:id="rId16"/>
    <p:sldId id="296" r:id="rId17"/>
    <p:sldId id="298" r:id="rId18"/>
    <p:sldId id="297" r:id="rId19"/>
    <p:sldId id="301" r:id="rId20"/>
    <p:sldId id="335" r:id="rId21"/>
    <p:sldId id="293" r:id="rId22"/>
    <p:sldId id="300" r:id="rId23"/>
    <p:sldId id="331" r:id="rId24"/>
    <p:sldId id="302" r:id="rId25"/>
    <p:sldId id="306" r:id="rId26"/>
    <p:sldId id="333" r:id="rId27"/>
    <p:sldId id="337" r:id="rId28"/>
    <p:sldId id="303" r:id="rId29"/>
    <p:sldId id="304" r:id="rId30"/>
    <p:sldId id="372" r:id="rId31"/>
    <p:sldId id="275" r:id="rId32"/>
    <p:sldId id="310" r:id="rId33"/>
    <p:sldId id="373" r:id="rId34"/>
    <p:sldId id="349" r:id="rId35"/>
    <p:sldId id="312" r:id="rId36"/>
    <p:sldId id="320" r:id="rId37"/>
    <p:sldId id="325" r:id="rId38"/>
    <p:sldId id="375" r:id="rId39"/>
    <p:sldId id="326" r:id="rId40"/>
    <p:sldId id="323" r:id="rId41"/>
    <p:sldId id="374" r:id="rId42"/>
    <p:sldId id="340" r:id="rId43"/>
    <p:sldId id="342" r:id="rId44"/>
    <p:sldId id="341" r:id="rId45"/>
    <p:sldId id="343" r:id="rId46"/>
    <p:sldId id="344" r:id="rId47"/>
    <p:sldId id="346" r:id="rId48"/>
    <p:sldId id="345" r:id="rId49"/>
    <p:sldId id="347" r:id="rId50"/>
    <p:sldId id="371" r:id="rId51"/>
    <p:sldId id="370" r:id="rId52"/>
    <p:sldId id="307" r:id="rId53"/>
    <p:sldId id="350" r:id="rId54"/>
    <p:sldId id="364" r:id="rId55"/>
    <p:sldId id="314" r:id="rId56"/>
    <p:sldId id="365" r:id="rId57"/>
    <p:sldId id="283" r:id="rId58"/>
    <p:sldId id="366" r:id="rId59"/>
    <p:sldId id="313" r:id="rId60"/>
    <p:sldId id="367" r:id="rId61"/>
    <p:sldId id="315" r:id="rId62"/>
    <p:sldId id="338" r:id="rId63"/>
    <p:sldId id="351" r:id="rId64"/>
    <p:sldId id="368" r:id="rId65"/>
    <p:sldId id="316" r:id="rId66"/>
    <p:sldId id="318" r:id="rId67"/>
    <p:sldId id="369" r:id="rId68"/>
    <p:sldId id="319" r:id="rId69"/>
    <p:sldId id="332" r:id="rId70"/>
    <p:sldId id="352" r:id="rId71"/>
    <p:sldId id="353" r:id="rId72"/>
    <p:sldId id="355" r:id="rId73"/>
    <p:sldId id="356" r:id="rId74"/>
    <p:sldId id="354" r:id="rId75"/>
    <p:sldId id="362" r:id="rId76"/>
    <p:sldId id="358" r:id="rId77"/>
    <p:sldId id="359" r:id="rId78"/>
    <p:sldId id="363" r:id="rId79"/>
    <p:sldId id="339" r:id="rId80"/>
    <p:sldId id="266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A00000"/>
    <a:srgbClr val="C6DCF0"/>
    <a:srgbClr val="78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4" autoAdjust="0"/>
    <p:restoredTop sz="87315" autoAdjust="0"/>
  </p:normalViewPr>
  <p:slideViewPr>
    <p:cSldViewPr snapToGrid="0">
      <p:cViewPr varScale="1">
        <p:scale>
          <a:sx n="55" d="100"/>
          <a:sy n="55" d="100"/>
        </p:scale>
        <p:origin x="16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53C-A5FB-4FDE-A708-76FC0F8C47D7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BF18-3133-4A5D-8652-4659B144C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8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6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3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 f = f (h f): beta-equivalence (if the two sides can reduce to the same normal form)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last = is beta-equivalence</a:t>
            </a:r>
            <a:r>
              <a:rPr lang="en-US" altLang="zh-CN" dirty="0"/>
              <a:t>. We just prove the left side can reduce to the right side.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1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8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合流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leftmost:</a:t>
            </a:r>
            <a:r>
              <a:rPr lang="en-US" altLang="zh-CN" baseline="0" dirty="0"/>
              <a:t> whose lambda is left to any other</a:t>
            </a:r>
          </a:p>
          <a:p>
            <a:r>
              <a:rPr lang="en-US" altLang="zh-CN" baseline="0" dirty="0"/>
              <a:t>outermost: not contained in any other</a:t>
            </a:r>
          </a:p>
          <a:p>
            <a:r>
              <a:rPr lang="en-US" altLang="zh-CN" baseline="0" dirty="0"/>
              <a:t>innermost: not contain </a:t>
            </a:r>
            <a:r>
              <a:rPr lang="en-US" altLang="zh-CN" baseline="0"/>
              <a:t>any other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 procedure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3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7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3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416A-26F7-4D36-8ACC-1F8188085B70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Lambda </a:t>
            </a:r>
            <a:r>
              <a:rPr lang="en-US" altLang="zh-CN" dirty="0"/>
              <a:t>Calculus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Curried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/>
          <a:lstStyle/>
          <a:p>
            <a:r>
              <a:rPr lang="en-US" altLang="zh-CN" dirty="0"/>
              <a:t>Note difference between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 abstraction is a function of 1 parameter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But computationally they are the same (can be transformed into each other)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Curry</a:t>
            </a:r>
            <a:r>
              <a:rPr lang="en-US" altLang="zh-CN" dirty="0"/>
              <a:t>:  transform  </a:t>
            </a:r>
            <a:r>
              <a:rPr lang="en-US" altLang="zh-CN" dirty="0">
                <a:sym typeface="Symbol" panose="05050102010706020507" pitchFamily="18" charset="2"/>
              </a:rPr>
              <a:t>(x, y). x-y  </a:t>
            </a:r>
            <a:r>
              <a:rPr lang="en-US" altLang="zh-CN" dirty="0"/>
              <a:t>to  </a:t>
            </a:r>
            <a:r>
              <a:rPr lang="en-US" altLang="zh-CN" dirty="0">
                <a:sym typeface="Symbol" panose="05050102010706020507" pitchFamily="18" charset="2"/>
              </a:rPr>
              <a:t>x. y. x - y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Uncurry</a:t>
            </a:r>
            <a:r>
              <a:rPr lang="en-US" altLang="zh-CN" dirty="0"/>
              <a:t>:  the reverse of Curry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78777" y="2402921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8777" y="3068302"/>
            <a:ext cx="451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f (</a:t>
            </a:r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x, </a:t>
            </a:r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y) { return x - y;}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7387" y="3068302"/>
            <a:ext cx="73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 lvl="1"/>
            <a:r>
              <a:rPr lang="en-US" altLang="zh-CN" dirty="0"/>
              <a:t>x: bound variable</a:t>
            </a:r>
          </a:p>
          <a:p>
            <a:pPr lvl="1"/>
            <a:r>
              <a:rPr lang="en-US" altLang="zh-CN" dirty="0"/>
              <a:t>y: free variable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41633" y="2218347"/>
            <a:ext cx="1817076" cy="2323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y</a:t>
            </a:r>
            <a:r>
              <a:rPr lang="en-US" altLang="zh-CN" sz="2000" dirty="0"/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rgbClr val="0000FF"/>
                </a:solidFill>
              </a:rPr>
              <a:t>y</a:t>
            </a:r>
            <a:r>
              <a:rPr lang="en-US" altLang="zh-CN" sz="20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841631" y="3387969"/>
            <a:ext cx="1817077" cy="113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147289" y="2124443"/>
            <a:ext cx="1992923" cy="853099"/>
          </a:xfrm>
          <a:prstGeom prst="wedgeRoundRectCallout">
            <a:avLst>
              <a:gd name="adj1" fmla="val -79811"/>
              <a:gd name="adj2" fmla="val -15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Could be a global variable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3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35125" y="4175031"/>
            <a:ext cx="181707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0021" y="4175029"/>
            <a:ext cx="230944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4036158" y="4484313"/>
            <a:ext cx="1019907" cy="550985"/>
          </a:xfrm>
          <a:prstGeom prst="leftRightArrow">
            <a:avLst>
              <a:gd name="adj1" fmla="val 414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35125" y="5323132"/>
            <a:ext cx="2425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x = 0; // out of scope!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9290" y="2819426"/>
            <a:ext cx="226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      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variable does matter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same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650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return x + 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en-US" altLang="zh-CN" sz="2000" dirty="0"/>
              <a:t>;  }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423232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return x +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;  }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4077492" y="5263940"/>
            <a:ext cx="1275342" cy="39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4165063" y="4994031"/>
            <a:ext cx="994752" cy="9088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variable does matter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same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 Occurrences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+y</a:t>
            </a:r>
            <a:r>
              <a:rPr lang="en-US" altLang="zh-CN" dirty="0">
                <a:sym typeface="Symbol" panose="05050102010706020507" pitchFamily="18" charset="2"/>
              </a:rPr>
              <a:t>) (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+1) :  x has both 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free </a:t>
            </a:r>
            <a:r>
              <a:rPr lang="en-US" altLang="zh-CN" dirty="0">
                <a:sym typeface="Symbol" panose="05050102010706020507" pitchFamily="18" charset="2"/>
              </a:rPr>
              <a:t>and a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bound</a:t>
            </a:r>
            <a:r>
              <a:rPr lang="en-US" altLang="zh-CN" dirty="0">
                <a:sym typeface="Symbol" panose="05050102010706020507" pitchFamily="18" charset="2"/>
              </a:rPr>
              <a:t> occurrence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07892" y="4890181"/>
            <a:ext cx="30680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 </a:t>
            </a:r>
            <a:r>
              <a:rPr lang="en-US" altLang="zh-CN" sz="2000" dirty="0"/>
              <a:t>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en-US" altLang="zh-CN" sz="2000" dirty="0"/>
              <a:t>) {   return </a:t>
            </a:r>
            <a:r>
              <a:rPr lang="en-US" altLang="zh-CN" sz="2000" dirty="0" err="1">
                <a:solidFill>
                  <a:srgbClr val="0000FF"/>
                </a:solidFill>
              </a:rPr>
              <a:t>x</a:t>
            </a:r>
            <a:r>
              <a:rPr lang="en-US" altLang="zh-CN" sz="2000" dirty="0" err="1"/>
              <a:t>+y</a:t>
            </a:r>
            <a:r>
              <a:rPr lang="en-US" altLang="zh-CN" sz="2000" dirty="0"/>
              <a:t>;}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add(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+1);</a:t>
            </a:r>
          </a:p>
        </p:txBody>
      </p:sp>
    </p:spTree>
    <p:extLst>
      <p:ext uri="{BB962C8B-B14F-4D97-AF65-F5344CB8AC3E}">
        <p14:creationId xmlns:p14="http://schemas.microsoft.com/office/powerpoint/2010/main" val="2844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definitions about free and bound variables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744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Recall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M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 ::=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 |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x. M  </a:t>
                </a:r>
                <a:r>
                  <a:rPr lang="en-US" altLang="zh-CN" dirty="0">
                    <a:sym typeface="Symbol" panose="05050102010706020507" pitchFamily="18" charset="2"/>
                  </a:rPr>
                  <a:t>|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M N</a:t>
                </a:r>
                <a:endParaRPr lang="en-US" altLang="zh-CN" dirty="0"/>
              </a:p>
              <a:p>
                <a:r>
                  <a:rPr lang="en-US" altLang="zh-CN" dirty="0" err="1"/>
                  <a:t>fv</a:t>
                </a:r>
                <a:r>
                  <a:rPr lang="en-US" altLang="zh-CN" dirty="0"/>
                  <a:t>(M): the set of free variables in M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</a:t>
                </a:r>
                <a:r>
                  <a:rPr lang="en-US" altLang="zh-CN" sz="2400" dirty="0" err="1"/>
                  <a:t>fv</a:t>
                </a:r>
                <a:r>
                  <a:rPr lang="en-US" altLang="zh-CN" sz="2400" dirty="0"/>
                  <a:t>(x)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/>
                  <a:t>  {x}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:r>
                  <a:rPr lang="en-US" altLang="zh-CN" sz="2400" dirty="0" err="1"/>
                  <a:t>fv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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(M) \ {x}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           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 N)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(M) 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(N)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Example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   </a:t>
                </a:r>
                <a:r>
                  <a:rPr lang="en-US" altLang="zh-CN" dirty="0" err="1"/>
                  <a:t>fv</a:t>
                </a:r>
                <a:r>
                  <a:rPr lang="en-US" altLang="zh-CN" dirty="0"/>
                  <a:t>((</a:t>
                </a:r>
                <a:r>
                  <a:rPr lang="en-US" altLang="zh-CN" dirty="0">
                    <a:sym typeface="Symbol" panose="05050102010706020507" pitchFamily="18" charset="2"/>
                  </a:rPr>
                  <a:t>x. x) </a:t>
                </a:r>
                <a:r>
                  <a:rPr lang="en-US" altLang="zh-CN" dirty="0"/>
                  <a:t>x)  =  {x}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:r>
                  <a:rPr lang="en-US" altLang="zh-CN" dirty="0"/>
                  <a:t>       </a:t>
                </a:r>
                <a:r>
                  <a:rPr lang="en-US" altLang="zh-CN" dirty="0" err="1"/>
                  <a:t>fv</a:t>
                </a:r>
                <a:r>
                  <a:rPr lang="en-US" altLang="zh-CN" dirty="0"/>
                  <a:t>((</a:t>
                </a:r>
                <a:r>
                  <a:rPr lang="en-US" altLang="zh-CN" dirty="0">
                    <a:sym typeface="Symbol" panose="05050102010706020507" pitchFamily="18" charset="2"/>
                  </a:rPr>
                  <a:t>x. x + y) </a:t>
                </a:r>
                <a:r>
                  <a:rPr lang="en-US" altLang="zh-CN" dirty="0"/>
                  <a:t>x)  =  {x, y}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457200" lvl="1" indent="0">
                  <a:spcBef>
                    <a:spcPts val="1800"/>
                  </a:spcBef>
                  <a:buNone/>
                </a:pPr>
                <a:endParaRPr lang="en-US" altLang="zh-CN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74467"/>
              </a:xfrm>
              <a:blipFill>
                <a:blip r:embed="rId2"/>
                <a:stretch>
                  <a:fillRect l="-1391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472722" y="3179521"/>
            <a:ext cx="255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Defined by induction on terms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985726" y="2977662"/>
            <a:ext cx="355356" cy="1147461"/>
          </a:xfrm>
          <a:prstGeom prst="rightBrace">
            <a:avLst>
              <a:gd name="adj1" fmla="val 46568"/>
              <a:gd name="adj2" fmla="val 4900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1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definitions about free and bound variables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104" cy="4774467"/>
          </a:xfrm>
        </p:spPr>
        <p:txBody>
          <a:bodyPr>
            <a:normAutofit/>
          </a:bodyPr>
          <a:lstStyle/>
          <a:p>
            <a:r>
              <a:rPr lang="en-US" altLang="zh-CN" dirty="0"/>
              <a:t>Recall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/>
          </a:p>
          <a:p>
            <a:r>
              <a:rPr lang="en-US" altLang="zh-CN" dirty="0" err="1"/>
              <a:t>fv</a:t>
            </a:r>
            <a:r>
              <a:rPr lang="en-US" altLang="zh-CN" dirty="0"/>
              <a:t>(M): the set of free variables in M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“x is a free variable in M”:   x  </a:t>
            </a:r>
            <a:r>
              <a:rPr lang="en-US" altLang="zh-CN" dirty="0" err="1">
                <a:sym typeface="Symbol" panose="05050102010706020507" pitchFamily="18" charset="2"/>
              </a:rPr>
              <a:t>fv</a:t>
            </a:r>
            <a:r>
              <a:rPr lang="en-US" altLang="zh-CN" dirty="0">
                <a:sym typeface="Symbol" panose="05050102010706020507" pitchFamily="18" charset="2"/>
              </a:rPr>
              <a:t>(M)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“x is a bound variable in M”:   ?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-equivalence:      x. M = 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. M[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/x],  where y fresh</a:t>
            </a:r>
          </a:p>
        </p:txBody>
      </p:sp>
      <p:sp>
        <p:nvSpPr>
          <p:cNvPr id="9" name="椭圆 8"/>
          <p:cNvSpPr/>
          <p:nvPr/>
        </p:nvSpPr>
        <p:spPr>
          <a:xfrm>
            <a:off x="5193323" y="4102844"/>
            <a:ext cx="1113692" cy="621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8628" y="4638644"/>
            <a:ext cx="366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Substitution </a:t>
            </a:r>
            <a:r>
              <a:rPr lang="en-US" altLang="zh-CN" sz="2400" dirty="0">
                <a:solidFill>
                  <a:srgbClr val="FF0000"/>
                </a:solidFill>
              </a:rPr>
              <a:t>(defined later)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ym typeface="Symbol" panose="05050102010706020507" pitchFamily="18" charset="2"/>
              </a:rPr>
              <a:t>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semantics (reduction rules)</a:t>
            </a:r>
          </a:p>
        </p:txBody>
      </p:sp>
    </p:spTree>
    <p:extLst>
      <p:ext uri="{BB962C8B-B14F-4D97-AF65-F5344CB8AC3E}">
        <p14:creationId xmlns:p14="http://schemas.microsoft.com/office/powerpoint/2010/main" val="246448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623301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altLang="zh-CN" dirty="0">
                <a:solidFill>
                  <a:prstClr val="black"/>
                </a:solidFill>
              </a:rPr>
              <a:t>Basic rule is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-reduction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ym typeface="Symbol" panose="05050102010706020507" pitchFamily="18" charset="2"/>
              </a:rPr>
              <a:t>(x. M) N        M[N/x]        </a:t>
            </a:r>
            <a:r>
              <a:rPr lang="en-US" altLang="zh-CN" b="1" i="1" dirty="0">
                <a:solidFill>
                  <a:srgbClr val="FF0000"/>
                </a:solidFill>
              </a:rPr>
              <a:t>(Substitution)</a:t>
            </a:r>
          </a:p>
          <a:p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Repeatedly apply reduction rule to any sub-term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sz="2400" dirty="0"/>
              <a:t>Example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sz="2400" dirty="0"/>
              <a:t>          (</a:t>
            </a:r>
            <a:r>
              <a:rPr lang="en-US" altLang="zh-CN" sz="2400" dirty="0">
                <a:sym typeface="Symbol" panose="05050102010706020507" pitchFamily="18" charset="2"/>
              </a:rPr>
              <a:t>f.  x. f (f x)) (y. y+1)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x))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(y. y+1)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+1))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(x+1)</a:t>
            </a:r>
            <a:r>
              <a:rPr lang="en-US" altLang="zh-CN" sz="2400" dirty="0">
                <a:sym typeface="Symbol" panose="05050102010706020507" pitchFamily="18" charset="2"/>
              </a:rPr>
              <a:t>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5+1+1  7</a:t>
            </a:r>
            <a:endParaRPr lang="en-US" altLang="zh-CN" sz="2400" dirty="0"/>
          </a:p>
        </p:txBody>
      </p:sp>
      <p:sp>
        <p:nvSpPr>
          <p:cNvPr id="4" name="椭圆 3"/>
          <p:cNvSpPr/>
          <p:nvPr/>
        </p:nvSpPr>
        <p:spPr>
          <a:xfrm>
            <a:off x="3224876" y="3859611"/>
            <a:ext cx="1003556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>
            <a:stCxn id="4" idx="1"/>
          </p:cNvCxnSpPr>
          <p:nvPr/>
        </p:nvCxnSpPr>
        <p:spPr>
          <a:xfrm rot="16200000" flipH="1" flipV="1">
            <a:off x="2528551" y="3103065"/>
            <a:ext cx="23225" cy="1663359"/>
          </a:xfrm>
          <a:prstGeom prst="curvedConnector4">
            <a:avLst>
              <a:gd name="adj1" fmla="val -984284"/>
              <a:gd name="adj2" fmla="val 99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228432" y="4317216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6" idx="1"/>
          </p:cNvCxnSpPr>
          <p:nvPr/>
        </p:nvCxnSpPr>
        <p:spPr>
          <a:xfrm rot="16200000" flipH="1" flipV="1">
            <a:off x="3815719" y="4062525"/>
            <a:ext cx="137420" cy="773846"/>
          </a:xfrm>
          <a:prstGeom prst="curvedConnector4">
            <a:avLst>
              <a:gd name="adj1" fmla="val -96308"/>
              <a:gd name="adj2" fmla="val 99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080084" y="4791128"/>
            <a:ext cx="571468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1"/>
          </p:cNvCxnSpPr>
          <p:nvPr/>
        </p:nvCxnSpPr>
        <p:spPr>
          <a:xfrm rot="16200000" flipH="1" flipV="1">
            <a:off x="2691754" y="4460927"/>
            <a:ext cx="78297" cy="865742"/>
          </a:xfrm>
          <a:prstGeom prst="curvedConnector4">
            <a:avLst>
              <a:gd name="adj1" fmla="val -184399"/>
              <a:gd name="adj2" fmla="val 100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26449" y="5224882"/>
            <a:ext cx="222903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曲线连接符 32"/>
          <p:cNvCxnSpPr>
            <a:stCxn id="32" idx="1"/>
          </p:cNvCxnSpPr>
          <p:nvPr/>
        </p:nvCxnSpPr>
        <p:spPr>
          <a:xfrm rot="16200000" flipH="1" flipV="1">
            <a:off x="2356877" y="4664486"/>
            <a:ext cx="78297" cy="1326132"/>
          </a:xfrm>
          <a:prstGeom prst="curvedConnector4">
            <a:avLst>
              <a:gd name="adj1" fmla="val -122932"/>
              <a:gd name="adj2" fmla="val 99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0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</p:spPr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M[N/x]:  replace x by N in M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Defined by induction on terms</a:t>
                </a:r>
              </a:p>
              <a:p>
                <a:pPr marL="0" lvl="1" indent="0">
                  <a:spcBef>
                    <a:spcPts val="2400"/>
                  </a:spcBef>
                  <a:buNone/>
                </a:pPr>
                <a:r>
                  <a:rPr lang="en-US" altLang="zh-CN" dirty="0"/>
                  <a:t>x[N/x]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N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/>
                  <a:t>y[N/x]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y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(M P)[N/x]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(M[N/x]) (P[N/x])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    </a:t>
                </a:r>
                <a:r>
                  <a:rPr lang="en-US" altLang="zh-CN" b="1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Only replace free variables!)</a:t>
                </a:r>
                <a:endParaRPr lang="en-US" altLang="zh-CN" b="1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?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  <a:blipFill>
                <a:blip r:embed="rId2"/>
                <a:stretch>
                  <a:fillRect l="-1360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4824662" y="5041232"/>
            <a:ext cx="3573379" cy="962526"/>
          </a:xfrm>
          <a:prstGeom prst="wedgeRoundRectCallout">
            <a:avLst>
              <a:gd name="adj1" fmla="val -49039"/>
              <a:gd name="adj2" fmla="val -7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Because names of bound variables do </a:t>
            </a:r>
            <a:r>
              <a:rPr lang="en-US" altLang="zh-CN" sz="2400" b="1" i="1" dirty="0"/>
              <a:t>not </a:t>
            </a:r>
            <a:r>
              <a:rPr lang="en-US" altLang="zh-CN" sz="2400" dirty="0"/>
              <a:t>matter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5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</a:t>
            </a:r>
            <a:r>
              <a:rPr lang="en-US" altLang="zh-CN">
                <a:sym typeface="Symbol" panose="05050102010706020507" pitchFamily="18" charset="2"/>
              </a:rPr>
              <a:t> -calculus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Programming language</a:t>
            </a:r>
          </a:p>
          <a:p>
            <a:pPr lvl="1"/>
            <a:r>
              <a:rPr lang="en-US" altLang="zh-CN" dirty="0"/>
              <a:t>Invented in 1930s, by </a:t>
            </a:r>
            <a:r>
              <a:rPr lang="en-US" altLang="zh-CN" u="sng" dirty="0"/>
              <a:t>Alonzo Church </a:t>
            </a:r>
            <a:r>
              <a:rPr lang="en-US" altLang="zh-CN" dirty="0"/>
              <a:t>and </a:t>
            </a:r>
            <a:r>
              <a:rPr lang="en-US" altLang="zh-CN" u="sng" dirty="0"/>
              <a:t>Stephen Cole Kleene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Model for computation</a:t>
            </a:r>
          </a:p>
          <a:p>
            <a:pPr lvl="1"/>
            <a:r>
              <a:rPr lang="en-US" altLang="zh-CN" u="sng" dirty="0"/>
              <a:t>Alan Turing</a:t>
            </a:r>
            <a:r>
              <a:rPr lang="en-US" altLang="zh-CN" dirty="0"/>
              <a:t>, 1937: Turing machines equal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r>
              <a:rPr lang="en-US" altLang="zh-CN" dirty="0"/>
              <a:t> in expressiveness</a:t>
            </a:r>
          </a:p>
        </p:txBody>
      </p:sp>
    </p:spTree>
    <p:extLst>
      <p:ext uri="{BB962C8B-B14F-4D97-AF65-F5344CB8AC3E}">
        <p14:creationId xmlns:p14="http://schemas.microsoft.com/office/powerpoint/2010/main" val="244610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:  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x. x - y)[</a:t>
            </a:r>
            <a:r>
              <a:rPr lang="en-US" altLang="zh-CN" sz="2800" dirty="0">
                <a:sym typeface="Symbol" panose="05050102010706020507" pitchFamily="18" charset="2"/>
              </a:rPr>
              <a:t>x/y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“blindly”:</a:t>
            </a:r>
            <a:r>
              <a:rPr lang="en-US" altLang="zh-CN" sz="2800" dirty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x. x -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Problem: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Solution: </a:t>
            </a:r>
            <a:r>
              <a:rPr lang="en-US" altLang="zh-CN" dirty="0">
                <a:solidFill>
                  <a:srgbClr val="FF0000"/>
                </a:solidFill>
              </a:rPr>
              <a:t>rename bound variables before substitution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x - y)[</a:t>
            </a:r>
            <a:r>
              <a:rPr lang="en-US" altLang="zh-CN" dirty="0">
                <a:sym typeface="Symbol" panose="05050102010706020507" pitchFamily="18" charset="2"/>
              </a:rPr>
              <a:t>x/y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- y)[</a:t>
            </a:r>
            <a:r>
              <a:rPr lang="en-US" altLang="zh-CN" dirty="0">
                <a:sym typeface="Symbol" panose="05050102010706020507" pitchFamily="18" charset="2"/>
              </a:rPr>
              <a:t>x/y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= 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:  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sz="2800" dirty="0"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ym typeface="Symbol" panose="05050102010706020507" pitchFamily="18" charset="2"/>
              </a:rPr>
              <a:t>)/f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“blindly”:</a:t>
            </a:r>
            <a:r>
              <a:rPr lang="en-US" altLang="zh-CN" sz="2800" dirty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x.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x)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Problem: x in 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ym typeface="Symbol" panose="05050102010706020507" pitchFamily="18" charset="2"/>
              </a:rPr>
              <a:t>) got bound –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Solution: </a:t>
            </a:r>
            <a:r>
              <a:rPr lang="en-US" altLang="zh-CN" dirty="0">
                <a:solidFill>
                  <a:srgbClr val="FF0000"/>
                </a:solidFill>
              </a:rPr>
              <a:t>rename bound variables before substitution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. f (f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= 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</p:spPr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M[N/x]:  replace x by N in M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2400"/>
                  </a:spcBef>
                  <a:buNone/>
                </a:pPr>
                <a:r>
                  <a:rPr lang="en-US" altLang="zh-CN" dirty="0"/>
                  <a:t>x[N/x]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N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/>
                  <a:t>y[N/x]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y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(M P)[N/x]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(M[N/x]) (P[N/x])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y.(M[N/x]),    if y 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dirty="0">
                    <a:sym typeface="Symbol" panose="05050102010706020507" pitchFamily="18" charset="2"/>
                  </a:rPr>
                  <a:t>(N)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z.(M[z/y][N/x]),    if y 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dirty="0">
                    <a:sym typeface="Symbol" panose="05050102010706020507" pitchFamily="18" charset="2"/>
                  </a:rPr>
                  <a:t>(N) and 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z fresh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  <a:blipFill>
                <a:blip r:embed="rId2"/>
                <a:stretch>
                  <a:fillRect l="-1360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28650" y="5503194"/>
            <a:ext cx="738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Easy rule: always rename variables to be distinct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185860" y="4001294"/>
            <a:ext cx="1660358" cy="709863"/>
          </a:xfrm>
          <a:prstGeom prst="wedgeRoundRectCallout">
            <a:avLst>
              <a:gd name="adj1" fmla="val -40399"/>
              <a:gd name="adj2" fmla="val 93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/>
              <a:t>z is unused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6102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substitution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2055269"/>
            <a:ext cx="7886700" cy="5286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y z)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w. w) z x)[y/z]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4587" y="3477125"/>
            <a:ext cx="6641431" cy="52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>
                <a:sym typeface="Symbol" panose="05050102010706020507" pitchFamily="18" charset="2"/>
              </a:rPr>
              <a:t>   (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x. (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y. y y) z x)[(f x)/z]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351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870A3F-A15E-4ABD-BC45-2F51830AD0A9}"/>
              </a:ext>
            </a:extLst>
          </p:cNvPr>
          <p:cNvGrpSpPr/>
          <p:nvPr/>
        </p:nvGrpSpPr>
        <p:grpSpPr>
          <a:xfrm>
            <a:off x="5607583" y="2743200"/>
            <a:ext cx="3212431" cy="2965342"/>
            <a:chOff x="5450305" y="2743200"/>
            <a:chExt cx="3212431" cy="2965342"/>
          </a:xfrm>
        </p:grpSpPr>
        <p:sp>
          <p:nvSpPr>
            <p:cNvPr id="6" name="右大括号 5"/>
            <p:cNvSpPr/>
            <p:nvPr/>
          </p:nvSpPr>
          <p:spPr>
            <a:xfrm>
              <a:off x="5450305" y="2743200"/>
              <a:ext cx="457200" cy="2965342"/>
            </a:xfrm>
            <a:prstGeom prst="rightBrace">
              <a:avLst>
                <a:gd name="adj1" fmla="val 42544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051884" y="3748404"/>
              <a:ext cx="2610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Repeatedly apply () to any sub-term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607583" y="1643978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1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24125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(f. f x) (y. y)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(f x)[(y. y)/f]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(y. y) x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()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y[x/y]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E8A421-8185-4ADE-8F97-41006198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7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4587" y="2611895"/>
            <a:ext cx="7886700" cy="370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y) x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y)[x/y]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((x - y)[z/x][x/y])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((z - y)[x/y])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z - 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645E4-4E6F-42B8-ADA8-F7C8FFF5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3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4743" y="3621505"/>
            <a:ext cx="4398045" cy="185286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x. (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4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x. x+1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5080890" y="3797323"/>
            <a:ext cx="3350239" cy="150122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 () rule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(y+1)[x/y]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= x+1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4678828" y="4409164"/>
            <a:ext cx="387920" cy="27754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8E769D-32E2-4A04-BFC9-B6CDC17E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72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3392585"/>
            <a:ext cx="8178466" cy="244717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ym typeface="Symbol" panose="05050102010706020507" pitchFamily="18" charset="2"/>
              </a:rPr>
              <a:t>(f. z. f (f z))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// apply ()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z)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 apply () and the 3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&amp;4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rules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</a:t>
            </a:r>
            <a:r>
              <a:rPr lang="en-US" altLang="zh-CN" sz="2400" dirty="0" err="1">
                <a:sym typeface="Symbol" panose="05050102010706020507" pitchFamily="18" charset="2"/>
              </a:rPr>
              <a:t>z+x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// apply () and the 4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</a:t>
            </a:r>
            <a:r>
              <a:rPr lang="en-US" altLang="zh-CN" sz="2400" dirty="0" err="1">
                <a:sym typeface="Symbol" panose="05050102010706020507" pitchFamily="18" charset="2"/>
              </a:rPr>
              <a:t>z+x+x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88667-A37A-4553-A3CA-0968E624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2" y="201291"/>
            <a:ext cx="3108961" cy="326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9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form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: a term of the form 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 N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-normal form: a term containing no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Aft>
                <a:spcPts val="1200"/>
              </a:spcAft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Stopping point: cannot further apply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reduction rules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ym typeface="Symbol" panose="05050102010706020507" pitchFamily="18" charset="2"/>
              </a:rPr>
              <a:t>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ym typeface="Symbol" panose="05050102010706020507" pitchFamily="18" charset="2"/>
              </a:rPr>
              <a:t> )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 x.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(y. y+1) (x+1) 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2+1+1                 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(-n</a:t>
            </a:r>
            <a:r>
              <a:rPr lang="en-US" altLang="zh-CN" sz="2400" b="1" dirty="0">
                <a:solidFill>
                  <a:srgbClr val="FF0000"/>
                </a:solidFill>
              </a:rPr>
              <a:t>ormal form)</a:t>
            </a:r>
            <a:endParaRPr lang="zh-CN" altLang="en-US" sz="2400" b="1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059178" y="5858423"/>
            <a:ext cx="6833539" cy="453476"/>
          </a:xfrm>
          <a:prstGeom prst="wedgeRoundRectCallout">
            <a:avLst>
              <a:gd name="adj1" fmla="val -40878"/>
              <a:gd name="adj2" fmla="val -8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Can further reduce to 4 if 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having reduction rules for 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539061" y="1203158"/>
            <a:ext cx="2899213" cy="622467"/>
          </a:xfrm>
          <a:prstGeom prst="wedgeRoundRectCallout">
            <a:avLst>
              <a:gd name="adj1" fmla="val -72003"/>
              <a:gd name="adj2" fmla="val 56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u="sng" dirty="0">
                <a:solidFill>
                  <a:schemeClr val="bg1"/>
                </a:solidFill>
              </a:rPr>
              <a:t>red</a:t>
            </a:r>
            <a:r>
              <a:rPr lang="en-US" altLang="zh-CN" sz="2400" dirty="0">
                <a:solidFill>
                  <a:schemeClr val="bg1"/>
                </a:solidFill>
              </a:rPr>
              <a:t>ucible </a:t>
            </a:r>
            <a:r>
              <a:rPr lang="en-US" altLang="zh-CN" sz="2400" u="sng" dirty="0">
                <a:solidFill>
                  <a:schemeClr val="bg1"/>
                </a:solidFill>
              </a:rPr>
              <a:t>ex</a:t>
            </a:r>
            <a:r>
              <a:rPr lang="en-US" altLang="zh-CN" sz="2400" dirty="0">
                <a:solidFill>
                  <a:schemeClr val="bg1"/>
                </a:solidFill>
              </a:rPr>
              <a:t>pression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learn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Foundations of functional programming</a:t>
            </a:r>
          </a:p>
          <a:p>
            <a:pPr lvl="1"/>
            <a:r>
              <a:rPr lang="en-US" altLang="zh-CN" dirty="0"/>
              <a:t>Lisp, ML, Haskell, …</a:t>
            </a:r>
          </a:p>
          <a:p>
            <a:r>
              <a:rPr lang="en-US" altLang="zh-CN" dirty="0"/>
              <a:t>Often used as a core language to study language theories</a:t>
            </a:r>
          </a:p>
          <a:p>
            <a:pPr lvl="1"/>
            <a:r>
              <a:rPr lang="en-US" altLang="zh-CN" dirty="0"/>
              <a:t>Type system</a:t>
            </a:r>
          </a:p>
          <a:p>
            <a:pPr lvl="1"/>
            <a:r>
              <a:rPr lang="en-US" altLang="zh-CN" dirty="0"/>
              <a:t>Scope and binding</a:t>
            </a:r>
          </a:p>
          <a:p>
            <a:pPr lvl="1"/>
            <a:r>
              <a:rPr lang="en-US" altLang="zh-CN" dirty="0"/>
              <a:t>Higher-order functions</a:t>
            </a:r>
          </a:p>
          <a:p>
            <a:pPr lvl="1"/>
            <a:r>
              <a:rPr lang="en-US" altLang="zh-CN" dirty="0"/>
              <a:t>Denotational semantics</a:t>
            </a:r>
          </a:p>
          <a:p>
            <a:pPr lvl="1"/>
            <a:r>
              <a:rPr lang="en-US" altLang="zh-CN" dirty="0"/>
              <a:t>Program equivalence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7411" y="3668584"/>
            <a:ext cx="3547697" cy="155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x = 0;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{  x++;  }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x = “</a:t>
            </a:r>
            <a:r>
              <a:rPr lang="en-US" altLang="zh-CN" sz="2000" dirty="0" err="1">
                <a:solidFill>
                  <a:srgbClr val="FF0000"/>
                </a:solidFill>
              </a:rPr>
              <a:t>abcd</a:t>
            </a:r>
            <a:r>
              <a:rPr lang="en-US" altLang="zh-CN" sz="2000" dirty="0">
                <a:solidFill>
                  <a:srgbClr val="FF0000"/>
                </a:solidFill>
              </a:rPr>
              <a:t>”; // bug (mistype)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++;  // bug (out of scope)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8705" y="5498122"/>
            <a:ext cx="430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How to formally define and rule out these bugs?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2654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24F1-020F-4B79-99D2-8EE42CD9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form – examples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86BF1-38AA-4F65-AE73-79D7D774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x. y. x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Yes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(x. y. x) (z. z)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x. (y. x) (z. z)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9" y="365126"/>
            <a:ext cx="8431129" cy="1325563"/>
          </a:xfrm>
        </p:spPr>
        <p:txBody>
          <a:bodyPr/>
          <a:lstStyle/>
          <a:p>
            <a:r>
              <a:rPr lang="en-US" altLang="zh-CN" dirty="0"/>
              <a:t>Confluence (Church-Rosser Property)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3304835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( x.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(y. y+1) (x+1) 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4324" y="3304836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y+1) (2+1)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0689"/>
            <a:ext cx="1074513" cy="11126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8646" y="2293921"/>
            <a:ext cx="6532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Final result (if there is one) is uniquely determined.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31713" y="1741341"/>
            <a:ext cx="47375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Terms can be evaluated in any order.</a:t>
            </a:r>
          </a:p>
        </p:txBody>
      </p:sp>
    </p:spTree>
    <p:extLst>
      <p:ext uri="{BB962C8B-B14F-4D97-AF65-F5344CB8AC3E}">
        <p14:creationId xmlns:p14="http://schemas.microsoft.com/office/powerpoint/2010/main" val="43684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Formalizing Confluence Theorem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3182"/>
          </a:xfrm>
        </p:spPr>
        <p:txBody>
          <a:bodyPr>
            <a:normAutofit/>
          </a:bodyPr>
          <a:lstStyle/>
          <a:p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M’ :  zero-or-more steps of 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M’</a:t>
            </a:r>
            <a:r>
              <a:rPr lang="zh-CN" altLang="en-US" dirty="0">
                <a:sym typeface="Symbol" panose="05050102010706020507" pitchFamily="18" charset="2"/>
              </a:rPr>
              <a:t>   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M = M’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k+1</a:t>
            </a:r>
            <a:r>
              <a:rPr lang="en-US" altLang="zh-CN" dirty="0">
                <a:sym typeface="Symbol" panose="05050102010706020507" pitchFamily="18" charset="2"/>
              </a:rPr>
              <a:t> M’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M’’. M  M’’  M’’ </a:t>
            </a:r>
            <a:r>
              <a:rPr lang="en-US" altLang="zh-CN" baseline="30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M’ 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* M’  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k. </a:t>
            </a:r>
            <a:r>
              <a:rPr lang="en-US" altLang="zh-CN" dirty="0" err="1">
                <a:sym typeface="Symbol" panose="05050102010706020507" pitchFamily="18" charset="2"/>
              </a:rPr>
              <a:t>M</a:t>
            </a:r>
            <a:r>
              <a:rPr lang="en-US" altLang="zh-CN" baseline="30000" dirty="0" err="1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M’ 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Confluence Theorem: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For all M, M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if </a:t>
            </a:r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then there exists M’ such that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* M’ 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* M’.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5892346" y="3785126"/>
            <a:ext cx="2121025" cy="2200358"/>
            <a:chOff x="6169073" y="4122010"/>
            <a:chExt cx="2121025" cy="2200358"/>
          </a:xfrm>
        </p:grpSpPr>
        <p:cxnSp>
          <p:nvCxnSpPr>
            <p:cNvPr id="11" name="直接箭头连接符 10"/>
            <p:cNvCxnSpPr>
              <a:stCxn id="16" idx="2"/>
              <a:endCxn id="19" idx="0"/>
            </p:cNvCxnSpPr>
            <p:nvPr/>
          </p:nvCxnSpPr>
          <p:spPr>
            <a:xfrm flipH="1">
              <a:off x="6444950" y="4583675"/>
              <a:ext cx="798061" cy="3162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6" idx="2"/>
              <a:endCxn id="21" idx="0"/>
            </p:cNvCxnSpPr>
            <p:nvPr/>
          </p:nvCxnSpPr>
          <p:spPr>
            <a:xfrm>
              <a:off x="7243011" y="4583675"/>
              <a:ext cx="771210" cy="31627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019232" y="4122010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9073" y="489995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38344" y="4899952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9232" y="586070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M’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6444950" y="5361618"/>
              <a:ext cx="836534" cy="499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3" idx="0"/>
            </p:cNvCxnSpPr>
            <p:nvPr/>
          </p:nvCxnSpPr>
          <p:spPr>
            <a:xfrm flipH="1">
              <a:off x="7281484" y="5361617"/>
              <a:ext cx="732737" cy="4990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大括号 2"/>
          <p:cNvSpPr/>
          <p:nvPr/>
        </p:nvSpPr>
        <p:spPr>
          <a:xfrm>
            <a:off x="6428890" y="2276441"/>
            <a:ext cx="276726" cy="818121"/>
          </a:xfrm>
          <a:prstGeom prst="rightBrace">
            <a:avLst>
              <a:gd name="adj1" fmla="val 5154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42505" y="2217397"/>
            <a:ext cx="138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inductive definition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3529-B59B-4E4B-A5FB-DDB9BD21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Corollary of Confluence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3A77D-CB37-4040-9847-8724E83C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-equivalence, every term has </a:t>
            </a:r>
            <a:r>
              <a:rPr lang="en-US" altLang="zh-CN" dirty="0">
                <a:solidFill>
                  <a:srgbClr val="FF0000"/>
                </a:solidFill>
              </a:rPr>
              <a:t>at most one</a:t>
            </a:r>
            <a:r>
              <a:rPr lang="en-US" altLang="zh-CN" dirty="0"/>
              <a:t> normal form.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Q: If a term has many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redexes</a:t>
            </a:r>
            <a:r>
              <a:rPr lang="en-US" altLang="zh-CN" dirty="0">
                <a:sym typeface="Symbol" panose="05050102010706020507" pitchFamily="18" charset="2"/>
              </a:rPr>
              <a:t>, which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 should be picked?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Good news: no matter which is picked, there is at most one normal form.</a:t>
            </a:r>
          </a:p>
          <a:p>
            <a:r>
              <a:rPr lang="en-US" altLang="zh-CN" dirty="0"/>
              <a:t>Bad news: some reduction strategies may fail to find a normal 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5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Non-terminating reduction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3484" y="2056095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3484" y="3933711"/>
            <a:ext cx="378821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y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00834" y="2421502"/>
            <a:ext cx="4314001" cy="1623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f (x x)) (x. f (x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f </a:t>
            </a:r>
            <a:r>
              <a:rPr lang="en-US" altLang="zh-CN" sz="36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(x. f (x x)) (x. f (x x))</a:t>
            </a:r>
            <a:r>
              <a:rPr lang="en-US" altLang="zh-CN" sz="3600" dirty="0"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03FA4-D16F-4857-897D-FB727E65A87A}"/>
              </a:ext>
            </a:extLst>
          </p:cNvPr>
          <p:cNvSpPr txBox="1"/>
          <p:nvPr/>
        </p:nvSpPr>
        <p:spPr>
          <a:xfrm>
            <a:off x="1433318" y="5811326"/>
            <a:ext cx="5297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 terms have no normal forms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Term may have both terminating and non-terminating reduction sequences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092" y="2310963"/>
            <a:ext cx="4281365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v. v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7092" y="3927407"/>
            <a:ext cx="471738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AA3995-D61A-4BEC-90E8-F7EADFEC6B83}"/>
              </a:ext>
            </a:extLst>
          </p:cNvPr>
          <p:cNvSpPr txBox="1"/>
          <p:nvPr/>
        </p:nvSpPr>
        <p:spPr>
          <a:xfrm>
            <a:off x="382185" y="5798280"/>
            <a:ext cx="862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 reduction strategies may fail to find a normal form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8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Reduction strategies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Normal-order</a:t>
            </a:r>
            <a:r>
              <a:rPr lang="en-US" altLang="zh-CN" dirty="0"/>
              <a:t> reduction: choose the left-most,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outer-most</a:t>
            </a:r>
            <a:r>
              <a:rPr lang="en-US" altLang="zh-CN" dirty="0"/>
              <a:t> </a:t>
            </a:r>
            <a:r>
              <a:rPr lang="en-US" altLang="zh-CN" dirty="0" err="1"/>
              <a:t>redex</a:t>
            </a:r>
            <a:r>
              <a:rPr lang="en-US" altLang="zh-CN" dirty="0"/>
              <a:t> first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Applicative-order</a:t>
            </a:r>
            <a:r>
              <a:rPr lang="en-US" altLang="zh-CN" dirty="0"/>
              <a:t> reduction: choose the left-most,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inner-most</a:t>
            </a:r>
            <a:r>
              <a:rPr lang="en-US" altLang="zh-CN" dirty="0"/>
              <a:t> </a:t>
            </a:r>
            <a:r>
              <a:rPr lang="en-US" altLang="zh-CN" dirty="0" err="1"/>
              <a:t>redex</a:t>
            </a:r>
            <a:r>
              <a:rPr lang="en-US" altLang="zh-CN" dirty="0"/>
              <a:t> first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866" y="2752097"/>
            <a:ext cx="3674789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v. v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1866" y="4799621"/>
            <a:ext cx="4046685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…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90812" y="2529907"/>
            <a:ext cx="387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Theorem: </a:t>
            </a: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Normal-order reduction will find normal form if exists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619034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619034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865785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4317" y="3429000"/>
            <a:ext cx="613058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(e. f. e) ((a. b. a) x y) ((c. d. c) u v)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C1CDB3-8370-4424-98B2-A4B1CF07E848}"/>
              </a:ext>
            </a:extLst>
          </p:cNvPr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DB3008-DCE3-4505-A34D-C54FC543C924}"/>
              </a:ext>
            </a:extLst>
          </p:cNvPr>
          <p:cNvSpPr/>
          <p:nvPr/>
        </p:nvSpPr>
        <p:spPr>
          <a:xfrm>
            <a:off x="3023607" y="3349951"/>
            <a:ext cx="1727855" cy="632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E5226D-46FC-4B84-A174-BC6E1EDA78DA}"/>
              </a:ext>
            </a:extLst>
          </p:cNvPr>
          <p:cNvSpPr/>
          <p:nvPr/>
        </p:nvSpPr>
        <p:spPr>
          <a:xfrm>
            <a:off x="1354317" y="3179036"/>
            <a:ext cx="3764614" cy="999857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82366F-A441-4718-910F-F44A44BCECF8}"/>
              </a:ext>
            </a:extLst>
          </p:cNvPr>
          <p:cNvSpPr/>
          <p:nvPr/>
        </p:nvSpPr>
        <p:spPr>
          <a:xfrm>
            <a:off x="5261180" y="3341406"/>
            <a:ext cx="1727855" cy="632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AA440-4355-4617-94B2-54CF72F7AA7B}"/>
              </a:ext>
            </a:extLst>
          </p:cNvPr>
          <p:cNvSpPr/>
          <p:nvPr/>
        </p:nvSpPr>
        <p:spPr>
          <a:xfrm>
            <a:off x="8043007" y="1725915"/>
            <a:ext cx="666221" cy="632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55B1E9-0433-42D7-BD4B-07DDB9DC5191}"/>
              </a:ext>
            </a:extLst>
          </p:cNvPr>
          <p:cNvSpPr/>
          <p:nvPr/>
        </p:nvSpPr>
        <p:spPr>
          <a:xfrm>
            <a:off x="3129615" y="1713969"/>
            <a:ext cx="757919" cy="68591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787737"/>
            <a:ext cx="2806153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p)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3787737"/>
            <a:ext cx="2806153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p)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p)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297998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2979982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761853"/>
            <a:ext cx="733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Applicative-order may </a:t>
            </a:r>
            <a:r>
              <a:rPr lang="en-US" altLang="zh-CN" sz="2400" b="1" i="1" dirty="0"/>
              <a:t>not</a:t>
            </a:r>
            <a:r>
              <a:rPr lang="en-US" altLang="zh-CN" sz="2400" dirty="0"/>
              <a:t> be as efficient as normal-order</a:t>
            </a:r>
          </a:p>
          <a:p>
            <a:r>
              <a:rPr lang="en-US" altLang="zh-CN" sz="2400" dirty="0"/>
              <a:t>when the argument is not used.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1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0212" cy="1325563"/>
          </a:xfrm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Overview: -calculus as</a:t>
            </a:r>
            <a:r>
              <a:rPr lang="en-US" altLang="zh-CN" dirty="0"/>
              <a:t> a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5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Syntax</a:t>
            </a:r>
          </a:p>
          <a:p>
            <a:pPr lvl="1"/>
            <a:r>
              <a:rPr lang="en-US" altLang="zh-CN" dirty="0"/>
              <a:t>How to write a program?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Keyword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“”</a:t>
            </a:r>
            <a:r>
              <a:rPr lang="en-US" altLang="zh-CN" dirty="0">
                <a:sym typeface="Symbol" panose="05050102010706020507" pitchFamily="18" charset="2"/>
              </a:rPr>
              <a:t> for defining functions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Semantics</a:t>
            </a:r>
          </a:p>
          <a:p>
            <a:pPr lvl="1"/>
            <a:r>
              <a:rPr lang="en-US" altLang="zh-CN" dirty="0"/>
              <a:t>How to describe the executions of a program?</a:t>
            </a:r>
          </a:p>
          <a:p>
            <a:pPr lvl="1"/>
            <a:r>
              <a:rPr lang="en-US" altLang="zh-CN" dirty="0"/>
              <a:t>Calculation rules called </a:t>
            </a:r>
            <a:r>
              <a:rPr lang="en-US" altLang="zh-CN" dirty="0">
                <a:solidFill>
                  <a:srgbClr val="FF0000"/>
                </a:solidFill>
              </a:rPr>
              <a:t>reduction</a:t>
            </a: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Others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Type system (next class)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Model theory (not covered)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00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9396"/>
          </a:xfrm>
        </p:spPr>
        <p:txBody>
          <a:bodyPr>
            <a:normAutofit/>
          </a:bodyPr>
          <a:lstStyle/>
          <a:p>
            <a:r>
              <a:rPr lang="en-US" altLang="zh-CN" dirty="0"/>
              <a:t>Similar to (</a:t>
            </a:r>
            <a:r>
              <a:rPr lang="en-US" altLang="zh-CN" dirty="0">
                <a:solidFill>
                  <a:srgbClr val="FF0000"/>
                </a:solidFill>
              </a:rPr>
              <a:t>but subtly different from</a:t>
            </a:r>
            <a:r>
              <a:rPr lang="en-US" altLang="zh-CN" dirty="0"/>
              <a:t>) </a:t>
            </a:r>
            <a:r>
              <a:rPr lang="en-US" altLang="zh-CN" b="1" i="1" dirty="0"/>
              <a:t>evaluation strategies</a:t>
            </a:r>
            <a:r>
              <a:rPr lang="en-US" altLang="zh-CN" b="1" dirty="0"/>
              <a:t> </a:t>
            </a:r>
            <a:r>
              <a:rPr lang="en-US" altLang="zh-CN" dirty="0"/>
              <a:t>in language theories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Call-by-name</a:t>
            </a:r>
            <a:r>
              <a:rPr lang="en-US" altLang="zh-CN" dirty="0"/>
              <a:t> (like normal-order)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ALGOL 60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Call-by-need</a:t>
            </a:r>
            <a:r>
              <a:rPr lang="en-US" altLang="zh-CN" dirty="0"/>
              <a:t> (“memorized version” of call-by-name)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Haskell, R, …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Call-by-value</a:t>
            </a:r>
            <a:r>
              <a:rPr lang="en-US" altLang="zh-CN" dirty="0"/>
              <a:t> (like applicative-order)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C, …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63915" y="2416133"/>
            <a:ext cx="2451433" cy="1323475"/>
          </a:xfrm>
          <a:prstGeom prst="wedgeRoundRectCallout">
            <a:avLst>
              <a:gd name="adj1" fmla="val -71302"/>
              <a:gd name="adj2" fmla="val -2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arguments are not evaluated, but directly substituted into function body</a:t>
            </a:r>
            <a:endParaRPr lang="zh-CN" altLang="en-US" sz="20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449553" y="4275075"/>
            <a:ext cx="2723146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/>
              <a:t>called “lazy evaluation”</a:t>
            </a:r>
            <a:endParaRPr lang="zh-CN" altLang="en-US" sz="2000" b="1" i="1" dirty="0"/>
          </a:p>
        </p:txBody>
      </p:sp>
      <p:sp>
        <p:nvSpPr>
          <p:cNvPr id="6" name="圆角矩形标注 5"/>
          <p:cNvSpPr/>
          <p:nvPr/>
        </p:nvSpPr>
        <p:spPr>
          <a:xfrm>
            <a:off x="3180848" y="5288630"/>
            <a:ext cx="2991851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/>
              <a:t>called “eager evaluation”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169830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89F7-1542-4DA8-AE3C-D0231DA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Subtle difference between reduction strategies and evaluation strategies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A53E6-A036-4119-A773-C49DCC81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Normal-order (or applicative-order) </a:t>
            </a:r>
            <a:r>
              <a:rPr lang="en-US" altLang="zh-CN" dirty="0">
                <a:solidFill>
                  <a:srgbClr val="0000FF"/>
                </a:solidFill>
              </a:rPr>
              <a:t>reduces under lambda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Allow optimizations inside a function body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always desired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((y. y y) (y. y y))  x. ((y. y y) (y. y y))  …</a:t>
            </a:r>
          </a:p>
          <a:p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Evaluation strategies: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Don’t</a:t>
            </a:r>
            <a:r>
              <a:rPr lang="en-US" altLang="zh-CN" dirty="0">
                <a:sym typeface="Symbol" panose="05050102010706020507" pitchFamily="18" charset="2"/>
              </a:rPr>
              <a:t> reduce under lambda</a:t>
            </a:r>
          </a:p>
        </p:txBody>
      </p:sp>
    </p:spTree>
    <p:extLst>
      <p:ext uri="{BB962C8B-B14F-4D97-AF65-F5344CB8AC3E}">
        <p14:creationId xmlns:p14="http://schemas.microsoft.com/office/powerpoint/2010/main" val="17079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evaluate </a:t>
            </a:r>
            <a:r>
              <a:rPr lang="en-US" altLang="zh-CN" dirty="0">
                <a:solidFill>
                  <a:srgbClr val="FF0000"/>
                </a:solidFill>
              </a:rPr>
              <a:t>closed terms </a:t>
            </a:r>
            <a:r>
              <a:rPr lang="en-US" altLang="zh-CN" dirty="0"/>
              <a:t>(i.e. no free variables)</a:t>
            </a:r>
          </a:p>
          <a:p>
            <a:r>
              <a:rPr lang="en-US" altLang="zh-CN" dirty="0"/>
              <a:t>May not reduce all the way to a normal form</a:t>
            </a:r>
          </a:p>
          <a:p>
            <a:pPr lvl="1"/>
            <a:r>
              <a:rPr lang="en-US" altLang="zh-CN" dirty="0"/>
              <a:t>Terminate as soon as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canonical form</a:t>
            </a:r>
            <a:r>
              <a:rPr lang="en-US" altLang="zh-CN" dirty="0">
                <a:solidFill>
                  <a:srgbClr val="FF0000"/>
                </a:solidFill>
              </a:rPr>
              <a:t> (i.e. a lambda abstraction) </a:t>
            </a:r>
            <a:r>
              <a:rPr lang="en-US" altLang="zh-CN" dirty="0"/>
              <a:t>is obtained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9" y="3882826"/>
            <a:ext cx="8350021" cy="2110249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685071" y="4884821"/>
            <a:ext cx="1946109" cy="1292142"/>
          </a:xfrm>
          <a:prstGeom prst="wedgeRoundRectCallout">
            <a:avLst>
              <a:gd name="adj1" fmla="val -81421"/>
              <a:gd name="adj2" fmla="val -42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7183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closed normal form must be a canonical form</a:t>
            </a:r>
          </a:p>
          <a:p>
            <a:r>
              <a:rPr lang="en-US" altLang="zh-CN" dirty="0"/>
              <a:t>Not every closed canonical form is a normal form</a:t>
            </a:r>
          </a:p>
          <a:p>
            <a:endParaRPr lang="en-US" altLang="zh-CN" dirty="0"/>
          </a:p>
          <a:p>
            <a:r>
              <a:rPr lang="en-US" altLang="zh-CN" dirty="0"/>
              <a:t>Recall that normal-order reduction will find the normal form if it exists</a:t>
            </a:r>
          </a:p>
          <a:p>
            <a:pPr lvl="1"/>
            <a:r>
              <a:rPr lang="en-US" altLang="zh-CN" dirty="0"/>
              <a:t>If normal-order reduction terminates, the reduction sequence must contain a first canonical form</a:t>
            </a:r>
          </a:p>
          <a:p>
            <a:pPr lvl="1"/>
            <a:r>
              <a:rPr lang="en-US" altLang="zh-CN" dirty="0"/>
              <a:t>Normal-order evaluation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2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69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Normal-order reduction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2793"/>
            <a:ext cx="7886700" cy="4351338"/>
          </a:xfrm>
        </p:spPr>
        <p:txBody>
          <a:bodyPr/>
          <a:lstStyle/>
          <a:p>
            <a:r>
              <a:rPr lang="en-US" altLang="zh-CN"/>
              <a:t>Normal-order reduction terminates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Normal-order reduction does not terminate</a:t>
            </a:r>
          </a:p>
          <a:p>
            <a:pPr lvl="1"/>
            <a:endParaRPr lang="en-US" altLang="zh-CN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35" y="2066992"/>
            <a:ext cx="4832353" cy="373968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653114" y="2696174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55" y="4057963"/>
            <a:ext cx="8314489" cy="42739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2830931" y="4734131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5" y="5470621"/>
            <a:ext cx="4832353" cy="35616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4754336" y="5875488"/>
            <a:ext cx="3974908" cy="487714"/>
          </a:xfrm>
          <a:prstGeom prst="wedgeRoundRectCallout">
            <a:avLst>
              <a:gd name="adj1" fmla="val -36320"/>
              <a:gd name="adj2" fmla="val -77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diverges too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663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Normal-order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⇒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593198" y="400026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957879" y="1973679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0327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Normal-order evaluation 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94433"/>
            <a:ext cx="7956632" cy="46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3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 the reduction strategies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378399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378399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23128" y="4363900"/>
            <a:ext cx="436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Eager evaluation: </a:t>
            </a:r>
          </a:p>
          <a:p>
            <a:r>
              <a:rPr lang="en-US" altLang="zh-CN" sz="2400" dirty="0"/>
              <a:t>Postpone the substitution until the argument is a canonical form. No need to reduce many copies of the argument separately.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4643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974797" y="413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324181" y="2259070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5581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Eager evaluation </a:t>
            </a:r>
            <a:br>
              <a:rPr lang="en-US" altLang="zh-CN" sz="4000" dirty="0"/>
            </a:br>
            <a:r>
              <a:rPr lang="en-US" altLang="zh-CN" sz="4000" dirty="0"/>
              <a:t>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6" y="495763"/>
            <a:ext cx="3350161" cy="59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58652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Lambda abstraction </a:t>
            </a: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): “anonymous” functions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dirty="0" err="1">
                <a:sym typeface="Symbol" panose="05050102010706020507" pitchFamily="18" charset="2"/>
              </a:rPr>
              <a:t>int</a:t>
            </a:r>
            <a:r>
              <a:rPr lang="en-US" altLang="zh-CN" dirty="0">
                <a:sym typeface="Symbol" panose="05050102010706020507" pitchFamily="18" charset="2"/>
              </a:rPr>
              <a:t> f (</a:t>
            </a:r>
            <a:r>
              <a:rPr lang="en-US" altLang="zh-CN" dirty="0" err="1">
                <a:sym typeface="Symbol" panose="05050102010706020507" pitchFamily="18" charset="2"/>
              </a:rPr>
              <a:t>int</a:t>
            </a:r>
            <a:r>
              <a:rPr lang="en-US" altLang="zh-CN" dirty="0">
                <a:sym typeface="Symbol" panose="05050102010706020507" pitchFamily="18" charset="2"/>
              </a:rPr>
              <a:t> x) {   return x;   }    </a:t>
            </a:r>
            <a:r>
              <a:rPr lang="en-US" altLang="zh-CN" dirty="0">
                <a:solidFill>
                  <a:prstClr val="black"/>
                </a:solidFill>
                <a:sym typeface="Wingdings" panose="05000000000000000000" pitchFamily="2" charset="2"/>
              </a:rPr>
              <a:t>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x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Lambda application </a:t>
            </a:r>
            <a:r>
              <a:rPr lang="en-US" altLang="zh-CN" dirty="0"/>
              <a:t>(M N): 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7961" y="4562745"/>
            <a:ext cx="2816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f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 return x;   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f(3);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57920" y="4820550"/>
            <a:ext cx="219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    (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x) 3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223734" y="4820550"/>
            <a:ext cx="60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= 3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Normal-order evaluation rules (small-step)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75180" y="2749662"/>
                <a:ext cx="3349186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80" y="2749662"/>
                <a:ext cx="3349186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64388" y="4470291"/>
                <a:ext cx="209942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88" y="4470291"/>
                <a:ext cx="2099421" cy="8318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059324" y="267114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074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Eager evaluation rules (small-step)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76159" y="3453435"/>
                <a:ext cx="209942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59" y="3453435"/>
                <a:ext cx="2099421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803029" y="2069523"/>
            <a:ext cx="5537941" cy="740178"/>
            <a:chOff x="2575180" y="2671140"/>
            <a:chExt cx="5537941" cy="740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575180" y="2749662"/>
                  <a:ext cx="484568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[(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180" y="2749662"/>
                  <a:ext cx="4845685" cy="6616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7513277" y="2671140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19222" y="4929064"/>
                <a:ext cx="3691843" cy="91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→(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22" y="4929064"/>
                <a:ext cx="3691843" cy="9109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68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(Terms)  M, N  ::=  x  |  x. M  |  M N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Semantics (reduction rules)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(x. M) N        M[N/x]      ()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programming in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Encoding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data </a:t>
            </a:r>
            <a:r>
              <a:rPr lang="en-US" altLang="zh-CN" dirty="0">
                <a:sym typeface="Symbol" panose="05050102010706020507" pitchFamily="18" charset="2"/>
              </a:rPr>
              <a:t>and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operators </a:t>
            </a:r>
            <a:r>
              <a:rPr lang="en-US" altLang="zh-CN" dirty="0">
                <a:sym typeface="Symbol" panose="05050102010706020507" pitchFamily="18" charset="2"/>
              </a:rPr>
              <a:t>in “pure” -calculus (without adding any additional syntax)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23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543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422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5173577" y="2486109"/>
            <a:ext cx="2827422" cy="3030370"/>
          </a:xfrm>
          <a:prstGeom prst="wedgeRoundRectCallout">
            <a:avLst>
              <a:gd name="adj1" fmla="val -81959"/>
              <a:gd name="adj2" fmla="val -1489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not True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 False True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not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119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b’ False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257800" y="2991435"/>
            <a:ext cx="2490537" cy="3030370"/>
          </a:xfrm>
          <a:prstGeom prst="wedgeRoundRectCallout">
            <a:avLst>
              <a:gd name="adj1" fmla="val -78913"/>
              <a:gd name="adj2" fmla="val -16086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and True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True b False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and False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False b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36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5132136" y="3299577"/>
            <a:ext cx="2490537" cy="2877386"/>
          </a:xfrm>
          <a:prstGeom prst="wedgeRoundRectCallout">
            <a:avLst>
              <a:gd name="adj1" fmla="val -83744"/>
              <a:gd name="adj2" fmla="val -84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or True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True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b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or False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False True b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136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pure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</a:p>
          <a:p>
            <a:pPr>
              <a:spcBef>
                <a:spcPts val="2400"/>
              </a:spcBef>
            </a:pPr>
            <a:r>
              <a:rPr lang="en-US" altLang="zh-CN" dirty="0">
                <a:sym typeface="Symbol" panose="05050102010706020507" pitchFamily="18" charset="2"/>
              </a:rPr>
              <a:t>Add extra operations and data types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(x+1)                    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(x+1)) 3  =  3+1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)) 5   =  x+2*y+5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6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52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b M N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5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b M N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x. y. b y 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5329988" y="3146593"/>
            <a:ext cx="2827422" cy="3030370"/>
          </a:xfrm>
          <a:prstGeom prst="wedgeRoundRectCallout">
            <a:avLst>
              <a:gd name="adj1" fmla="val -83661"/>
              <a:gd name="adj2" fmla="val 2838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not’ True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y x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y 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not’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y x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x 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18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   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24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805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053263" y="3224463"/>
            <a:ext cx="3573379" cy="2646948"/>
          </a:xfrm>
          <a:prstGeom prst="wedgeRoundRectCallout">
            <a:avLst>
              <a:gd name="adj1" fmla="val -61838"/>
              <a:gd name="adj2" fmla="val -185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succ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</a:rPr>
              <a:t>n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f. x. f (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f x) 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 f. x. f ((f. x.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 f x)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f. x. f (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f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n+1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n f (f x)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5245768" y="4535905"/>
            <a:ext cx="2286001" cy="721895"/>
          </a:xfrm>
          <a:prstGeom prst="wedgeRoundRectCallout">
            <a:avLst>
              <a:gd name="adj1" fmla="val -73522"/>
              <a:gd name="adj2" fmla="val 1654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succ</a:t>
            </a:r>
            <a:r>
              <a:rPr lang="en-US" altLang="zh-CN" sz="2400" dirty="0">
                <a:solidFill>
                  <a:schemeClr val="tx1"/>
                </a:solidFill>
              </a:rPr>
              <a:t>’ </a:t>
            </a:r>
            <a:r>
              <a:rPr lang="en-US" altLang="zh-CN" sz="2400" u="sng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448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00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x. y. n (z. y) x</a:t>
                </a:r>
              </a:p>
              <a:p>
                <a:pPr lvl="1">
                  <a:spcBef>
                    <a:spcPts val="120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437937" y="1629484"/>
            <a:ext cx="3380874" cy="4743617"/>
          </a:xfrm>
          <a:prstGeom prst="wedgeRoundRectCallout">
            <a:avLst>
              <a:gd name="adj1" fmla="val -5912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x)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x)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x = True</a:t>
            </a:r>
          </a:p>
          <a:p>
            <a:pPr marL="0" lvl="1"/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f x)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(z. y) x)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((z. y) x)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y  = False</a:t>
            </a:r>
          </a:p>
          <a:p>
            <a:pPr marL="0" lvl="1"/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succ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* False</a:t>
            </a:r>
          </a:p>
        </p:txBody>
      </p:sp>
    </p:spTree>
    <p:extLst>
      <p:ext uri="{BB962C8B-B14F-4D97-AF65-F5344CB8AC3E}">
        <p14:creationId xmlns:p14="http://schemas.microsoft.com/office/powerpoint/2010/main" val="1474845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887997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x. y. n (z. y)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m. f. x. n f (m 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mult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m. f. n (m f) </a:t>
                </a:r>
              </a:p>
              <a:p>
                <a:pPr lvl="1">
                  <a:spcBef>
                    <a:spcPts val="120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887997"/>
              </a:xfrm>
              <a:blipFill>
                <a:blip r:embed="rId2"/>
                <a:stretch>
                  <a:fillRect l="-1391" t="-1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2406"/>
          </a:xfrm>
        </p:spPr>
        <p:txBody>
          <a:bodyPr/>
          <a:lstStyle/>
          <a:p>
            <a:r>
              <a:rPr lang="en-US" altLang="zh-CN" dirty="0"/>
              <a:t>Body of </a:t>
            </a:r>
            <a:r>
              <a:rPr lang="en-US" altLang="zh-CN" dirty="0">
                <a:sym typeface="Symbol" panose="05050102010706020507" pitchFamily="18" charset="2"/>
              </a:rPr>
              <a:t> </a:t>
            </a:r>
            <a:r>
              <a:rPr lang="en-US" altLang="zh-CN" dirty="0"/>
              <a:t>extends as far to the right as possible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M N </a:t>
            </a:r>
            <a:r>
              <a:rPr lang="en-US" altLang="zh-CN" dirty="0">
                <a:sym typeface="Symbol" panose="05050102010706020507" pitchFamily="18" charset="2"/>
              </a:rPr>
              <a:t>means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(M N)</a:t>
            </a:r>
            <a:r>
              <a:rPr lang="en-US" altLang="zh-CN" dirty="0">
                <a:sym typeface="Symbol" panose="05050102010706020507" pitchFamily="18" charset="2"/>
              </a:rPr>
              <a:t>, 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not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(x. M) N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f x    = x.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f 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f. f x    = x.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f. f 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>
              <a:spcBef>
                <a:spcPts val="2400"/>
              </a:spcBef>
            </a:pPr>
            <a:r>
              <a:rPr lang="en-US" altLang="zh-CN" dirty="0"/>
              <a:t>Function applications are left-associative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A00000"/>
                </a:solidFill>
              </a:rPr>
              <a:t>M N P </a:t>
            </a:r>
            <a:r>
              <a:rPr lang="en-US" altLang="zh-CN" dirty="0"/>
              <a:t>means </a:t>
            </a:r>
            <a:r>
              <a:rPr lang="en-US" altLang="zh-CN" dirty="0">
                <a:solidFill>
                  <a:srgbClr val="A00000"/>
                </a:solidFill>
              </a:rPr>
              <a:t>(M N) P</a:t>
            </a:r>
            <a:r>
              <a:rPr lang="en-US" altLang="zh-CN" dirty="0"/>
              <a:t>, 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A00000"/>
                </a:solidFill>
              </a:rPr>
              <a:t>M (N P)</a:t>
            </a:r>
            <a:endParaRPr lang="en-US" altLang="zh-CN" dirty="0">
              <a:solidFill>
                <a:srgbClr val="A0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y. x - y) 5 3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y. x - y) 5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3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+ 1) 2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2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Pairs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(M, N)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f M 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y)</a:t>
                </a: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390147" y="2334127"/>
            <a:ext cx="2430380" cy="1452185"/>
          </a:xfrm>
          <a:prstGeom prst="wedgeRoundRectCallout">
            <a:avLst>
              <a:gd name="adj1" fmla="val -6110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(M,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M</a:t>
            </a: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(M,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N</a:t>
            </a:r>
          </a:p>
        </p:txBody>
      </p:sp>
    </p:spTree>
    <p:extLst>
      <p:ext uri="{BB962C8B-B14F-4D97-AF65-F5344CB8AC3E}">
        <p14:creationId xmlns:p14="http://schemas.microsoft.com/office/powerpoint/2010/main" val="1203567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Pairs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(M, N)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f M 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y)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Tuples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(M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, …,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 f. f M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…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endParaRPr lang="en-US" altLang="zh-CN" baseline="-25000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. …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. x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505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functions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fact(n)  =    if  (n == 0)  then  1  else  n * fact(n-1)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To find fact, we need to solve an equation!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16310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Fixpoint</a:t>
            </a:r>
            <a:r>
              <a:rPr lang="en-US" altLang="zh-CN" dirty="0"/>
              <a:t> in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</a:p>
          <a:p>
            <a:endParaRPr lang="en-US" altLang="zh-CN" dirty="0"/>
          </a:p>
          <a:p>
            <a:r>
              <a:rPr lang="en-US" altLang="zh-CN" dirty="0"/>
              <a:t>Some functions has </a:t>
            </a:r>
            <a:r>
              <a:rPr lang="en-US" altLang="zh-CN" dirty="0" err="1"/>
              <a:t>fixpoints</a:t>
            </a:r>
            <a:r>
              <a:rPr lang="en-US" altLang="zh-CN" dirty="0"/>
              <a:t>, while others don’t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 * x.  Two </a:t>
            </a:r>
            <a:r>
              <a:rPr lang="en-US" altLang="zh-CN" dirty="0" err="1"/>
              <a:t>fixpoints</a:t>
            </a:r>
            <a:r>
              <a:rPr lang="en-US" altLang="zh-CN" dirty="0"/>
              <a:t> 0 and 1.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 + 1.  No </a:t>
            </a:r>
            <a:r>
              <a:rPr lang="en-US" altLang="zh-CN" dirty="0" err="1"/>
              <a:t>fixpoint</a:t>
            </a:r>
            <a:r>
              <a:rPr lang="en-US" altLang="zh-CN" dirty="0"/>
              <a:t>.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x.  Infinitely many </a:t>
            </a:r>
            <a:r>
              <a:rPr lang="en-US" altLang="zh-CN" dirty="0" err="1"/>
              <a:t>fixpoints</a:t>
            </a:r>
            <a:r>
              <a:rPr lang="en-US" altLang="zh-CN" dirty="0"/>
              <a:t>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147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a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  <a:endParaRPr lang="zh-CN" altLang="en-US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fact(n)  =    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  =  </a:t>
            </a:r>
            <a:r>
              <a:rPr lang="en-US" altLang="zh-CN" dirty="0">
                <a:sym typeface="Symbol" panose="05050102010706020507" pitchFamily="18" charset="2"/>
              </a:rPr>
              <a:t>n.  </a:t>
            </a:r>
            <a:r>
              <a:rPr lang="en-US" altLang="zh-CN" dirty="0"/>
              <a:t>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  =  </a:t>
            </a:r>
            <a:r>
              <a:rPr lang="en-US" altLang="zh-CN" sz="3200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</a:t>
            </a:r>
            <a:r>
              <a:rPr lang="en-US" altLang="zh-CN" sz="3200" dirty="0"/>
              <a:t>)</a:t>
            </a:r>
            <a:r>
              <a:rPr lang="en-US" altLang="zh-CN" dirty="0"/>
              <a:t> fact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f(n-1).</a:t>
            </a:r>
          </a:p>
          <a:p>
            <a:pPr marL="457200" lvl="1" indent="0">
              <a:buNone/>
            </a:pPr>
            <a:r>
              <a:rPr lang="en-US" altLang="zh-CN" dirty="0"/>
              <a:t>Then   fact = F fact.   So 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F.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alculus, every term has a </a:t>
            </a:r>
            <a:r>
              <a:rPr lang="en-US" altLang="zh-CN" dirty="0" err="1"/>
              <a:t>fixpoint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1305"/>
            <a:ext cx="7886700" cy="424714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Fixpoint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combinator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higher-order function h satisfying</a:t>
            </a:r>
          </a:p>
          <a:p>
            <a:pPr marL="0" indent="0">
              <a:buNone/>
            </a:pPr>
            <a:r>
              <a:rPr lang="en-US" altLang="zh-CN" dirty="0"/>
              <a:t>              for all f,    (h f) gives a </a:t>
            </a:r>
            <a:r>
              <a:rPr lang="en-US" altLang="zh-CN" dirty="0" err="1"/>
              <a:t>fixpoint</a:t>
            </a:r>
            <a:r>
              <a:rPr lang="en-US" altLang="zh-CN" dirty="0"/>
              <a:t> of f</a:t>
            </a:r>
          </a:p>
          <a:p>
            <a:pPr marL="0" indent="0">
              <a:buNone/>
            </a:pPr>
            <a:r>
              <a:rPr lang="en-US" altLang="zh-CN" dirty="0"/>
              <a:t>                        i.e.   h f = f (h f)</a:t>
            </a:r>
          </a:p>
          <a:p>
            <a:pPr lvl="1">
              <a:spcBef>
                <a:spcPts val="2400"/>
              </a:spcBef>
            </a:pPr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Let  A  =  </a:t>
            </a:r>
            <a:r>
              <a:rPr lang="en-US" altLang="zh-CN" dirty="0">
                <a:sym typeface="Symbol" panose="05050102010706020507" pitchFamily="18" charset="2"/>
              </a:rPr>
              <a:t>x. y. y (x 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y)  and   = A </a:t>
            </a:r>
            <a:r>
              <a:rPr lang="en-US" altLang="zh-CN" dirty="0" err="1">
                <a:sym typeface="Symbol" panose="05050102010706020507" pitchFamily="18" charset="2"/>
              </a:rPr>
              <a:t>A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Curry’s fixpoint combinator </a:t>
            </a:r>
            <a:r>
              <a:rPr lang="en-US" altLang="zh-CN" b="1" dirty="0"/>
              <a:t>Y</a:t>
            </a:r>
          </a:p>
          <a:p>
            <a:pPr marL="457200" lvl="1" indent="0">
              <a:buNone/>
            </a:pPr>
            <a:r>
              <a:rPr lang="en-US" altLang="zh-CN" dirty="0"/>
              <a:t>    Let  </a:t>
            </a:r>
            <a:r>
              <a:rPr lang="en-US" altLang="zh-CN" b="1" dirty="0"/>
              <a:t>Y</a:t>
            </a:r>
            <a:r>
              <a:rPr lang="en-US" altLang="zh-CN" dirty="0"/>
              <a:t> =  </a:t>
            </a:r>
            <a:r>
              <a:rPr lang="en-US" altLang="zh-CN" dirty="0">
                <a:sym typeface="Symbol" panose="05050102010706020507" pitchFamily="18" charset="2"/>
              </a:rPr>
              <a:t>f. (x. f (x x)) (x. f (x x))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434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>
                <a:sym typeface="Symbol" panose="05050102010706020507" pitchFamily="18" charset="2"/>
              </a:rPr>
              <a:t> 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Let  A  =  </a:t>
            </a:r>
            <a:r>
              <a:rPr lang="en-US" altLang="zh-CN" sz="2800" dirty="0">
                <a:sym typeface="Symbol" panose="05050102010706020507" pitchFamily="18" charset="2"/>
              </a:rPr>
              <a:t>x. y. y (x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 and   = A </a:t>
            </a:r>
            <a:r>
              <a:rPr lang="en-US" altLang="zh-CN" sz="2800" dirty="0" err="1">
                <a:sym typeface="Symbol" panose="05050102010706020507" pitchFamily="18" charset="2"/>
              </a:rPr>
              <a:t>A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Let’s prove:    for all f,   </a:t>
            </a:r>
            <a:r>
              <a:rPr lang="en-US" altLang="zh-CN" sz="2800" dirty="0"/>
              <a:t> f = f (</a:t>
            </a: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en-US" altLang="zh-CN" sz="2800" dirty="0"/>
              <a:t> f)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438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fact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Let  F =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 n.  </a:t>
                </a:r>
                <a:r>
                  <a:rPr lang="en-US" altLang="zh-CN" dirty="0"/>
                  <a:t>if  (n == 0)  then  1  else  n * f(n-1).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fact is a </a:t>
                </a:r>
                <a:r>
                  <a:rPr lang="en-US" altLang="zh-CN" dirty="0" err="1"/>
                  <a:t>fixpoint</a:t>
                </a:r>
                <a:r>
                  <a:rPr lang="en-US" altLang="zh-CN" dirty="0"/>
                  <a:t> of F.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fact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 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right-hand side is a closed lambda term that represents the factorial function.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989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on computability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Turing’s </a:t>
            </a:r>
            <a:r>
              <a:rPr lang="en-US" altLang="zh-CN" dirty="0">
                <a:solidFill>
                  <a:srgbClr val="FF0000"/>
                </a:solidFill>
              </a:rPr>
              <a:t>Turing machine</a:t>
            </a:r>
            <a:r>
              <a:rPr lang="en-US" altLang="zh-CN" dirty="0"/>
              <a:t>, Church’s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</a:rPr>
              <a:t>-calculus </a:t>
            </a:r>
            <a:r>
              <a:rPr lang="en-US" altLang="zh-CN" dirty="0"/>
              <a:t>and Gödel’s </a:t>
            </a:r>
            <a:r>
              <a:rPr lang="en-US" altLang="zh-CN" dirty="0">
                <a:solidFill>
                  <a:srgbClr val="FF0000"/>
                </a:solidFill>
              </a:rPr>
              <a:t>general recursive functions </a:t>
            </a:r>
            <a:r>
              <a:rPr lang="en-US" altLang="zh-CN" dirty="0"/>
              <a:t>are equivalent to each other in the sense that they define the same class of functions (</a:t>
            </a:r>
            <a:r>
              <a:rPr lang="en-US" altLang="zh-CN" dirty="0" err="1"/>
              <a:t>a.k.a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computable functions</a:t>
            </a:r>
            <a:r>
              <a:rPr lang="en-US" altLang="zh-CN" dirty="0"/>
              <a:t>).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 is proved by Church, Kleene, Rosser, and Turing.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54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Booleans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Natural numbers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Pairs</a:t>
            </a:r>
          </a:p>
          <a:p>
            <a:r>
              <a:rPr lang="en-US" altLang="zh-CN" dirty="0"/>
              <a:t>Lists</a:t>
            </a:r>
          </a:p>
          <a:p>
            <a:r>
              <a:rPr lang="en-US" altLang="zh-CN" dirty="0"/>
              <a:t>Trees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Recursive functions</a:t>
            </a:r>
          </a:p>
          <a:p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426" y="5558589"/>
            <a:ext cx="748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/>
              <a:t>Read supplementary materials on course website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7061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Higher-order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can be returned as return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Functions can be passed as arguments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Think about function pointers in C/C++.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282462" y="2414952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68970" y="2324869"/>
            <a:ext cx="1330569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20108" y="4034347"/>
            <a:ext cx="364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f. x. f x) (x. x + 1) 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1" y="3944264"/>
            <a:ext cx="1488830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about </a:t>
            </a:r>
            <a:r>
              <a:rPr lang="en-US" altLang="zh-CN" dirty="0">
                <a:sym typeface="Symbol" panose="05050102010706020507" pitchFamily="18" charset="2"/>
              </a:rPr>
              <a:t>-</a:t>
            </a:r>
            <a:r>
              <a:rPr lang="en-US" altLang="zh-CN" dirty="0"/>
              <a:t>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Succinct function expressions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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Bound variables can be renamed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Reduction via substitution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Can be extended with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Types (next class)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Side-effects (not covered)</a:t>
            </a:r>
          </a:p>
        </p:txBody>
      </p:sp>
    </p:spTree>
    <p:extLst>
      <p:ext uri="{BB962C8B-B14F-4D97-AF65-F5344CB8AC3E}">
        <p14:creationId xmlns:p14="http://schemas.microsoft.com/office/powerpoint/2010/main" val="329472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Higher-order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Given function f, return function 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dirty="0"/>
                  <a:t> 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x. f (f x)</a:t>
                </a:r>
                <a:endParaRPr lang="en-US" altLang="zh-CN" dirty="0"/>
              </a:p>
              <a:p>
                <a:r>
                  <a:rPr lang="en-US" altLang="zh-CN" dirty="0"/>
                  <a:t>How does this work?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(</a:t>
                </a:r>
                <a:r>
                  <a:rPr lang="en-US" altLang="zh-CN" dirty="0">
                    <a:sym typeface="Symbol" panose="05050102010706020507" pitchFamily="18" charset="2"/>
                  </a:rPr>
                  <a:t>f.  x. f (f x)) (y. y+1)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(y. y+1)</a:t>
                </a:r>
                <a:r>
                  <a:rPr lang="en-US" altLang="zh-CN" dirty="0">
                    <a:sym typeface="Symbol" panose="05050102010706020507" pitchFamily="18" charset="2"/>
                  </a:rPr>
                  <a:t> 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(y. y+1)</a:t>
                </a:r>
                <a:r>
                  <a:rPr lang="en-US" altLang="zh-CN" dirty="0">
                    <a:sym typeface="Symbol" panose="05050102010706020507" pitchFamily="18" charset="2"/>
                  </a:rPr>
                  <a:t> x))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(y. y+1) 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+1))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(x+1)</a:t>
                </a:r>
                <a:r>
                  <a:rPr lang="en-US" altLang="zh-CN" dirty="0">
                    <a:sym typeface="Symbol" panose="05050102010706020507" pitchFamily="18" charset="2"/>
                  </a:rPr>
                  <a:t>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5+1+1 = 7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516923" y="3364524"/>
            <a:ext cx="1184031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5" idx="1"/>
          </p:cNvCxnSpPr>
          <p:nvPr/>
        </p:nvCxnSpPr>
        <p:spPr>
          <a:xfrm rot="16200000" flipH="1" flipV="1">
            <a:off x="2703398" y="2471386"/>
            <a:ext cx="30262" cy="1943582"/>
          </a:xfrm>
          <a:prstGeom prst="curvedConnector4">
            <a:avLst>
              <a:gd name="adj1" fmla="val -755403"/>
              <a:gd name="adj2" fmla="val 9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700954" y="3906105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14" idx="1"/>
          </p:cNvCxnSpPr>
          <p:nvPr/>
        </p:nvCxnSpPr>
        <p:spPr>
          <a:xfrm rot="16200000" flipH="1" flipV="1">
            <a:off x="4252979" y="3512476"/>
            <a:ext cx="33744" cy="948046"/>
          </a:xfrm>
          <a:prstGeom prst="curvedConnector4">
            <a:avLst>
              <a:gd name="adj1" fmla="val -677454"/>
              <a:gd name="adj2" fmla="val 98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362074" y="4383881"/>
            <a:ext cx="656492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21" idx="1"/>
          </p:cNvCxnSpPr>
          <p:nvPr/>
        </p:nvCxnSpPr>
        <p:spPr>
          <a:xfrm rot="16200000" flipH="1" flipV="1">
            <a:off x="2896508" y="3951677"/>
            <a:ext cx="65982" cy="1057433"/>
          </a:xfrm>
          <a:prstGeom prst="curvedConnector4">
            <a:avLst>
              <a:gd name="adj1" fmla="val -346458"/>
              <a:gd name="adj2" fmla="val 10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11339</TotalTime>
  <Words>6028</Words>
  <Application>Microsoft Office PowerPoint</Application>
  <PresentationFormat>全屏显示(4:3)</PresentationFormat>
  <Paragraphs>713</Paragraphs>
  <Slides>80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宋体</vt:lpstr>
      <vt:lpstr>Arial</vt:lpstr>
      <vt:lpstr>Calibri</vt:lpstr>
      <vt:lpstr>Calibri Light</vt:lpstr>
      <vt:lpstr>Cambria Math</vt:lpstr>
      <vt:lpstr>Symbol</vt:lpstr>
      <vt:lpstr>Wingdings</vt:lpstr>
      <vt:lpstr>Office 主题</vt:lpstr>
      <vt:lpstr>Lambda Calculus</vt:lpstr>
      <vt:lpstr>What is -calculus </vt:lpstr>
      <vt:lpstr>Why learn -calculus</vt:lpstr>
      <vt:lpstr>Overview: -calculus as a language</vt:lpstr>
      <vt:lpstr>Syntax</vt:lpstr>
      <vt:lpstr>Syntax</vt:lpstr>
      <vt:lpstr>Conventions</vt:lpstr>
      <vt:lpstr>Higher-order functions</vt:lpstr>
      <vt:lpstr>Higher-order functions</vt:lpstr>
      <vt:lpstr>Curried functions</vt:lpstr>
      <vt:lpstr>Free and bound variables</vt:lpstr>
      <vt:lpstr>Free and bound variables</vt:lpstr>
      <vt:lpstr>Free and bound variables</vt:lpstr>
      <vt:lpstr>Free and bound variables</vt:lpstr>
      <vt:lpstr>Formal definitions about free and bound variables</vt:lpstr>
      <vt:lpstr>Formal definitions about free and bound variables</vt:lpstr>
      <vt:lpstr>Main points till now</vt:lpstr>
      <vt:lpstr>Overview of reduction</vt:lpstr>
      <vt:lpstr>Substitution</vt:lpstr>
      <vt:lpstr>Substitution – avoid name capture</vt:lpstr>
      <vt:lpstr>Substitution – avoid name capture</vt:lpstr>
      <vt:lpstr>Substitution</vt:lpstr>
      <vt:lpstr>Examples of substitution </vt:lpstr>
      <vt:lpstr>Reduction rules</vt:lpstr>
      <vt:lpstr>Examples</vt:lpstr>
      <vt:lpstr>Examples</vt:lpstr>
      <vt:lpstr>Examples</vt:lpstr>
      <vt:lpstr>Examples</vt:lpstr>
      <vt:lpstr>Normal form</vt:lpstr>
      <vt:lpstr>Normal form – examples </vt:lpstr>
      <vt:lpstr>Confluence (Church-Rosser Property)</vt:lpstr>
      <vt:lpstr>Formalizing Confluence Theorem</vt:lpstr>
      <vt:lpstr>Corollary of Confluence Theorem</vt:lpstr>
      <vt:lpstr>Non-terminating reduction</vt:lpstr>
      <vt:lpstr>Term may have both terminating and non-terminating reduction sequences</vt:lpstr>
      <vt:lpstr>Reduction strategies</vt:lpstr>
      <vt:lpstr>Reduction strategies – examples </vt:lpstr>
      <vt:lpstr>Reduction strategies – examples </vt:lpstr>
      <vt:lpstr>Reduction strategies – examples </vt:lpstr>
      <vt:lpstr>Reduction strategies</vt:lpstr>
      <vt:lpstr>Subtle difference between reduction strategies and evaluation strategies</vt:lpstr>
      <vt:lpstr>Evaluation</vt:lpstr>
      <vt:lpstr>Evaluation</vt:lpstr>
      <vt:lpstr>Normal-order reduction &amp; evaluation</vt:lpstr>
      <vt:lpstr>Normal-order evaluation rules</vt:lpstr>
      <vt:lpstr>Normal-order evaluation – example </vt:lpstr>
      <vt:lpstr>Recall the reduction strategies</vt:lpstr>
      <vt:lpstr>Eager evaluation rules</vt:lpstr>
      <vt:lpstr>Eager evaluation  – example </vt:lpstr>
      <vt:lpstr>Normal-order evaluation rules (small-step)</vt:lpstr>
      <vt:lpstr>Eager evaluation rules (small-step)</vt:lpstr>
      <vt:lpstr>Main points till now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Fixpoint in arithmetic</vt:lpstr>
      <vt:lpstr>fact is a fixpoint of a function</vt:lpstr>
      <vt:lpstr>In -calculus, every term has a fixpoint</vt:lpstr>
      <vt:lpstr>Turing’s fixpoint combinator </vt:lpstr>
      <vt:lpstr>Solving fact</vt:lpstr>
      <vt:lpstr>Comments on computability</vt:lpstr>
      <vt:lpstr>Programming in -calculus</vt:lpstr>
      <vt:lpstr>Main points about -calculus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Hongjin Liang</dc:creator>
  <cp:lastModifiedBy>Hongjin</cp:lastModifiedBy>
  <cp:revision>2241</cp:revision>
  <dcterms:created xsi:type="dcterms:W3CDTF">2015-12-12T01:36:01Z</dcterms:created>
  <dcterms:modified xsi:type="dcterms:W3CDTF">2024-09-28T12:51:37Z</dcterms:modified>
</cp:coreProperties>
</file>