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4"/>
  </p:notesMasterIdLst>
  <p:sldIdLst>
    <p:sldId id="256" r:id="rId2"/>
    <p:sldId id="339" r:id="rId3"/>
    <p:sldId id="430" r:id="rId4"/>
    <p:sldId id="429" r:id="rId5"/>
    <p:sldId id="360" r:id="rId6"/>
    <p:sldId id="362" r:id="rId7"/>
    <p:sldId id="357" r:id="rId8"/>
    <p:sldId id="367" r:id="rId9"/>
    <p:sldId id="374" r:id="rId10"/>
    <p:sldId id="369" r:id="rId11"/>
    <p:sldId id="370" r:id="rId12"/>
    <p:sldId id="371" r:id="rId13"/>
    <p:sldId id="340" r:id="rId14"/>
    <p:sldId id="376" r:id="rId15"/>
    <p:sldId id="373" r:id="rId16"/>
    <p:sldId id="343" r:id="rId17"/>
    <p:sldId id="344" r:id="rId18"/>
    <p:sldId id="346" r:id="rId19"/>
    <p:sldId id="347" r:id="rId20"/>
    <p:sldId id="377" r:id="rId21"/>
    <p:sldId id="431" r:id="rId22"/>
    <p:sldId id="378" r:id="rId23"/>
    <p:sldId id="365" r:id="rId24"/>
    <p:sldId id="379" r:id="rId25"/>
    <p:sldId id="351" r:id="rId26"/>
    <p:sldId id="389" r:id="rId27"/>
    <p:sldId id="396" r:id="rId28"/>
    <p:sldId id="348" r:id="rId29"/>
    <p:sldId id="391" r:id="rId30"/>
    <p:sldId id="393" r:id="rId31"/>
    <p:sldId id="434" r:id="rId32"/>
    <p:sldId id="399" r:id="rId33"/>
    <p:sldId id="400" r:id="rId34"/>
    <p:sldId id="398" r:id="rId35"/>
    <p:sldId id="390" r:id="rId36"/>
    <p:sldId id="392" r:id="rId37"/>
    <p:sldId id="404" r:id="rId38"/>
    <p:sldId id="435" r:id="rId39"/>
    <p:sldId id="401" r:id="rId40"/>
    <p:sldId id="436" r:id="rId41"/>
    <p:sldId id="437" r:id="rId42"/>
    <p:sldId id="438" r:id="rId43"/>
    <p:sldId id="439" r:id="rId44"/>
    <p:sldId id="440" r:id="rId45"/>
    <p:sldId id="394" r:id="rId46"/>
    <p:sldId id="381" r:id="rId47"/>
    <p:sldId id="380" r:id="rId48"/>
    <p:sldId id="405" r:id="rId49"/>
    <p:sldId id="406" r:id="rId50"/>
    <p:sldId id="407" r:id="rId51"/>
    <p:sldId id="408" r:id="rId52"/>
    <p:sldId id="409" r:id="rId53"/>
    <p:sldId id="410" r:id="rId54"/>
    <p:sldId id="403" r:id="rId55"/>
    <p:sldId id="411" r:id="rId56"/>
    <p:sldId id="426" r:id="rId57"/>
    <p:sldId id="413" r:id="rId58"/>
    <p:sldId id="414" r:id="rId59"/>
    <p:sldId id="350" r:id="rId60"/>
    <p:sldId id="419" r:id="rId61"/>
    <p:sldId id="420" r:id="rId62"/>
    <p:sldId id="421" r:id="rId63"/>
    <p:sldId id="422" r:id="rId64"/>
    <p:sldId id="423" r:id="rId65"/>
    <p:sldId id="424" r:id="rId66"/>
    <p:sldId id="382" r:id="rId67"/>
    <p:sldId id="416" r:id="rId68"/>
    <p:sldId id="417" r:id="rId69"/>
    <p:sldId id="418" r:id="rId70"/>
    <p:sldId id="432" r:id="rId71"/>
    <p:sldId id="433" r:id="rId72"/>
    <p:sldId id="352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92415" autoAdjust="0"/>
  </p:normalViewPr>
  <p:slideViewPr>
    <p:cSldViewPr snapToGrid="0">
      <p:cViewPr varScale="1">
        <p:scale>
          <a:sx n="59" d="100"/>
          <a:sy n="59" d="100"/>
        </p:scale>
        <p:origin x="15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(complicated expression that could run forever) then (go</a:t>
            </a:r>
            <a:r>
              <a:rPr lang="en-US" altLang="zh-CN" baseline="0" dirty="0"/>
              <a:t> wrong) </a:t>
            </a:r>
            <a:r>
              <a:rPr lang="en-US" altLang="zh-CN" baseline="0"/>
              <a:t>else (go </a:t>
            </a:r>
            <a:r>
              <a:rPr lang="en-US" altLang="zh-CN" baseline="0" dirty="0"/>
              <a:t>wrong)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|- M : tau, then there exists v such that e </a:t>
            </a:r>
            <a:r>
              <a:rPr lang="en-US" altLang="zh-CN" dirty="0">
                <a:sym typeface="Wingdings" panose="05000000000000000000" pitchFamily="2" charset="2"/>
              </a:rPr>
              <a:t>* 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 |- v : sigma</a:t>
            </a:r>
            <a:r>
              <a:rPr lang="en-US" altLang="zh-CN" baseline="0" dirty="0"/>
              <a:t> * tau, then v must be in the form of &lt;v1, v2&gt;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4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 |- v : sigma</a:t>
            </a:r>
            <a:r>
              <a:rPr lang="en-US" altLang="zh-CN" baseline="0" dirty="0"/>
              <a:t> + tau, then v must be in the form of “left v1” or in the form of “right v1”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3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en-US" altLang="zh-CN" baseline="0" dirty="0"/>
              <a:t> p =</a:t>
            </a:r>
            <a:r>
              <a:rPr lang="en-US" altLang="zh-CN" baseline="0" dirty="0" err="1"/>
              <a:t>def</a:t>
            </a:r>
            <a:r>
              <a:rPr lang="en-US" altLang="zh-CN" baseline="0" dirty="0"/>
              <a:t> (</a:t>
            </a:r>
            <a:r>
              <a:rPr lang="en-US" altLang="zh-CN" dirty="0"/>
              <a:t>p =&gt; false)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s.cs.washington.edu/~djg/teachingMaterials/gp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1.png"/><Relationship Id="rId4" Type="http://schemas.openxmlformats.org/officeDocument/2006/relationships/image" Target="../media/image5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9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10" Type="http://schemas.openxmlformats.org/officeDocument/2006/relationships/image" Target="../media/image61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50.png"/><Relationship Id="rId7" Type="http://schemas.openxmlformats.org/officeDocument/2006/relationships/image" Target="../media/image3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460.png"/><Relationship Id="rId9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ym typeface="Symbol" panose="05050102010706020507" pitchFamily="18" charset="2"/>
              </a:rPr>
              <a:t>Simply-Typed Lambda </a:t>
            </a:r>
            <a:r>
              <a:rPr lang="en-US" altLang="zh-CN" sz="4800" dirty="0"/>
              <a:t>Calculus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31567"/>
            <a:ext cx="6858000" cy="43313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(Slides mostly follow Dan Grossman’s </a:t>
            </a:r>
            <a:r>
              <a:rPr lang="en-US" altLang="zh-CN" sz="2000" dirty="0">
                <a:hlinkClick r:id="rId2"/>
              </a:rPr>
              <a:t>teaching materials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90762" y="3351812"/>
                <a:ext cx="3269485" cy="699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𝐟𝐮𝐧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62" y="3351812"/>
                <a:ext cx="3269485" cy="699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66951" y="2480803"/>
                <a:ext cx="2162130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𝐟𝐮𝐧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51" y="2480803"/>
                <a:ext cx="2162130" cy="552972"/>
              </a:xfrm>
              <a:prstGeom prst="rect">
                <a:avLst/>
              </a:prstGeom>
              <a:blipFill rotWithShape="0">
                <a:blip r:embed="rId3"/>
                <a:stretch>
                  <a:fillRect l="-2254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28650" y="436972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Not type safe, since well-typed terms may go wrong (reduce to a “meaningless” state)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49" y="5323828"/>
                <a:ext cx="7397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e.g. ((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f. f 1) 3) will go “wrong”, though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. 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 1) 3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323828"/>
                <a:ext cx="73972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36" t="-131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28650" y="1957583"/>
            <a:ext cx="193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Typing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94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getting it 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042193"/>
            <a:ext cx="7886700" cy="393750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Classify functions </a:t>
            </a:r>
            <a:r>
              <a:rPr lang="en-US" altLang="zh-CN" dirty="0"/>
              <a:t>using argument and result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(x. x) and (f. f 1) should be of different types: ((x. x) 3) is acceptable, but ((f. f 1) 3) is not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Explicitly specify </a:t>
            </a:r>
            <a:r>
              <a:rPr lang="en-US" altLang="zh-CN" dirty="0">
                <a:solidFill>
                  <a:srgbClr val="FF0000"/>
                </a:solidFill>
              </a:rPr>
              <a:t>argument types </a:t>
            </a:r>
            <a:r>
              <a:rPr lang="en-US" altLang="zh-CN" dirty="0"/>
              <a:t>in function syntax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Type-check function bodies, which have </a:t>
            </a:r>
            <a:r>
              <a:rPr lang="en-US" altLang="zh-CN" dirty="0">
                <a:solidFill>
                  <a:srgbClr val="FF0000"/>
                </a:solidFill>
              </a:rPr>
              <a:t>free variables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Types of free variables are the </a:t>
            </a:r>
            <a:r>
              <a:rPr lang="en-US" altLang="zh-CN" dirty="0">
                <a:solidFill>
                  <a:srgbClr val="FF0000"/>
                </a:solidFill>
              </a:rPr>
              <a:t>context</a:t>
            </a:r>
            <a:r>
              <a:rPr lang="en-US" altLang="zh-CN" dirty="0"/>
              <a:t>:  type of (f 1) depends on the type of f</a:t>
            </a:r>
          </a:p>
        </p:txBody>
      </p:sp>
    </p:spTree>
    <p:extLst>
      <p:ext uri="{BB962C8B-B14F-4D97-AF65-F5344CB8AC3E}">
        <p14:creationId xmlns:p14="http://schemas.microsoft.com/office/powerpoint/2010/main" val="22469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</a:t>
            </a:r>
            <a:r>
              <a:rPr lang="en-US" altLang="zh-CN" dirty="0">
                <a:sym typeface="Symbol" panose="05050102010706020507" pitchFamily="18" charset="2"/>
              </a:rPr>
              <a:t>-calculus (STLC)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49074" y="3057439"/>
            <a:ext cx="452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  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74858" y="1690689"/>
            <a:ext cx="2057400" cy="1052510"/>
          </a:xfrm>
          <a:prstGeom prst="wedgeRoundRectCallout">
            <a:avLst>
              <a:gd name="adj1" fmla="val 13671"/>
              <a:gd name="adj2" fmla="val 8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base type </a:t>
            </a:r>
          </a:p>
          <a:p>
            <a:pPr algn="ctr"/>
            <a:r>
              <a:rPr lang="en-US" altLang="zh-CN" sz="2400" dirty="0"/>
              <a:t>(e.g.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bool)</a:t>
            </a:r>
            <a:endParaRPr lang="zh-CN" altLang="en-US" sz="2400" dirty="0"/>
          </a:p>
        </p:txBody>
      </p:sp>
      <p:sp>
        <p:nvSpPr>
          <p:cNvPr id="7" name="圆角矩形标注 6"/>
          <p:cNvSpPr/>
          <p:nvPr/>
        </p:nvSpPr>
        <p:spPr>
          <a:xfrm>
            <a:off x="5763516" y="1844173"/>
            <a:ext cx="2204007" cy="794590"/>
          </a:xfrm>
          <a:prstGeom prst="wedgeRoundRectCallout">
            <a:avLst>
              <a:gd name="adj1" fmla="val -50779"/>
              <a:gd name="adj2" fmla="val 112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 type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6618" y="4259180"/>
            <a:ext cx="6551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 infinite number of types: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, 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(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),  (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)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,  …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76618" y="5449452"/>
            <a:ext cx="629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is right-associative:        is    (  )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231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</a:t>
            </a:r>
            <a:r>
              <a:rPr lang="en-US" altLang="zh-CN" dirty="0">
                <a:sym typeface="Symbol" panose="05050102010706020507" pitchFamily="18" charset="2"/>
              </a:rPr>
              <a:t>-calculus (STLC)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9074" y="3996000"/>
            <a:ext cx="586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(Terms)  M, N  ::=  x  |  x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: 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. M  |  M 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49074" y="3057439"/>
            <a:ext cx="452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dirty="0">
                <a:sym typeface="Symbol" panose="05050102010706020507" pitchFamily="18" charset="2"/>
              </a:rPr>
              <a:t>  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7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50878" y="1690689"/>
                <a:ext cx="3800784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78" y="1690689"/>
                <a:ext cx="3800784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94873" y="2590611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73" y="2590611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88644" y="4928641"/>
                <a:ext cx="3063018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44" y="4928641"/>
                <a:ext cx="3063018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94873" y="3759626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73" y="3759626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582653" y="2838384"/>
            <a:ext cx="3140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Same as </a:t>
            </a:r>
          </a:p>
          <a:p>
            <a:r>
              <a:rPr lang="en-US" altLang="zh-CN" sz="2800" b="1" i="1" dirty="0" err="1">
                <a:solidFill>
                  <a:srgbClr val="FF0000"/>
                </a:solidFill>
              </a:rPr>
              <a:t>untyped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-calculus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3723" y="168850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()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74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/>
              <a:t>Typing judgment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502568"/>
                <a:ext cx="7886700" cy="360947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Typing context </a:t>
                </a:r>
                <a:r>
                  <a:rPr lang="en-US" altLang="zh-CN" dirty="0"/>
                  <a:t>(a set of typing assumptions)</a:t>
                </a:r>
              </a:p>
              <a:p>
                <a:pPr lvl="1">
                  <a:spcBef>
                    <a:spcPts val="18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Include types of all the 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ree variables </a:t>
                </a:r>
                <a:r>
                  <a:rPr lang="en-US" altLang="zh-CN" dirty="0"/>
                  <a:t>in M (each free variable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/>
                  <a:t>Empty context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 is for closed terms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Under </a:t>
                </a:r>
                <a:r>
                  <a:rPr lang="en-US" altLang="zh-CN" dirty="0">
                    <a:sym typeface="Symbol" panose="05050102010706020507" pitchFamily="18" charset="2"/>
                  </a:rPr>
                  <a:t>, </a:t>
                </a:r>
                <a:r>
                  <a:rPr lang="en-US" altLang="zh-CN" dirty="0"/>
                  <a:t>M is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well-typed</a:t>
                </a:r>
                <a:r>
                  <a:rPr lang="en-US" altLang="zh-CN" dirty="0"/>
                  <a:t> term of type </a:t>
                </a:r>
                <a:r>
                  <a:rPr lang="en-US" altLang="zh-CN" dirty="0">
                    <a:sym typeface="Symbol" panose="05050102010706020507" pitchFamily="18" charset="2"/>
                  </a:rPr>
                  <a:t>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502568"/>
                <a:ext cx="7886700" cy="3609474"/>
              </a:xfrm>
              <a:blipFill rotWithShape="0">
                <a:blip r:embed="rId3"/>
                <a:stretch>
                  <a:fillRect l="-1391" t="-2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98251" y="1776701"/>
                <a:ext cx="1567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51" y="1776701"/>
                <a:ext cx="156767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84291" y="3092527"/>
                <a:ext cx="2395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∷=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∙|  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91" y="3092527"/>
                <a:ext cx="239559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4966034" y="1164053"/>
            <a:ext cx="3549316" cy="612648"/>
          </a:xfrm>
          <a:prstGeom prst="wedgeRoundRectCallout">
            <a:avLst>
              <a:gd name="adj1" fmla="val -53375"/>
              <a:gd name="adj2" fmla="val 860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 is of type </a:t>
            </a:r>
            <a:r>
              <a:rPr lang="en-US" altLang="zh-CN" sz="2400" dirty="0">
                <a:sym typeface="Symbol" panose="05050102010706020507" pitchFamily="18" charset="2"/>
              </a:rPr>
              <a:t> in context 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2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87962" y="1840831"/>
                <a:ext cx="2568075" cy="629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62" y="1840831"/>
                <a:ext cx="2568075" cy="6297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70312" y="3250284"/>
                <a:ext cx="4921412" cy="80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12" y="3250284"/>
                <a:ext cx="4921412" cy="807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56988" y="4804062"/>
                <a:ext cx="3490122" cy="868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8" y="4804062"/>
                <a:ext cx="3490122" cy="868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812746" y="1838918"/>
            <a:ext cx="76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91724" y="342318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(app)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192979" y="5007450"/>
            <a:ext cx="79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(abs)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378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27780" y="4600124"/>
                <a:ext cx="31697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80" y="4600124"/>
                <a:ext cx="316971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1889532" y="4355431"/>
            <a:ext cx="4307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144226" y="3686260"/>
                <a:ext cx="15572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226" y="3686260"/>
                <a:ext cx="155728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1864326" y="3509210"/>
            <a:ext cx="4307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180086" y="329406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196837" y="4155376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23" name="组合 22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文本框 29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72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54257" y="4948776"/>
                <a:ext cx="46716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57" y="4948776"/>
                <a:ext cx="46716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1516553" y="4786950"/>
            <a:ext cx="49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314047" y="4194910"/>
                <a:ext cx="36035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47" y="4194910"/>
                <a:ext cx="36035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5659992" y="3112597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535708" y="4548666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516553" y="4042987"/>
            <a:ext cx="49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314047" y="3419264"/>
                <a:ext cx="2512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47" y="3419264"/>
                <a:ext cx="25121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1760932" y="3345324"/>
            <a:ext cx="3873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35708" y="3804703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31" name="组合 30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文本框 39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文本框 37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文本框 35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56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11" name="组合 10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文本框 5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文本框 6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文本框 7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43668" y="5418154"/>
                <a:ext cx="5602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:(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68" y="5418154"/>
                <a:ext cx="5602559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2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1291430" y="5205314"/>
            <a:ext cx="59906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267149" y="4666178"/>
                <a:ext cx="4039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49" y="4666178"/>
                <a:ext cx="40391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7549234" y="289022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287550" y="499247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787104" y="4526423"/>
            <a:ext cx="4805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709890" y="4304633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614399" y="3981319"/>
                <a:ext cx="3030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99" y="3981319"/>
                <a:ext cx="30308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736890" y="3856575"/>
            <a:ext cx="6966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03852" y="3620437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(app)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39227" y="3259224"/>
                <a:ext cx="3144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7" y="3259224"/>
                <a:ext cx="314477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69" r="-7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980440" y="3251105"/>
                <a:ext cx="2572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440" y="3251105"/>
                <a:ext cx="257224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48" r="-118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821325" y="3112896"/>
            <a:ext cx="3183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8447" y="3112896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83999" y="289022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927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</a:t>
            </a:r>
            <a:r>
              <a:rPr lang="en-US" altLang="zh-CN" sz="2800" dirty="0">
                <a:sym typeface="Symbol" panose="05050102010706020507" pitchFamily="18" charset="2"/>
              </a:rPr>
              <a:t>(Terms)  M, N  ::=  x  |  x. M  |  M N</a:t>
            </a:r>
            <a:endParaRPr lang="en-US" altLang="zh-CN" sz="2800" dirty="0"/>
          </a:p>
          <a:p>
            <a:pPr>
              <a:spcBef>
                <a:spcPts val="3000"/>
              </a:spcBef>
            </a:pPr>
            <a:r>
              <a:rPr lang="en-US" altLang="zh-CN" dirty="0"/>
              <a:t>Semantics: reduction rules</a:t>
            </a: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93936" y="3807198"/>
            <a:ext cx="3956127" cy="708367"/>
            <a:chOff x="2251300" y="1643978"/>
            <a:chExt cx="3956127" cy="70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5607583" y="164397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4999957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9957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77987" y="4997328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87" y="4997328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75875" y="4999957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75" y="4999957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83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and completeness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468"/>
            <a:ext cx="8226592" cy="4974806"/>
          </a:xfrm>
        </p:spPr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sound</a:t>
            </a:r>
            <a:r>
              <a:rPr lang="en-US" altLang="zh-CN" dirty="0"/>
              <a:t> type system never accepts a program that can go wrong</a:t>
            </a:r>
          </a:p>
          <a:p>
            <a:pPr lvl="1"/>
            <a:r>
              <a:rPr lang="en-US" altLang="zh-CN" dirty="0"/>
              <a:t>No false negatives </a:t>
            </a:r>
          </a:p>
          <a:p>
            <a:pPr lvl="1"/>
            <a:r>
              <a:rPr lang="en-US" altLang="zh-CN" dirty="0"/>
              <a:t>The language is </a:t>
            </a:r>
            <a:r>
              <a:rPr lang="en-US" altLang="zh-CN" dirty="0">
                <a:solidFill>
                  <a:srgbClr val="FF0000"/>
                </a:solidFill>
              </a:rPr>
              <a:t>type-safe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complete</a:t>
            </a:r>
            <a:r>
              <a:rPr lang="en-US" altLang="zh-CN" dirty="0"/>
              <a:t> type system never rejects a program that can’t go wrong </a:t>
            </a:r>
          </a:p>
          <a:p>
            <a:pPr lvl="1"/>
            <a:r>
              <a:rPr lang="en-US" altLang="zh-CN" dirty="0"/>
              <a:t>No false positives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However, for any Turing-complete PL, the set of programs that may go wrong is undecidable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Type system cannot be sound and complete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Choose soundness, try to reduce false positives in practice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42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65" y="365126"/>
            <a:ext cx="8334877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Soundness – well-typed terms in STLC</a:t>
            </a:r>
            <a:r>
              <a:rPr lang="en-US" altLang="zh-CN" sz="4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dirty="0"/>
              <a:t>never go wrong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3"/>
            <a:ext cx="7886700" cy="458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Theorem (Type Safety):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sz="2000" dirty="0"/>
              <a:t>That is,  the reduction of a well-typed term either diverges, or terminates in a value of the expected type.</a:t>
            </a:r>
          </a:p>
          <a:p>
            <a:pPr marL="0" indent="0">
              <a:buNone/>
            </a:pPr>
            <a:r>
              <a:rPr lang="en-US" altLang="zh-CN" sz="2000" dirty="0"/>
              <a:t>Follows from two key lemmas (next page).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0054" y="2647795"/>
                <a:ext cx="7891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4" y="2647795"/>
                <a:ext cx="78912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标注 10"/>
          <p:cNvSpPr/>
          <p:nvPr/>
        </p:nvSpPr>
        <p:spPr>
          <a:xfrm>
            <a:off x="2815391" y="4121104"/>
            <a:ext cx="4138862" cy="1035437"/>
          </a:xfrm>
          <a:prstGeom prst="wedgeRoundRectCallout">
            <a:avLst>
              <a:gd name="adj1" fmla="val 2270"/>
              <a:gd name="adj2" fmla="val -89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Defined in language semantics (e.g. -abstraction, constants)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9176" y="3171015"/>
                <a:ext cx="80972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′′.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6" y="3171015"/>
                <a:ext cx="809725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25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65" y="365126"/>
            <a:ext cx="8334877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Soundness – well-typed terms in STLC</a:t>
            </a:r>
            <a:r>
              <a:rPr lang="en-US" altLang="zh-CN" sz="4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dirty="0"/>
              <a:t>never go wrong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81463"/>
            <a:ext cx="7886700" cy="42225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Preservation (subject reduction)</a:t>
            </a:r>
            <a:r>
              <a:rPr lang="en-US" altLang="zh-CN" dirty="0"/>
              <a:t>: well-typed terms reduce only to well-typed terms of the same type</a:t>
            </a:r>
          </a:p>
          <a:p>
            <a:pPr lvl="2">
              <a:spcBef>
                <a:spcPts val="1800"/>
              </a:spcBef>
            </a:pPr>
            <a:endParaRPr lang="en-US" altLang="zh-CN" dirty="0"/>
          </a:p>
          <a:p>
            <a:pPr lvl="2">
              <a:spcBef>
                <a:spcPts val="3000"/>
              </a:spcBef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3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Progress</a:t>
            </a:r>
            <a:r>
              <a:rPr lang="en-US" altLang="zh-CN" dirty="0"/>
              <a:t>: a well-typed term is either a value or can be reduced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42255" y="3162364"/>
                <a:ext cx="68594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55" y="3162364"/>
                <a:ext cx="685948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2255" y="5430776"/>
                <a:ext cx="55579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55" y="5430776"/>
                <a:ext cx="555795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85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46" y="367418"/>
            <a:ext cx="8118308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Not complete – the type system may reject terms that do not go wrong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52625"/>
            <a:ext cx="7886700" cy="4351338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(x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y)) (x 3))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z)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Cannot find ,  such that </a:t>
            </a:r>
          </a:p>
          <a:p>
            <a:pPr marL="0" indent="0"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because we have to pick one type for x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But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91539" y="2960473"/>
                <a:ext cx="35219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9" y="2960473"/>
                <a:ext cx="3521990" cy="416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642995" y="4128294"/>
            <a:ext cx="3699026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x. (x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y)) (x 3))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z. z)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((z. z)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y)) ((z. z) 3)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 3  3</a:t>
            </a:r>
          </a:p>
        </p:txBody>
      </p:sp>
    </p:spTree>
    <p:extLst>
      <p:ext uri="{BB962C8B-B14F-4D97-AF65-F5344CB8AC3E}">
        <p14:creationId xmlns:p14="http://schemas.microsoft.com/office/powerpoint/2010/main" val="120143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Well-typed terms in STLC always terminate 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strong normalization theorem)</a:t>
            </a:r>
            <a:endParaRPr lang="zh-CN" altLang="en-US" sz="2400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628650" y="1949117"/>
            <a:ext cx="7886700" cy="4227846"/>
          </a:xfrm>
        </p:spPr>
        <p:txBody>
          <a:bodyPr/>
          <a:lstStyle/>
          <a:p>
            <a:r>
              <a:rPr lang="en-US" altLang="zh-CN" dirty="0"/>
              <a:t>Recall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Symbol" panose="05050102010706020507" pitchFamily="18" charset="2"/>
              </a:rPr>
              <a:t>(x. x x) (x. x x) cannot be assigned a type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941152" y="1970119"/>
            <a:ext cx="2630848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891733" y="5701434"/>
                <a:ext cx="1768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33" y="5701434"/>
                <a:ext cx="176817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38" r="-517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1796542" y="5568407"/>
            <a:ext cx="3910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884277" y="5085603"/>
                <a:ext cx="1478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77" y="5085603"/>
                <a:ext cx="14783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12" r="-288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920733" y="5066049"/>
                <a:ext cx="1478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33" y="5066049"/>
                <a:ext cx="147835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58" r="-246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标注 36"/>
          <p:cNvSpPr/>
          <p:nvPr/>
        </p:nvSpPr>
        <p:spPr>
          <a:xfrm>
            <a:off x="2485285" y="4066674"/>
            <a:ext cx="4757726" cy="863849"/>
          </a:xfrm>
          <a:prstGeom prst="wedgeRoundRectCallout">
            <a:avLst>
              <a:gd name="adj1" fmla="val -34408"/>
              <a:gd name="adj2" fmla="val 70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ym typeface="Symbol" panose="05050102010706020507" pitchFamily="18" charset="2"/>
              </a:rPr>
              <a:t>Expect 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to be in the form of 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 ,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which is impossible!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12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points of STLC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168924"/>
            <a:ext cx="502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665051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400" dirty="0">
                <a:sym typeface="Symbol" panose="05050102010706020507" pitchFamily="18" charset="2"/>
              </a:rPr>
              <a:t>  </a:t>
            </a:r>
            <a:endParaRPr lang="zh-CN" altLang="en-US" sz="16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45770" y="3018542"/>
            <a:ext cx="3631827" cy="569394"/>
            <a:chOff x="1087544" y="3220263"/>
            <a:chExt cx="3631827" cy="569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87544" y="3222450"/>
                  <a:ext cx="3149003" cy="567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544" y="3222450"/>
                  <a:ext cx="3149003" cy="5672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3095" b="-236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236547" y="322026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ym typeface="Symbol" panose="05050102010706020507" pitchFamily="18" charset="2"/>
                </a:rPr>
                <a:t>()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972" y="4253923"/>
            <a:ext cx="2793596" cy="539828"/>
            <a:chOff x="818767" y="4545283"/>
            <a:chExt cx="2793596" cy="539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70" b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2945770" y="4545283"/>
              <a:ext cx="666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 err="1"/>
                <a:t>var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4532" y="5084961"/>
            <a:ext cx="4696389" cy="692241"/>
            <a:chOff x="4967202" y="3102055"/>
            <a:chExt cx="4696389" cy="692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967202" y="3102055"/>
                  <a:ext cx="4081310" cy="692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4081310" cy="6922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8929095" y="329582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(app)</a:t>
              </a:r>
              <a:endParaRPr lang="zh-CN" altLang="en-US" sz="2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35918" y="4075346"/>
            <a:ext cx="3689343" cy="744435"/>
            <a:chOff x="5653878" y="4655833"/>
            <a:chExt cx="3689343" cy="744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8643671" y="4815197"/>
              <a:ext cx="699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(abs)</a:t>
              </a:r>
              <a:endParaRPr lang="zh-CN" altLang="en-US" sz="20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28650" y="2795979"/>
            <a:ext cx="213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Reduction rules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34179" y="3687395"/>
            <a:ext cx="168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Typing rules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8650" y="5955420"/>
            <a:ext cx="315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Soundness (type safety)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614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stuff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 STLC as a foundation for understanding other common language constructs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syntax (types &amp; terms)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operational semantics (reduction rules)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type system (typing rules)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soundness proof (new proof cases)</a:t>
            </a:r>
          </a:p>
        </p:txBody>
      </p:sp>
    </p:spTree>
    <p:extLst>
      <p:ext uri="{BB962C8B-B14F-4D97-AF65-F5344CB8AC3E}">
        <p14:creationId xmlns:p14="http://schemas.microsoft.com/office/powerpoint/2010/main" val="12721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product type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98116" y="3890415"/>
            <a:ext cx="17738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struct</a:t>
            </a:r>
            <a:r>
              <a:rPr lang="en-US" altLang="zh-CN" sz="2400" dirty="0"/>
              <a:t> date{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year;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month;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day;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09650" y="3385991"/>
            <a:ext cx="32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Consider structures in C: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09650" y="2422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9650" y="1919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11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041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538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650" y="2706847"/>
            <a:ext cx="213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Reduction rules</a:t>
            </a:r>
            <a:endParaRPr lang="zh-CN" altLang="en-US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95346" y="3472045"/>
            <a:ext cx="3004058" cy="463877"/>
            <a:chOff x="1495346" y="3726045"/>
            <a:chExt cx="3004058" cy="463877"/>
          </a:xfrm>
        </p:grpSpPr>
        <p:sp>
          <p:nvSpPr>
            <p:cNvPr id="21" name="文本框 20"/>
            <p:cNvSpPr txBox="1"/>
            <p:nvPr/>
          </p:nvSpPr>
          <p:spPr>
            <a:xfrm>
              <a:off x="1665985" y="3728257"/>
              <a:ext cx="266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proj1 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M</a:t>
              </a:r>
              <a:endParaRPr lang="zh-CN" altLang="en-US" sz="24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495346" y="3726045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317377" y="3472045"/>
            <a:ext cx="3004058" cy="463877"/>
            <a:chOff x="5317377" y="3726045"/>
            <a:chExt cx="3004058" cy="463877"/>
          </a:xfrm>
        </p:grpSpPr>
        <p:sp>
          <p:nvSpPr>
            <p:cNvPr id="29" name="文本框 28"/>
            <p:cNvSpPr txBox="1"/>
            <p:nvPr/>
          </p:nvSpPr>
          <p:spPr>
            <a:xfrm>
              <a:off x="5488016" y="3728257"/>
              <a:ext cx="266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proj2 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N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317377" y="3726045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536074" y="4181112"/>
            <a:ext cx="3004058" cy="978021"/>
            <a:chOff x="1536074" y="4435112"/>
            <a:chExt cx="3004058" cy="978021"/>
          </a:xfrm>
        </p:grpSpPr>
        <p:sp>
          <p:nvSpPr>
            <p:cNvPr id="31" name="文本框 30"/>
            <p:cNvSpPr txBox="1"/>
            <p:nvPr/>
          </p:nvSpPr>
          <p:spPr>
            <a:xfrm>
              <a:off x="1706713" y="4951468"/>
              <a:ext cx="2641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&lt;M’, N&gt;</a:t>
              </a:r>
              <a:endParaRPr lang="zh-CN" altLang="en-US" sz="2400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17377" y="4181112"/>
            <a:ext cx="3004058" cy="978021"/>
            <a:chOff x="1536074" y="4435112"/>
            <a:chExt cx="3004058" cy="978021"/>
          </a:xfrm>
        </p:grpSpPr>
        <p:sp>
          <p:nvSpPr>
            <p:cNvPr id="38" name="文本框 37"/>
            <p:cNvSpPr txBox="1"/>
            <p:nvPr/>
          </p:nvSpPr>
          <p:spPr>
            <a:xfrm>
              <a:off x="1706713" y="4951468"/>
              <a:ext cx="26709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&lt;M, N’&gt;</a:t>
              </a:r>
              <a:endParaRPr lang="zh-CN" altLang="en-US" sz="2400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314335" y="4435112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N  </a:t>
              </a:r>
              <a:r>
                <a:rPr lang="en-US" altLang="zh-CN" sz="2400" dirty="0">
                  <a:sym typeface="Symbol" panose="05050102010706020507" pitchFamily="18" charset="2"/>
                </a:rPr>
                <a:t>  N’</a:t>
              </a:r>
              <a:endParaRPr lang="zh-CN" altLang="en-US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495346" y="5274356"/>
            <a:ext cx="3004058" cy="978021"/>
            <a:chOff x="1536074" y="4435112"/>
            <a:chExt cx="3004058" cy="978021"/>
          </a:xfrm>
        </p:grpSpPr>
        <p:sp>
          <p:nvSpPr>
            <p:cNvPr id="42" name="文本框 41"/>
            <p:cNvSpPr txBox="1"/>
            <p:nvPr/>
          </p:nvSpPr>
          <p:spPr>
            <a:xfrm>
              <a:off x="1706713" y="4951468"/>
              <a:ext cx="2729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proj1 M </a:t>
              </a:r>
              <a:r>
                <a:rPr lang="en-US" altLang="zh-CN" sz="2400" dirty="0">
                  <a:sym typeface="Symbol" panose="05050102010706020507" pitchFamily="18" charset="2"/>
                </a:rPr>
                <a:t>  proj1 M’</a:t>
              </a:r>
              <a:endParaRPr lang="zh-CN" altLang="en-US" sz="2400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17377" y="5301702"/>
            <a:ext cx="3004058" cy="978021"/>
            <a:chOff x="1536074" y="4435112"/>
            <a:chExt cx="3004058" cy="978021"/>
          </a:xfrm>
        </p:grpSpPr>
        <p:sp>
          <p:nvSpPr>
            <p:cNvPr id="46" name="文本框 45"/>
            <p:cNvSpPr txBox="1"/>
            <p:nvPr/>
          </p:nvSpPr>
          <p:spPr>
            <a:xfrm>
              <a:off x="1706713" y="4951468"/>
              <a:ext cx="2729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proj2 M </a:t>
              </a:r>
              <a:r>
                <a:rPr lang="en-US" altLang="zh-CN" sz="2400" dirty="0">
                  <a:sym typeface="Symbol" panose="05050102010706020507" pitchFamily="18" charset="2"/>
                </a:rPr>
                <a:t>  proj2 M’</a:t>
              </a:r>
              <a:endParaRPr lang="zh-CN" altLang="en-US" sz="2400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87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041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538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2734417"/>
            <a:ext cx="168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Typing rules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439061" y="3459838"/>
            <a:ext cx="3699926" cy="731290"/>
            <a:chOff x="1439061" y="3459838"/>
            <a:chExt cx="3699926" cy="731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ym typeface="Symbol" panose="05050102010706020507" pitchFamily="18" charset="2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sz="24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4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本框 44"/>
            <p:cNvSpPr txBox="1"/>
            <p:nvPr/>
          </p:nvSpPr>
          <p:spPr>
            <a:xfrm>
              <a:off x="4390064" y="362542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(pair)</a:t>
              </a:r>
              <a:endParaRPr lang="zh-CN" altLang="en-US" sz="20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39061" y="4695080"/>
            <a:ext cx="3021730" cy="744691"/>
            <a:chOff x="1439061" y="4695080"/>
            <a:chExt cx="3021730" cy="74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/>
            <p:cNvSpPr txBox="1"/>
            <p:nvPr/>
          </p:nvSpPr>
          <p:spPr>
            <a:xfrm>
              <a:off x="3573304" y="4867370"/>
              <a:ext cx="887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(proj1)</a:t>
              </a:r>
              <a:endParaRPr lang="zh-CN" altLang="en-US" sz="20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28745" y="4695080"/>
            <a:ext cx="2957413" cy="744691"/>
            <a:chOff x="5128745" y="4695080"/>
            <a:chExt cx="2957413" cy="74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/>
            <p:cNvSpPr txBox="1"/>
            <p:nvPr/>
          </p:nvSpPr>
          <p:spPr>
            <a:xfrm>
              <a:off x="7198671" y="4867370"/>
              <a:ext cx="887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(proj2)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6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550980" y="2433314"/>
            <a:ext cx="4617922" cy="30423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(f. z. f (f z))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z)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 err="1">
                <a:sym typeface="Symbol" panose="05050102010706020507" pitchFamily="18" charset="2"/>
              </a:rPr>
              <a:t>z+x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</a:t>
            </a:r>
            <a:r>
              <a:rPr lang="en-US" altLang="zh-CN" dirty="0" err="1">
                <a:sym typeface="Symbol" panose="05050102010706020507" pitchFamily="18" charset="2"/>
              </a:rPr>
              <a:t>z+x+x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1002" y="799304"/>
            <a:ext cx="3956127" cy="708367"/>
            <a:chOff x="2251300" y="1643978"/>
            <a:chExt cx="3956127" cy="70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607583" y="164397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0567" y="1917232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567" y="1917232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1947" y="4362528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47" y="4362528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43123" y="314119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23" y="314119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2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Typing derivation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02482" y="4988101"/>
                <a:ext cx="6826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ym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roj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ym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roj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1 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:(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2" y="4988101"/>
                <a:ext cx="6826932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98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745958" y="4784210"/>
            <a:ext cx="7050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0688" y="4230277"/>
                <a:ext cx="477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&gt;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8" y="4230277"/>
                <a:ext cx="4770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284639" y="2508612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815800" y="458415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45958" y="4105317"/>
            <a:ext cx="68412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87197" y="38908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(pair)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7814" y="3521499"/>
                <a:ext cx="28104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4" y="3521499"/>
                <a:ext cx="281044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68" r="-108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745958" y="3399386"/>
            <a:ext cx="2792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12891" y="2723887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8583" y="250417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75671" y="3547395"/>
                <a:ext cx="2839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71" y="3547395"/>
                <a:ext cx="28393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75" r="-10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02482" y="2845453"/>
                <a:ext cx="248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2" y="2845453"/>
                <a:ext cx="248619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29" r="-122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3480682" y="3152928"/>
            <a:ext cx="88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(proj2)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798446" y="2851550"/>
                <a:ext cx="248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46" y="2851550"/>
                <a:ext cx="24861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80" r="-122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>
            <a:off x="4553460" y="3408156"/>
            <a:ext cx="2883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55331" y="3174476"/>
            <a:ext cx="88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(proj1)</a:t>
            </a:r>
            <a:endParaRPr lang="zh-CN" altLang="en-US" sz="20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776876" y="2720337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3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theorem (type safety)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Preservation: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Progress: 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2022177" y="5266146"/>
            <a:ext cx="2930253" cy="702459"/>
          </a:xfrm>
          <a:prstGeom prst="wedgeRoundRectCallout">
            <a:avLst>
              <a:gd name="adj1" fmla="val 2270"/>
              <a:gd name="adj2" fmla="val -89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Include &lt;v1, v2&gt; now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5C7209-1C17-4551-8FD9-772BD3BE45AD}"/>
                  </a:ext>
                </a:extLst>
              </p:cNvPr>
              <p:cNvSpPr txBox="1"/>
              <p:nvPr/>
            </p:nvSpPr>
            <p:spPr>
              <a:xfrm>
                <a:off x="1239359" y="2395469"/>
                <a:ext cx="68594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5C7209-1C17-4551-8FD9-772BD3BE4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359" y="2395469"/>
                <a:ext cx="6859489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7269FC-5180-47D1-AE84-BCDC50A7D3DB}"/>
                  </a:ext>
                </a:extLst>
              </p:cNvPr>
              <p:cNvSpPr txBox="1"/>
              <p:nvPr/>
            </p:nvSpPr>
            <p:spPr>
              <a:xfrm>
                <a:off x="1239359" y="4103681"/>
                <a:ext cx="55579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7269FC-5180-47D1-AE84-BCDC50A7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359" y="4103681"/>
                <a:ext cx="555795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798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99494" y="3902913"/>
            <a:ext cx="16207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union data{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float f;</a:t>
            </a:r>
          </a:p>
          <a:p>
            <a:r>
              <a:rPr lang="en-US" altLang="zh-CN" sz="2400" dirty="0"/>
              <a:t>    char c;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69018" y="3441248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Consider unions in C: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09589" y="4087579"/>
            <a:ext cx="357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Using the same location</a:t>
            </a: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for multiple data. </a:t>
            </a: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Can contain only one value at any given time.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13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3423099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Subclasses in Java: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38463" y="3882207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t {abstract t’ m();}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A extends t { t1 x; t’ m(){...}}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t { t2 x; t’ m(){...}}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742913" y="5359535"/>
            <a:ext cx="2947737" cy="612648"/>
          </a:xfrm>
          <a:prstGeom prst="wedgeRoundRectCallout">
            <a:avLst>
              <a:gd name="adj1" fmla="val -6110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case e do </a:t>
            </a:r>
            <a:r>
              <a:rPr lang="en-US" altLang="zh-CN" sz="2400" dirty="0" err="1"/>
              <a:t>A.m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B.m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0809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195582" y="3917906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Inductive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latin typeface="Courier New" panose="02070309020205020404" pitchFamily="49" charset="0"/>
              </a:rPr>
              <a:t> :=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|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|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.</a:t>
            </a:r>
            <a:br>
              <a:rPr lang="en-US" altLang="zh-CN" dirty="0"/>
            </a:b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Definition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latin typeface="Courier New" panose="02070309020205020404" pitchFamily="49" charset="0"/>
              </a:rPr>
              <a:t> (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latin typeface="Courier New" panose="02070309020205020404" pitchFamily="49" charset="0"/>
              </a:rPr>
              <a:t> :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) 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 :=</a:t>
            </a:r>
            <a:br>
              <a:rPr lang="en-US" altLang="zh-CN" dirty="0"/>
            </a:b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CN" b="1" dirty="0">
                <a:latin typeface="Courier New" panose="02070309020205020404" pitchFamily="49" charset="0"/>
              </a:rPr>
              <a:t>match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with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  </a:t>
            </a:r>
            <a:r>
              <a:rPr lang="en-US" altLang="zh-CN" b="1" dirty="0">
                <a:latin typeface="Courier New" panose="02070309020205020404" pitchFamily="49" charset="0"/>
              </a:rPr>
              <a:t>|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=&gt;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  </a:t>
            </a:r>
            <a:r>
              <a:rPr lang="en-US" altLang="zh-CN" b="1" dirty="0">
                <a:latin typeface="Courier New" panose="02070309020205020404" pitchFamily="49" charset="0"/>
              </a:rPr>
              <a:t>|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=&gt;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 </a:t>
            </a:r>
            <a:r>
              <a:rPr lang="en-US" altLang="zh-CN" b="1" dirty="0"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latin typeface="Courier New" panose="02070309020205020404" pitchFamily="49" charset="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3423099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 Coq: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79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type: reduction rules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0190" y="1832112"/>
            <a:ext cx="4645374" cy="537251"/>
            <a:chOff x="-668201" y="3726045"/>
            <a:chExt cx="4645374" cy="537251"/>
          </a:xfrm>
        </p:grpSpPr>
        <p:sp>
          <p:nvSpPr>
            <p:cNvPr id="7" name="文本框 6"/>
            <p:cNvSpPr txBox="1"/>
            <p:nvPr/>
          </p:nvSpPr>
          <p:spPr>
            <a:xfrm>
              <a:off x="-563205" y="3801631"/>
              <a:ext cx="4435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case (left M) do M1 M2  </a:t>
              </a:r>
              <a:r>
                <a:rPr lang="en-US" altLang="zh-CN" sz="2400" dirty="0">
                  <a:sym typeface="Symbol" panose="05050102010706020507" pitchFamily="18" charset="2"/>
                </a:rPr>
                <a:t>  M1 M</a:t>
              </a:r>
              <a:endParaRPr lang="zh-CN" altLang="en-US" sz="240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-668201" y="3726045"/>
              <a:ext cx="46453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089523" y="3983571"/>
            <a:ext cx="1988365" cy="852106"/>
            <a:chOff x="1706713" y="4499472"/>
            <a:chExt cx="1988365" cy="852106"/>
          </a:xfrm>
        </p:grpSpPr>
        <p:sp>
          <p:nvSpPr>
            <p:cNvPr id="45" name="文本框 44"/>
            <p:cNvSpPr txBox="1"/>
            <p:nvPr/>
          </p:nvSpPr>
          <p:spPr>
            <a:xfrm>
              <a:off x="1706713" y="4951468"/>
              <a:ext cx="1988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left M  </a:t>
              </a:r>
              <a:r>
                <a:rPr lang="en-US" altLang="zh-CN" sz="2000" dirty="0">
                  <a:sym typeface="Symbol" panose="05050102010706020507" pitchFamily="18" charset="2"/>
                </a:rPr>
                <a:t>  left M’</a:t>
              </a:r>
              <a:endParaRPr lang="zh-CN" altLang="en-US" sz="2000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706713" y="4949256"/>
              <a:ext cx="19883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082840" y="449947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51792" y="5079155"/>
            <a:ext cx="2263825" cy="806326"/>
            <a:chOff x="1706713" y="4545252"/>
            <a:chExt cx="2263825" cy="806326"/>
          </a:xfrm>
        </p:grpSpPr>
        <p:sp>
          <p:nvSpPr>
            <p:cNvPr id="51" name="文本框 50"/>
            <p:cNvSpPr txBox="1"/>
            <p:nvPr/>
          </p:nvSpPr>
          <p:spPr>
            <a:xfrm>
              <a:off x="1706713" y="4951468"/>
              <a:ext cx="2263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right M  </a:t>
              </a:r>
              <a:r>
                <a:rPr lang="en-US" altLang="zh-CN" sz="2000" dirty="0">
                  <a:sym typeface="Symbol" panose="05050102010706020507" pitchFamily="18" charset="2"/>
                </a:rPr>
                <a:t>  right M’</a:t>
              </a:r>
              <a:endParaRPr lang="zh-CN" altLang="en-US" sz="2000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706713" y="4949256"/>
              <a:ext cx="22202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252567" y="45452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907732" y="2801348"/>
            <a:ext cx="4810291" cy="536991"/>
            <a:chOff x="-668201" y="3726045"/>
            <a:chExt cx="4810291" cy="536991"/>
          </a:xfrm>
        </p:grpSpPr>
        <p:sp>
          <p:nvSpPr>
            <p:cNvPr id="60" name="文本框 59"/>
            <p:cNvSpPr txBox="1"/>
            <p:nvPr/>
          </p:nvSpPr>
          <p:spPr>
            <a:xfrm>
              <a:off x="-585743" y="3801371"/>
              <a:ext cx="4600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case (right M) do M1 M2  </a:t>
              </a:r>
              <a:r>
                <a:rPr lang="en-US" altLang="zh-CN" sz="2400" dirty="0">
                  <a:sym typeface="Symbol" panose="05050102010706020507" pitchFamily="18" charset="2"/>
                </a:rPr>
                <a:t>  M2 M</a:t>
              </a:r>
              <a:endParaRPr lang="zh-CN" altLang="en-US" sz="2400" dirty="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-668201" y="3726045"/>
              <a:ext cx="48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788044" y="3663345"/>
            <a:ext cx="4607928" cy="830838"/>
            <a:chOff x="546191" y="4747058"/>
            <a:chExt cx="4607928" cy="830838"/>
          </a:xfrm>
        </p:grpSpPr>
        <p:sp>
          <p:nvSpPr>
            <p:cNvPr id="56" name="文本框 55"/>
            <p:cNvSpPr txBox="1"/>
            <p:nvPr/>
          </p:nvSpPr>
          <p:spPr>
            <a:xfrm>
              <a:off x="546191" y="5177786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M’ do M1 M2</a:t>
              </a:r>
              <a:endParaRPr lang="zh-CN" altLang="en-US" sz="2000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46191" y="5150948"/>
              <a:ext cx="4476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2198353" y="4747058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74684" y="4632190"/>
            <a:ext cx="4607928" cy="838461"/>
            <a:chOff x="546191" y="4736460"/>
            <a:chExt cx="4607928" cy="838461"/>
          </a:xfrm>
        </p:grpSpPr>
        <p:sp>
          <p:nvSpPr>
            <p:cNvPr id="71" name="文本框 70"/>
            <p:cNvSpPr txBox="1"/>
            <p:nvPr/>
          </p:nvSpPr>
          <p:spPr>
            <a:xfrm>
              <a:off x="546191" y="5174811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 do M1’ M2</a:t>
              </a:r>
              <a:endParaRPr lang="zh-CN" altLang="en-US" sz="2000" dirty="0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46191" y="5150948"/>
              <a:ext cx="448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2081870" y="4736460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M1  </a:t>
              </a:r>
              <a:r>
                <a:rPr lang="en-US" altLang="zh-CN" sz="2000" dirty="0">
                  <a:sym typeface="Symbol" panose="05050102010706020507" pitchFamily="18" charset="2"/>
                </a:rPr>
                <a:t>  M1’</a:t>
              </a:r>
              <a:endParaRPr lang="zh-CN" altLang="en-US" sz="2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00076" y="5601036"/>
            <a:ext cx="4607928" cy="830838"/>
            <a:chOff x="546191" y="4744083"/>
            <a:chExt cx="4607928" cy="830838"/>
          </a:xfrm>
        </p:grpSpPr>
        <p:sp>
          <p:nvSpPr>
            <p:cNvPr id="75" name="文本框 74"/>
            <p:cNvSpPr txBox="1"/>
            <p:nvPr/>
          </p:nvSpPr>
          <p:spPr>
            <a:xfrm>
              <a:off x="546191" y="5174811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 do M1 M2’</a:t>
              </a:r>
              <a:endParaRPr lang="zh-CN" altLang="en-US" sz="2000" dirty="0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46191" y="5150948"/>
              <a:ext cx="4464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056478" y="4744083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M2’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71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type: typing rules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98358" y="2342453"/>
            <a:ext cx="3170311" cy="698396"/>
            <a:chOff x="1439061" y="3459838"/>
            <a:chExt cx="3170311" cy="69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left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917195" y="3608981"/>
              <a:ext cx="692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(left)</a:t>
              </a:r>
              <a:endParaRPr lang="zh-CN" altLang="en-US" sz="20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8358" y="3900362"/>
            <a:ext cx="7438009" cy="756361"/>
            <a:chOff x="1439061" y="4695080"/>
            <a:chExt cx="7438009" cy="756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case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8075760" y="4873205"/>
              <a:ext cx="801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(case)</a:t>
              </a:r>
              <a:endParaRPr lang="zh-CN" altLang="en-US" sz="2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08358" y="2342453"/>
            <a:ext cx="3505832" cy="757002"/>
            <a:chOff x="1439061" y="3459838"/>
            <a:chExt cx="3505832" cy="757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right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4114986" y="3608981"/>
              <a:ext cx="829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(right)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387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01696" y="4551188"/>
                <a:ext cx="64081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left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left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96" y="4551188"/>
                <a:ext cx="640810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33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962526" y="4403210"/>
            <a:ext cx="6833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0688" y="3849277"/>
                <a:ext cx="5243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left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&gt;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8" y="3849277"/>
                <a:ext cx="52432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9" r="-151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02379" y="2128001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815800" y="420315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587197" y="35098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(pair)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10039" y="3152305"/>
                <a:ext cx="2461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9" y="3152305"/>
                <a:ext cx="24615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9" r="-148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 flipV="1">
            <a:off x="962526" y="3018386"/>
            <a:ext cx="2575736" cy="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97853" y="2339494"/>
            <a:ext cx="1604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0359" y="2139439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5038" y="3140499"/>
                <a:ext cx="2462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038" y="3140499"/>
                <a:ext cx="24621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8" r="-222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51105" y="2442680"/>
                <a:ext cx="1420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05" y="2442680"/>
                <a:ext cx="14206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46" r="-257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480682" y="2771928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(left)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498807" y="2472201"/>
                <a:ext cx="1420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7" y="2472201"/>
                <a:ext cx="1420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46" r="-257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4981074" y="3027156"/>
            <a:ext cx="24561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55331" y="2793476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(left)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201696" y="2342887"/>
            <a:ext cx="14700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62526" y="3709886"/>
            <a:ext cx="66246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4118653" y="5340567"/>
            <a:ext cx="4162926" cy="612648"/>
          </a:xfrm>
          <a:prstGeom prst="wedgeRoundRectCallout">
            <a:avLst>
              <a:gd name="adj1" fmla="val -5226"/>
              <a:gd name="adj2" fmla="val -108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other side can be anything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889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theorem (type safety)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Preservation: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Progress: 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810539" y="5305528"/>
            <a:ext cx="4415590" cy="702459"/>
          </a:xfrm>
          <a:prstGeom prst="wedgeRoundRectCallout">
            <a:avLst>
              <a:gd name="adj1" fmla="val -10151"/>
              <a:gd name="adj2" fmla="val -979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Include “left v” and “right v” now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490236-0458-461E-80A2-725E3E045A57}"/>
                  </a:ext>
                </a:extLst>
              </p:cNvPr>
              <p:cNvSpPr txBox="1"/>
              <p:nvPr/>
            </p:nvSpPr>
            <p:spPr>
              <a:xfrm>
                <a:off x="1336464" y="2386551"/>
                <a:ext cx="68594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490236-0458-461E-80A2-725E3E045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64" y="2386551"/>
                <a:ext cx="6859489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EE1B24-35C6-4796-8E2A-527E626DD6FF}"/>
                  </a:ext>
                </a:extLst>
              </p:cNvPr>
              <p:cNvSpPr txBox="1"/>
              <p:nvPr/>
            </p:nvSpPr>
            <p:spPr>
              <a:xfrm>
                <a:off x="1239359" y="4103681"/>
                <a:ext cx="55579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EE1B24-35C6-4796-8E2A-527E626DD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359" y="4103681"/>
                <a:ext cx="555795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44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Products vs. sums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“logical duals”</a:t>
            </a:r>
            <a:r>
              <a:rPr lang="zh-CN" altLang="en-US" dirty="0"/>
              <a:t> </a:t>
            </a:r>
            <a:r>
              <a:rPr lang="en-US" altLang="zh-CN" dirty="0"/>
              <a:t>(more on this later)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make a </a:t>
            </a:r>
            <a:r>
              <a:rPr lang="en-US" altLang="zh-CN" dirty="0">
                <a:sym typeface="Symbol" panose="05050102010706020507" pitchFamily="18" charset="2"/>
              </a:rPr>
              <a:t>  , we need a 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and</a:t>
            </a:r>
            <a:r>
              <a:rPr lang="en-US" altLang="zh-CN" dirty="0">
                <a:sym typeface="Symbol" panose="05050102010706020507" pitchFamily="18" charset="2"/>
              </a:rPr>
              <a:t> a 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To make a  + , we need a 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or</a:t>
            </a:r>
            <a:r>
              <a:rPr lang="en-US" altLang="zh-CN" dirty="0">
                <a:sym typeface="Symbol" panose="05050102010706020507" pitchFamily="18" charset="2"/>
              </a:rPr>
              <a:t> a 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  , we can get a  or a  or both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(our “choice”)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 + , we must be prepared for either a  or a 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(the value’s “choice”)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8832" y="2260632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2368" y="4764504"/>
            <a:ext cx="478522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This class: adding a </a:t>
            </a:r>
            <a:r>
              <a:rPr lang="en-US" altLang="zh-CN" sz="2800" dirty="0">
                <a:solidFill>
                  <a:srgbClr val="FF0000"/>
                </a:solidFill>
              </a:rPr>
              <a:t>type system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368" y="5426242"/>
            <a:ext cx="653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(We </a:t>
            </a:r>
            <a:r>
              <a:rPr lang="en-US" altLang="zh-CN" sz="2000" dirty="0"/>
              <a:t>will see that well-typed terms in STLC </a:t>
            </a:r>
            <a:r>
              <a:rPr lang="en-US" altLang="zh-CN" sz="2000"/>
              <a:t>always terminate.)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7133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STLC extended with products and sums:</a:t>
            </a:r>
            <a:endParaRPr lang="zh-CN" altLang="en-US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recursion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381" y="3084375"/>
            <a:ext cx="72105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&lt;M, N&gt;  |  proj1 M  |  proj2 M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left M  |  right M  |  case M do M1 M2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3381" y="2470491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2461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142371" cy="4950743"/>
          </a:xfrm>
        </p:spPr>
        <p:txBody>
          <a:bodyPr>
            <a:normAutofit/>
          </a:bodyPr>
          <a:lstStyle/>
          <a:p>
            <a:r>
              <a:rPr lang="en-US" altLang="zh-CN" dirty="0"/>
              <a:t>Recall in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-calculus, </a:t>
            </a:r>
            <a:r>
              <a:rPr lang="en-US" altLang="zh-CN" dirty="0"/>
              <a:t>every term has a </a:t>
            </a:r>
            <a:r>
              <a:rPr lang="en-US" altLang="zh-CN" dirty="0" err="1"/>
              <a:t>fixpoint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sz="2400" dirty="0"/>
              <a:t>for all f,    (h f) gives a </a:t>
            </a:r>
            <a:r>
              <a:rPr lang="en-US" altLang="zh-CN" sz="2400" dirty="0" err="1"/>
              <a:t>fixpoint</a:t>
            </a:r>
            <a:r>
              <a:rPr lang="en-US" altLang="zh-CN" sz="2400" dirty="0"/>
              <a:t> of f</a:t>
            </a:r>
          </a:p>
          <a:p>
            <a:pPr marL="0" indent="0">
              <a:buNone/>
            </a:pPr>
            <a:r>
              <a:rPr lang="en-US" altLang="zh-CN" sz="2400" dirty="0"/>
              <a:t>                        i.e.   h f = f (h f)</a:t>
            </a:r>
            <a:endParaRPr lang="en-US" altLang="zh-CN" dirty="0"/>
          </a:p>
          <a:p>
            <a:pPr lvl="1">
              <a:spcBef>
                <a:spcPts val="2400"/>
              </a:spcBef>
            </a:pPr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Curry’s fixpoint combinator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90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7973929" cy="4351338"/>
          </a:xfrm>
        </p:spPr>
        <p:txBody>
          <a:bodyPr/>
          <a:lstStyle/>
          <a:p>
            <a:r>
              <a:rPr lang="en-US" altLang="zh-CN" dirty="0"/>
              <a:t>Recall “strong normalization theorem”: well-typed terms in STLC always terminate</a:t>
            </a:r>
          </a:p>
          <a:p>
            <a:pPr lvl="1"/>
            <a:r>
              <a:rPr lang="en-US" altLang="zh-CN" dirty="0"/>
              <a:t>Extensions so far (products &amp; sums) preserve termination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Recursion is not allowed by the typing rules: it is impossible to find types for fixed-point </a:t>
            </a:r>
            <a:r>
              <a:rPr lang="en-US" altLang="zh-CN" dirty="0" err="1"/>
              <a:t>combinators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So we add an explicit construct for recursion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4923" y="4941534"/>
            <a:ext cx="371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</a:t>
            </a:r>
            <a:r>
              <a:rPr lang="en-US" altLang="zh-CN" sz="2400" b="1" dirty="0">
                <a:sym typeface="Symbol" panose="05050102010706020507" pitchFamily="18" charset="2"/>
              </a:rPr>
              <a:t>fix</a:t>
            </a:r>
            <a:r>
              <a:rPr lang="en-US" altLang="zh-CN" sz="2400" dirty="0">
                <a:sym typeface="Symbol" panose="05050102010706020507" pitchFamily="18" charset="2"/>
              </a:rPr>
              <a:t> M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494923" y="5589327"/>
            <a:ext cx="545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…             (no new types)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5687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 for fix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54329" y="1936101"/>
                <a:ext cx="440338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29" y="1936101"/>
                <a:ext cx="440338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45571" y="1758104"/>
                <a:ext cx="2469779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1758104"/>
                <a:ext cx="2469779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3"/>
          <p:cNvSpPr>
            <a:spLocks noGrp="1"/>
          </p:cNvSpPr>
          <p:nvPr>
            <p:ph idx="4294967295"/>
          </p:nvPr>
        </p:nvSpPr>
        <p:spPr>
          <a:xfrm>
            <a:off x="349002" y="3682823"/>
            <a:ext cx="8710778" cy="251343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( </a:t>
            </a:r>
            <a:r>
              <a:rPr lang="en-US" altLang="zh-CN" sz="2400" b="1" dirty="0">
                <a:sym typeface="Symbol" panose="05050102010706020507" pitchFamily="18" charset="2"/>
              </a:rPr>
              <a:t>fix</a:t>
            </a:r>
            <a:r>
              <a:rPr lang="en-US" altLang="zh-CN" sz="2400" dirty="0">
                <a:sym typeface="Symbol" panose="05050102010706020507" pitchFamily="18" charset="2"/>
              </a:rPr>
              <a:t> f.  n.  </a:t>
            </a:r>
            <a:r>
              <a:rPr lang="en-US" altLang="zh-CN" sz="2400" dirty="0"/>
              <a:t>if  (n == 0)  then  1  else  n * f(n-1)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3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(n. </a:t>
            </a:r>
            <a:r>
              <a:rPr lang="en-US" altLang="zh-CN" sz="2400" dirty="0"/>
              <a:t>if (n == 0) then 1 else n*(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(n-1))) 3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if (3 == 0) then 1 else 3 * 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(3-1))</a:t>
            </a:r>
            <a:r>
              <a:rPr lang="en-US" altLang="zh-CN" sz="1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1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3 * 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(3-1))</a:t>
            </a:r>
            <a:r>
              <a:rPr lang="en-US" altLang="zh-CN" sz="1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…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1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473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04147"/>
            <a:ext cx="8226592" cy="3453064"/>
          </a:xfrm>
        </p:spPr>
        <p:txBody>
          <a:bodyPr/>
          <a:lstStyle/>
          <a:p>
            <a:r>
              <a:rPr lang="en-US" altLang="zh-CN" sz="2400" dirty="0"/>
              <a:t>Math explanation: If M is a function from τ to τ , then 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M, the fixed-point of M, is some τ with the fixed-point property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Operational explanation: 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λx.M</a:t>
            </a:r>
            <a:r>
              <a:rPr lang="en-US" altLang="zh-CN" sz="2400" dirty="0"/>
              <a:t>’ reduces to M’[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λx.M</a:t>
            </a:r>
            <a:r>
              <a:rPr lang="en-US" altLang="zh-CN" sz="2400" dirty="0"/>
              <a:t>’/x].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The substitution means x and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λx.M</a:t>
            </a:r>
            <a:r>
              <a:rPr lang="en-US" altLang="zh-CN" dirty="0"/>
              <a:t>’ need the same type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The result means M’ and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λx.M</a:t>
            </a:r>
            <a:r>
              <a:rPr lang="en-US" altLang="zh-CN" dirty="0"/>
              <a:t>’ need the same type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Soundness (type safety) is straightforward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But strong normalization is eliminated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16922" y="1737507"/>
            <a:ext cx="2910156" cy="807465"/>
            <a:chOff x="2501342" y="3479362"/>
            <a:chExt cx="2910156" cy="80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𝐟𝐢𝐱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: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4821272" y="368303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(fix)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685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STLC with products and sums:</a:t>
            </a:r>
            <a:endParaRPr lang="zh-CN" altLang="en-US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can also add recursion</a:t>
            </a:r>
          </a:p>
          <a:p>
            <a:endParaRPr lang="en-US" altLang="zh-CN" dirty="0"/>
          </a:p>
          <a:p>
            <a:r>
              <a:rPr lang="en-US" altLang="zh-CN" dirty="0"/>
              <a:t>Next: Curry-Howard isomorphism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381" y="2823869"/>
            <a:ext cx="72105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&lt;M, N&gt;  |  proj1 M  |  proj2 M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left M  |  right M  |  case M do M1 M2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3381" y="2362204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1189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5491"/>
          </a:xfrm>
        </p:spPr>
        <p:txBody>
          <a:bodyPr>
            <a:normAutofit/>
          </a:bodyPr>
          <a:lstStyle/>
          <a:p>
            <a:r>
              <a:rPr lang="en-US" altLang="zh-CN" dirty="0"/>
              <a:t>What we did:</a:t>
            </a:r>
          </a:p>
          <a:p>
            <a:pPr lvl="1"/>
            <a:r>
              <a:rPr lang="en-US" altLang="zh-CN" dirty="0"/>
              <a:t>Define a programming language</a:t>
            </a:r>
          </a:p>
          <a:p>
            <a:pPr lvl="1"/>
            <a:r>
              <a:rPr lang="en-US" altLang="zh-CN" dirty="0"/>
              <a:t>Define a type system to rule out “bad” programs</a:t>
            </a:r>
          </a:p>
          <a:p>
            <a:r>
              <a:rPr lang="en-US" altLang="zh-CN" dirty="0"/>
              <a:t>What logicians do:</a:t>
            </a:r>
          </a:p>
          <a:p>
            <a:pPr lvl="1"/>
            <a:r>
              <a:rPr lang="en-US" altLang="zh-CN" dirty="0"/>
              <a:t>Define logic propositions</a:t>
            </a:r>
          </a:p>
          <a:p>
            <a:pPr lvl="2"/>
            <a:r>
              <a:rPr lang="en-US" altLang="zh-CN" dirty="0"/>
              <a:t>E.g.    p, q ::= B | p </a:t>
            </a:r>
            <a:r>
              <a:rPr lang="en-US" altLang="zh-CN" dirty="0">
                <a:sym typeface="Symbol" panose="05050102010706020507" pitchFamily="18" charset="2"/>
              </a:rPr>
              <a:t> q | p  q | p  q</a:t>
            </a:r>
            <a:endParaRPr lang="en-US" altLang="zh-CN" dirty="0"/>
          </a:p>
          <a:p>
            <a:pPr lvl="1"/>
            <a:r>
              <a:rPr lang="en-US" altLang="zh-CN" dirty="0"/>
              <a:t>Define a proof system to prove “good” propositions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Turn out to be related</a:t>
            </a:r>
          </a:p>
          <a:p>
            <a:pPr lvl="1"/>
            <a:r>
              <a:rPr lang="en-US" altLang="zh-CN" dirty="0"/>
              <a:t>Propositions are Types</a:t>
            </a:r>
          </a:p>
          <a:p>
            <a:pPr lvl="1"/>
            <a:r>
              <a:rPr lang="en-US" altLang="zh-CN" dirty="0"/>
              <a:t>Proofs are Programs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97903"/>
            <a:ext cx="1511407" cy="15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Slogans</a:t>
            </a:r>
          </a:p>
          <a:p>
            <a:pPr lvl="1"/>
            <a:r>
              <a:rPr lang="en-US" altLang="zh-CN" dirty="0"/>
              <a:t>Propositions are Types</a:t>
            </a:r>
          </a:p>
          <a:p>
            <a:pPr lvl="1"/>
            <a:r>
              <a:rPr lang="en-US" altLang="zh-CN" dirty="0"/>
              <a:t>Proofs are Programs</a:t>
            </a:r>
          </a:p>
          <a:p>
            <a:pPr lvl="2"/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In this class, we will show correspondence between formulas of constructive propositional logic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and types of STLC </a:t>
            </a:r>
            <a:r>
              <a:rPr lang="en-US" altLang="zh-CN" sz="2400" dirty="0">
                <a:sym typeface="Symbol" panose="05050102010706020507" pitchFamily="18" charset="2"/>
              </a:rPr>
              <a:t>with products and sums</a:t>
            </a:r>
          </a:p>
          <a:p>
            <a:pPr lvl="1"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3244" y="5187768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::=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3244" y="4198574"/>
            <a:ext cx="583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(Prop)   p, q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B  |  </a:t>
            </a:r>
            <a:r>
              <a:rPr lang="en-US" altLang="zh-CN" sz="2400" dirty="0">
                <a:sym typeface="Symbol" panose="05050102010706020507" pitchFamily="18" charset="2"/>
              </a:rPr>
              <a:t>p  q  |  p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 q</a:t>
            </a:r>
            <a:r>
              <a:rPr lang="en-US" altLang="zh-CN" sz="2400" dirty="0">
                <a:sym typeface="Symbol" panose="05050102010706020507" pitchFamily="18" charset="2"/>
              </a:rPr>
              <a:t>  |  p  q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3432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821" y="232209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793116" y="426720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8881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1315" y="232209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  . f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9937" y="436973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</a:t>
            </a:r>
            <a:r>
              <a:rPr lang="en-US" altLang="zh-CN" sz="2800" dirty="0">
                <a:sym typeface="Symbol" panose="05050102010706020507" pitchFamily="18" charset="2"/>
              </a:rPr>
              <a:t>(  )  </a:t>
            </a:r>
          </a:p>
        </p:txBody>
      </p:sp>
    </p:spTree>
    <p:extLst>
      <p:ext uri="{BB962C8B-B14F-4D97-AF65-F5344CB8AC3E}">
        <p14:creationId xmlns:p14="http://schemas.microsoft.com/office/powerpoint/2010/main" val="25626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485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Type checking catches “simple” mistakes early</a:t>
            </a:r>
            <a:endParaRPr lang="en-US" altLang="zh-CN" sz="2400" dirty="0"/>
          </a:p>
          <a:p>
            <a:pPr lvl="1"/>
            <a:r>
              <a:rPr lang="en-US" altLang="zh-CN" sz="2000" dirty="0"/>
              <a:t>Example: 2 + true + “a”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Type safety</a:t>
            </a:r>
            <a:r>
              <a:rPr lang="en-US" altLang="zh-CN" sz="2400" dirty="0">
                <a:solidFill>
                  <a:srgbClr val="FF0000"/>
                </a:solidFill>
              </a:rPr>
              <a:t>) Well-typed programs will not go wrong</a:t>
            </a:r>
          </a:p>
          <a:p>
            <a:pPr lvl="1"/>
            <a:r>
              <a:rPr lang="en-US" altLang="zh-CN" sz="2000" dirty="0"/>
              <a:t>Ensure execution never reach a “meaningless” state </a:t>
            </a:r>
          </a:p>
          <a:p>
            <a:pPr lvl="1"/>
            <a:r>
              <a:rPr lang="en-US" altLang="zh-CN" sz="2000" dirty="0"/>
              <a:t>But “meaningless” depends on the semantics (each language typically defines some as type errors and others run-time errors)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Typed programs are easier to analyze and optimize</a:t>
            </a:r>
          </a:p>
          <a:p>
            <a:pPr lvl="1"/>
            <a:r>
              <a:rPr lang="en-US" altLang="zh-CN" sz="2000" dirty="0"/>
              <a:t>Compilers can generate better code (e.g. access components of structures by known offset)</a:t>
            </a:r>
          </a:p>
          <a:p>
            <a:pPr lvl="1"/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/>
              <a:t>Cons: impose constraints on the programmer</a:t>
            </a:r>
          </a:p>
          <a:p>
            <a:pPr lvl="1"/>
            <a:r>
              <a:rPr lang="en-US" altLang="zh-CN" sz="2000" dirty="0"/>
              <a:t>Some valid programs might be rejected</a:t>
            </a:r>
          </a:p>
        </p:txBody>
      </p:sp>
    </p:spTree>
    <p:extLst>
      <p:ext uri="{BB962C8B-B14F-4D97-AF65-F5344CB8AC3E}">
        <p14:creationId xmlns:p14="http://schemas.microsoft.com/office/powerpoint/2010/main" val="1328876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59319" y="227546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.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f y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05567" y="442989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)   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</a:t>
            </a:r>
            <a:r>
              <a:rPr lang="zh-CN" altLang="en-US" sz="2800" dirty="0">
                <a:sym typeface="Symbol" panose="05050102010706020507" pitchFamily="18" charset="2"/>
              </a:rPr>
              <a:t>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330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90374" y="2275462"/>
            <a:ext cx="302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&lt;left x, left x&gt;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7389" y="442989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 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09784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67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g: 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. (case x do f g)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6437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589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. &lt; &lt;y, proj1 x&gt;, proj2 x 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 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 </a:t>
            </a:r>
            <a:r>
              <a:rPr lang="en-US" altLang="zh-CN" sz="2800" dirty="0">
                <a:sym typeface="Symbol" panose="05050102010706020507" pitchFamily="18" charset="2"/>
              </a:rPr>
              <a:t>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)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700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Empty and nonempty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49" y="1825625"/>
            <a:ext cx="8202529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Have seen several “nonempty” types (closed terms of that type)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  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 </a:t>
            </a:r>
            <a:r>
              <a:rPr lang="en-US" altLang="zh-CN" sz="2400" dirty="0">
                <a:sym typeface="Symbol" panose="05050102010706020507" pitchFamily="18" charset="2"/>
              </a:rPr>
              <a:t>(  )  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   </a:t>
            </a:r>
            <a:r>
              <a:rPr lang="en-US" altLang="zh-CN" sz="2400" dirty="0">
                <a:sym typeface="Symbol" panose="05050102010706020507" pitchFamily="18" charset="2"/>
              </a:rPr>
              <a:t>)   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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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 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 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  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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 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 </a:t>
            </a:r>
            <a:r>
              <a:rPr lang="en-US" altLang="zh-CN" sz="2400" dirty="0">
                <a:sym typeface="Symbol" panose="05050102010706020507" pitchFamily="18" charset="2"/>
              </a:rPr>
              <a:t>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) 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There’re also lots of “empty” types (no closed terms of that type)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21243" y="500072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9597" y="5000727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 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2127" y="5000727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+ (</a:t>
            </a:r>
            <a:r>
              <a:rPr lang="zh-CN" altLang="en-US" sz="2800" dirty="0">
                <a:sym typeface="Symbol" panose="05050102010706020507" pitchFamily="18" charset="2"/>
              </a:rPr>
              <a:t> 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72802" y="500072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ym typeface="Symbol" panose="05050102010706020507" pitchFamily="18" charset="2"/>
              </a:rPr>
              <a:t> (</a:t>
            </a:r>
            <a:r>
              <a:rPr lang="zh-CN" altLang="en-US" sz="2800" dirty="0">
                <a:sym typeface="Symbol" panose="05050102010706020507" pitchFamily="18" charset="2"/>
              </a:rPr>
              <a:t>  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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5788679"/>
            <a:ext cx="551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How to know whether a type is nonempty?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6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13033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know whether a type is nonempty?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Let’s replace </a:t>
            </a:r>
            <a:r>
              <a:rPr lang="zh-CN" altLang="en-US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with ,   with ,  + with :</a:t>
            </a:r>
            <a:r>
              <a:rPr lang="en-US" altLang="zh-CN" sz="2400" dirty="0"/>
              <a:t>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(  )  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   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 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 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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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) 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47717" y="433899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57" y="467181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057" y="5037587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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057" y="5466313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 (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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221705" y="2346158"/>
            <a:ext cx="553453" cy="1992832"/>
          </a:xfrm>
          <a:prstGeom prst="rightBrace">
            <a:avLst>
              <a:gd name="adj1" fmla="val 2789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3083081" y="4427620"/>
            <a:ext cx="553453" cy="1500357"/>
          </a:xfrm>
          <a:prstGeom prst="rightBrace">
            <a:avLst>
              <a:gd name="adj1" fmla="val 2789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19208" y="2666428"/>
            <a:ext cx="2657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Can be proved in propositional logic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8723" y="4921606"/>
            <a:ext cx="505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Cannot be proved in propositional logic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19208" y="3479877"/>
            <a:ext cx="2757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i="1" dirty="0"/>
              <a:t>(corresponding to </a:t>
            </a:r>
          </a:p>
          <a:p>
            <a:pPr lvl="0"/>
            <a:r>
              <a:rPr lang="en-US" altLang="zh-CN" sz="2400" i="1" dirty="0"/>
              <a:t>nonempty types </a:t>
            </a:r>
          </a:p>
          <a:p>
            <a:pPr lvl="0"/>
            <a:r>
              <a:rPr lang="en-US" altLang="zh-CN" sz="2400" i="1" dirty="0"/>
              <a:t>– have closed terms)</a:t>
            </a:r>
            <a:endParaRPr lang="zh-CN" altLang="en-US" sz="2400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696691" y="5301557"/>
            <a:ext cx="4104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i="1" dirty="0"/>
              <a:t>(corresponding to </a:t>
            </a:r>
          </a:p>
          <a:p>
            <a:pPr lvl="0"/>
            <a:r>
              <a:rPr lang="en-US" altLang="zh-CN" sz="2400" i="1" dirty="0"/>
              <a:t>empty types – no closed terms)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06531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 – propositional-logic proof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424028" y="5067430"/>
                <a:ext cx="2729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28" y="5067430"/>
                <a:ext cx="272927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4" r="-111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2211137" y="4800465"/>
            <a:ext cx="5546557" cy="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599813" y="4179323"/>
                <a:ext cx="2291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13" y="4179323"/>
                <a:ext cx="22911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0" r="-16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922818" y="3356004"/>
                <a:ext cx="1645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18" y="3356004"/>
                <a:ext cx="16451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30" r="-223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/>
          <p:cNvCxnSpPr/>
          <p:nvPr/>
        </p:nvCxnSpPr>
        <p:spPr>
          <a:xfrm>
            <a:off x="2576759" y="3127621"/>
            <a:ext cx="484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640565" y="2479553"/>
                <a:ext cx="1616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65" y="2479553"/>
                <a:ext cx="1616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87" r="-226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/>
          <p:cNvCxnSpPr/>
          <p:nvPr/>
        </p:nvCxnSpPr>
        <p:spPr>
          <a:xfrm>
            <a:off x="2343882" y="3974367"/>
            <a:ext cx="5281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2754765" y="2480578"/>
                <a:ext cx="2229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765" y="2480578"/>
                <a:ext cx="222964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39" r="-1366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768976" y="1801369"/>
                <a:ext cx="8544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Γ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𝑝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6" y="1801369"/>
                <a:ext cx="8544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042" r="-70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圆角矩形标注 81"/>
          <p:cNvSpPr/>
          <p:nvPr/>
        </p:nvSpPr>
        <p:spPr>
          <a:xfrm>
            <a:off x="390945" y="2542561"/>
            <a:ext cx="1610462" cy="612648"/>
          </a:xfrm>
          <a:prstGeom prst="wedgeRoundRectCallout">
            <a:avLst>
              <a:gd name="adj1" fmla="val -18592"/>
              <a:gd name="adj2" fmla="val -122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assumptions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9204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63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Propositional logic (natural deduction)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651" y="1325375"/>
            <a:ext cx="5908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(Prop)    p, q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B  |  </a:t>
            </a:r>
            <a:r>
              <a:rPr lang="en-US" altLang="zh-CN" sz="2400" dirty="0">
                <a:sym typeface="Symbol" panose="05050102010706020507" pitchFamily="18" charset="2"/>
              </a:rPr>
              <a:t>p  q  |  p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 q</a:t>
            </a:r>
            <a:r>
              <a:rPr lang="en-US" altLang="zh-CN" sz="2400" dirty="0">
                <a:sym typeface="Symbol" panose="05050102010706020507" pitchFamily="18" charset="2"/>
              </a:rPr>
              <a:t>  |  p  q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623651" y="1787040"/>
            <a:ext cx="35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Ctxt</a:t>
            </a:r>
            <a:r>
              <a:rPr lang="en-US" altLang="zh-CN" sz="2400" dirty="0">
                <a:sym typeface="Symbol" panose="05050102010706020507" pitchFamily="18" charset="2"/>
              </a:rPr>
              <a:t>)         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  |  </a:t>
            </a:r>
            <a:r>
              <a:rPr lang="en-US" altLang="zh-CN" sz="2400" dirty="0">
                <a:sym typeface="Symbol" panose="05050102010706020507" pitchFamily="18" charset="2"/>
              </a:rPr>
              <a:t>, p</a:t>
            </a:r>
            <a:endParaRPr lang="zh-CN" altLang="en-US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640528" y="4602614"/>
            <a:ext cx="2470163" cy="754437"/>
            <a:chOff x="1439061" y="3459838"/>
            <a:chExt cx="2470163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2698700" y="3642671"/>
              <a:ext cx="1210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-intro-l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42951" y="5645844"/>
            <a:ext cx="5458097" cy="689932"/>
            <a:chOff x="1439061" y="4695080"/>
            <a:chExt cx="5458097" cy="68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439061" y="4695080"/>
                  <a:ext cx="4431854" cy="6899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4431854" cy="6899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5870915" y="4839991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58214" y="4602858"/>
            <a:ext cx="2539524" cy="754437"/>
            <a:chOff x="1439061" y="3459838"/>
            <a:chExt cx="2539524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/>
            <p:cNvSpPr txBox="1"/>
            <p:nvPr/>
          </p:nvSpPr>
          <p:spPr>
            <a:xfrm>
              <a:off x="2737604" y="3632458"/>
              <a:ext cx="1240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-intro-r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2433" y="3607993"/>
            <a:ext cx="2771705" cy="754437"/>
            <a:chOff x="1439061" y="3459838"/>
            <a:chExt cx="2771705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439061" y="3459838"/>
                  <a:ext cx="1773627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∧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773627" cy="7544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3138100" y="3637964"/>
              <a:ext cx="1072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-intro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05082" y="3605952"/>
            <a:ext cx="2551675" cy="754437"/>
            <a:chOff x="1439061" y="4695080"/>
            <a:chExt cx="2551675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692193" y="4866081"/>
              <a:ext cx="1298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>
                  <a:sym typeface="Symbol" panose="05050102010706020507" pitchFamily="18" charset="2"/>
                </a:rPr>
                <a:t>-l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1298" y="2743577"/>
            <a:ext cx="2021804" cy="610746"/>
            <a:chOff x="818767" y="4497512"/>
            <a:chExt cx="2021804" cy="610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818767" y="4545283"/>
                  <a:ext cx="1143518" cy="56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1143518" cy="5629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b="-195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/>
            <p:cNvSpPr txBox="1"/>
            <p:nvPr/>
          </p:nvSpPr>
          <p:spPr>
            <a:xfrm>
              <a:off x="1867997" y="4497512"/>
              <a:ext cx="972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(axiom)</a:t>
              </a:r>
              <a:endParaRPr lang="zh-CN" altLang="en-US" sz="2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86423" y="2602402"/>
            <a:ext cx="3444671" cy="754437"/>
            <a:chOff x="4967202" y="3102055"/>
            <a:chExt cx="3444671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/>
            <p:cNvSpPr txBox="1"/>
            <p:nvPr/>
          </p:nvSpPr>
          <p:spPr>
            <a:xfrm>
              <a:off x="7286244" y="327587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89144" y="2599056"/>
            <a:ext cx="2550113" cy="754437"/>
            <a:chOff x="5653878" y="4655833"/>
            <a:chExt cx="2550113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653878" y="4655833"/>
                  <a:ext cx="1465851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1465851" cy="7544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/>
            <p:cNvSpPr txBox="1"/>
            <p:nvPr/>
          </p:nvSpPr>
          <p:spPr>
            <a:xfrm>
              <a:off x="7031939" y="4819911"/>
              <a:ext cx="1172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-intro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40883" y="3599789"/>
            <a:ext cx="2506264" cy="754437"/>
            <a:chOff x="1439061" y="4695080"/>
            <a:chExt cx="2506264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文本框 36"/>
            <p:cNvSpPr txBox="1"/>
            <p:nvPr/>
          </p:nvSpPr>
          <p:spPr>
            <a:xfrm>
              <a:off x="2646782" y="4863533"/>
              <a:ext cx="1298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>
                  <a:sym typeface="Symbol" panose="05050102010706020507" pitchFamily="18" charset="2"/>
                </a:rPr>
                <a:t>-r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869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884" y="274693"/>
            <a:ext cx="8494296" cy="11599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 is exactly our type system, erasing terms, replacing </a:t>
            </a:r>
            <a:r>
              <a:rPr lang="zh-CN" altLang="en-US" sz="3600" dirty="0">
                <a:sym typeface="Symbol" panose="05050102010706020507" pitchFamily="18" charset="2"/>
              </a:rPr>
              <a:t> </a:t>
            </a:r>
            <a:r>
              <a:rPr lang="en-US" altLang="zh-CN" sz="3600" dirty="0">
                <a:sym typeface="Symbol" panose="05050102010706020507" pitchFamily="18" charset="2"/>
              </a:rPr>
              <a:t>with ,   with ,  + with </a:t>
            </a:r>
            <a:endParaRPr lang="zh-CN" altLang="en-US" sz="3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47274" y="4615858"/>
            <a:ext cx="2695272" cy="582019"/>
            <a:chOff x="1439061" y="3459838"/>
            <a:chExt cx="2695272" cy="582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439061" y="3459838"/>
                  <a:ext cx="2056332" cy="5820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left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494863" y="3590579"/>
              <a:ext cx="63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(left)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79621" y="5641357"/>
            <a:ext cx="6246069" cy="630301"/>
            <a:chOff x="1439061" y="4695080"/>
            <a:chExt cx="6246069" cy="630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39061" y="4695080"/>
                  <a:ext cx="5508688" cy="6303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case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6947749" y="4807419"/>
              <a:ext cx="737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(case)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57274" y="4615858"/>
            <a:ext cx="2993896" cy="630814"/>
            <a:chOff x="1439061" y="3459838"/>
            <a:chExt cx="2993896" cy="630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439061" y="3459838"/>
                  <a:ext cx="2229456" cy="6308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right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668517" y="3590579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(right)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09528" y="2614515"/>
            <a:ext cx="3074384" cy="609398"/>
            <a:chOff x="1439061" y="3459838"/>
            <a:chExt cx="3074384" cy="609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439061" y="3459838"/>
                  <a:ext cx="2407775" cy="6093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ym typeface="Symbol" panose="05050102010706020507" pitchFamily="18" charset="2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3822230" y="357987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(pair)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54969" y="3600619"/>
            <a:ext cx="2623539" cy="620554"/>
            <a:chOff x="1439061" y="4695080"/>
            <a:chExt cx="2623539" cy="62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439061" y="4695080"/>
                  <a:ext cx="1806199" cy="620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3245260" y="4830647"/>
              <a:ext cx="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(proj1)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91699" y="3600619"/>
            <a:ext cx="2543390" cy="620554"/>
            <a:chOff x="5128745" y="4695080"/>
            <a:chExt cx="2543390" cy="62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128745" y="4695080"/>
                  <a:ext cx="1726050" cy="620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/>
            <p:cNvSpPr txBox="1"/>
            <p:nvPr/>
          </p:nvSpPr>
          <p:spPr>
            <a:xfrm>
              <a:off x="6854795" y="482069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(proj2)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9621" y="1734233"/>
            <a:ext cx="2393289" cy="485447"/>
            <a:chOff x="818767" y="4509639"/>
            <a:chExt cx="2393289" cy="485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18767" y="4545283"/>
                  <a:ext cx="1834348" cy="449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70" b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2594771" y="4509639"/>
              <a:ext cx="61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var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9749" y="2615779"/>
            <a:ext cx="3771383" cy="576825"/>
            <a:chOff x="4967202" y="3102055"/>
            <a:chExt cx="3771383" cy="576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967202" y="3102055"/>
                  <a:ext cx="3123484" cy="576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3123484" cy="5768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8058591" y="3233337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(app)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23455" y="1603996"/>
            <a:ext cx="3098706" cy="620363"/>
            <a:chOff x="5653878" y="4655833"/>
            <a:chExt cx="3098706" cy="620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653878" y="4655833"/>
                  <a:ext cx="2493310" cy="620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/>
            <p:cNvSpPr txBox="1"/>
            <p:nvPr/>
          </p:nvSpPr>
          <p:spPr>
            <a:xfrm>
              <a:off x="8105804" y="4767536"/>
              <a:ext cx="646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(abs)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131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9231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dirty="0"/>
              <a:t>Given a well-typed closed term, take the typing derivation, erase the terms, and have a propositional-logic proof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Given a propositional-logic proof, there exists a closed term with that type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A term that type-checks is a </a:t>
            </a:r>
            <a:r>
              <a:rPr lang="en-US" altLang="zh-CN" sz="2400" dirty="0">
                <a:solidFill>
                  <a:srgbClr val="FF0000"/>
                </a:solidFill>
              </a:rPr>
              <a:t>proof</a:t>
            </a:r>
            <a:r>
              <a:rPr lang="en-US" altLang="zh-CN" sz="2400" dirty="0"/>
              <a:t> — it tells you exactly how to derive the logic formula corresponding to its type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Constructive </a:t>
            </a:r>
            <a:r>
              <a:rPr lang="en-US" altLang="zh-CN" sz="2400" i="1" dirty="0"/>
              <a:t>(hold that thought)</a:t>
            </a:r>
            <a:r>
              <a:rPr lang="en-US" altLang="zh-CN" sz="2400" dirty="0"/>
              <a:t> propositional logic and simply-typed lambda-calculus with pairs and sums are </a:t>
            </a:r>
            <a:r>
              <a:rPr lang="en-US" altLang="zh-CN" sz="2400" dirty="0">
                <a:solidFill>
                  <a:srgbClr val="FF0000"/>
                </a:solidFill>
              </a:rPr>
              <a:t>the same thing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dirty="0"/>
              <a:t>Computation and logic are </a:t>
            </a:r>
            <a:r>
              <a:rPr lang="en-US" altLang="zh-CN" dirty="0">
                <a:solidFill>
                  <a:srgbClr val="FF0000"/>
                </a:solidFill>
              </a:rPr>
              <a:t>deeply</a:t>
            </a:r>
            <a:r>
              <a:rPr lang="en-US" altLang="zh-CN" dirty="0"/>
              <a:t> connected </a:t>
            </a:r>
          </a:p>
          <a:p>
            <a:pPr lvl="1"/>
            <a:r>
              <a:rPr lang="en-US" altLang="zh-CN" dirty="0"/>
              <a:t>λ is no more or less made up than implication </a:t>
            </a:r>
          </a:p>
        </p:txBody>
      </p:sp>
    </p:spTree>
    <p:extLst>
      <p:ext uri="{BB962C8B-B14F-4D97-AF65-F5344CB8AC3E}">
        <p14:creationId xmlns:p14="http://schemas.microsoft.com/office/powerpoint/2010/main" val="498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>
                <a:solidFill>
                  <a:srgbClr val="FF0000"/>
                </a:solidFill>
              </a:rPr>
              <a:t>formal</a:t>
            </a:r>
            <a:r>
              <a:rPr lang="en-US" altLang="zh-CN" dirty="0"/>
              <a:t> type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Many typed languages have </a:t>
            </a:r>
            <a:r>
              <a:rPr lang="en-US" altLang="zh-CN" dirty="0">
                <a:solidFill>
                  <a:srgbClr val="0000FF"/>
                </a:solidFill>
              </a:rPr>
              <a:t>informal descriptions </a:t>
            </a:r>
            <a:r>
              <a:rPr lang="en-US" altLang="zh-CN" dirty="0"/>
              <a:t>of the type systems (e.g., in language reference manuals)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fair amount of careful analysis is required to avoid </a:t>
            </a:r>
            <a:r>
              <a:rPr lang="en-US" altLang="zh-CN" dirty="0">
                <a:solidFill>
                  <a:srgbClr val="0000FF"/>
                </a:solidFill>
              </a:rPr>
              <a:t>false claims </a:t>
            </a:r>
            <a:r>
              <a:rPr lang="en-US" altLang="zh-CN" dirty="0"/>
              <a:t>of type safety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formal presentation of a type system is </a:t>
            </a:r>
            <a:r>
              <a:rPr lang="en-US" altLang="zh-CN" dirty="0">
                <a:solidFill>
                  <a:srgbClr val="FF0000"/>
                </a:solidFill>
              </a:rPr>
              <a:t>a precise specification of the type checker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And allows </a:t>
            </a:r>
            <a:r>
              <a:rPr lang="en-US" altLang="zh-CN" dirty="0">
                <a:solidFill>
                  <a:srgbClr val="FF0000"/>
                </a:solidFill>
              </a:rPr>
              <a:t>formal proofs of type safety</a:t>
            </a:r>
          </a:p>
        </p:txBody>
      </p:sp>
    </p:spTree>
    <p:extLst>
      <p:ext uri="{BB962C8B-B14F-4D97-AF65-F5344CB8AC3E}">
        <p14:creationId xmlns:p14="http://schemas.microsoft.com/office/powerpoint/2010/main" val="2975917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33487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741821" y="232209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340078" y="3294647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793116" y="426720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276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1315" y="232209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  . f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92535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9937" y="436973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</a:t>
            </a:r>
            <a:r>
              <a:rPr lang="en-US" altLang="zh-CN" sz="2800" dirty="0">
                <a:sym typeface="Symbol" panose="05050102010706020507" pitchFamily="18" charset="2"/>
              </a:rPr>
              <a:t>(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)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5" cy="1325563"/>
          </a:xfrm>
        </p:spPr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Revisit our examples: “terms are proofs”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34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2386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159319" y="227546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.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f y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05567" y="442989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  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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1141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5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790374" y="2275462"/>
            <a:ext cx="302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&lt;left x, left x&gt;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39022" y="3294349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7389" y="4429895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 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85936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67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g: 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. (case x do f g)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19762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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  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2103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2386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589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. &lt; &lt;y, proj1 x&gt;, proj2 x 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957358" y="3316608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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 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 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) 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559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Coq example: proof can be written as functional program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48" y="1836833"/>
            <a:ext cx="5215701" cy="4003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442" y="5967598"/>
            <a:ext cx="630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Proof of commutativity of addition on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 Coq.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8455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care?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0929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Because: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This is just fascinating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Don’t think of logic and computing as distinct fields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Thinking “the other way” can help you know what’s possible/impossible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Can form the basis for automated theorem provers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Type systems should not be </a:t>
            </a:r>
            <a:r>
              <a:rPr lang="en-US" altLang="zh-CN" i="1" dirty="0"/>
              <a:t>ad hoc </a:t>
            </a:r>
            <a:r>
              <a:rPr lang="en-US" altLang="zh-CN" dirty="0"/>
              <a:t>piles of rules!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So, every typed λ-calculus is a proof system for some logic...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Is STLC with pairs and sums a </a:t>
            </a:r>
            <a:r>
              <a:rPr lang="en-US" altLang="zh-CN" sz="2400" i="1" dirty="0"/>
              <a:t>complete</a:t>
            </a:r>
            <a:r>
              <a:rPr lang="en-US" altLang="zh-CN" sz="2400" dirty="0"/>
              <a:t> proof system for propositional logic? Almost...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603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vs. constructive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4577"/>
                <a:ext cx="7886700" cy="4701759"/>
              </a:xfrm>
            </p:spPr>
            <p:txBody>
              <a:bodyPr/>
              <a:lstStyle/>
              <a:p>
                <a:r>
                  <a:rPr lang="en-US" altLang="zh-CN" dirty="0"/>
                  <a:t>Classical propositional logic has the “law of the excluded middle”: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STLC does not support it:  e.g.  no closed term has type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Logics without this rule are called 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constructive</a:t>
                </a:r>
                <a:r>
                  <a:rPr lang="en-US" altLang="zh-CN" dirty="0"/>
                  <a:t>” or 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intuitionistic</a:t>
                </a:r>
                <a:r>
                  <a:rPr lang="en-US" altLang="zh-CN" dirty="0"/>
                  <a:t>”.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dirty="0"/>
                  <a:t>Formulae are </a:t>
                </a:r>
                <a:r>
                  <a:rPr lang="en-US" altLang="zh-CN" i="1" dirty="0"/>
                  <a:t>only</a:t>
                </a:r>
                <a:r>
                  <a:rPr lang="en-US" altLang="zh-CN" dirty="0"/>
                  <a:t> considered "true" when we have direct evidence (“proofs produce examples”)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4577"/>
                <a:ext cx="7886700" cy="4701759"/>
              </a:xfrm>
              <a:blipFill rotWithShape="0">
                <a:blip r:embed="rId3"/>
                <a:stretch>
                  <a:fillRect l="-1391" t="-2075" r="-1005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3059" y="2734061"/>
                <a:ext cx="2578783" cy="66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59" y="2734061"/>
                <a:ext cx="2578783" cy="6606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25971" y="2734061"/>
                <a:ext cx="24693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Think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∨¬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71" y="2734061"/>
                <a:ext cx="24693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926" t="-1176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24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classical proof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719554"/>
              </a:xfrm>
            </p:spPr>
            <p:txBody>
              <a:bodyPr/>
              <a:lstStyle/>
              <a:p>
                <a:r>
                  <a:rPr lang="en-US" altLang="zh-CN" dirty="0"/>
                  <a:t>Theorem: There exist two irrational numbers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is rational.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Can be proved using “the law of exclusive middle”.</a:t>
                </a:r>
              </a:p>
              <a:p>
                <a:pPr lvl="1"/>
                <a:r>
                  <a:rPr lang="en-US" altLang="zh-CN" dirty="0"/>
                  <a:t>It’s known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 is irrational. </a:t>
                </a:r>
              </a:p>
              <a:p>
                <a:pPr lvl="1"/>
                <a:r>
                  <a:rPr lang="en-US" altLang="zh-CN" dirty="0"/>
                  <a:t>Consider the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lvl="2"/>
                <a:r>
                  <a:rPr lang="en-US" altLang="zh-CN" dirty="0"/>
                  <a:t>If it is rational, the proof is complete,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If it is irrational, then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r>
                  <a:rPr lang="en-US" altLang="zh-CN" dirty="0"/>
                  <a:t>, and the proof is complete.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Constructive logics would not accept this argument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719554"/>
              </a:xfrm>
              <a:blipFill rotWithShape="0">
                <a:blip r:embed="rId2"/>
                <a:stretch>
                  <a:fillRect l="-1391" t="-2065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6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will study about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Typing rules: assign types to terms</a:t>
            </a:r>
          </a:p>
          <a:p>
            <a:pPr lvl="1"/>
            <a:r>
              <a:rPr lang="en-US" altLang="zh-CN" dirty="0"/>
              <a:t>Type safety (soundness of typing rules): well-typed terms cannot go wrong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Connection to constructive propositional logic</a:t>
            </a:r>
          </a:p>
          <a:p>
            <a:pPr lvl="1"/>
            <a:r>
              <a:rPr lang="en-US" altLang="zh-CN" dirty="0"/>
              <a:t>Curry-Howard isomorphism: “Propositions are Types”, “Proofs are Programs”</a:t>
            </a:r>
          </a:p>
        </p:txBody>
      </p:sp>
    </p:spTree>
    <p:extLst>
      <p:ext uri="{BB962C8B-B14F-4D97-AF65-F5344CB8AC3E}">
        <p14:creationId xmlns:p14="http://schemas.microsoft.com/office/powerpoint/2010/main" val="9008495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vs. constructive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/>
              <a:lstStyle/>
              <a:p>
                <a:r>
                  <a:rPr lang="en-US" altLang="zh-CN" dirty="0"/>
                  <a:t>In constructive logics, “branch on possibilities” by making “excluded middle” an explicit assumption: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“if any number is either rational or irrational, then there exist two irrational numbers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is rational”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 rotWithShape="0"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8463" y="2860966"/>
                <a:ext cx="7029681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3" y="2860966"/>
                <a:ext cx="7029681" cy="486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768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about “fix”?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“non-terminating proof” is no proof at all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Remember the typing rule 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It lets us prove anything!   E.g. 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</a:t>
            </a:r>
            <a:r>
              <a:rPr lang="en-US" altLang="zh-CN" dirty="0"/>
              <a:t>:</a:t>
            </a:r>
            <a:r>
              <a:rPr lang="en-US" altLang="zh-CN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. x has type </a:t>
            </a:r>
            <a:r>
              <a:rPr lang="en-US" altLang="zh-CN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So the “logic” is inconsistent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16922" y="3109106"/>
            <a:ext cx="2910156" cy="807465"/>
            <a:chOff x="2501342" y="3479362"/>
            <a:chExt cx="2910156" cy="80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𝐟𝐢𝐱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: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4821272" y="368303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(fix)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9281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word on Curry-Howard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just constructive propositional logic &amp; STLC</a:t>
            </a:r>
          </a:p>
          <a:p>
            <a:r>
              <a:rPr lang="en-US" altLang="zh-CN" b="1" i="1" dirty="0"/>
              <a:t>Every</a:t>
            </a:r>
            <a:r>
              <a:rPr lang="en-US" altLang="zh-CN" dirty="0"/>
              <a:t> logic has a corresponding typed system</a:t>
            </a:r>
          </a:p>
          <a:p>
            <a:pPr lvl="1"/>
            <a:r>
              <a:rPr lang="en-US" altLang="zh-CN" dirty="0"/>
              <a:t>Classical logics</a:t>
            </a:r>
          </a:p>
          <a:p>
            <a:pPr lvl="1"/>
            <a:r>
              <a:rPr lang="en-US" altLang="zh-CN" dirty="0"/>
              <a:t>Inconsistent logics</a:t>
            </a:r>
          </a:p>
          <a:p>
            <a:endParaRPr lang="en-US" altLang="zh-CN" dirty="0"/>
          </a:p>
          <a:p>
            <a:r>
              <a:rPr lang="en-US" altLang="zh-CN" dirty="0"/>
              <a:t>If you remember one thing:</a:t>
            </a:r>
            <a:endParaRPr lang="en-US" altLang="zh-CN" i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283360" y="4881925"/>
            <a:ext cx="3444671" cy="754437"/>
            <a:chOff x="4967202" y="3102055"/>
            <a:chExt cx="3444671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7286244" y="327587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5969" y="4881925"/>
            <a:ext cx="4124810" cy="692241"/>
            <a:chOff x="4967202" y="3102055"/>
            <a:chExt cx="4124810" cy="692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967202" y="3102055"/>
                  <a:ext cx="3544881" cy="692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3544881" cy="6922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8357516" y="3275872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(app)</a:t>
              </a:r>
              <a:endParaRPr lang="zh-CN" altLang="en-US" sz="2000" dirty="0"/>
            </a:p>
          </p:txBody>
        </p:sp>
      </p:grpSp>
      <p:sp>
        <p:nvSpPr>
          <p:cNvPr id="14" name="左右箭头 13"/>
          <p:cNvSpPr/>
          <p:nvPr/>
        </p:nvSpPr>
        <p:spPr>
          <a:xfrm>
            <a:off x="4625512" y="5182002"/>
            <a:ext cx="481263" cy="273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2980" y="3634954"/>
            <a:ext cx="403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b="1" dirty="0">
                <a:sym typeface="Symbol" panose="05050102010706020507" pitchFamily="18" charset="2"/>
              </a:rPr>
              <a:t>fun</a:t>
            </a:r>
            <a:endParaRPr lang="zh-CN" altLang="en-US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338764" y="2268204"/>
            <a:ext cx="2057400" cy="1052510"/>
          </a:xfrm>
          <a:prstGeom prst="wedgeRoundRectCallout">
            <a:avLst>
              <a:gd name="adj1" fmla="val 13671"/>
              <a:gd name="adj2" fmla="val 8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base type </a:t>
            </a:r>
          </a:p>
          <a:p>
            <a:pPr algn="ctr"/>
            <a:r>
              <a:rPr lang="en-US" altLang="zh-CN" sz="2400" dirty="0"/>
              <a:t>(e.g.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bool)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5727422" y="2421688"/>
            <a:ext cx="2204007" cy="794590"/>
          </a:xfrm>
          <a:prstGeom prst="wedgeRoundRectCallout">
            <a:avLst>
              <a:gd name="adj1" fmla="val -50779"/>
              <a:gd name="adj2" fmla="val 112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 type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61147"/>
            <a:ext cx="7886700" cy="464419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dirty="0"/>
              <a:t>Typing judgment (to assign types to terms)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Typing rules (to derive the typing judgment)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97088" y="2567407"/>
                <a:ext cx="1196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8" y="2567407"/>
                <a:ext cx="119699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标注 8"/>
          <p:cNvSpPr/>
          <p:nvPr/>
        </p:nvSpPr>
        <p:spPr>
          <a:xfrm>
            <a:off x="5124244" y="2424172"/>
            <a:ext cx="2187192" cy="612648"/>
          </a:xfrm>
          <a:prstGeom prst="wedgeRoundRectCallout">
            <a:avLst>
              <a:gd name="adj1" fmla="val -80329"/>
              <a:gd name="adj2" fmla="val 153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 is of type </a:t>
            </a:r>
            <a:r>
              <a:rPr lang="en-US" altLang="zh-CN" sz="2400" dirty="0">
                <a:sym typeface="Symbol" panose="05050102010706020507" pitchFamily="18" charset="2"/>
              </a:rPr>
              <a:t>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19726" y="3128210"/>
                <a:ext cx="6160170" cy="21416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Judgment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A statement J about certain formal properties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Has a derivation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(i.e. “a proof”)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Has a meaning (“judgment semantics”)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26" y="3128210"/>
                <a:ext cx="6160170" cy="2141621"/>
              </a:xfrm>
              <a:prstGeom prst="rect">
                <a:avLst/>
              </a:prstGeom>
              <a:blipFill rotWithShape="0">
                <a:blip r:embed="rId3"/>
                <a:stretch>
                  <a:fillRect l="-1481" r="-108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13909</TotalTime>
  <Words>4799</Words>
  <Application>Microsoft Office PowerPoint</Application>
  <PresentationFormat>全屏显示(4:3)</PresentationFormat>
  <Paragraphs>653</Paragraphs>
  <Slides>72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宋体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主题</vt:lpstr>
      <vt:lpstr>Simply-Typed Lambda Calculus</vt:lpstr>
      <vt:lpstr>Review of untyped -calculus</vt:lpstr>
      <vt:lpstr>PowerPoint 演示文稿</vt:lpstr>
      <vt:lpstr>Review of untyped -calculus</vt:lpstr>
      <vt:lpstr>Why types</vt:lpstr>
      <vt:lpstr>Why formal type systems</vt:lpstr>
      <vt:lpstr>What we will study about types</vt:lpstr>
      <vt:lpstr>Adding types to -calculus – wrong attempt</vt:lpstr>
      <vt:lpstr>Adding types to -calculus – wrong attempt</vt:lpstr>
      <vt:lpstr>Adding types to -calculus – wrong attempt</vt:lpstr>
      <vt:lpstr>Adding types to -calculus –  getting it right</vt:lpstr>
      <vt:lpstr>Simply-typed -calculus (STLC) </vt:lpstr>
      <vt:lpstr>Simply-typed -calculus (STLC) </vt:lpstr>
      <vt:lpstr>Reduction rules</vt:lpstr>
      <vt:lpstr>Typing judgment</vt:lpstr>
      <vt:lpstr>Typing rules</vt:lpstr>
      <vt:lpstr>Typing derivation  examples</vt:lpstr>
      <vt:lpstr>Typing derivation  examples</vt:lpstr>
      <vt:lpstr>Typing derivation  examples</vt:lpstr>
      <vt:lpstr>Soundness and completeness</vt:lpstr>
      <vt:lpstr>Soundness – well-typed terms in STLC never go wrong </vt:lpstr>
      <vt:lpstr>Soundness – well-typed terms in STLC never go wrong </vt:lpstr>
      <vt:lpstr>Not complete – the type system may reject terms that do not go wrong</vt:lpstr>
      <vt:lpstr>Well-typed terms in STLC always terminate  (strong normalization theorem)</vt:lpstr>
      <vt:lpstr>Main points of STLC</vt:lpstr>
      <vt:lpstr>Adding stuff</vt:lpstr>
      <vt:lpstr>Adding product type</vt:lpstr>
      <vt:lpstr>Product type</vt:lpstr>
      <vt:lpstr>Product type</vt:lpstr>
      <vt:lpstr>Typing derivation example</vt:lpstr>
      <vt:lpstr>Soundness theorem (type safety)</vt:lpstr>
      <vt:lpstr>Adding sum type</vt:lpstr>
      <vt:lpstr>Adding sum type</vt:lpstr>
      <vt:lpstr>Adding sum type</vt:lpstr>
      <vt:lpstr>Sum type: reduction rules</vt:lpstr>
      <vt:lpstr>Sum type: typing rules</vt:lpstr>
      <vt:lpstr>Typing derivation examples</vt:lpstr>
      <vt:lpstr>Soundness theorem (type safety)</vt:lpstr>
      <vt:lpstr>Products vs. sums</vt:lpstr>
      <vt:lpstr>Main points till now</vt:lpstr>
      <vt:lpstr>Recursion</vt:lpstr>
      <vt:lpstr>Recursion</vt:lpstr>
      <vt:lpstr>Reduction rules for fix</vt:lpstr>
      <vt:lpstr>Typing fix</vt:lpstr>
      <vt:lpstr>Main points till now</vt:lpstr>
      <vt:lpstr>Curry-Howard Isomorphism</vt:lpstr>
      <vt:lpstr>Curry-Howard Isomorphism</vt:lpstr>
      <vt:lpstr>Examples of terms and types</vt:lpstr>
      <vt:lpstr>Examples of terms and types</vt:lpstr>
      <vt:lpstr>Examples of terms and types</vt:lpstr>
      <vt:lpstr>Examples of terms and types</vt:lpstr>
      <vt:lpstr>Examples of terms and types</vt:lpstr>
      <vt:lpstr>Examples of terms and types</vt:lpstr>
      <vt:lpstr>Empty and nonempty types</vt:lpstr>
      <vt:lpstr>How to know whether a type is nonempty?</vt:lpstr>
      <vt:lpstr>Example – propositional-logic proof</vt:lpstr>
      <vt:lpstr>Propositional logic (natural deduction)</vt:lpstr>
      <vt:lpstr>This is exactly our type system, erasing terms, replacing  with ,   with ,  + with </vt:lpstr>
      <vt:lpstr>Curry-Howard isomorphism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Coq example: proof can be written as functional program</vt:lpstr>
      <vt:lpstr>Why care? </vt:lpstr>
      <vt:lpstr>Classical vs. constructive</vt:lpstr>
      <vt:lpstr>Example classical proof </vt:lpstr>
      <vt:lpstr>Classical vs. constructive</vt:lpstr>
      <vt:lpstr>What about “fix”?</vt:lpstr>
      <vt:lpstr>Last word on Curry-Howard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Hongjin</cp:lastModifiedBy>
  <cp:revision>2962</cp:revision>
  <dcterms:created xsi:type="dcterms:W3CDTF">2015-12-12T01:36:01Z</dcterms:created>
  <dcterms:modified xsi:type="dcterms:W3CDTF">2024-09-30T06:21:27Z</dcterms:modified>
</cp:coreProperties>
</file>