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74" r:id="rId4"/>
    <p:sldId id="275" r:id="rId5"/>
    <p:sldId id="259" r:id="rId6"/>
    <p:sldId id="260" r:id="rId7"/>
    <p:sldId id="262" r:id="rId8"/>
    <p:sldId id="263" r:id="rId9"/>
    <p:sldId id="264" r:id="rId10"/>
    <p:sldId id="267" r:id="rId11"/>
    <p:sldId id="273" r:id="rId12"/>
    <p:sldId id="278" r:id="rId13"/>
    <p:sldId id="279" r:id="rId14"/>
    <p:sldId id="280" r:id="rId15"/>
    <p:sldId id="27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4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1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3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5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7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7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4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5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B9C0-1732-48FC-A1EE-0A8CC1B1CCFA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0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A114-8C9E-4DC1-BF4B-954AE4C91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1F4B970-52A5-49D2-B9EB-026154A11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4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DC5F-7158-440C-8971-92B8532F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0FF1E-BD04-4F2B-AB1C-EE20DFC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Small-step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274E9-F672-474E-9B3F-2264A81B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458835"/>
            <a:ext cx="6470332" cy="52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0C2D0-B4EA-44D4-B7D5-ECB257EA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C8253-D5A4-4EE4-9CC1-192CD0F0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Big-step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67D3B1-A014-4081-8390-F6416B0F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1" y="2572056"/>
            <a:ext cx="6158882" cy="33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78062-DB24-470B-8301-53C2B0C0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Extensions: a language with heap manipulation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041BB-A2B7-4E0E-8248-50361366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881BD3-5438-41D6-AC0A-2C2C9B19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20" y="2521676"/>
            <a:ext cx="775443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7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78062-DB24-470B-8301-53C2B0C0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Extensions: a language with heap manipulation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041BB-A2B7-4E0E-8248-50361366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84D48F-058F-4E84-9625-552D7802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15" y="2620161"/>
            <a:ext cx="764964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8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858B0-F661-4D26-8932-428BD126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Extensions: a language with heap manipulation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F746E-174A-4CF7-AD8E-31A604B6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Small-step operational semantics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BEEE24-7907-4807-A0EB-59705E37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51" y="2423618"/>
            <a:ext cx="7612277" cy="11617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79895B-A0CF-4414-A66F-DA644E04E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834" y="3567187"/>
            <a:ext cx="5124332" cy="974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F0A4AA-CA68-40B2-BEA9-E436FF92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354" y="4676468"/>
            <a:ext cx="6085226" cy="852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505FBB-E390-417E-ABDB-AA3140281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834" y="5716981"/>
            <a:ext cx="5640437" cy="9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50DA-8437-4179-A0EC-3347EA5C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Hoare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22E32-CA66-4400-B68C-11C0CFA3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672"/>
            <a:ext cx="10515600" cy="5195086"/>
          </a:xfrm>
        </p:spPr>
        <p:txBody>
          <a:bodyPr>
            <a:normAutofit/>
          </a:bodyPr>
          <a:lstStyle/>
          <a:p>
            <a:r>
              <a:rPr lang="en-US" altLang="zh-CN" dirty="0"/>
              <a:t>Inference rules for partial correctness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Judgement semantics (validity of Hoare triples)</a:t>
            </a:r>
          </a:p>
          <a:p>
            <a:r>
              <a:rPr lang="en-US" altLang="zh-CN" dirty="0"/>
              <a:t>Soundness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FECDC-178D-4CC7-AB71-6473CC41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53" y="2017635"/>
            <a:ext cx="3085057" cy="7203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770740-36B0-4744-B423-4F2BA878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906" y="1921114"/>
            <a:ext cx="5425217" cy="7707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2C47A9-B2C7-41CE-97B7-9AE537A57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87" y="4733874"/>
            <a:ext cx="4536627" cy="6902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F0D366-B3DB-4881-A997-9FF67D59A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233" y="2800128"/>
            <a:ext cx="2962637" cy="7618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B214DD-0688-4177-8588-AD205E663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581" y="2928220"/>
            <a:ext cx="2065130" cy="6337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E55A028-7502-4ED3-AD85-DE762D3F3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303" y="3710536"/>
            <a:ext cx="4252832" cy="8746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A17D8E-CA0B-4D6C-98F4-657D35D60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5764" y="3720283"/>
            <a:ext cx="3453587" cy="7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1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390F-2177-4CAF-9F2F-3253BEB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Formal Semantics of Prog. Lang.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D5F5D-12CB-41A9-80BE-FB13FB9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Lambda Calculus</a:t>
            </a:r>
          </a:p>
          <a:p>
            <a:pPr lvl="1"/>
            <a:r>
              <a:rPr lang="en-US" altLang="zh-CN" dirty="0"/>
              <a:t>Untyped</a:t>
            </a:r>
          </a:p>
          <a:p>
            <a:pPr lvl="2"/>
            <a:r>
              <a:rPr lang="en-US" altLang="zh-CN" dirty="0"/>
              <a:t>Reduction</a:t>
            </a:r>
          </a:p>
          <a:p>
            <a:pPr lvl="1"/>
            <a:r>
              <a:rPr lang="en-US" altLang="zh-CN" dirty="0"/>
              <a:t>Simply typed</a:t>
            </a:r>
          </a:p>
          <a:p>
            <a:pPr lvl="2"/>
            <a:r>
              <a:rPr lang="en-US" altLang="zh-CN" dirty="0"/>
              <a:t>Typing</a:t>
            </a:r>
          </a:p>
          <a:p>
            <a:r>
              <a:rPr lang="en-US" altLang="zh-CN" dirty="0"/>
              <a:t>Imperative languages</a:t>
            </a:r>
          </a:p>
          <a:p>
            <a:pPr lvl="1"/>
            <a:r>
              <a:rPr lang="en-US" altLang="zh-CN" dirty="0"/>
              <a:t>Operational semantics</a:t>
            </a:r>
          </a:p>
          <a:p>
            <a:pPr lvl="2"/>
            <a:r>
              <a:rPr lang="en-US" altLang="zh-CN" dirty="0"/>
              <a:t>Small-step &amp; big-step</a:t>
            </a:r>
          </a:p>
          <a:p>
            <a:pPr lvl="1"/>
            <a:r>
              <a:rPr lang="en-US" altLang="zh-CN" dirty="0"/>
              <a:t>Hoare logic</a:t>
            </a:r>
          </a:p>
          <a:p>
            <a:pPr lvl="2"/>
            <a:r>
              <a:rPr lang="en-US" altLang="zh-CN" dirty="0"/>
              <a:t>Users: reasoning using logic rules; Designers: logic soundness</a:t>
            </a:r>
          </a:p>
        </p:txBody>
      </p:sp>
    </p:spTree>
    <p:extLst>
      <p:ext uri="{BB962C8B-B14F-4D97-AF65-F5344CB8AC3E}">
        <p14:creationId xmlns:p14="http://schemas.microsoft.com/office/powerpoint/2010/main" val="328517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41932-95B3-4E7D-8D0C-0C7965E0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期末考试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CD0F2-D21D-4C65-A8F1-8D332C01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日周三</a:t>
            </a:r>
            <a:r>
              <a:rPr lang="en-US" altLang="zh-CN" b="1" dirty="0">
                <a:solidFill>
                  <a:srgbClr val="FF0000"/>
                </a:solidFill>
              </a:rPr>
              <a:t>1-2</a:t>
            </a:r>
            <a:r>
              <a:rPr lang="zh-CN" altLang="en-US" b="1" dirty="0">
                <a:solidFill>
                  <a:srgbClr val="FF0000"/>
                </a:solidFill>
              </a:rPr>
              <a:t>节，</a:t>
            </a:r>
            <a:r>
              <a:rPr lang="en-US" altLang="zh-CN" b="1" dirty="0">
                <a:solidFill>
                  <a:srgbClr val="FF0000"/>
                </a:solidFill>
              </a:rPr>
              <a:t>8:00-9:50</a:t>
            </a:r>
          </a:p>
          <a:p>
            <a:r>
              <a:rPr lang="zh-CN" altLang="en-US" dirty="0"/>
              <a:t>地点：上课教室（仙</a:t>
            </a:r>
            <a:r>
              <a:rPr lang="en-US" altLang="zh-CN" dirty="0"/>
              <a:t>II-110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闭卷</a:t>
            </a:r>
            <a:endParaRPr lang="en-US" altLang="zh-CN" dirty="0"/>
          </a:p>
          <a:p>
            <a:r>
              <a:rPr lang="zh-CN" altLang="en-US" dirty="0"/>
              <a:t>总成绩</a:t>
            </a:r>
            <a:endParaRPr lang="en-US" altLang="zh-CN" dirty="0"/>
          </a:p>
          <a:p>
            <a:pPr lvl="1"/>
            <a:r>
              <a:rPr lang="zh-CN" altLang="en-US" dirty="0"/>
              <a:t>不参加考试的同学无成绩，请及时联系教务员退选</a:t>
            </a:r>
            <a:endParaRPr lang="en-US" altLang="zh-CN" dirty="0"/>
          </a:p>
          <a:p>
            <a:pPr lvl="1"/>
            <a:r>
              <a:rPr lang="zh-CN" altLang="en-US" dirty="0"/>
              <a:t>参加考试的同学：作业</a:t>
            </a:r>
            <a:r>
              <a:rPr lang="en-US" altLang="zh-CN" dirty="0"/>
              <a:t>30% + </a:t>
            </a:r>
            <a:r>
              <a:rPr lang="zh-CN" altLang="en-US" dirty="0"/>
              <a:t>考试</a:t>
            </a:r>
            <a:r>
              <a:rPr lang="en-US" altLang="zh-CN" dirty="0"/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20238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80DA5-3109-42DE-A499-9819547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阅读理解</a:t>
            </a:r>
            <a:r>
              <a:rPr lang="en-US" altLang="zh-CN" dirty="0"/>
              <a:t>&amp;</a:t>
            </a:r>
            <a:r>
              <a:rPr lang="zh-CN" altLang="en-US" dirty="0"/>
              <a:t>写作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591B9-0006-43A5-8BA1-DDF9451E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I show you a formal system, can you apply it to examples?</a:t>
            </a:r>
          </a:p>
          <a:p>
            <a:pPr lvl="1"/>
            <a:r>
              <a:rPr lang="en-US" altLang="zh-CN" dirty="0"/>
              <a:t>Given a small-step operational semantics, write down a full execution path of a program from an initial state </a:t>
            </a:r>
          </a:p>
          <a:p>
            <a:pPr lvl="1"/>
            <a:r>
              <a:rPr lang="en-US" altLang="zh-CN" dirty="0"/>
              <a:t>Given a big-step operational semantics, write down the derivation of a big-step transition</a:t>
            </a:r>
          </a:p>
          <a:p>
            <a:pPr lvl="1"/>
            <a:r>
              <a:rPr lang="en-US" altLang="zh-CN" dirty="0"/>
              <a:t>Given a type system, write down the typing derivation</a:t>
            </a:r>
          </a:p>
          <a:p>
            <a:pPr lvl="1"/>
            <a:r>
              <a:rPr lang="en-US" altLang="zh-CN" dirty="0"/>
              <a:t>Given a program logic, write down the proof of a specification</a:t>
            </a:r>
          </a:p>
          <a:p>
            <a:pPr lvl="1"/>
            <a:r>
              <a:rPr lang="en-US" altLang="zh-CN" dirty="0"/>
              <a:t>Given a definition of a property, tell whether it holds</a:t>
            </a:r>
          </a:p>
          <a:p>
            <a:r>
              <a:rPr lang="en-US" altLang="zh-CN" dirty="0"/>
              <a:t> If I tell you the informal meaning of a property, can you formalize it? </a:t>
            </a:r>
          </a:p>
          <a:p>
            <a:pPr lvl="1"/>
            <a:r>
              <a:rPr lang="en-US" altLang="zh-CN" dirty="0"/>
              <a:t>Please do not use natural language in your formalization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4C663-B112-45EE-870A-4B669A7F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programming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604C8-4CBE-484D-ADF4-A37A228F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Syntax</a:t>
            </a:r>
          </a:p>
          <a:p>
            <a:r>
              <a:rPr lang="en-US" altLang="zh-CN" dirty="0"/>
              <a:t>Operational semantics</a:t>
            </a:r>
          </a:p>
          <a:p>
            <a:pPr lvl="1"/>
            <a:r>
              <a:rPr lang="en-US" altLang="zh-CN" dirty="0"/>
              <a:t>Small-step operational semantics</a:t>
            </a:r>
          </a:p>
          <a:p>
            <a:pPr lvl="1"/>
            <a:r>
              <a:rPr lang="en-US" altLang="zh-CN" dirty="0"/>
              <a:t>Big-step operational semantics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----------------------------------------------------</a:t>
            </a:r>
          </a:p>
          <a:p>
            <a:r>
              <a:rPr lang="en-US" altLang="zh-CN" dirty="0"/>
              <a:t>Ensuring correctness: type system / program logic</a:t>
            </a:r>
          </a:p>
          <a:p>
            <a:pPr lvl="1"/>
            <a:r>
              <a:rPr lang="en-US" altLang="zh-CN" dirty="0"/>
              <a:t>Typing rules / logic rules</a:t>
            </a:r>
          </a:p>
          <a:p>
            <a:pPr lvl="1"/>
            <a:r>
              <a:rPr lang="en-US" altLang="zh-CN" dirty="0"/>
              <a:t>Soundness &amp; completeness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678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390F-2177-4CAF-9F2F-3253BEB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Course Contents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D5F5D-12CB-41A9-80BE-FB13FB9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 Calculus</a:t>
            </a:r>
          </a:p>
          <a:p>
            <a:pPr lvl="1"/>
            <a:r>
              <a:rPr lang="en-US" altLang="zh-CN" dirty="0"/>
              <a:t>Untyped</a:t>
            </a:r>
          </a:p>
          <a:p>
            <a:pPr lvl="1"/>
            <a:r>
              <a:rPr lang="en-US" altLang="zh-CN" dirty="0"/>
              <a:t>Simply typed</a:t>
            </a:r>
          </a:p>
          <a:p>
            <a:pPr lvl="1"/>
            <a:r>
              <a:rPr lang="en-US" altLang="zh-CN" dirty="0">
                <a:solidFill>
                  <a:srgbClr val="A6A6A6"/>
                </a:solidFill>
              </a:rPr>
              <a:t>System F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Imperative languages</a:t>
            </a:r>
          </a:p>
          <a:p>
            <a:pPr lvl="1"/>
            <a:r>
              <a:rPr lang="en-US" altLang="zh-CN" dirty="0"/>
              <a:t>Operational semantics</a:t>
            </a:r>
          </a:p>
          <a:p>
            <a:pPr lvl="1"/>
            <a:r>
              <a:rPr lang="en-US" altLang="zh-CN" dirty="0"/>
              <a:t>Hoare logic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Separation logic</a:t>
            </a:r>
          </a:p>
        </p:txBody>
      </p:sp>
    </p:spTree>
    <p:extLst>
      <p:ext uri="{BB962C8B-B14F-4D97-AF65-F5344CB8AC3E}">
        <p14:creationId xmlns:p14="http://schemas.microsoft.com/office/powerpoint/2010/main" val="409738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B19C4-C427-48D5-856C-4D521CD5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03643-0149-4E12-B85D-13DF32BD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endParaRPr lang="en-US" altLang="zh-CN" dirty="0"/>
          </a:p>
          <a:p>
            <a:r>
              <a:rPr lang="en-US" altLang="zh-CN" dirty="0"/>
              <a:t>Semantics (reduction rules)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4ECC4-3B49-4AFD-92F3-965FE9BB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85" y="2019142"/>
            <a:ext cx="6153150" cy="77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D4ADCC-BA32-4924-A388-9F87D21A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05" y="3421778"/>
            <a:ext cx="7524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B06E-C36D-4257-90F1-24DBEE9D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46A91-C611-4C80-AF82-0F8054B9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C23FA-CEE2-449C-AF3F-F7F006560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700338" y="2376489"/>
            <a:ext cx="6791325" cy="10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3BDD-DA1E-4F3B-99E2-45855028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lambda calculus – Type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F1186-4396-4F1B-8FAE-3E55AB23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Typing context</a:t>
            </a:r>
          </a:p>
          <a:p>
            <a:endParaRPr lang="en-US" altLang="zh-CN" dirty="0"/>
          </a:p>
          <a:p>
            <a:r>
              <a:rPr lang="en-US" altLang="zh-CN" dirty="0"/>
              <a:t>Typing rules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Soundness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E86E19-FA84-4C52-A770-FE21CC7A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57" y="3362938"/>
            <a:ext cx="8628563" cy="17401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921EE3-08C9-4815-A4E1-A444DC2BF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67"/>
          <a:stretch/>
        </p:blipFill>
        <p:spPr>
          <a:xfrm>
            <a:off x="3617595" y="2206658"/>
            <a:ext cx="6791325" cy="5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4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FD44E-6F55-41AB-B749-AD48D34F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imperative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20BB4-FCBF-4978-9110-D3181599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514AF2-5011-4501-828D-F51E2B8E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70" y="2816315"/>
            <a:ext cx="8633460" cy="17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323</Words>
  <Application>Microsoft Office PowerPoint</Application>
  <PresentationFormat>宽屏</PresentationFormat>
  <Paragraphs>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主题​​</vt:lpstr>
      <vt:lpstr>Review</vt:lpstr>
      <vt:lpstr>期末考试</vt:lpstr>
      <vt:lpstr>阅读理解&amp;写作</vt:lpstr>
      <vt:lpstr>What is a programming language</vt:lpstr>
      <vt:lpstr>Course Contents</vt:lpstr>
      <vt:lpstr>Untyped lambda calculus</vt:lpstr>
      <vt:lpstr>Simply-typed lambda calculus</vt:lpstr>
      <vt:lpstr>Simply-typed lambda calculus – Type system</vt:lpstr>
      <vt:lpstr>A simple imperative language</vt:lpstr>
      <vt:lpstr>Operational semantics</vt:lpstr>
      <vt:lpstr>Operational semantics</vt:lpstr>
      <vt:lpstr>Extensions: a language with heap manipulation</vt:lpstr>
      <vt:lpstr>Extensions: a language with heap manipulation</vt:lpstr>
      <vt:lpstr>Extensions: a language with heap manipulation</vt:lpstr>
      <vt:lpstr>Hoare logic</vt:lpstr>
      <vt:lpstr>Formal Semantics of Prog. Lang.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</dc:title>
  <dc:creator>Liang Hongjin</dc:creator>
  <cp:lastModifiedBy>Hongjin</cp:lastModifiedBy>
  <cp:revision>150</cp:revision>
  <dcterms:created xsi:type="dcterms:W3CDTF">2019-12-06T00:39:43Z</dcterms:created>
  <dcterms:modified xsi:type="dcterms:W3CDTF">2024-12-17T09:02:54Z</dcterms:modified>
</cp:coreProperties>
</file>