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5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1407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FC69-88AA-4819-9658-6B6EDB5C2B58}" type="datetimeFigureOut">
              <a:rPr lang="zh-CN" altLang="en-US" smtClean="0"/>
              <a:t>2025/8/25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6600-0C01-4E1B-A79C-405504FA6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180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FC69-88AA-4819-9658-6B6EDB5C2B58}" type="datetimeFigureOut">
              <a:rPr lang="zh-CN" altLang="en-US" smtClean="0"/>
              <a:t>2025/8/25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6600-0C01-4E1B-A79C-405504FA6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594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FC69-88AA-4819-9658-6B6EDB5C2B58}" type="datetimeFigureOut">
              <a:rPr lang="zh-CN" altLang="en-US" smtClean="0"/>
              <a:t>2025/8/25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6600-0C01-4E1B-A79C-405504FA6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399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FC69-88AA-4819-9658-6B6EDB5C2B58}" type="datetimeFigureOut">
              <a:rPr lang="zh-CN" altLang="en-US" smtClean="0"/>
              <a:t>2025/8/25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6600-0C01-4E1B-A79C-405504FA6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997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FC69-88AA-4819-9658-6B6EDB5C2B58}" type="datetimeFigureOut">
              <a:rPr lang="zh-CN" altLang="en-US" smtClean="0"/>
              <a:t>2025/8/25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6600-0C01-4E1B-A79C-405504FA6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910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FC69-88AA-4819-9658-6B6EDB5C2B58}" type="datetimeFigureOut">
              <a:rPr lang="zh-CN" altLang="en-US" smtClean="0"/>
              <a:t>2025/8/25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6600-0C01-4E1B-A79C-405504FA6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3418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FC69-88AA-4819-9658-6B6EDB5C2B58}" type="datetimeFigureOut">
              <a:rPr lang="zh-CN" altLang="en-US" smtClean="0"/>
              <a:t>2025/8/25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6600-0C01-4E1B-A79C-405504FA6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654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FC69-88AA-4819-9658-6B6EDB5C2B58}" type="datetimeFigureOut">
              <a:rPr lang="zh-CN" altLang="en-US" smtClean="0"/>
              <a:t>2025/8/25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6600-0C01-4E1B-A79C-405504FA6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042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FC69-88AA-4819-9658-6B6EDB5C2B58}" type="datetimeFigureOut">
              <a:rPr lang="zh-CN" altLang="en-US" smtClean="0"/>
              <a:t>2025/8/25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6600-0C01-4E1B-A79C-405504FA6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69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FC69-88AA-4819-9658-6B6EDB5C2B58}" type="datetimeFigureOut">
              <a:rPr lang="zh-CN" altLang="en-US" smtClean="0"/>
              <a:t>2025/8/25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6600-0C01-4E1B-A79C-405504FA6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030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2FC69-88AA-4819-9658-6B6EDB5C2B58}" type="datetimeFigureOut">
              <a:rPr lang="zh-CN" altLang="en-US" smtClean="0"/>
              <a:t>2025/8/25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A6600-0C01-4E1B-A79C-405504FA6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215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D2FC69-88AA-4819-9658-6B6EDB5C2B58}" type="datetimeFigureOut">
              <a:rPr lang="zh-CN" altLang="en-US" smtClean="0"/>
              <a:t>2025/8/25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A6600-0C01-4E1B-A79C-405504FA6E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814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rocq-prover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warefoundations.cis.upenn.edu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An overview of </a:t>
            </a:r>
            <a:br>
              <a:rPr lang="en-US" altLang="zh-CN" dirty="0"/>
            </a:br>
            <a:r>
              <a:rPr lang="en-US" altLang="zh-CN" dirty="0" err="1"/>
              <a:t>Rocq</a:t>
            </a:r>
            <a:r>
              <a:rPr lang="en-US" altLang="zh-CN" dirty="0"/>
              <a:t> (Coq)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9410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Gains lots of popularity</a:t>
            </a:r>
            <a:endParaRPr lang="zh-CN" altLang="en-US" dirty="0"/>
          </a:p>
        </p:txBody>
      </p:sp>
      <p:pic>
        <p:nvPicPr>
          <p:cNvPr id="4" name="内容占位符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20" y="1453115"/>
            <a:ext cx="4176464" cy="154598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2664550"/>
            <a:ext cx="7248525" cy="27527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72379" y="5528618"/>
            <a:ext cx="8280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Other recipients of the award</a:t>
            </a:r>
            <a:r>
              <a:rPr lang="zh-CN" altLang="en-US" sz="2400" b="1" dirty="0"/>
              <a:t>：</a:t>
            </a:r>
            <a:endParaRPr lang="en-US" altLang="zh-CN" sz="2400" b="1" dirty="0"/>
          </a:p>
          <a:p>
            <a:r>
              <a:rPr lang="en-US" altLang="zh-CN" sz="2400" b="1" dirty="0"/>
              <a:t>Unix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TCP/IP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World-Wide Web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Java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Make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VMWare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Eclipse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LLVM …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093631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Gains lots of popularity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52B5DBFC-4BA4-464F-A7D4-90B87E692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Coq applications</a:t>
            </a:r>
          </a:p>
          <a:p>
            <a:pPr lvl="1"/>
            <a:r>
              <a:rPr lang="en-US" altLang="zh-CN" dirty="0" err="1"/>
              <a:t>CompCert</a:t>
            </a:r>
            <a:r>
              <a:rPr lang="en-US" altLang="zh-CN" dirty="0"/>
              <a:t>: 2021 ACM Software System Award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Other projects of formal verification</a:t>
            </a:r>
          </a:p>
          <a:p>
            <a:pPr lvl="1"/>
            <a:r>
              <a:rPr lang="en-US" altLang="zh-CN" dirty="0"/>
              <a:t>seL4: 2022 ACM Software System Award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7703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Demo: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Small examples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38591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Coq?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proof assistant developed by INRIA</a:t>
            </a:r>
          </a:p>
          <a:p>
            <a:pPr lvl="1"/>
            <a:r>
              <a:rPr lang="en-US" altLang="zh-CN" dirty="0">
                <a:hlinkClick r:id="rId2"/>
              </a:rPr>
              <a:t>https://rocq-prover.org/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Coq is a formal proof management system. It provides a formal language to </a:t>
            </a:r>
            <a:r>
              <a:rPr lang="en-US" altLang="zh-CN" dirty="0">
                <a:solidFill>
                  <a:srgbClr val="FF0000"/>
                </a:solidFill>
              </a:rPr>
              <a:t>write mathematical definitions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FF0000"/>
                </a:solidFill>
              </a:rPr>
              <a:t>executable algorithms </a:t>
            </a:r>
            <a:r>
              <a:rPr lang="en-US" altLang="zh-CN" dirty="0"/>
              <a:t>and </a:t>
            </a:r>
            <a:r>
              <a:rPr lang="en-US" altLang="zh-CN" dirty="0">
                <a:solidFill>
                  <a:srgbClr val="FF0000"/>
                </a:solidFill>
              </a:rPr>
              <a:t>theorems</a:t>
            </a:r>
            <a:r>
              <a:rPr lang="en-US" altLang="zh-CN" dirty="0"/>
              <a:t> together with an environment for semi-interactive development of </a:t>
            </a:r>
            <a:r>
              <a:rPr lang="en-US" altLang="zh-CN" dirty="0">
                <a:solidFill>
                  <a:srgbClr val="FF0000"/>
                </a:solidFill>
              </a:rPr>
              <a:t>machine-checked proofs </a:t>
            </a:r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0079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Coq?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825625"/>
            <a:ext cx="8272464" cy="4613812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A functional programming language with rich type system</a:t>
            </a:r>
          </a:p>
          <a:p>
            <a:pPr lvl="1"/>
            <a:r>
              <a:rPr lang="en-US" altLang="zh-CN" dirty="0"/>
              <a:t>Define inductive data types and write algorithms manipulating them.</a:t>
            </a:r>
          </a:p>
          <a:p>
            <a:pPr lvl="1"/>
            <a:r>
              <a:rPr lang="en-US" altLang="zh-CN" dirty="0"/>
              <a:t>All programs must terminate.</a:t>
            </a:r>
          </a:p>
          <a:p>
            <a:pPr lvl="3"/>
            <a:endParaRPr lang="en-US" altLang="zh-CN" dirty="0"/>
          </a:p>
          <a:p>
            <a:r>
              <a:rPr lang="en-US" altLang="zh-CN" dirty="0"/>
              <a:t>A higher-order logic with interactive theorem </a:t>
            </a:r>
            <a:r>
              <a:rPr lang="en-US" altLang="zh-CN" dirty="0" err="1"/>
              <a:t>prover</a:t>
            </a:r>
            <a:endParaRPr lang="en-US" altLang="zh-CN" dirty="0"/>
          </a:p>
          <a:p>
            <a:pPr lvl="1"/>
            <a:r>
              <a:rPr lang="en-US" altLang="zh-CN" dirty="0"/>
              <a:t>Allows you to reason about mathematical structures and your programs</a:t>
            </a:r>
          </a:p>
          <a:p>
            <a:pPr lvl="1"/>
            <a:r>
              <a:rPr lang="en-US" altLang="zh-CN" dirty="0"/>
              <a:t>Generates machine-checkable proofs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A meta-language/logic</a:t>
            </a:r>
          </a:p>
          <a:p>
            <a:pPr lvl="1"/>
            <a:r>
              <a:rPr lang="en-US" altLang="zh-CN" dirty="0"/>
              <a:t>Allows you to encode another language/logic and prove the properties of that language/logic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0145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Coq?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 have more rigorous formal reasoning</a:t>
            </a:r>
          </a:p>
          <a:p>
            <a:pPr lvl="1"/>
            <a:r>
              <a:rPr lang="en-US" altLang="zh-CN" dirty="0"/>
              <a:t>For mathematics</a:t>
            </a:r>
          </a:p>
          <a:p>
            <a:pPr lvl="1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59A66EB-9B9B-4C3E-BDA1-39644DF50CB8}"/>
                  </a:ext>
                </a:extLst>
              </p:cNvPr>
              <p:cNvSpPr txBox="1"/>
              <p:nvPr/>
            </p:nvSpPr>
            <p:spPr>
              <a:xfrm>
                <a:off x="1958340" y="4075271"/>
                <a:ext cx="3456011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  <m:t>∃</m:t>
                          </m:r>
                          <m: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. 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en-US" altLang="zh-CN" sz="2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≥2</m:t>
                      </m:r>
                      <m:r>
                        <a:rPr lang="zh-CN" alt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59A66EB-9B9B-4C3E-BDA1-39644DF50C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8340" y="4075271"/>
                <a:ext cx="3456011" cy="9541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0D78D98B-57E0-4FAD-93AD-36A5AE910BDF}"/>
              </a:ext>
            </a:extLst>
          </p:cNvPr>
          <p:cNvSpPr txBox="1"/>
          <p:nvPr/>
        </p:nvSpPr>
        <p:spPr>
          <a:xfrm>
            <a:off x="845820" y="3539629"/>
            <a:ext cx="3559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This is </a:t>
            </a:r>
            <a:r>
              <a:rPr lang="en-US" altLang="zh-CN" sz="2800" b="1" i="1" dirty="0">
                <a:solidFill>
                  <a:srgbClr val="FF0000"/>
                </a:solidFill>
              </a:rPr>
              <a:t>NOT</a:t>
            </a:r>
            <a:r>
              <a:rPr lang="en-US" altLang="zh-CN" sz="2800" dirty="0"/>
              <a:t> acceptable: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09769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Coq?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 have more rigorous formal reasoning</a:t>
            </a:r>
          </a:p>
          <a:p>
            <a:pPr lvl="1"/>
            <a:r>
              <a:rPr lang="en-US" altLang="zh-CN" dirty="0"/>
              <a:t>For mathematics and program verification</a:t>
            </a:r>
          </a:p>
          <a:p>
            <a:pPr lvl="1"/>
            <a:r>
              <a:rPr lang="en-US" altLang="zh-CN" dirty="0"/>
              <a:t>Tools like Coq boost program verification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8336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 verification under attack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40" y="1406950"/>
            <a:ext cx="8749920" cy="247609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97040" y="3993865"/>
            <a:ext cx="3254498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800" i="1" dirty="0">
                <a:solidFill>
                  <a:srgbClr val="FF0000"/>
                </a:solidFill>
              </a:rPr>
              <a:t>Program verification would never work …</a:t>
            </a:r>
            <a:endParaRPr lang="zh-CN" altLang="en-US" sz="2800" i="1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999417" y="3118883"/>
            <a:ext cx="3515933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Mathematical proofs can often be wrong!</a:t>
            </a:r>
            <a:endParaRPr lang="zh-CN" altLang="en-US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4999417" y="3973131"/>
            <a:ext cx="3515933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Mathematics is trustworthy because of the social process to check/validate proofs.</a:t>
            </a:r>
            <a:endParaRPr lang="zh-CN" altLang="en-US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197040" y="5200465"/>
            <a:ext cx="8318311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But nobody would care or check proofs for programs: “</a:t>
            </a:r>
            <a:r>
              <a:rPr lang="en-US" altLang="zh-CN" sz="2000" i="1" dirty="0"/>
              <a:t>The verification of even a puny program can run into dozens of pages, and there's not alight moment or a spark of wit on any of those pages. Nobody is going to run into a friend's office with a program verification … Nobody is ever going to read it.</a:t>
            </a:r>
            <a:r>
              <a:rPr lang="en-US" altLang="zh-CN" sz="2000" b="1" dirty="0"/>
              <a:t>”</a:t>
            </a:r>
            <a:endParaRPr lang="zh-CN" altLang="en-US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4224539" y="2217876"/>
            <a:ext cx="3515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</a:rPr>
              <a:t>[CACM 1979]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39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90013" y="365126"/>
            <a:ext cx="8515350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Problem addressed by tools like Coq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Proofs are mechanized and machine-checkable</a:t>
            </a:r>
          </a:p>
          <a:p>
            <a:pPr lvl="1"/>
            <a:r>
              <a:rPr lang="en-US" altLang="zh-CN" dirty="0"/>
              <a:t>through Curry-Howard isomorphism [first published paper in 1980]</a:t>
            </a:r>
          </a:p>
          <a:p>
            <a:pPr lvl="1"/>
            <a:r>
              <a:rPr lang="en-US" altLang="zh-CN" dirty="0"/>
              <a:t>Proof checking is as simple as type checking</a:t>
            </a:r>
          </a:p>
          <a:p>
            <a:pPr lvl="2"/>
            <a:r>
              <a:rPr lang="en-US" altLang="zh-CN" dirty="0"/>
              <a:t>Fully automatic</a:t>
            </a:r>
          </a:p>
          <a:p>
            <a:pPr lvl="2"/>
            <a:r>
              <a:rPr lang="en-US" altLang="zh-CN" dirty="0"/>
              <a:t>Very simple algorithm</a:t>
            </a:r>
          </a:p>
          <a:p>
            <a:pPr lvl="1"/>
            <a:r>
              <a:rPr lang="en-US" altLang="zh-CN" dirty="0"/>
              <a:t>No longer need to trust the proofs</a:t>
            </a:r>
          </a:p>
          <a:p>
            <a:pPr lvl="2"/>
            <a:r>
              <a:rPr lang="en-US" altLang="zh-CN" dirty="0"/>
              <a:t>Check them!</a:t>
            </a:r>
          </a:p>
          <a:p>
            <a:pPr lvl="2"/>
            <a:r>
              <a:rPr lang="en-US" altLang="zh-CN" dirty="0"/>
              <a:t>Only need to trust the proof checker</a:t>
            </a:r>
          </a:p>
          <a:p>
            <a:pPr lvl="3"/>
            <a:r>
              <a:rPr lang="en-US" altLang="zh-CN" dirty="0"/>
              <a:t>Simple, can be reviewed by human experts 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6440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49" y="365126"/>
            <a:ext cx="8116105" cy="1325563"/>
          </a:xfrm>
        </p:spPr>
        <p:txBody>
          <a:bodyPr/>
          <a:lstStyle/>
          <a:p>
            <a:r>
              <a:rPr lang="en-US" altLang="zh-CN" dirty="0"/>
              <a:t>A framework for certified software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628650" y="3850783"/>
            <a:ext cx="7886700" cy="232618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zh-CN" sz="3200" dirty="0"/>
              <a:t>certified code (code + proof)</a:t>
            </a:r>
          </a:p>
          <a:p>
            <a:pPr>
              <a:lnSpc>
                <a:spcPct val="80000"/>
              </a:lnSpc>
            </a:pPr>
            <a:endParaRPr lang="en-US" altLang="zh-CN" sz="1000" dirty="0"/>
          </a:p>
          <a:p>
            <a:pPr>
              <a:lnSpc>
                <a:spcPct val="80000"/>
              </a:lnSpc>
            </a:pPr>
            <a:r>
              <a:rPr lang="en-US" altLang="zh-CN" sz="3200" dirty="0"/>
              <a:t>specifications: </a:t>
            </a:r>
            <a:br>
              <a:rPr lang="en-US" altLang="zh-CN" sz="3200" dirty="0"/>
            </a:br>
            <a:r>
              <a:rPr lang="en-US" altLang="zh-CN" sz="3200" dirty="0"/>
              <a:t>    </a:t>
            </a:r>
            <a:r>
              <a:rPr lang="en-US" altLang="zh-CN" dirty="0"/>
              <a:t>lang. semantics + program safety/security/correctness …</a:t>
            </a:r>
          </a:p>
          <a:p>
            <a:pPr>
              <a:lnSpc>
                <a:spcPct val="80000"/>
              </a:lnSpc>
            </a:pPr>
            <a:endParaRPr lang="en-US" altLang="zh-CN" sz="1000" dirty="0"/>
          </a:p>
          <a:p>
            <a:pPr>
              <a:lnSpc>
                <a:spcPct val="80000"/>
              </a:lnSpc>
            </a:pPr>
            <a:r>
              <a:rPr lang="en-US" altLang="zh-CN" sz="3200" dirty="0"/>
              <a:t>automated proof checker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dirty="0"/>
              <a:t>         need not trust the correctness of proofs</a:t>
            </a:r>
            <a:r>
              <a:rPr lang="en-US" altLang="zh-CN" sz="3200" b="1" dirty="0"/>
              <a:t> </a:t>
            </a:r>
          </a:p>
          <a:p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1828800" y="1524000"/>
            <a:ext cx="6096000" cy="2209800"/>
            <a:chOff x="1828800" y="1524000"/>
            <a:chExt cx="6096000" cy="2209800"/>
          </a:xfrm>
        </p:grpSpPr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3733800" y="2301875"/>
              <a:ext cx="1600200" cy="74295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en-US" altLang="zh-CN" sz="100" b="1">
                <a:latin typeface="Georgia" panose="02040502050405020303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>
                  <a:latin typeface="Georgia" panose="02040502050405020303" pitchFamily="18" charset="0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Proof Checker</a:t>
              </a:r>
            </a:p>
            <a:p>
              <a:pPr algn="ctr" eaLnBrk="1" hangingPunct="1">
                <a:spcBef>
                  <a:spcPct val="50000"/>
                </a:spcBef>
                <a:buFontTx/>
                <a:buNone/>
              </a:pPr>
              <a:endParaRPr lang="en-US" altLang="zh-CN" sz="100" b="1">
                <a:latin typeface="Georgia" panose="02040502050405020303" pitchFamily="18" charset="0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5867400" y="2743200"/>
              <a:ext cx="0" cy="3810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5334000" y="2711450"/>
              <a:ext cx="6096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>
                  <a:solidFill>
                    <a:srgbClr val="009900"/>
                  </a:solidFill>
                  <a:latin typeface="Georgia" panose="02040502050405020303" pitchFamily="18" charset="0"/>
                </a:rPr>
                <a:t>Yes</a:t>
              </a:r>
            </a:p>
          </p:txBody>
        </p:sp>
        <p:grpSp>
          <p:nvGrpSpPr>
            <p:cNvPr id="9" name="Group 7"/>
            <p:cNvGrpSpPr>
              <a:grpSpLocks/>
            </p:cNvGrpSpPr>
            <p:nvPr/>
          </p:nvGrpSpPr>
          <p:grpSpPr bwMode="auto">
            <a:xfrm>
              <a:off x="5334000" y="2438400"/>
              <a:ext cx="1066800" cy="381000"/>
              <a:chOff x="3408" y="1392"/>
              <a:chExt cx="816" cy="240"/>
            </a:xfrm>
          </p:grpSpPr>
          <p:sp>
            <p:nvSpPr>
              <p:cNvPr id="35" name="Line 8"/>
              <p:cNvSpPr>
                <a:spLocks noChangeShapeType="1"/>
              </p:cNvSpPr>
              <p:nvPr/>
            </p:nvSpPr>
            <p:spPr bwMode="auto">
              <a:xfrm>
                <a:off x="3408" y="1392"/>
                <a:ext cx="720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Line 9"/>
              <p:cNvSpPr>
                <a:spLocks noChangeShapeType="1"/>
              </p:cNvSpPr>
              <p:nvPr/>
            </p:nvSpPr>
            <p:spPr bwMode="auto">
              <a:xfrm>
                <a:off x="4128" y="1392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Line 10"/>
              <p:cNvSpPr>
                <a:spLocks noChangeShapeType="1"/>
              </p:cNvSpPr>
              <p:nvPr/>
            </p:nvSpPr>
            <p:spPr bwMode="auto">
              <a:xfrm flipH="1">
                <a:off x="4032" y="1536"/>
                <a:ext cx="192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Line 11"/>
              <p:cNvSpPr>
                <a:spLocks noChangeShapeType="1"/>
              </p:cNvSpPr>
              <p:nvPr/>
            </p:nvSpPr>
            <p:spPr bwMode="auto">
              <a:xfrm flipH="1">
                <a:off x="4080" y="1584"/>
                <a:ext cx="9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Line 12"/>
              <p:cNvSpPr>
                <a:spLocks noChangeShapeType="1"/>
              </p:cNvSpPr>
              <p:nvPr/>
            </p:nvSpPr>
            <p:spPr bwMode="auto">
              <a:xfrm flipH="1">
                <a:off x="4080" y="1632"/>
                <a:ext cx="9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" name="Group 13"/>
            <p:cNvGrpSpPr>
              <a:grpSpLocks/>
            </p:cNvGrpSpPr>
            <p:nvPr/>
          </p:nvGrpSpPr>
          <p:grpSpPr bwMode="auto">
            <a:xfrm>
              <a:off x="6934200" y="3048000"/>
              <a:ext cx="990600" cy="685800"/>
              <a:chOff x="4944" y="912"/>
              <a:chExt cx="624" cy="432"/>
            </a:xfrm>
          </p:grpSpPr>
          <p:sp>
            <p:nvSpPr>
              <p:cNvPr id="23" name="Line 14"/>
              <p:cNvSpPr>
                <a:spLocks noChangeShapeType="1"/>
              </p:cNvSpPr>
              <p:nvPr/>
            </p:nvSpPr>
            <p:spPr bwMode="auto">
              <a:xfrm>
                <a:off x="5568" y="912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4" name="Group 15"/>
              <p:cNvGrpSpPr>
                <a:grpSpLocks/>
              </p:cNvGrpSpPr>
              <p:nvPr/>
            </p:nvGrpSpPr>
            <p:grpSpPr bwMode="auto">
              <a:xfrm>
                <a:off x="4944" y="912"/>
                <a:ext cx="624" cy="288"/>
                <a:chOff x="4944" y="912"/>
                <a:chExt cx="624" cy="288"/>
              </a:xfrm>
            </p:grpSpPr>
            <p:sp>
              <p:nvSpPr>
                <p:cNvPr id="33" name="AutoShape 16"/>
                <p:cNvSpPr>
                  <a:spLocks noChangeArrowheads="1"/>
                </p:cNvSpPr>
                <p:nvPr/>
              </p:nvSpPr>
              <p:spPr bwMode="auto">
                <a:xfrm>
                  <a:off x="4944" y="912"/>
                  <a:ext cx="624" cy="288"/>
                </a:xfrm>
                <a:prstGeom prst="parallelogram">
                  <a:avLst>
                    <a:gd name="adj" fmla="val 54167"/>
                  </a:avLst>
                </a:prstGeom>
                <a:solidFill>
                  <a:srgbClr val="B2B2B2"/>
                </a:solidFill>
                <a:ln w="9525" algn="ctr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34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5088" y="960"/>
                  <a:ext cx="384" cy="192"/>
                </a:xfrm>
                <a:prstGeom prst="rect">
                  <a:avLst/>
                </a:prstGeom>
                <a:solidFill>
                  <a:srgbClr val="B2B2B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  <a:buFontTx/>
                    <a:buNone/>
                  </a:pPr>
                  <a:r>
                    <a:rPr lang="en-US" altLang="zh-CN" sz="1400" b="1">
                      <a:latin typeface="Arial Unicode MS" panose="020B0604020202020204" pitchFamily="34" charset="-122"/>
                      <a:ea typeface="Arial Unicode MS" panose="020B0604020202020204" pitchFamily="34" charset="-122"/>
                      <a:cs typeface="Arial Unicode MS" panose="020B0604020202020204" pitchFamily="34" charset="-122"/>
                    </a:rPr>
                    <a:t>CPU</a:t>
                  </a:r>
                </a:p>
              </p:txBody>
            </p:sp>
          </p:grpSp>
          <p:sp>
            <p:nvSpPr>
              <p:cNvPr id="25" name="Line 18"/>
              <p:cNvSpPr>
                <a:spLocks noChangeShapeType="1"/>
              </p:cNvSpPr>
              <p:nvPr/>
            </p:nvSpPr>
            <p:spPr bwMode="auto">
              <a:xfrm>
                <a:off x="5520" y="1008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19"/>
              <p:cNvSpPr>
                <a:spLocks noChangeShapeType="1"/>
              </p:cNvSpPr>
              <p:nvPr/>
            </p:nvSpPr>
            <p:spPr bwMode="auto">
              <a:xfrm>
                <a:off x="5472" y="1104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20"/>
              <p:cNvSpPr>
                <a:spLocks noChangeShapeType="1"/>
              </p:cNvSpPr>
              <p:nvPr/>
            </p:nvSpPr>
            <p:spPr bwMode="auto">
              <a:xfrm>
                <a:off x="5424" y="1200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Line 21"/>
              <p:cNvSpPr>
                <a:spLocks noChangeShapeType="1"/>
              </p:cNvSpPr>
              <p:nvPr/>
            </p:nvSpPr>
            <p:spPr bwMode="auto">
              <a:xfrm>
                <a:off x="4944" y="1200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22"/>
              <p:cNvSpPr>
                <a:spLocks noChangeShapeType="1"/>
              </p:cNvSpPr>
              <p:nvPr/>
            </p:nvSpPr>
            <p:spPr bwMode="auto">
              <a:xfrm>
                <a:off x="5040" y="1200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Line 23"/>
              <p:cNvSpPr>
                <a:spLocks noChangeShapeType="1"/>
              </p:cNvSpPr>
              <p:nvPr/>
            </p:nvSpPr>
            <p:spPr bwMode="auto">
              <a:xfrm>
                <a:off x="5136" y="1200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Line 24"/>
              <p:cNvSpPr>
                <a:spLocks noChangeShapeType="1"/>
              </p:cNvSpPr>
              <p:nvPr/>
            </p:nvSpPr>
            <p:spPr bwMode="auto">
              <a:xfrm>
                <a:off x="5232" y="1200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Line 25"/>
              <p:cNvSpPr>
                <a:spLocks noChangeShapeType="1"/>
              </p:cNvSpPr>
              <p:nvPr/>
            </p:nvSpPr>
            <p:spPr bwMode="auto">
              <a:xfrm>
                <a:off x="5328" y="1200"/>
                <a:ext cx="0" cy="14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1" name="Text Box 26"/>
            <p:cNvSpPr txBox="1">
              <a:spLocks noChangeArrowheads="1"/>
            </p:cNvSpPr>
            <p:nvPr/>
          </p:nvSpPr>
          <p:spPr bwMode="auto">
            <a:xfrm>
              <a:off x="3673475" y="1524000"/>
              <a:ext cx="1676400" cy="517525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37160" bIns="13716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>
                  <a:latin typeface="Georgia" panose="02040502050405020303" pitchFamily="18" charset="0"/>
                </a:rPr>
                <a:t>Specifications</a:t>
              </a:r>
              <a:endParaRPr lang="en-US" altLang="zh-CN" sz="900" b="1">
                <a:latin typeface="Georgia" panose="02040502050405020303" pitchFamily="18" charset="0"/>
              </a:endParaRPr>
            </a:p>
          </p:txBody>
        </p:sp>
        <p:sp>
          <p:nvSpPr>
            <p:cNvPr id="12" name="Line 27"/>
            <p:cNvSpPr>
              <a:spLocks noChangeShapeType="1"/>
            </p:cNvSpPr>
            <p:nvPr/>
          </p:nvSpPr>
          <p:spPr bwMode="auto">
            <a:xfrm>
              <a:off x="4495800" y="2057400"/>
              <a:ext cx="0" cy="22860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Rectangle 28"/>
            <p:cNvSpPr>
              <a:spLocks noChangeArrowheads="1"/>
            </p:cNvSpPr>
            <p:nvPr/>
          </p:nvSpPr>
          <p:spPr bwMode="auto">
            <a:xfrm>
              <a:off x="1828800" y="1828800"/>
              <a:ext cx="1295400" cy="1676400"/>
            </a:xfrm>
            <a:prstGeom prst="rect">
              <a:avLst/>
            </a:prstGeom>
            <a:solidFill>
              <a:srgbClr val="66FF33"/>
            </a:soli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1800"/>
            </a:p>
          </p:txBody>
        </p:sp>
        <p:sp>
          <p:nvSpPr>
            <p:cNvPr id="14" name="Text Box 29"/>
            <p:cNvSpPr txBox="1">
              <a:spLocks noChangeArrowheads="1"/>
            </p:cNvSpPr>
            <p:nvPr/>
          </p:nvSpPr>
          <p:spPr bwMode="auto">
            <a:xfrm>
              <a:off x="1981200" y="2300288"/>
              <a:ext cx="1066800" cy="336550"/>
            </a:xfrm>
            <a:prstGeom prst="rect">
              <a:avLst/>
            </a:prstGeom>
            <a:solidFill>
              <a:srgbClr val="66FF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>
                  <a:latin typeface="Georgia" panose="02040502050405020303" pitchFamily="18" charset="0"/>
                </a:rPr>
                <a:t>Proof</a:t>
              </a:r>
            </a:p>
          </p:txBody>
        </p:sp>
        <p:sp>
          <p:nvSpPr>
            <p:cNvPr id="15" name="Text Box 30"/>
            <p:cNvSpPr txBox="1">
              <a:spLocks noChangeArrowheads="1"/>
            </p:cNvSpPr>
            <p:nvPr/>
          </p:nvSpPr>
          <p:spPr bwMode="auto">
            <a:xfrm>
              <a:off x="1905000" y="2732088"/>
              <a:ext cx="1143000" cy="768350"/>
            </a:xfrm>
            <a:prstGeom prst="rect">
              <a:avLst/>
            </a:prstGeom>
            <a:solidFill>
              <a:srgbClr val="FFCC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tIns="137160" bIns="137160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>
                  <a:latin typeface="Georgia" panose="02040502050405020303" pitchFamily="18" charset="0"/>
                </a:rPr>
                <a:t>Machine code</a:t>
              </a:r>
            </a:p>
          </p:txBody>
        </p:sp>
        <p:sp>
          <p:nvSpPr>
            <p:cNvPr id="16" name="Line 32"/>
            <p:cNvSpPr>
              <a:spLocks noChangeShapeType="1"/>
            </p:cNvSpPr>
            <p:nvPr/>
          </p:nvSpPr>
          <p:spPr bwMode="auto">
            <a:xfrm>
              <a:off x="3048000" y="3276600"/>
              <a:ext cx="26670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33"/>
            <p:cNvSpPr>
              <a:spLocks noChangeShapeType="1"/>
            </p:cNvSpPr>
            <p:nvPr/>
          </p:nvSpPr>
          <p:spPr bwMode="auto">
            <a:xfrm>
              <a:off x="5334000" y="2743200"/>
              <a:ext cx="5334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Text Box 34"/>
            <p:cNvSpPr txBox="1">
              <a:spLocks noChangeArrowheads="1"/>
            </p:cNvSpPr>
            <p:nvPr/>
          </p:nvSpPr>
          <p:spPr bwMode="auto">
            <a:xfrm>
              <a:off x="5334000" y="2133600"/>
              <a:ext cx="533400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600" b="1">
                  <a:solidFill>
                    <a:srgbClr val="CC0000"/>
                  </a:solidFill>
                  <a:latin typeface="Georgia" panose="02040502050405020303" pitchFamily="18" charset="0"/>
                </a:rPr>
                <a:t>No</a:t>
              </a:r>
            </a:p>
          </p:txBody>
        </p:sp>
        <p:sp>
          <p:nvSpPr>
            <p:cNvPr id="19" name="Oval 35"/>
            <p:cNvSpPr>
              <a:spLocks noChangeArrowheads="1"/>
            </p:cNvSpPr>
            <p:nvPr/>
          </p:nvSpPr>
          <p:spPr bwMode="auto">
            <a:xfrm>
              <a:off x="5715000" y="3124200"/>
              <a:ext cx="304800" cy="304800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zh-CN" altLang="zh-CN">
                <a:solidFill>
                  <a:srgbClr val="000066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20" name="Line 36"/>
            <p:cNvSpPr>
              <a:spLocks noChangeShapeType="1"/>
            </p:cNvSpPr>
            <p:nvPr/>
          </p:nvSpPr>
          <p:spPr bwMode="auto">
            <a:xfrm>
              <a:off x="6019800" y="3276600"/>
              <a:ext cx="10668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37"/>
            <p:cNvSpPr>
              <a:spLocks noChangeShapeType="1"/>
            </p:cNvSpPr>
            <p:nvPr/>
          </p:nvSpPr>
          <p:spPr bwMode="auto">
            <a:xfrm>
              <a:off x="3048000" y="2514600"/>
              <a:ext cx="6858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38"/>
            <p:cNvSpPr>
              <a:spLocks noChangeShapeType="1"/>
            </p:cNvSpPr>
            <p:nvPr/>
          </p:nvSpPr>
          <p:spPr bwMode="auto">
            <a:xfrm>
              <a:off x="3048000" y="2895600"/>
              <a:ext cx="68580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085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CN" dirty="0"/>
              <a:t>Applications of Coq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554480"/>
            <a:ext cx="8090347" cy="524256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/>
              <a:t>Formal proofs of mathematical theorems</a:t>
            </a:r>
          </a:p>
          <a:p>
            <a:pPr lvl="1"/>
            <a:r>
              <a:rPr lang="en-US" altLang="zh-CN" dirty="0"/>
              <a:t>Formal proof of 4-color theorem</a:t>
            </a:r>
          </a:p>
          <a:p>
            <a:pPr lvl="2"/>
            <a:r>
              <a:rPr lang="en-US" altLang="zh-CN" dirty="0"/>
              <a:t>By Georges </a:t>
            </a:r>
            <a:r>
              <a:rPr lang="en-US" altLang="zh-CN" dirty="0" err="1"/>
              <a:t>Gonthier</a:t>
            </a:r>
            <a:r>
              <a:rPr lang="en-US" altLang="zh-CN" dirty="0"/>
              <a:t> and Benjamin Werner, 2004</a:t>
            </a:r>
          </a:p>
          <a:p>
            <a:pPr lvl="1"/>
            <a:r>
              <a:rPr lang="en-US" altLang="zh-CN" dirty="0"/>
              <a:t>Other: </a:t>
            </a:r>
            <a:r>
              <a:rPr lang="en-US" altLang="zh-CN" dirty="0" err="1"/>
              <a:t>Feit</a:t>
            </a:r>
            <a:r>
              <a:rPr lang="en-US" altLang="zh-CN" dirty="0"/>
              <a:t>–Thompson theorem proved in Coq in 2012</a:t>
            </a:r>
          </a:p>
          <a:p>
            <a:r>
              <a:rPr lang="en-US" altLang="zh-CN" dirty="0"/>
              <a:t>Formal verification</a:t>
            </a:r>
          </a:p>
          <a:p>
            <a:pPr lvl="1"/>
            <a:r>
              <a:rPr lang="en-US" altLang="zh-CN" dirty="0"/>
              <a:t>OS kernels and hypervisors </a:t>
            </a:r>
          </a:p>
          <a:p>
            <a:pPr lvl="2"/>
            <a:r>
              <a:rPr lang="en-US" altLang="zh-CN" dirty="0" err="1"/>
              <a:t>CertiKOS</a:t>
            </a:r>
            <a:r>
              <a:rPr lang="en-US" altLang="zh-CN" dirty="0"/>
              <a:t> project at Yale</a:t>
            </a:r>
          </a:p>
          <a:p>
            <a:pPr lvl="2"/>
            <a:r>
              <a:rPr lang="en-US" altLang="zh-CN" dirty="0"/>
              <a:t>seL4 in Isabelle at NICTA</a:t>
            </a:r>
          </a:p>
          <a:p>
            <a:pPr lvl="1"/>
            <a:r>
              <a:rPr lang="en-US" altLang="zh-CN" dirty="0"/>
              <a:t>Compilers</a:t>
            </a:r>
          </a:p>
          <a:p>
            <a:pPr lvl="2"/>
            <a:r>
              <a:rPr lang="en-US" altLang="zh-CN" dirty="0" err="1"/>
              <a:t>CompCert</a:t>
            </a:r>
            <a:r>
              <a:rPr lang="en-US" altLang="zh-CN" dirty="0"/>
              <a:t> at INRIA and following projects</a:t>
            </a:r>
          </a:p>
          <a:p>
            <a:pPr lvl="2"/>
            <a:r>
              <a:rPr lang="en-US" altLang="zh-CN" dirty="0"/>
              <a:t>LLVM verification and </a:t>
            </a:r>
            <a:r>
              <a:rPr lang="en-US" altLang="zh-CN" dirty="0" err="1"/>
              <a:t>Upenn</a:t>
            </a:r>
            <a:endParaRPr lang="en-US" altLang="zh-CN" dirty="0"/>
          </a:p>
          <a:p>
            <a:pPr lvl="1"/>
            <a:r>
              <a:rPr lang="en-US" altLang="zh-CN" dirty="0"/>
              <a:t>Others</a:t>
            </a:r>
          </a:p>
          <a:p>
            <a:pPr lvl="2"/>
            <a:r>
              <a:rPr lang="en-US" altLang="zh-CN" dirty="0"/>
              <a:t>Web servers (bedrock projects @ MIT)</a:t>
            </a:r>
          </a:p>
          <a:p>
            <a:pPr lvl="2"/>
            <a:r>
              <a:rPr lang="en-US" altLang="zh-CN" dirty="0"/>
              <a:t>Certified software tool chains (e.g., analysis algorithms) @ Princeton</a:t>
            </a:r>
          </a:p>
          <a:p>
            <a:r>
              <a:rPr lang="en-US" altLang="zh-CN" dirty="0"/>
              <a:t>Teaching: logic, programming languages, …</a:t>
            </a:r>
          </a:p>
          <a:p>
            <a:pPr lvl="1"/>
            <a:r>
              <a:rPr lang="en-US" altLang="zh-CN" dirty="0"/>
              <a:t>Benjamin C. Pierce, et al. Software Foundations. </a:t>
            </a:r>
            <a:r>
              <a:rPr lang="en-US" altLang="zh-CN" dirty="0">
                <a:hlinkClick r:id="rId2"/>
              </a:rPr>
              <a:t>https://softwarefoundations.cis.upenn.edu/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1556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1179</TotalTime>
  <Words>467</Words>
  <Application>Microsoft Office PowerPoint</Application>
  <PresentationFormat>全屏显示(4:3)</PresentationFormat>
  <Paragraphs>88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 Unicode MS</vt:lpstr>
      <vt:lpstr>宋体</vt:lpstr>
      <vt:lpstr>Arial</vt:lpstr>
      <vt:lpstr>Calibri</vt:lpstr>
      <vt:lpstr>Calibri Light</vt:lpstr>
      <vt:lpstr>Cambria Math</vt:lpstr>
      <vt:lpstr>Comic Sans MS</vt:lpstr>
      <vt:lpstr>Georgia</vt:lpstr>
      <vt:lpstr>Office 主题</vt:lpstr>
      <vt:lpstr>An overview of  Rocq (Coq)</vt:lpstr>
      <vt:lpstr>What is Coq?</vt:lpstr>
      <vt:lpstr>What is Coq?</vt:lpstr>
      <vt:lpstr>Why Coq?</vt:lpstr>
      <vt:lpstr>Why Coq?</vt:lpstr>
      <vt:lpstr>Program verification under attack</vt:lpstr>
      <vt:lpstr>Problem addressed by tools like Coq</vt:lpstr>
      <vt:lpstr>A framework for certified software</vt:lpstr>
      <vt:lpstr>Applications of Coq</vt:lpstr>
      <vt:lpstr>Gains lots of popularity</vt:lpstr>
      <vt:lpstr>Gains lots of popularity</vt:lpstr>
      <vt:lpstr>Demo:</vt:lpstr>
    </vt:vector>
  </TitlesOfParts>
  <Company>HiCS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overview of Coq</dc:title>
  <dc:creator>Xinyu Feng</dc:creator>
  <cp:lastModifiedBy>Hongjin</cp:lastModifiedBy>
  <cp:revision>51</cp:revision>
  <dcterms:created xsi:type="dcterms:W3CDTF">2015-01-12T14:40:06Z</dcterms:created>
  <dcterms:modified xsi:type="dcterms:W3CDTF">2025-08-25T08:20:23Z</dcterms:modified>
</cp:coreProperties>
</file>