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5"/>
  </p:notesMasterIdLst>
  <p:sldIdLst>
    <p:sldId id="256" r:id="rId2"/>
    <p:sldId id="258" r:id="rId3"/>
    <p:sldId id="284" r:id="rId4"/>
    <p:sldId id="285" r:id="rId5"/>
    <p:sldId id="286" r:id="rId6"/>
    <p:sldId id="294" r:id="rId7"/>
    <p:sldId id="287" r:id="rId8"/>
    <p:sldId id="288" r:id="rId9"/>
    <p:sldId id="260" r:id="rId10"/>
    <p:sldId id="328" r:id="rId11"/>
    <p:sldId id="290" r:id="rId12"/>
    <p:sldId id="289" r:id="rId13"/>
    <p:sldId id="291" r:id="rId14"/>
    <p:sldId id="295" r:id="rId15"/>
    <p:sldId id="329" r:id="rId16"/>
    <p:sldId id="296" r:id="rId17"/>
    <p:sldId id="298" r:id="rId18"/>
    <p:sldId id="297" r:id="rId19"/>
    <p:sldId id="301" r:id="rId20"/>
    <p:sldId id="335" r:id="rId21"/>
    <p:sldId id="293" r:id="rId22"/>
    <p:sldId id="300" r:id="rId23"/>
    <p:sldId id="331" r:id="rId24"/>
    <p:sldId id="302" r:id="rId25"/>
    <p:sldId id="306" r:id="rId26"/>
    <p:sldId id="333" r:id="rId27"/>
    <p:sldId id="337" r:id="rId28"/>
    <p:sldId id="303" r:id="rId29"/>
    <p:sldId id="304" r:id="rId30"/>
    <p:sldId id="372" r:id="rId31"/>
    <p:sldId id="275" r:id="rId32"/>
    <p:sldId id="310" r:id="rId33"/>
    <p:sldId id="373" r:id="rId34"/>
    <p:sldId id="349" r:id="rId35"/>
    <p:sldId id="312" r:id="rId36"/>
    <p:sldId id="320" r:id="rId37"/>
    <p:sldId id="325" r:id="rId38"/>
    <p:sldId id="375" r:id="rId39"/>
    <p:sldId id="326" r:id="rId40"/>
    <p:sldId id="323" r:id="rId41"/>
    <p:sldId id="374" r:id="rId42"/>
    <p:sldId id="340" r:id="rId43"/>
    <p:sldId id="342" r:id="rId44"/>
    <p:sldId id="341" r:id="rId45"/>
    <p:sldId id="343" r:id="rId46"/>
    <p:sldId id="344" r:id="rId47"/>
    <p:sldId id="346" r:id="rId48"/>
    <p:sldId id="345" r:id="rId49"/>
    <p:sldId id="347" r:id="rId50"/>
    <p:sldId id="371" r:id="rId51"/>
    <p:sldId id="370" r:id="rId52"/>
    <p:sldId id="307" r:id="rId53"/>
    <p:sldId id="350" r:id="rId54"/>
    <p:sldId id="364" r:id="rId55"/>
    <p:sldId id="314" r:id="rId56"/>
    <p:sldId id="365" r:id="rId57"/>
    <p:sldId id="283" r:id="rId58"/>
    <p:sldId id="366" r:id="rId59"/>
    <p:sldId id="313" r:id="rId60"/>
    <p:sldId id="367" r:id="rId61"/>
    <p:sldId id="315" r:id="rId62"/>
    <p:sldId id="338" r:id="rId63"/>
    <p:sldId id="351" r:id="rId64"/>
    <p:sldId id="368" r:id="rId65"/>
    <p:sldId id="316" r:id="rId66"/>
    <p:sldId id="318" r:id="rId67"/>
    <p:sldId id="369" r:id="rId68"/>
    <p:sldId id="319" r:id="rId69"/>
    <p:sldId id="332" r:id="rId70"/>
    <p:sldId id="352" r:id="rId71"/>
    <p:sldId id="353" r:id="rId72"/>
    <p:sldId id="355" r:id="rId73"/>
    <p:sldId id="356" r:id="rId74"/>
    <p:sldId id="354" r:id="rId75"/>
    <p:sldId id="520" r:id="rId76"/>
    <p:sldId id="362" r:id="rId77"/>
    <p:sldId id="358" r:id="rId78"/>
    <p:sldId id="359" r:id="rId79"/>
    <p:sldId id="521" r:id="rId80"/>
    <p:sldId id="519" r:id="rId81"/>
    <p:sldId id="363" r:id="rId82"/>
    <p:sldId id="339" r:id="rId83"/>
    <p:sldId id="266" r:id="rId8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A00000"/>
    <a:srgbClr val="C6DCF0"/>
    <a:srgbClr val="780000"/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4" autoAdjust="0"/>
    <p:restoredTop sz="94301" autoAdjust="0"/>
  </p:normalViewPr>
  <p:slideViewPr>
    <p:cSldViewPr snapToGrid="0">
      <p:cViewPr varScale="1">
        <p:scale>
          <a:sx n="59" d="100"/>
          <a:sy n="59" d="100"/>
        </p:scale>
        <p:origin x="1524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66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453C-A5FB-4FDE-A708-76FC0F8C47D7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BBF18-3133-4A5D-8652-4659B144C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28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882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635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165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31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 f = f (h f): beta-equivalence (if the two sides can reduce to the same normal form)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225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 f = f (h f): beta-equivalence (if the two sides can reduce to the same normal form)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last = is beta-equivalence</a:t>
            </a:r>
            <a:r>
              <a:rPr lang="en-US" altLang="zh-CN" dirty="0"/>
              <a:t>. We just prove the left side can reduce to the right side.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913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400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884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</a:t>
            </a:r>
            <a:r>
              <a:rPr lang="en-US" altLang="zh-CN" dirty="0"/>
              <a:t>regard lambda terms as equivalence classes </a:t>
            </a:r>
            <a:r>
              <a:rPr lang="en-US" altLang="zh-CN"/>
              <a:t>modulo α-equivalence.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97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合流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6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leftmost:</a:t>
            </a:r>
            <a:r>
              <a:rPr lang="en-US" altLang="zh-CN" baseline="0" dirty="0"/>
              <a:t> whose lambda is left to any other</a:t>
            </a:r>
          </a:p>
          <a:p>
            <a:r>
              <a:rPr lang="en-US" altLang="zh-CN" baseline="0" dirty="0"/>
              <a:t>outermost: not contained in any other</a:t>
            </a:r>
          </a:p>
          <a:p>
            <a:r>
              <a:rPr lang="en-US" altLang="zh-CN" baseline="0" dirty="0"/>
              <a:t>innermost: not contain </a:t>
            </a:r>
            <a:r>
              <a:rPr lang="en-US" altLang="zh-CN" baseline="0"/>
              <a:t>any other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47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161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recursive procedure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432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47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18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9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89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5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02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69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87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8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3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33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8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7416A-26F7-4D36-8ACC-1F8188085B70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50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cs.ru.nl/barendregt60/essays/klop/art16_klop.pdf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ym typeface="Symbol" panose="05050102010706020507" pitchFamily="18" charset="2"/>
              </a:rPr>
              <a:t>Lambda </a:t>
            </a:r>
            <a:r>
              <a:rPr lang="en-US" altLang="zh-CN" dirty="0"/>
              <a:t>Calculus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860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Curried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46575"/>
          </a:xfrm>
        </p:spPr>
        <p:txBody>
          <a:bodyPr/>
          <a:lstStyle/>
          <a:p>
            <a:r>
              <a:rPr lang="en-US" altLang="zh-CN" dirty="0"/>
              <a:t>Note difference between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 abstraction is a function of 1 parameter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dirty="0"/>
              <a:t>But computationally they are the same (can be transformed into each other)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Curry</a:t>
            </a:r>
            <a:r>
              <a:rPr lang="en-US" altLang="zh-CN" dirty="0"/>
              <a:t>:  transform  </a:t>
            </a:r>
            <a:r>
              <a:rPr lang="en-US" altLang="zh-CN" dirty="0">
                <a:sym typeface="Symbol" panose="05050102010706020507" pitchFamily="18" charset="2"/>
              </a:rPr>
              <a:t>(x, y). x-y  </a:t>
            </a:r>
            <a:r>
              <a:rPr lang="en-US" altLang="zh-CN" dirty="0"/>
              <a:t>to  </a:t>
            </a:r>
            <a:r>
              <a:rPr lang="en-US" altLang="zh-CN" dirty="0">
                <a:sym typeface="Symbol" panose="05050102010706020507" pitchFamily="18" charset="2"/>
              </a:rPr>
              <a:t>x. y. x - y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Uncurry</a:t>
            </a:r>
            <a:r>
              <a:rPr lang="en-US" altLang="zh-CN" dirty="0"/>
              <a:t>:  the reverse of Curry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78777" y="2402921"/>
            <a:ext cx="181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x. y. x - y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78777" y="3068302"/>
            <a:ext cx="4514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ym typeface="Symbol" panose="05050102010706020507" pitchFamily="18" charset="2"/>
              </a:rPr>
              <a:t>int</a:t>
            </a:r>
            <a:r>
              <a:rPr lang="en-US" altLang="zh-CN" sz="2800" dirty="0">
                <a:sym typeface="Symbol" panose="05050102010706020507" pitchFamily="18" charset="2"/>
              </a:rPr>
              <a:t> f (</a:t>
            </a:r>
            <a:r>
              <a:rPr lang="en-US" altLang="zh-CN" sz="2800" dirty="0" err="1">
                <a:sym typeface="Symbol" panose="05050102010706020507" pitchFamily="18" charset="2"/>
              </a:rPr>
              <a:t>int</a:t>
            </a:r>
            <a:r>
              <a:rPr lang="en-US" altLang="zh-CN" sz="2800" dirty="0">
                <a:sym typeface="Symbol" panose="05050102010706020507" pitchFamily="18" charset="2"/>
              </a:rPr>
              <a:t> x, </a:t>
            </a:r>
            <a:r>
              <a:rPr lang="en-US" altLang="zh-CN" sz="2800" dirty="0" err="1">
                <a:sym typeface="Symbol" panose="05050102010706020507" pitchFamily="18" charset="2"/>
              </a:rPr>
              <a:t>int</a:t>
            </a:r>
            <a:r>
              <a:rPr lang="en-US" altLang="zh-CN" sz="2800" dirty="0">
                <a:sym typeface="Symbol" panose="05050102010706020507" pitchFamily="18" charset="2"/>
              </a:rPr>
              <a:t> y) { return x - y;}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7387" y="3068302"/>
            <a:ext cx="73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64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 and bound variables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>
                <a:sym typeface="Symbol" panose="05050102010706020507" pitchFamily="18" charset="2"/>
              </a:rPr>
              <a:t>x. x + y</a:t>
            </a:r>
          </a:p>
          <a:p>
            <a:pPr lvl="1"/>
            <a:r>
              <a:rPr lang="en-US" altLang="zh-CN" dirty="0"/>
              <a:t>x: bound variable</a:t>
            </a:r>
          </a:p>
          <a:p>
            <a:pPr lvl="1"/>
            <a:r>
              <a:rPr lang="en-US" altLang="zh-CN" dirty="0"/>
              <a:t>y: free variable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841633" y="2218347"/>
            <a:ext cx="1817076" cy="23237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y</a:t>
            </a:r>
            <a:r>
              <a:rPr lang="en-US" altLang="zh-CN" sz="2000" dirty="0"/>
              <a:t>; 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…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…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add(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en-US" altLang="zh-CN" sz="2000" dirty="0"/>
              <a:t>) {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    return 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en-US" altLang="zh-CN" sz="2000" dirty="0"/>
              <a:t> + </a:t>
            </a:r>
            <a:r>
              <a:rPr lang="en-US" altLang="zh-CN" sz="2000" dirty="0">
                <a:solidFill>
                  <a:srgbClr val="0000FF"/>
                </a:solidFill>
              </a:rPr>
              <a:t>y</a:t>
            </a:r>
            <a:r>
              <a:rPr lang="en-US" altLang="zh-CN" sz="2000" dirty="0"/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4841631" y="3387969"/>
            <a:ext cx="1817077" cy="1137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6147289" y="2124443"/>
            <a:ext cx="1992923" cy="853099"/>
          </a:xfrm>
          <a:prstGeom prst="wedgeRoundRectCallout">
            <a:avLst>
              <a:gd name="adj1" fmla="val -79811"/>
              <a:gd name="adj2" fmla="val -158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Could be a global variable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1735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 and bound variables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x + y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Bound variable can be renamed (“placeholder”)</a:t>
            </a:r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</a:t>
            </a:r>
            <a:r>
              <a:rPr lang="en-US" altLang="zh-CN" dirty="0"/>
              <a:t>is same function as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. (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is the </a:t>
            </a:r>
            <a:r>
              <a:rPr lang="en-US" altLang="zh-CN" b="1" i="1" dirty="0">
                <a:solidFill>
                  <a:srgbClr val="FF0000"/>
                </a:solidFill>
                <a:sym typeface="Symbol" panose="05050102010706020507" pitchFamily="18" charset="2"/>
              </a:rPr>
              <a:t>scope</a:t>
            </a:r>
            <a:r>
              <a:rPr lang="en-US" altLang="zh-CN" dirty="0">
                <a:sym typeface="Symbol" panose="05050102010706020507" pitchFamily="18" charset="2"/>
              </a:rPr>
              <a:t> of the binding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</a:t>
            </a:r>
            <a:endParaRPr lang="en-US" altLang="zh-CN" dirty="0"/>
          </a:p>
          <a:p>
            <a:pPr>
              <a:spcBef>
                <a:spcPts val="1800"/>
              </a:spcBef>
            </a:pP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635125" y="4175031"/>
            <a:ext cx="1817077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add(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en-US" altLang="zh-CN" sz="2000" dirty="0"/>
              <a:t>) {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    return 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en-US" altLang="zh-CN" sz="2000" dirty="0"/>
              <a:t> + y;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640021" y="4175029"/>
            <a:ext cx="2309447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add(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z</a:t>
            </a:r>
            <a:r>
              <a:rPr lang="en-US" altLang="zh-CN" sz="2000" dirty="0"/>
              <a:t>) {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    return </a:t>
            </a:r>
            <a:r>
              <a:rPr lang="en-US" altLang="zh-CN" sz="2000" dirty="0">
                <a:solidFill>
                  <a:srgbClr val="FF0000"/>
                </a:solidFill>
              </a:rPr>
              <a:t>z</a:t>
            </a:r>
            <a:r>
              <a:rPr lang="en-US" altLang="zh-CN" sz="2000" dirty="0"/>
              <a:t> + y;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}</a:t>
            </a:r>
          </a:p>
        </p:txBody>
      </p:sp>
      <p:sp>
        <p:nvSpPr>
          <p:cNvPr id="18" name="左右箭头 17"/>
          <p:cNvSpPr/>
          <p:nvPr/>
        </p:nvSpPr>
        <p:spPr>
          <a:xfrm>
            <a:off x="4036158" y="4484313"/>
            <a:ext cx="1019907" cy="550985"/>
          </a:xfrm>
          <a:prstGeom prst="leftRightArrow">
            <a:avLst>
              <a:gd name="adj1" fmla="val 4149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635125" y="5323132"/>
            <a:ext cx="2425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x = 0; // out of scope!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79290" y="2819426"/>
            <a:ext cx="2266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-equivalence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61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 and bound variables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x + y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Bound variable can be renamed (“placeholder”)</a:t>
            </a:r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</a:t>
            </a:r>
            <a:r>
              <a:rPr lang="en-US" altLang="zh-CN" dirty="0"/>
              <a:t>is same function as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. (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      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-equivalence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is the </a:t>
            </a:r>
            <a:r>
              <a:rPr lang="en-US" altLang="zh-CN" b="1" i="1" dirty="0">
                <a:solidFill>
                  <a:srgbClr val="FF0000"/>
                </a:solidFill>
                <a:sym typeface="Symbol" panose="05050102010706020507" pitchFamily="18" charset="2"/>
              </a:rPr>
              <a:t>scope</a:t>
            </a:r>
            <a:r>
              <a:rPr lang="en-US" altLang="zh-CN" dirty="0">
                <a:sym typeface="Symbol" panose="05050102010706020507" pitchFamily="18" charset="2"/>
              </a:rPr>
              <a:t> of the binding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/>
              <a:t>Name of free variable does matter</a:t>
            </a:r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</a:t>
            </a:r>
            <a:r>
              <a:rPr lang="en-US" altLang="zh-CN" dirty="0"/>
              <a:t>is </a:t>
            </a:r>
            <a:r>
              <a:rPr lang="en-US" altLang="zh-CN" i="1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the same as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/>
              <a:t> </a:t>
            </a:r>
          </a:p>
          <a:p>
            <a:pPr>
              <a:spcBef>
                <a:spcPts val="1800"/>
              </a:spcBef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82650" y="4878457"/>
            <a:ext cx="3124444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y = 10;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z = 20;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add(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x) {  return x + </a:t>
            </a:r>
            <a:r>
              <a:rPr lang="en-US" altLang="zh-CN" sz="2000" dirty="0">
                <a:solidFill>
                  <a:srgbClr val="FF0000"/>
                </a:solidFill>
              </a:rPr>
              <a:t>y</a:t>
            </a:r>
            <a:r>
              <a:rPr lang="en-US" altLang="zh-CN" sz="2000" dirty="0"/>
              <a:t>;  }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5423232" y="4878457"/>
            <a:ext cx="3124444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y = 10;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z = 20;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add(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x) {  return x + </a:t>
            </a:r>
            <a:r>
              <a:rPr lang="en-US" altLang="zh-CN" sz="2000" dirty="0">
                <a:solidFill>
                  <a:srgbClr val="FF0000"/>
                </a:solidFill>
              </a:rPr>
              <a:t>z</a:t>
            </a:r>
            <a:r>
              <a:rPr lang="en-US" altLang="zh-CN" sz="2000" dirty="0"/>
              <a:t>;  }</a:t>
            </a:r>
            <a:endParaRPr lang="zh-CN" altLang="en-US" sz="2000" dirty="0"/>
          </a:p>
        </p:txBody>
      </p:sp>
      <p:sp>
        <p:nvSpPr>
          <p:cNvPr id="5" name="右箭头 4"/>
          <p:cNvSpPr/>
          <p:nvPr/>
        </p:nvSpPr>
        <p:spPr>
          <a:xfrm>
            <a:off x="4077492" y="5263940"/>
            <a:ext cx="1275342" cy="398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乘号 8"/>
          <p:cNvSpPr/>
          <p:nvPr/>
        </p:nvSpPr>
        <p:spPr>
          <a:xfrm>
            <a:off x="4165063" y="4994031"/>
            <a:ext cx="994752" cy="90881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29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 and bound variables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x + y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Bound variable can be renamed (“placeholder”)</a:t>
            </a:r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</a:t>
            </a:r>
            <a:r>
              <a:rPr lang="en-US" altLang="zh-CN" dirty="0"/>
              <a:t>is same function as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. (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/>
              <a:t>       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-equivalence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is the </a:t>
            </a:r>
            <a:r>
              <a:rPr lang="en-US" altLang="zh-CN" b="1" i="1" dirty="0">
                <a:solidFill>
                  <a:srgbClr val="FF0000"/>
                </a:solidFill>
                <a:sym typeface="Symbol" panose="05050102010706020507" pitchFamily="18" charset="2"/>
              </a:rPr>
              <a:t>scope</a:t>
            </a:r>
            <a:r>
              <a:rPr lang="en-US" altLang="zh-CN" dirty="0">
                <a:sym typeface="Symbol" panose="05050102010706020507" pitchFamily="18" charset="2"/>
              </a:rPr>
              <a:t> of the binding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/>
              <a:t>Name of free variable does matter</a:t>
            </a:r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</a:t>
            </a:r>
            <a:r>
              <a:rPr lang="en-US" altLang="zh-CN" dirty="0"/>
              <a:t>is </a:t>
            </a:r>
            <a:r>
              <a:rPr lang="en-US" altLang="zh-CN" i="1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the same as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 Occurrences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(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. 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+y</a:t>
            </a:r>
            <a:r>
              <a:rPr lang="en-US" altLang="zh-CN" dirty="0">
                <a:sym typeface="Symbol" panose="05050102010706020507" pitchFamily="18" charset="2"/>
              </a:rPr>
              <a:t>) (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+1) :  x has both </a:t>
            </a:r>
          </a:p>
          <a:p>
            <a:pPr marL="457200" lvl="1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a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free </a:t>
            </a:r>
            <a:r>
              <a:rPr lang="en-US" altLang="zh-CN" dirty="0">
                <a:sym typeface="Symbol" panose="05050102010706020507" pitchFamily="18" charset="2"/>
              </a:rPr>
              <a:t>and a 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bound</a:t>
            </a:r>
            <a:r>
              <a:rPr lang="en-US" altLang="zh-CN" dirty="0">
                <a:sym typeface="Symbol" panose="05050102010706020507" pitchFamily="18" charset="2"/>
              </a:rPr>
              <a:t> occurrence</a:t>
            </a:r>
            <a:endParaRPr lang="en-US" altLang="zh-CN" dirty="0"/>
          </a:p>
          <a:p>
            <a:pPr>
              <a:spcBef>
                <a:spcPts val="1800"/>
              </a:spcBef>
            </a:pP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507892" y="4890181"/>
            <a:ext cx="306802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x </a:t>
            </a:r>
            <a:r>
              <a:rPr lang="en-US" altLang="zh-CN" sz="2000" dirty="0"/>
              <a:t>= 10;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add(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x</a:t>
            </a:r>
            <a:r>
              <a:rPr lang="en-US" altLang="zh-CN" sz="2000" dirty="0"/>
              <a:t>) {   return </a:t>
            </a:r>
            <a:r>
              <a:rPr lang="en-US" altLang="zh-CN" sz="2000" dirty="0" err="1">
                <a:solidFill>
                  <a:srgbClr val="0000FF"/>
                </a:solidFill>
              </a:rPr>
              <a:t>x</a:t>
            </a:r>
            <a:r>
              <a:rPr lang="en-US" altLang="zh-CN" sz="2000" dirty="0" err="1"/>
              <a:t>+y</a:t>
            </a:r>
            <a:r>
              <a:rPr lang="en-US" altLang="zh-CN" sz="2000" dirty="0"/>
              <a:t>;}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add(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en-US" altLang="zh-CN" sz="2000" dirty="0"/>
              <a:t>+1);</a:t>
            </a:r>
          </a:p>
        </p:txBody>
      </p:sp>
    </p:spTree>
    <p:extLst>
      <p:ext uri="{BB962C8B-B14F-4D97-AF65-F5344CB8AC3E}">
        <p14:creationId xmlns:p14="http://schemas.microsoft.com/office/powerpoint/2010/main" val="284488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Formal definitions about free and bound variables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77446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Recall  </a:t>
                </a:r>
                <a:r>
                  <a:rPr lang="en-US" altLang="zh-CN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M</a:t>
                </a:r>
                <a:r>
                  <a:rPr lang="en-US" altLang="zh-CN" dirty="0">
                    <a:sym typeface="Symbol" panose="05050102010706020507" pitchFamily="18" charset="2"/>
                  </a:rPr>
                  <a:t>, </a:t>
                </a:r>
                <a:r>
                  <a:rPr lang="en-US" altLang="zh-CN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  ::=  </a:t>
                </a:r>
                <a:r>
                  <a:rPr lang="en-US" altLang="zh-CN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US" altLang="zh-CN" dirty="0">
                    <a:sym typeface="Symbol" panose="05050102010706020507" pitchFamily="18" charset="2"/>
                  </a:rPr>
                  <a:t>  |  </a:t>
                </a:r>
                <a:r>
                  <a:rPr lang="en-US" altLang="zh-CN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x. M  </a:t>
                </a:r>
                <a:r>
                  <a:rPr lang="en-US" altLang="zh-CN" dirty="0">
                    <a:sym typeface="Symbol" panose="05050102010706020507" pitchFamily="18" charset="2"/>
                  </a:rPr>
                  <a:t>|  </a:t>
                </a:r>
                <a:r>
                  <a:rPr lang="en-US" altLang="zh-CN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M N</a:t>
                </a:r>
                <a:endParaRPr lang="en-US" altLang="zh-CN" dirty="0"/>
              </a:p>
              <a:p>
                <a:r>
                  <a:rPr lang="en-US" altLang="zh-CN" dirty="0" err="1"/>
                  <a:t>fv</a:t>
                </a:r>
                <a:r>
                  <a:rPr lang="en-US" altLang="zh-CN" dirty="0"/>
                  <a:t>(M): the set of free variables in M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  </a:t>
                </a:r>
                <a:r>
                  <a:rPr lang="en-US" altLang="zh-CN" sz="2400" dirty="0" err="1"/>
                  <a:t>fv</a:t>
                </a:r>
                <a:r>
                  <a:rPr lang="en-US" altLang="zh-CN" sz="2400" dirty="0"/>
                  <a:t>(x)  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sz="2400" dirty="0"/>
                  <a:t>  {x}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              </a:t>
                </a:r>
                <a:r>
                  <a:rPr lang="en-US" altLang="zh-CN" sz="2400" dirty="0" err="1"/>
                  <a:t>fv</a:t>
                </a:r>
                <a:r>
                  <a:rPr lang="en-US" altLang="zh-CN" sz="2400" dirty="0"/>
                  <a:t>(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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x.M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sz="2400" dirty="0">
                    <a:sym typeface="Symbol" panose="05050102010706020507" pitchFamily="18" charset="2"/>
                  </a:rPr>
                  <a:t>  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fv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(M) \ {x}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ym typeface="Symbol" panose="05050102010706020507" pitchFamily="18" charset="2"/>
                  </a:rPr>
                  <a:t>              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fv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(M N)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sz="2400" dirty="0">
                    <a:sym typeface="Symbol" panose="05050102010706020507" pitchFamily="18" charset="2"/>
                  </a:rPr>
                  <a:t>  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fv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(M)  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fv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(N)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Example</a:t>
                </a:r>
              </a:p>
              <a:p>
                <a:pPr marL="457200" lvl="1" indent="0">
                  <a:spcBef>
                    <a:spcPts val="1800"/>
                  </a:spcBef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       </a:t>
                </a:r>
                <a:r>
                  <a:rPr lang="en-US" altLang="zh-CN" dirty="0" err="1"/>
                  <a:t>fv</a:t>
                </a:r>
                <a:r>
                  <a:rPr lang="en-US" altLang="zh-CN" dirty="0"/>
                  <a:t>((</a:t>
                </a:r>
                <a:r>
                  <a:rPr lang="en-US" altLang="zh-CN" dirty="0">
                    <a:sym typeface="Symbol" panose="05050102010706020507" pitchFamily="18" charset="2"/>
                  </a:rPr>
                  <a:t>x. x) </a:t>
                </a:r>
                <a:r>
                  <a:rPr lang="en-US" altLang="zh-CN" dirty="0"/>
                  <a:t>x)  =  {x}</a:t>
                </a:r>
              </a:p>
              <a:p>
                <a:pPr marL="457200" lvl="1" indent="0">
                  <a:spcBef>
                    <a:spcPts val="1800"/>
                  </a:spcBef>
                  <a:buNone/>
                </a:pPr>
                <a:r>
                  <a:rPr lang="en-US" altLang="zh-CN" dirty="0"/>
                  <a:t>       </a:t>
                </a:r>
                <a:r>
                  <a:rPr lang="en-US" altLang="zh-CN" dirty="0" err="1"/>
                  <a:t>fv</a:t>
                </a:r>
                <a:r>
                  <a:rPr lang="en-US" altLang="zh-CN" dirty="0"/>
                  <a:t>((</a:t>
                </a:r>
                <a:r>
                  <a:rPr lang="en-US" altLang="zh-CN" dirty="0">
                    <a:sym typeface="Symbol" panose="05050102010706020507" pitchFamily="18" charset="2"/>
                  </a:rPr>
                  <a:t>x. x + y) </a:t>
                </a:r>
                <a:r>
                  <a:rPr lang="en-US" altLang="zh-CN" dirty="0"/>
                  <a:t>x)  =  {x, y}</a:t>
                </a:r>
                <a:endParaRPr lang="en-US" altLang="zh-CN" dirty="0">
                  <a:sym typeface="Symbol" panose="05050102010706020507" pitchFamily="18" charset="2"/>
                </a:endParaRPr>
              </a:p>
              <a:p>
                <a:pPr marL="457200" lvl="1" indent="0">
                  <a:spcBef>
                    <a:spcPts val="1800"/>
                  </a:spcBef>
                  <a:buNone/>
                </a:pPr>
                <a:endParaRPr lang="en-US" altLang="zh-CN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774467"/>
              </a:xfrm>
              <a:blipFill>
                <a:blip r:embed="rId2"/>
                <a:stretch>
                  <a:fillRect l="-1391" t="-2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5472722" y="3179521"/>
            <a:ext cx="2555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Defined by induction on terms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4985726" y="2977662"/>
            <a:ext cx="355356" cy="1147461"/>
          </a:xfrm>
          <a:prstGeom prst="rightBrace">
            <a:avLst>
              <a:gd name="adj1" fmla="val 46568"/>
              <a:gd name="adj2" fmla="val 4900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119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Formal definitions about free and bound variables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8187104" cy="4774467"/>
          </a:xfrm>
        </p:spPr>
        <p:txBody>
          <a:bodyPr>
            <a:normAutofit/>
          </a:bodyPr>
          <a:lstStyle/>
          <a:p>
            <a:r>
              <a:rPr lang="en-US" altLang="zh-CN" dirty="0"/>
              <a:t>Recall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 ::=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 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x. M  </a:t>
            </a:r>
            <a:r>
              <a:rPr lang="en-US" altLang="zh-CN" dirty="0">
                <a:sym typeface="Symbol" panose="05050102010706020507" pitchFamily="18" charset="2"/>
              </a:rPr>
              <a:t>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 N</a:t>
            </a:r>
            <a:endParaRPr lang="en-US" altLang="zh-CN" dirty="0"/>
          </a:p>
          <a:p>
            <a:r>
              <a:rPr lang="en-US" altLang="zh-CN" dirty="0" err="1"/>
              <a:t>fv</a:t>
            </a:r>
            <a:r>
              <a:rPr lang="en-US" altLang="zh-CN" dirty="0"/>
              <a:t>(M): the set of free variables in M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“x is a free variable in M”:   x  </a:t>
            </a:r>
            <a:r>
              <a:rPr lang="en-US" altLang="zh-CN" dirty="0" err="1">
                <a:sym typeface="Symbol" panose="05050102010706020507" pitchFamily="18" charset="2"/>
              </a:rPr>
              <a:t>fv</a:t>
            </a:r>
            <a:r>
              <a:rPr lang="en-US" altLang="zh-CN" dirty="0">
                <a:sym typeface="Symbol" panose="05050102010706020507" pitchFamily="18" charset="2"/>
              </a:rPr>
              <a:t>(M)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“x is a bound variable in M”:   ?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spcBef>
                <a:spcPts val="1800"/>
              </a:spcBef>
            </a:pPr>
            <a:r>
              <a:rPr lang="zh-CN" altLang="en-US" dirty="0">
                <a:sym typeface="Symbol" panose="05050102010706020507" pitchFamily="18" charset="2"/>
              </a:rPr>
              <a:t></a:t>
            </a:r>
            <a:r>
              <a:rPr lang="en-US" altLang="zh-CN" dirty="0">
                <a:sym typeface="Symbol" panose="05050102010706020507" pitchFamily="18" charset="2"/>
              </a:rPr>
              <a:t>-equivalence:      x. M = 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. M[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/x],  where y fresh</a:t>
            </a:r>
          </a:p>
        </p:txBody>
      </p:sp>
      <p:sp>
        <p:nvSpPr>
          <p:cNvPr id="9" name="椭圆 8"/>
          <p:cNvSpPr/>
          <p:nvPr/>
        </p:nvSpPr>
        <p:spPr>
          <a:xfrm>
            <a:off x="5193323" y="4102844"/>
            <a:ext cx="1113692" cy="62132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48628" y="4638644"/>
            <a:ext cx="3667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</a:rPr>
              <a:t>Substitution </a:t>
            </a:r>
            <a:r>
              <a:rPr lang="en-US" altLang="zh-CN" sz="2400" dirty="0">
                <a:solidFill>
                  <a:srgbClr val="FF0000"/>
                </a:solidFill>
              </a:rPr>
              <a:t>(defined later)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3EB610-5F3B-4BFD-BF62-8A9E12430F75}"/>
              </a:ext>
            </a:extLst>
          </p:cNvPr>
          <p:cNvSpPr/>
          <p:nvPr/>
        </p:nvSpPr>
        <p:spPr>
          <a:xfrm>
            <a:off x="816777" y="6223753"/>
            <a:ext cx="7510447" cy="376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(From now on, unless stated otherwise, we identify terms up to α-equivalence.)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24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points till now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Syntax: notation for defining functions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ym typeface="Symbol" panose="05050102010706020507" pitchFamily="18" charset="2"/>
              </a:rPr>
              <a:t>(Terms)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 ::=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 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x. M  </a:t>
            </a:r>
            <a:r>
              <a:rPr lang="en-US" altLang="zh-CN" dirty="0">
                <a:sym typeface="Symbol" panose="05050102010706020507" pitchFamily="18" charset="2"/>
              </a:rPr>
              <a:t>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 N</a:t>
            </a:r>
            <a:endParaRPr lang="en-US" altLang="zh-CN" dirty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Next: semantics (reduction rules)</a:t>
            </a:r>
          </a:p>
        </p:txBody>
      </p:sp>
    </p:spTree>
    <p:extLst>
      <p:ext uri="{BB962C8B-B14F-4D97-AF65-F5344CB8AC3E}">
        <p14:creationId xmlns:p14="http://schemas.microsoft.com/office/powerpoint/2010/main" val="2464485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reduction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4"/>
            <a:ext cx="7886701" cy="4623301"/>
          </a:xfrm>
        </p:spPr>
        <p:txBody>
          <a:bodyPr>
            <a:normAutofit/>
          </a:bodyPr>
          <a:lstStyle/>
          <a:p>
            <a:pPr lvl="0">
              <a:spcBef>
                <a:spcPts val="1200"/>
              </a:spcBef>
            </a:pPr>
            <a:r>
              <a:rPr lang="en-US" altLang="zh-CN" dirty="0">
                <a:solidFill>
                  <a:prstClr val="black"/>
                </a:solidFill>
              </a:rPr>
              <a:t>Basic rule is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 -reduction</a:t>
            </a:r>
          </a:p>
          <a:p>
            <a:pPr marL="0" lvl="0" indent="0">
              <a:buNone/>
            </a:pP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            </a:t>
            </a:r>
            <a:r>
              <a:rPr lang="en-US" altLang="zh-CN" dirty="0">
                <a:sym typeface="Symbol" panose="05050102010706020507" pitchFamily="18" charset="2"/>
              </a:rPr>
              <a:t>(x. M) N        M[N/x]        </a:t>
            </a:r>
            <a:r>
              <a:rPr lang="en-US" altLang="zh-CN" b="1" i="1" dirty="0">
                <a:solidFill>
                  <a:srgbClr val="FF0000"/>
                </a:solidFill>
              </a:rPr>
              <a:t>(Substitution)</a:t>
            </a:r>
          </a:p>
          <a:p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Repeatedly apply reduction rule to any sub-term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en-US" altLang="zh-CN" sz="2400" dirty="0"/>
              <a:t>Example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altLang="zh-CN" sz="2400" dirty="0"/>
              <a:t>          (</a:t>
            </a:r>
            <a:r>
              <a:rPr lang="en-US" altLang="zh-CN" sz="2400" dirty="0">
                <a:sym typeface="Symbol" panose="05050102010706020507" pitchFamily="18" charset="2"/>
              </a:rPr>
              <a:t>f.  x. f (f x)) (y. y+1) 5</a:t>
            </a: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  (x. </a:t>
            </a:r>
            <a:r>
              <a:rPr lang="en-US" altLang="zh-CN" sz="2400" dirty="0">
                <a:solidFill>
                  <a:srgbClr val="A00000"/>
                </a:solidFill>
                <a:sym typeface="Symbol" panose="05050102010706020507" pitchFamily="18" charset="2"/>
              </a:rPr>
              <a:t>(y. y+1)</a:t>
            </a:r>
            <a:r>
              <a:rPr lang="en-US" altLang="zh-CN" sz="2400" dirty="0">
                <a:sym typeface="Symbol" panose="05050102010706020507" pitchFamily="18" charset="2"/>
              </a:rPr>
              <a:t> (</a:t>
            </a:r>
            <a:r>
              <a:rPr lang="en-US" altLang="zh-CN" sz="2400" dirty="0">
                <a:solidFill>
                  <a:srgbClr val="A00000"/>
                </a:solidFill>
                <a:sym typeface="Symbol" panose="05050102010706020507" pitchFamily="18" charset="2"/>
              </a:rPr>
              <a:t>(y. y+1)</a:t>
            </a:r>
            <a:r>
              <a:rPr lang="en-US" altLang="zh-CN" sz="2400" dirty="0">
                <a:sym typeface="Symbol" panose="05050102010706020507" pitchFamily="18" charset="2"/>
              </a:rPr>
              <a:t> x)) 5</a:t>
            </a: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  (x. (y. y+1) (</a:t>
            </a:r>
            <a:r>
              <a:rPr lang="en-US" altLang="zh-CN" sz="2400" dirty="0">
                <a:solidFill>
                  <a:srgbClr val="A0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ym typeface="Symbol" panose="05050102010706020507" pitchFamily="18" charset="2"/>
              </a:rPr>
              <a:t>+1)) 5</a:t>
            </a: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  (x. </a:t>
            </a:r>
            <a:r>
              <a:rPr lang="en-US" altLang="zh-CN" sz="2400" dirty="0">
                <a:solidFill>
                  <a:srgbClr val="A00000"/>
                </a:solidFill>
                <a:sym typeface="Symbol" panose="05050102010706020507" pitchFamily="18" charset="2"/>
              </a:rPr>
              <a:t>(x+1)</a:t>
            </a:r>
            <a:r>
              <a:rPr lang="en-US" altLang="zh-CN" sz="2400" dirty="0">
                <a:sym typeface="Symbol" panose="05050102010706020507" pitchFamily="18" charset="2"/>
              </a:rPr>
              <a:t>+1) 5</a:t>
            </a: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  5+1+1  7</a:t>
            </a:r>
            <a:endParaRPr lang="en-US" altLang="zh-CN" sz="2400" dirty="0"/>
          </a:p>
        </p:txBody>
      </p:sp>
      <p:sp>
        <p:nvSpPr>
          <p:cNvPr id="4" name="椭圆 3"/>
          <p:cNvSpPr/>
          <p:nvPr/>
        </p:nvSpPr>
        <p:spPr>
          <a:xfrm>
            <a:off x="3224876" y="3859611"/>
            <a:ext cx="1003556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曲线连接符 4"/>
          <p:cNvCxnSpPr>
            <a:stCxn id="4" idx="1"/>
          </p:cNvCxnSpPr>
          <p:nvPr/>
        </p:nvCxnSpPr>
        <p:spPr>
          <a:xfrm rot="16200000" flipH="1" flipV="1">
            <a:off x="2528551" y="3103065"/>
            <a:ext cx="23225" cy="1663359"/>
          </a:xfrm>
          <a:prstGeom prst="curvedConnector4">
            <a:avLst>
              <a:gd name="adj1" fmla="val -984284"/>
              <a:gd name="adj2" fmla="val 992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228432" y="4317216"/>
            <a:ext cx="293077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曲线连接符 6"/>
          <p:cNvCxnSpPr>
            <a:stCxn id="6" idx="1"/>
          </p:cNvCxnSpPr>
          <p:nvPr/>
        </p:nvCxnSpPr>
        <p:spPr>
          <a:xfrm rot="16200000" flipH="1" flipV="1">
            <a:off x="3815719" y="4062525"/>
            <a:ext cx="137420" cy="773846"/>
          </a:xfrm>
          <a:prstGeom prst="curvedConnector4">
            <a:avLst>
              <a:gd name="adj1" fmla="val -96308"/>
              <a:gd name="adj2" fmla="val 994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3080084" y="4791128"/>
            <a:ext cx="571468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曲线连接符 8"/>
          <p:cNvCxnSpPr>
            <a:stCxn id="8" idx="1"/>
          </p:cNvCxnSpPr>
          <p:nvPr/>
        </p:nvCxnSpPr>
        <p:spPr>
          <a:xfrm rot="16200000" flipH="1" flipV="1">
            <a:off x="2691754" y="4460927"/>
            <a:ext cx="78297" cy="865742"/>
          </a:xfrm>
          <a:prstGeom prst="curvedConnector4">
            <a:avLst>
              <a:gd name="adj1" fmla="val -184399"/>
              <a:gd name="adj2" fmla="val 100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3026449" y="5224882"/>
            <a:ext cx="222903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曲线连接符 32"/>
          <p:cNvCxnSpPr>
            <a:stCxn id="32" idx="1"/>
          </p:cNvCxnSpPr>
          <p:nvPr/>
        </p:nvCxnSpPr>
        <p:spPr>
          <a:xfrm rot="16200000" flipH="1" flipV="1">
            <a:off x="2356877" y="4664486"/>
            <a:ext cx="78297" cy="1326132"/>
          </a:xfrm>
          <a:prstGeom prst="curvedConnector4">
            <a:avLst>
              <a:gd name="adj1" fmla="val -122932"/>
              <a:gd name="adj2" fmla="val 993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904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Substitution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070507" cy="4351338"/>
              </a:xfrm>
            </p:spPr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M[N/x]:  replace x by N in M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altLang="zh-CN" sz="2400" dirty="0">
                    <a:sym typeface="Symbol" panose="05050102010706020507" pitchFamily="18" charset="2"/>
                  </a:rPr>
                  <a:t>Defined by induction on terms</a:t>
                </a:r>
              </a:p>
              <a:p>
                <a:pPr marL="0" lvl="1" indent="0">
                  <a:spcBef>
                    <a:spcPts val="2400"/>
                  </a:spcBef>
                  <a:buNone/>
                </a:pPr>
                <a:r>
                  <a:rPr lang="en-US" altLang="zh-CN" dirty="0"/>
                  <a:t>x[N/x]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N</a:t>
                </a:r>
              </a:p>
              <a:p>
                <a:pPr marL="0" lvl="1" indent="0">
                  <a:spcBef>
                    <a:spcPts val="1200"/>
                  </a:spcBef>
                  <a:buNone/>
                </a:pPr>
                <a:r>
                  <a:rPr lang="en-US" altLang="zh-CN" dirty="0"/>
                  <a:t>y[N/x]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y</a:t>
                </a:r>
              </a:p>
              <a:p>
                <a:pPr marL="0" lvl="1" indent="0">
                  <a:spcBef>
                    <a:spcPts val="1200"/>
                  </a:spcBef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(M P)[N/x]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(M[N/x]) (P[N/x])</a:t>
                </a:r>
              </a:p>
              <a:p>
                <a:pPr marL="0" lvl="1" indent="0">
                  <a:spcBef>
                    <a:spcPts val="1200"/>
                  </a:spcBef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(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x.M</a:t>
                </a:r>
                <a:r>
                  <a:rPr lang="en-US" altLang="zh-CN" dirty="0">
                    <a:sym typeface="Symbol" panose="05050102010706020507" pitchFamily="18" charset="2"/>
                  </a:rPr>
                  <a:t>)[N/x]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x.M</a:t>
                </a:r>
                <a:r>
                  <a:rPr lang="en-US" altLang="zh-CN" dirty="0">
                    <a:sym typeface="Symbol" panose="05050102010706020507" pitchFamily="18" charset="2"/>
                  </a:rPr>
                  <a:t>    </a:t>
                </a:r>
                <a:r>
                  <a:rPr lang="en-US" altLang="zh-CN" b="1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US" altLang="zh-CN" b="1" i="1" dirty="0">
                    <a:solidFill>
                      <a:srgbClr val="FF0000"/>
                    </a:solidFill>
                  </a:rPr>
                  <a:t>Only replace free variables!)</a:t>
                </a:r>
                <a:endParaRPr lang="en-US" altLang="zh-CN" b="1" i="1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marL="0" lvl="1" indent="0">
                  <a:spcBef>
                    <a:spcPts val="1200"/>
                  </a:spcBef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(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y.M</a:t>
                </a:r>
                <a:r>
                  <a:rPr lang="en-US" altLang="zh-CN" dirty="0">
                    <a:sym typeface="Symbol" panose="05050102010706020507" pitchFamily="18" charset="2"/>
                  </a:rPr>
                  <a:t>)[N/x]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?</a:t>
                </a:r>
              </a:p>
              <a:p>
                <a:pPr marL="0" lvl="1" indent="0">
                  <a:spcBef>
                    <a:spcPts val="1000"/>
                  </a:spcBef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70507" cy="4351338"/>
              </a:xfrm>
              <a:blipFill>
                <a:blip r:embed="rId2"/>
                <a:stretch>
                  <a:fillRect l="-1360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标注 4"/>
          <p:cNvSpPr/>
          <p:nvPr/>
        </p:nvSpPr>
        <p:spPr>
          <a:xfrm>
            <a:off x="4824662" y="5041232"/>
            <a:ext cx="3573379" cy="962526"/>
          </a:xfrm>
          <a:prstGeom prst="wedgeRoundRectCallout">
            <a:avLst>
              <a:gd name="adj1" fmla="val -49039"/>
              <a:gd name="adj2" fmla="val -772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Because names of bound variables do </a:t>
            </a:r>
            <a:r>
              <a:rPr lang="en-US" altLang="zh-CN" sz="2400" b="1" i="1" dirty="0"/>
              <a:t>not </a:t>
            </a:r>
            <a:r>
              <a:rPr lang="en-US" altLang="zh-CN" sz="2400" dirty="0"/>
              <a:t>matter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858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</a:t>
            </a:r>
            <a:r>
              <a:rPr lang="en-US" altLang="zh-CN">
                <a:sym typeface="Symbol" panose="05050102010706020507" pitchFamily="18" charset="2"/>
              </a:rPr>
              <a:t> -calculus</a:t>
            </a:r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Programming language</a:t>
            </a:r>
          </a:p>
          <a:p>
            <a:pPr lvl="1"/>
            <a:r>
              <a:rPr lang="en-US" altLang="zh-CN" dirty="0"/>
              <a:t>Invented in 1930s, by </a:t>
            </a:r>
            <a:r>
              <a:rPr lang="en-US" altLang="zh-CN" u="sng" dirty="0"/>
              <a:t>Alonzo Church </a:t>
            </a:r>
            <a:r>
              <a:rPr lang="en-US" altLang="zh-CN" dirty="0"/>
              <a:t>and </a:t>
            </a:r>
            <a:r>
              <a:rPr lang="en-US" altLang="zh-CN" u="sng" dirty="0"/>
              <a:t>Stephen Cole Kleene</a:t>
            </a:r>
          </a:p>
          <a:p>
            <a:pPr>
              <a:spcBef>
                <a:spcPts val="2400"/>
              </a:spcBef>
            </a:pPr>
            <a:r>
              <a:rPr lang="en-US" altLang="zh-CN" dirty="0"/>
              <a:t>Model for computation</a:t>
            </a:r>
          </a:p>
          <a:p>
            <a:pPr lvl="1"/>
            <a:r>
              <a:rPr lang="en-US" altLang="zh-CN" u="sng" dirty="0"/>
              <a:t>Alan Turing</a:t>
            </a:r>
            <a:r>
              <a:rPr lang="en-US" altLang="zh-CN" dirty="0"/>
              <a:t>, 1937: Turing machines equal </a:t>
            </a:r>
            <a:r>
              <a:rPr lang="en-US" altLang="zh-CN" dirty="0">
                <a:sym typeface="Symbol" panose="05050102010706020507" pitchFamily="18" charset="2"/>
              </a:rPr>
              <a:t>-calculus</a:t>
            </a:r>
            <a:r>
              <a:rPr lang="en-US" altLang="zh-CN" dirty="0"/>
              <a:t> in expressiveness</a:t>
            </a:r>
          </a:p>
        </p:txBody>
      </p:sp>
    </p:spTree>
    <p:extLst>
      <p:ext uri="{BB962C8B-B14F-4D97-AF65-F5344CB8AC3E}">
        <p14:creationId xmlns:p14="http://schemas.microsoft.com/office/powerpoint/2010/main" val="2446108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Substitution – avoid name capture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99238"/>
          </a:xfrm>
        </p:spPr>
        <p:txBody>
          <a:bodyPr>
            <a:normAutofit/>
          </a:bodyPr>
          <a:lstStyle/>
          <a:p>
            <a:r>
              <a:rPr lang="en-US" altLang="zh-CN" dirty="0"/>
              <a:t>Example :   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x. x - y)[</a:t>
            </a:r>
            <a:r>
              <a:rPr lang="en-US" altLang="zh-CN" sz="2800" dirty="0">
                <a:sym typeface="Symbol" panose="05050102010706020507" pitchFamily="18" charset="2"/>
              </a:rPr>
              <a:t>x/y</a:t>
            </a:r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]</a:t>
            </a:r>
            <a:endParaRPr lang="en-US" altLang="zh-CN" dirty="0"/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/>
              <a:t>Substitute “blindly”:</a:t>
            </a:r>
            <a:r>
              <a:rPr lang="en-US" altLang="zh-CN" sz="2800" dirty="0"/>
              <a:t>     </a:t>
            </a:r>
            <a:r>
              <a:rPr lang="en-US" altLang="zh-CN" sz="2800" dirty="0">
                <a:sym typeface="Symbol" panose="05050102010706020507" pitchFamily="18" charset="2"/>
              </a:rPr>
              <a:t>x. x - 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marL="0" lvl="1" indent="0">
              <a:spcBef>
                <a:spcPts val="1800"/>
              </a:spcBef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Problem: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unintended name capture!!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/>
              <a:t>Solution: </a:t>
            </a:r>
            <a:r>
              <a:rPr lang="en-US" altLang="zh-CN" dirty="0">
                <a:solidFill>
                  <a:srgbClr val="FF0000"/>
                </a:solidFill>
              </a:rPr>
              <a:t>rename bound variables before substitution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  (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x. x - y)[</a:t>
            </a:r>
            <a:r>
              <a:rPr lang="en-US" altLang="zh-CN" dirty="0">
                <a:sym typeface="Symbol" panose="05050102010706020507" pitchFamily="18" charset="2"/>
              </a:rPr>
              <a:t>x/y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] </a:t>
            </a:r>
          </a:p>
          <a:p>
            <a:pPr marL="0" indent="0">
              <a:buNone/>
            </a:pP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=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.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 - y)[</a:t>
            </a:r>
            <a:r>
              <a:rPr lang="en-US" altLang="zh-CN" dirty="0">
                <a:sym typeface="Symbol" panose="05050102010706020507" pitchFamily="18" charset="2"/>
              </a:rPr>
              <a:t>x/y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]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= 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ym typeface="Symbol" panose="05050102010706020507" pitchFamily="18" charset="2"/>
              </a:rPr>
              <a:t>.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ym typeface="Symbol" panose="05050102010706020507" pitchFamily="18" charset="2"/>
              </a:rPr>
              <a:t> - 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49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Substitution – avoid name capture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99238"/>
          </a:xfrm>
        </p:spPr>
        <p:txBody>
          <a:bodyPr>
            <a:normAutofit/>
          </a:bodyPr>
          <a:lstStyle/>
          <a:p>
            <a:r>
              <a:rPr lang="en-US" altLang="zh-CN" dirty="0"/>
              <a:t>Example :   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x. f (f x))[</a:t>
            </a:r>
            <a:r>
              <a:rPr lang="en-US" altLang="zh-CN" sz="2800" dirty="0">
                <a:sym typeface="Symbol" panose="05050102010706020507" pitchFamily="18" charset="2"/>
              </a:rPr>
              <a:t>(y. </a:t>
            </a:r>
            <a:r>
              <a:rPr lang="en-US" altLang="zh-CN" sz="2800" dirty="0" err="1">
                <a:sym typeface="Symbol" panose="05050102010706020507" pitchFamily="18" charset="2"/>
              </a:rPr>
              <a:t>y+x</a:t>
            </a:r>
            <a:r>
              <a:rPr lang="en-US" altLang="zh-CN" sz="2800" dirty="0">
                <a:sym typeface="Symbol" panose="05050102010706020507" pitchFamily="18" charset="2"/>
              </a:rPr>
              <a:t>)/f</a:t>
            </a:r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]</a:t>
            </a:r>
            <a:endParaRPr lang="en-US" altLang="zh-CN" dirty="0"/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/>
              <a:t>Substitute “blindly”:</a:t>
            </a:r>
            <a:r>
              <a:rPr lang="en-US" altLang="zh-CN" sz="2800" dirty="0"/>
              <a:t>     </a:t>
            </a:r>
            <a:r>
              <a:rPr lang="en-US" altLang="zh-CN" sz="2800" dirty="0">
                <a:sym typeface="Symbol" panose="05050102010706020507" pitchFamily="18" charset="2"/>
              </a:rPr>
              <a:t>x. 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(y. </a:t>
            </a:r>
            <a:r>
              <a:rPr lang="en-US" altLang="zh-CN" sz="2800" dirty="0" err="1">
                <a:solidFill>
                  <a:srgbClr val="0000FF"/>
                </a:solidFill>
                <a:sym typeface="Symbol" panose="05050102010706020507" pitchFamily="18" charset="2"/>
              </a:rPr>
              <a:t>y+x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) 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(y. </a:t>
            </a:r>
            <a:r>
              <a:rPr lang="en-US" altLang="zh-CN" sz="2800" dirty="0" err="1">
                <a:solidFill>
                  <a:srgbClr val="0000FF"/>
                </a:solidFill>
                <a:sym typeface="Symbol" panose="05050102010706020507" pitchFamily="18" charset="2"/>
              </a:rPr>
              <a:t>y+x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 x)</a:t>
            </a:r>
          </a:p>
          <a:p>
            <a:pPr marL="0" lvl="1" indent="0">
              <a:spcBef>
                <a:spcPts val="1800"/>
              </a:spcBef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Problem: x in (y. </a:t>
            </a:r>
            <a:r>
              <a:rPr lang="en-US" altLang="zh-CN" sz="2800" dirty="0" err="1">
                <a:sym typeface="Symbol" panose="05050102010706020507" pitchFamily="18" charset="2"/>
              </a:rPr>
              <a:t>y+x</a:t>
            </a:r>
            <a:r>
              <a:rPr lang="en-US" altLang="zh-CN" sz="2800" dirty="0">
                <a:sym typeface="Symbol" panose="05050102010706020507" pitchFamily="18" charset="2"/>
              </a:rPr>
              <a:t>) got bound –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unintended name capture!!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/>
              <a:t>Solution: </a:t>
            </a:r>
            <a:r>
              <a:rPr lang="en-US" altLang="zh-CN" dirty="0">
                <a:solidFill>
                  <a:srgbClr val="FF0000"/>
                </a:solidFill>
              </a:rPr>
              <a:t>rename bound variables before substitution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  (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x. f (f x))[</a:t>
            </a:r>
            <a:r>
              <a:rPr lang="en-US" altLang="zh-CN" dirty="0">
                <a:sym typeface="Symbol" panose="05050102010706020507" pitchFamily="18" charset="2"/>
              </a:rPr>
              <a:t>(y.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)/f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] </a:t>
            </a:r>
          </a:p>
          <a:p>
            <a:pPr marL="0" indent="0">
              <a:buNone/>
            </a:pP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=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. f (f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))[</a:t>
            </a:r>
            <a:r>
              <a:rPr lang="en-US" altLang="zh-CN" dirty="0">
                <a:sym typeface="Symbol" panose="05050102010706020507" pitchFamily="18" charset="2"/>
              </a:rPr>
              <a:t>(y.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)/f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]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= 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ym typeface="Symbol" panose="05050102010706020507" pitchFamily="18" charset="2"/>
              </a:rPr>
              <a:t>. (y.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 ((y.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60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Substitution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070507" cy="4351338"/>
              </a:xfrm>
            </p:spPr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M[N/x]:  replace x by N in M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marL="0" lvl="1" indent="0">
                  <a:spcBef>
                    <a:spcPts val="2400"/>
                  </a:spcBef>
                  <a:buNone/>
                </a:pPr>
                <a:r>
                  <a:rPr lang="en-US" altLang="zh-CN" dirty="0"/>
                  <a:t>x[N/x]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N</a:t>
                </a:r>
              </a:p>
              <a:p>
                <a:pPr marL="0" lvl="1" indent="0">
                  <a:spcBef>
                    <a:spcPts val="1200"/>
                  </a:spcBef>
                  <a:buNone/>
                </a:pPr>
                <a:r>
                  <a:rPr lang="en-US" altLang="zh-CN" dirty="0"/>
                  <a:t>y[N/x]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y</a:t>
                </a:r>
              </a:p>
              <a:p>
                <a:pPr marL="0" lvl="1" indent="0">
                  <a:spcBef>
                    <a:spcPts val="1200"/>
                  </a:spcBef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(M P)[N/x]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(M[N/x]) (P[N/x])</a:t>
                </a:r>
              </a:p>
              <a:p>
                <a:pPr marL="0" lvl="1" indent="0">
                  <a:spcBef>
                    <a:spcPts val="1200"/>
                  </a:spcBef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(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x.M</a:t>
                </a:r>
                <a:r>
                  <a:rPr lang="en-US" altLang="zh-CN" dirty="0">
                    <a:sym typeface="Symbol" panose="05050102010706020507" pitchFamily="18" charset="2"/>
                  </a:rPr>
                  <a:t>)[N/x]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x.M</a:t>
                </a:r>
                <a:endParaRPr lang="en-US" altLang="zh-CN" dirty="0">
                  <a:sym typeface="Symbol" panose="05050102010706020507" pitchFamily="18" charset="2"/>
                </a:endParaRPr>
              </a:p>
              <a:p>
                <a:pPr marL="0" lvl="1" indent="0">
                  <a:spcBef>
                    <a:spcPts val="1200"/>
                  </a:spcBef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(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y.M</a:t>
                </a:r>
                <a:r>
                  <a:rPr lang="en-US" altLang="zh-CN" dirty="0">
                    <a:sym typeface="Symbol" panose="05050102010706020507" pitchFamily="18" charset="2"/>
                  </a:rPr>
                  <a:t>)[N/x]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y.(M[N/x]),    if y 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fv</a:t>
                </a:r>
                <a:r>
                  <a:rPr lang="en-US" altLang="zh-CN" dirty="0">
                    <a:sym typeface="Symbol" panose="05050102010706020507" pitchFamily="18" charset="2"/>
                  </a:rPr>
                  <a:t>(N)</a:t>
                </a:r>
              </a:p>
              <a:p>
                <a:pPr marL="0" lvl="1" indent="0">
                  <a:spcBef>
                    <a:spcPts val="1200"/>
                  </a:spcBef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(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y.M</a:t>
                </a:r>
                <a:r>
                  <a:rPr lang="en-US" altLang="zh-CN" dirty="0">
                    <a:sym typeface="Symbol" panose="05050102010706020507" pitchFamily="18" charset="2"/>
                  </a:rPr>
                  <a:t>)[N/x]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z.(M[z/y][N/x]),    if y 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fv</a:t>
                </a:r>
                <a:r>
                  <a:rPr lang="en-US" altLang="zh-CN" dirty="0">
                    <a:sym typeface="Symbol" panose="05050102010706020507" pitchFamily="18" charset="2"/>
                  </a:rPr>
                  <a:t>(N) and </a:t>
                </a:r>
                <a:r>
                  <a:rPr lang="en-US" altLang="zh-CN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z fresh</a:t>
                </a:r>
              </a:p>
              <a:p>
                <a:pPr marL="0" lvl="1" indent="0">
                  <a:spcBef>
                    <a:spcPts val="1000"/>
                  </a:spcBef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70507" cy="4351338"/>
              </a:xfrm>
              <a:blipFill>
                <a:blip r:embed="rId2"/>
                <a:stretch>
                  <a:fillRect l="-1360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628650" y="5503194"/>
            <a:ext cx="7387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</a:rPr>
              <a:t>Easy rule: always rename variables to be distinct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7185860" y="4001294"/>
            <a:ext cx="1660358" cy="709863"/>
          </a:xfrm>
          <a:prstGeom prst="wedgeRoundRectCallout">
            <a:avLst>
              <a:gd name="adj1" fmla="val -40399"/>
              <a:gd name="adj2" fmla="val 930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/>
              <a:t>z is unused</a:t>
            </a:r>
            <a:endParaRPr lang="zh-CN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861025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of substitution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2055269"/>
            <a:ext cx="7886700" cy="52863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(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x. (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y. y z) (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w. w) z x)[y/z]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4587" y="3477125"/>
            <a:ext cx="6641431" cy="52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>
                <a:sym typeface="Symbol" panose="05050102010706020507" pitchFamily="18" charset="2"/>
              </a:rPr>
              <a:t>   (</a:t>
            </a:r>
            <a:r>
              <a:rPr lang="zh-CN" altLang="en-US">
                <a:sym typeface="Symbol" panose="05050102010706020507" pitchFamily="18" charset="2"/>
              </a:rPr>
              <a:t></a:t>
            </a:r>
            <a:r>
              <a:rPr lang="en-US" altLang="zh-CN">
                <a:sym typeface="Symbol" panose="05050102010706020507" pitchFamily="18" charset="2"/>
              </a:rPr>
              <a:t>x. (</a:t>
            </a:r>
            <a:r>
              <a:rPr lang="zh-CN" altLang="en-US">
                <a:sym typeface="Symbol" panose="05050102010706020507" pitchFamily="18" charset="2"/>
              </a:rPr>
              <a:t></a:t>
            </a:r>
            <a:r>
              <a:rPr lang="en-US" altLang="zh-CN">
                <a:sym typeface="Symbol" panose="05050102010706020507" pitchFamily="18" charset="2"/>
              </a:rPr>
              <a:t>y. y y) z x)[(f x)/z]</a:t>
            </a:r>
            <a:endParaRPr lang="en-US" altLang="zh-CN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83513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 rules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C870A3F-A15E-4ABD-BC45-2F51830AD0A9}"/>
              </a:ext>
            </a:extLst>
          </p:cNvPr>
          <p:cNvGrpSpPr/>
          <p:nvPr/>
        </p:nvGrpSpPr>
        <p:grpSpPr>
          <a:xfrm>
            <a:off x="5607583" y="2743200"/>
            <a:ext cx="3212431" cy="2965342"/>
            <a:chOff x="5450305" y="2743200"/>
            <a:chExt cx="3212431" cy="2965342"/>
          </a:xfrm>
        </p:grpSpPr>
        <p:sp>
          <p:nvSpPr>
            <p:cNvPr id="6" name="右大括号 5"/>
            <p:cNvSpPr/>
            <p:nvPr/>
          </p:nvSpPr>
          <p:spPr>
            <a:xfrm>
              <a:off x="5450305" y="2743200"/>
              <a:ext cx="457200" cy="2965342"/>
            </a:xfrm>
            <a:prstGeom prst="rightBrace">
              <a:avLst>
                <a:gd name="adj1" fmla="val 42544"/>
                <a:gd name="adj2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051884" y="3748404"/>
              <a:ext cx="2610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sym typeface="Symbol" panose="05050102010706020507" pitchFamily="18" charset="2"/>
                </a:rPr>
                <a:t>Repeatedly apply () to any sub-term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251300" y="1690689"/>
                <a:ext cx="3427605" cy="661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 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00" y="1690689"/>
                <a:ext cx="3427605" cy="6616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986556" y="2630548"/>
                <a:ext cx="2099421" cy="839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56" y="2630548"/>
                <a:ext cx="2099421" cy="8396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959113" y="4866260"/>
                <a:ext cx="2316660" cy="842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113" y="4866260"/>
                <a:ext cx="2316660" cy="8422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959113" y="3748404"/>
                <a:ext cx="2154308" cy="839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113" y="3748404"/>
                <a:ext cx="2154308" cy="8396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5607583" y="1643978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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3117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2586789"/>
            <a:ext cx="7886700" cy="3241258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(f. f x) (y. y)   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// apply ()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 (f x)[(y. y)/f]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= (y. y) x              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// apply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()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 y[x/y]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= x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E8A421-8185-4ADE-8F97-410061988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862" y="201291"/>
            <a:ext cx="3108961" cy="3267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676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4587" y="2611895"/>
            <a:ext cx="7886700" cy="3705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(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y. 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x. x - y) x     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// apply ()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 (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x. x - y)[x/y]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= 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z. ((x - y)[z/x][x/y])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= 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z. ((z - y)[x/y])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= 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z. z - x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9645E4-4E6F-42B8-ADA8-F7C8FFF56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862" y="201291"/>
            <a:ext cx="3108961" cy="3267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938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74743" y="3621505"/>
            <a:ext cx="4398045" cy="1852863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 </a:t>
            </a:r>
            <a:r>
              <a:rPr lang="zh-CN" altLang="en-US" dirty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x. (</a:t>
            </a:r>
            <a:r>
              <a:rPr lang="zh-CN" altLang="en-US" dirty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y. y+1) x   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// 4</a:t>
            </a:r>
            <a:r>
              <a:rPr lang="en-US" altLang="zh-CN" baseline="30000" dirty="0">
                <a:solidFill>
                  <a:srgbClr val="FF0000"/>
                </a:solidFill>
                <a:sym typeface="Symbol" panose="05050102010706020507" pitchFamily="18" charset="2"/>
              </a:rPr>
              <a:t>th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rule</a:t>
            </a:r>
            <a:endParaRPr lang="en-US" altLang="zh-CN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marL="0" lv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marL="0"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zh-CN" altLang="en-US" dirty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x. x+1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2" name="内容占位符 3"/>
          <p:cNvSpPr txBox="1">
            <a:spLocks/>
          </p:cNvSpPr>
          <p:nvPr/>
        </p:nvSpPr>
        <p:spPr>
          <a:xfrm>
            <a:off x="5080890" y="3797323"/>
            <a:ext cx="3350239" cy="1501226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y. y+1) x   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// () rule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(y+1)[x/y]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prstClr val="black"/>
                </a:solidFill>
              </a:rPr>
              <a:t>= x+1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13" name="左箭头 12"/>
          <p:cNvSpPr/>
          <p:nvPr/>
        </p:nvSpPr>
        <p:spPr>
          <a:xfrm>
            <a:off x="4678828" y="4409164"/>
            <a:ext cx="387920" cy="27754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8E769D-32E2-4A04-BFC9-B6CDC17EA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862" y="201291"/>
            <a:ext cx="3108961" cy="3267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6724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3392585"/>
            <a:ext cx="8178466" cy="2447174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 </a:t>
            </a:r>
            <a:r>
              <a:rPr lang="en-US" altLang="zh-CN" sz="2400" dirty="0">
                <a:sym typeface="Symbol" panose="05050102010706020507" pitchFamily="18" charset="2"/>
              </a:rPr>
              <a:t>(f. z. f (f z)) (y. </a:t>
            </a:r>
            <a:r>
              <a:rPr lang="en-US" altLang="zh-CN" sz="2400" dirty="0" err="1">
                <a:sym typeface="Symbol" panose="05050102010706020507" pitchFamily="18" charset="2"/>
              </a:rPr>
              <a:t>y+x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      // apply ()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z. (y. </a:t>
            </a:r>
            <a:r>
              <a:rPr lang="en-US" altLang="zh-CN" sz="2400" dirty="0" err="1">
                <a:sym typeface="Symbol" panose="05050102010706020507" pitchFamily="18" charset="2"/>
              </a:rPr>
              <a:t>y+x</a:t>
            </a:r>
            <a:r>
              <a:rPr lang="en-US" altLang="zh-CN" sz="2400" dirty="0">
                <a:sym typeface="Symbol" panose="05050102010706020507" pitchFamily="18" charset="2"/>
              </a:rPr>
              <a:t>) ((y. </a:t>
            </a:r>
            <a:r>
              <a:rPr lang="en-US" altLang="zh-CN" sz="2400" dirty="0" err="1">
                <a:sym typeface="Symbol" panose="05050102010706020507" pitchFamily="18" charset="2"/>
              </a:rPr>
              <a:t>y+x</a:t>
            </a:r>
            <a:r>
              <a:rPr lang="en-US" altLang="zh-CN" sz="2400" dirty="0">
                <a:sym typeface="Symbol" panose="05050102010706020507" pitchFamily="18" charset="2"/>
              </a:rPr>
              <a:t>) z)   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// apply () and the 3</a:t>
            </a:r>
            <a:r>
              <a:rPr lang="en-US" altLang="zh-CN" sz="24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rd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&amp;4</a:t>
            </a:r>
            <a:r>
              <a:rPr lang="en-US" altLang="zh-CN" sz="24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th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rules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z. (y. </a:t>
            </a:r>
            <a:r>
              <a:rPr lang="en-US" altLang="zh-CN" sz="2400" dirty="0" err="1">
                <a:sym typeface="Symbol" panose="05050102010706020507" pitchFamily="18" charset="2"/>
              </a:rPr>
              <a:t>y+x</a:t>
            </a:r>
            <a:r>
              <a:rPr lang="en-US" altLang="zh-CN" sz="2400" dirty="0">
                <a:sym typeface="Symbol" panose="05050102010706020507" pitchFamily="18" charset="2"/>
              </a:rPr>
              <a:t>) (</a:t>
            </a:r>
            <a:r>
              <a:rPr lang="en-US" altLang="zh-CN" sz="2400" dirty="0" err="1">
                <a:sym typeface="Symbol" panose="05050102010706020507" pitchFamily="18" charset="2"/>
              </a:rPr>
              <a:t>z+x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               // apply () and the 4</a:t>
            </a:r>
            <a:r>
              <a:rPr lang="en-US" altLang="zh-CN" sz="24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th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rule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z. </a:t>
            </a:r>
            <a:r>
              <a:rPr lang="en-US" altLang="zh-CN" sz="2400" dirty="0" err="1">
                <a:sym typeface="Symbol" panose="05050102010706020507" pitchFamily="18" charset="2"/>
              </a:rPr>
              <a:t>z+x+x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F88667-A37A-4553-A3CA-0968E6249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862" y="201291"/>
            <a:ext cx="3108961" cy="3267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3996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 form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Symbol" panose="05050102010706020507" pitchFamily="18" charset="2"/>
              </a:rPr>
              <a:t>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en-US" altLang="zh-CN" dirty="0" err="1">
                <a:sym typeface="Symbol" panose="05050102010706020507" pitchFamily="18" charset="2"/>
              </a:rPr>
              <a:t>redex</a:t>
            </a:r>
            <a:r>
              <a:rPr lang="en-US" altLang="zh-CN" dirty="0">
                <a:sym typeface="Symbol" panose="05050102010706020507" pitchFamily="18" charset="2"/>
              </a:rPr>
              <a:t>: a term of the form (</a:t>
            </a:r>
            <a:r>
              <a:rPr lang="en-US" altLang="zh-CN" dirty="0" err="1">
                <a:sym typeface="Symbol" panose="05050102010706020507" pitchFamily="18" charset="2"/>
              </a:rPr>
              <a:t>x.M</a:t>
            </a:r>
            <a:r>
              <a:rPr lang="en-US" altLang="zh-CN" dirty="0">
                <a:sym typeface="Symbol" panose="05050102010706020507" pitchFamily="18" charset="2"/>
              </a:rPr>
              <a:t>) N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-normal form: a term containing no </a:t>
            </a:r>
            <a:r>
              <a:rPr lang="zh-CN" altLang="en-US" dirty="0">
                <a:sym typeface="Symbol" panose="05050102010706020507" pitchFamily="18" charset="2"/>
              </a:rPr>
              <a:t>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en-US" altLang="zh-CN" dirty="0" err="1">
                <a:sym typeface="Symbol" panose="05050102010706020507" pitchFamily="18" charset="2"/>
              </a:rPr>
              <a:t>redex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Aft>
                <a:spcPts val="1200"/>
              </a:spcAft>
            </a:pP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Stopping point: cannot further apply </a:t>
            </a:r>
            <a:r>
              <a:rPr lang="zh-CN" altLang="en-US" dirty="0">
                <a:sym typeface="Symbol" panose="05050102010706020507" pitchFamily="18" charset="2"/>
              </a:rPr>
              <a:t>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reduction rules</a:t>
            </a:r>
          </a:p>
          <a:p>
            <a:pPr marL="0" lvl="0" indent="0">
              <a:buNone/>
            </a:pP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(f. x. f (f x)) (y. y+1)</a:t>
            </a:r>
            <a:r>
              <a:rPr lang="en-US" altLang="zh-CN" sz="2400" dirty="0">
                <a:sym typeface="Symbol" panose="05050102010706020507" pitchFamily="18" charset="2"/>
              </a:rPr>
              <a:t> 2</a:t>
            </a:r>
          </a:p>
          <a:p>
            <a:pPr marL="0" lv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( x. (y. y+1)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y+1) x)</a:t>
            </a:r>
            <a:r>
              <a:rPr lang="en-US" altLang="zh-CN" sz="2400" dirty="0">
                <a:sym typeface="Symbol" panose="05050102010706020507" pitchFamily="18" charset="2"/>
              </a:rPr>
              <a:t> ) 2</a:t>
            </a:r>
          </a:p>
          <a:p>
            <a:pPr marL="0" lv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( x.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(y. y+1) (x+1) 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2</a:t>
            </a:r>
          </a:p>
          <a:p>
            <a:pPr marL="0" lv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 x. x+1+1 ) 2</a:t>
            </a: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2+1+1                 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(-n</a:t>
            </a:r>
            <a:r>
              <a:rPr lang="en-US" altLang="zh-CN" sz="2400" b="1" dirty="0">
                <a:solidFill>
                  <a:srgbClr val="FF0000"/>
                </a:solidFill>
              </a:rPr>
              <a:t>ormal form)</a:t>
            </a:r>
            <a:endParaRPr lang="zh-CN" altLang="en-US" sz="2400" b="1" dirty="0"/>
          </a:p>
          <a:p>
            <a:pPr lvl="1"/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圆角矩形标注 7"/>
          <p:cNvSpPr/>
          <p:nvPr/>
        </p:nvSpPr>
        <p:spPr>
          <a:xfrm>
            <a:off x="1059178" y="5858423"/>
            <a:ext cx="6833539" cy="453476"/>
          </a:xfrm>
          <a:prstGeom prst="wedgeRoundRectCallout">
            <a:avLst>
              <a:gd name="adj1" fmla="val -40878"/>
              <a:gd name="adj2" fmla="val -847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Can further reduce to 4 if </a:t>
            </a:r>
            <a:r>
              <a:rPr lang="en-US" altLang="zh-CN" sz="2400" dirty="0">
                <a:solidFill>
                  <a:schemeClr val="bg1"/>
                </a:solidFill>
                <a:sym typeface="Symbol" panose="05050102010706020507" pitchFamily="18" charset="2"/>
              </a:rPr>
              <a:t>having reduction rules for +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539061" y="1203158"/>
            <a:ext cx="2899213" cy="622467"/>
          </a:xfrm>
          <a:prstGeom prst="wedgeRoundRectCallout">
            <a:avLst>
              <a:gd name="adj1" fmla="val -72003"/>
              <a:gd name="adj2" fmla="val 563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u="sng" dirty="0">
                <a:solidFill>
                  <a:schemeClr val="bg1"/>
                </a:solidFill>
              </a:rPr>
              <a:t>red</a:t>
            </a:r>
            <a:r>
              <a:rPr lang="en-US" altLang="zh-CN" sz="2400" dirty="0">
                <a:solidFill>
                  <a:schemeClr val="bg1"/>
                </a:solidFill>
              </a:rPr>
              <a:t>ucible </a:t>
            </a:r>
            <a:r>
              <a:rPr lang="en-US" altLang="zh-CN" sz="2400" u="sng" dirty="0">
                <a:solidFill>
                  <a:schemeClr val="bg1"/>
                </a:solidFill>
              </a:rPr>
              <a:t>ex</a:t>
            </a:r>
            <a:r>
              <a:rPr lang="en-US" altLang="zh-CN" sz="2400" dirty="0">
                <a:solidFill>
                  <a:schemeClr val="bg1"/>
                </a:solidFill>
              </a:rPr>
              <a:t>pression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learn </a:t>
            </a:r>
            <a:r>
              <a:rPr lang="en-US" altLang="zh-CN" dirty="0">
                <a:sym typeface="Symbol" panose="05050102010706020507" pitchFamily="18" charset="2"/>
              </a:rPr>
              <a:t>-calculus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Foundations of functional programming</a:t>
            </a:r>
          </a:p>
          <a:p>
            <a:pPr lvl="1"/>
            <a:r>
              <a:rPr lang="en-US" altLang="zh-CN" dirty="0"/>
              <a:t>Lisp, ML, Haskell, …</a:t>
            </a:r>
          </a:p>
          <a:p>
            <a:r>
              <a:rPr lang="en-US" altLang="zh-CN" dirty="0"/>
              <a:t>Often used as a core language to study language theories</a:t>
            </a:r>
          </a:p>
          <a:p>
            <a:pPr lvl="1"/>
            <a:r>
              <a:rPr lang="en-US" altLang="zh-CN" dirty="0"/>
              <a:t>Type system</a:t>
            </a:r>
          </a:p>
          <a:p>
            <a:pPr lvl="1"/>
            <a:r>
              <a:rPr lang="en-US" altLang="zh-CN" dirty="0"/>
              <a:t>Scope and binding</a:t>
            </a:r>
          </a:p>
          <a:p>
            <a:pPr lvl="1"/>
            <a:r>
              <a:rPr lang="en-US" altLang="zh-CN" dirty="0"/>
              <a:t>Higher-order functions</a:t>
            </a:r>
          </a:p>
          <a:p>
            <a:pPr lvl="1"/>
            <a:r>
              <a:rPr lang="en-US" altLang="zh-CN" dirty="0"/>
              <a:t>Denotational semantics</a:t>
            </a:r>
          </a:p>
          <a:p>
            <a:pPr lvl="1"/>
            <a:r>
              <a:rPr lang="en-US" altLang="zh-CN" dirty="0"/>
              <a:t>Program equivalence</a:t>
            </a:r>
          </a:p>
          <a:p>
            <a:pPr lvl="1"/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87411" y="3668584"/>
            <a:ext cx="3547697" cy="1554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x = 0;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10;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 {  x++;  }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x = “</a:t>
            </a:r>
            <a:r>
              <a:rPr lang="en-US" altLang="zh-CN" sz="2000" dirty="0" err="1">
                <a:solidFill>
                  <a:srgbClr val="FF0000"/>
                </a:solidFill>
              </a:rPr>
              <a:t>abcd</a:t>
            </a:r>
            <a:r>
              <a:rPr lang="en-US" altLang="zh-CN" sz="2000" dirty="0">
                <a:solidFill>
                  <a:srgbClr val="FF0000"/>
                </a:solidFill>
              </a:rPr>
              <a:t>”; // bug (mistype)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++;  // bug (out of scope)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98705" y="5498122"/>
            <a:ext cx="4306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/>
              <a:t>How to formally define and rule out these bugs?</a:t>
            </a:r>
            <a:endParaRPr lang="zh-CN" alt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926540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024F1-020F-4B79-99D2-8EE42CD9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 form – examples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86BF1-38AA-4F65-AE73-79D7D774F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Symbol" panose="05050102010706020507" pitchFamily="18" charset="2"/>
              </a:rPr>
              <a:t>x. y. x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Yes</a:t>
            </a:r>
          </a:p>
          <a:p>
            <a:pPr lvl="1"/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(x. y. x) (z. z)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No</a:t>
            </a:r>
          </a:p>
          <a:p>
            <a:pPr lvl="1"/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x. (y. x) (z. z)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9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649" y="365126"/>
            <a:ext cx="8431129" cy="1325563"/>
          </a:xfrm>
        </p:spPr>
        <p:txBody>
          <a:bodyPr/>
          <a:lstStyle/>
          <a:p>
            <a:r>
              <a:rPr lang="en-US" altLang="zh-CN" dirty="0"/>
              <a:t>Confluence (Church-Rosser Property)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7200" y="3304835"/>
            <a:ext cx="4145237" cy="2267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(f. x. f (f x)) (y. y+1)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( x. (y. y+1)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y+1) x)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)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( x.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(y. y+1) (x+1) 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 x. x+1+1 )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2+1+1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804324" y="3304836"/>
            <a:ext cx="4145237" cy="2267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(f. x. f (f x)) (y. y+1)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( x. (y. y+1)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y+1) x)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)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 x. (y. y+1) (x+1) )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(y. y+1) (2+1)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2+1+1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90689"/>
            <a:ext cx="1074513" cy="111261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28646" y="2293921"/>
            <a:ext cx="65325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Final result (if there is one) is uniquely determined.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31713" y="1741341"/>
            <a:ext cx="473751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Terms can be evaluated in any order.</a:t>
            </a:r>
          </a:p>
        </p:txBody>
      </p:sp>
    </p:spTree>
    <p:extLst>
      <p:ext uri="{BB962C8B-B14F-4D97-AF65-F5344CB8AC3E}">
        <p14:creationId xmlns:p14="http://schemas.microsoft.com/office/powerpoint/2010/main" val="436842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Formalizing Confluence Theorem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63182"/>
          </a:xfrm>
        </p:spPr>
        <p:txBody>
          <a:bodyPr>
            <a:normAutofit/>
          </a:bodyPr>
          <a:lstStyle/>
          <a:p>
            <a:r>
              <a:rPr lang="en-US" altLang="zh-CN" dirty="0"/>
              <a:t>M </a:t>
            </a:r>
            <a:r>
              <a:rPr lang="en-US" altLang="zh-CN" dirty="0">
                <a:sym typeface="Symbol" panose="05050102010706020507" pitchFamily="18" charset="2"/>
              </a:rPr>
              <a:t>* M’ :  zero-or-more steps of </a:t>
            </a:r>
          </a:p>
          <a:p>
            <a:pPr marL="457200" lvl="1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M </a:t>
            </a:r>
            <a:r>
              <a:rPr lang="en-US" altLang="zh-CN" baseline="30000" dirty="0"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 M’</a:t>
            </a:r>
            <a:r>
              <a:rPr lang="zh-CN" altLang="en-US" dirty="0">
                <a:sym typeface="Symbol" panose="05050102010706020507" pitchFamily="18" charset="2"/>
              </a:rPr>
              <a:t>     </a:t>
            </a:r>
            <a:r>
              <a:rPr lang="en-US" altLang="zh-CN" dirty="0" err="1">
                <a:sym typeface="Symbol" panose="05050102010706020507" pitchFamily="18" charset="2"/>
              </a:rPr>
              <a:t>iff</a:t>
            </a:r>
            <a:r>
              <a:rPr lang="en-US" altLang="zh-CN" dirty="0">
                <a:sym typeface="Symbol" panose="05050102010706020507" pitchFamily="18" charset="2"/>
              </a:rPr>
              <a:t>  M = M’</a:t>
            </a:r>
          </a:p>
          <a:p>
            <a:pPr marL="457200" lvl="1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M </a:t>
            </a:r>
            <a:r>
              <a:rPr lang="en-US" altLang="zh-CN" baseline="30000" dirty="0">
                <a:sym typeface="Symbol" panose="05050102010706020507" pitchFamily="18" charset="2"/>
              </a:rPr>
              <a:t>k+1</a:t>
            </a:r>
            <a:r>
              <a:rPr lang="en-US" altLang="zh-CN" dirty="0">
                <a:sym typeface="Symbol" panose="05050102010706020507" pitchFamily="18" charset="2"/>
              </a:rPr>
              <a:t> M’  </a:t>
            </a:r>
            <a:r>
              <a:rPr lang="en-US" altLang="zh-CN" dirty="0" err="1">
                <a:sym typeface="Symbol" panose="05050102010706020507" pitchFamily="18" charset="2"/>
              </a:rPr>
              <a:t>iff</a:t>
            </a:r>
            <a:r>
              <a:rPr lang="en-US" altLang="zh-CN" dirty="0">
                <a:sym typeface="Symbol" panose="05050102010706020507" pitchFamily="18" charset="2"/>
              </a:rPr>
              <a:t>  M’’. M  M’’  M’’ </a:t>
            </a:r>
            <a:r>
              <a:rPr lang="en-US" altLang="zh-CN" baseline="30000" dirty="0">
                <a:sym typeface="Symbol" panose="05050102010706020507" pitchFamily="18" charset="2"/>
              </a:rPr>
              <a:t>k</a:t>
            </a:r>
            <a:r>
              <a:rPr lang="en-US" altLang="zh-CN" dirty="0">
                <a:sym typeface="Symbol" panose="05050102010706020507" pitchFamily="18" charset="2"/>
              </a:rPr>
              <a:t> M’ </a:t>
            </a:r>
          </a:p>
          <a:p>
            <a:pPr marL="457200" lvl="1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M * M’    </a:t>
            </a:r>
            <a:r>
              <a:rPr lang="en-US" altLang="zh-CN" dirty="0" err="1">
                <a:sym typeface="Symbol" panose="05050102010706020507" pitchFamily="18" charset="2"/>
              </a:rPr>
              <a:t>iff</a:t>
            </a:r>
            <a:r>
              <a:rPr lang="en-US" altLang="zh-CN" dirty="0">
                <a:sym typeface="Symbol" panose="05050102010706020507" pitchFamily="18" charset="2"/>
              </a:rPr>
              <a:t>  k. </a:t>
            </a:r>
            <a:r>
              <a:rPr lang="en-US" altLang="zh-CN" dirty="0" err="1">
                <a:sym typeface="Symbol" panose="05050102010706020507" pitchFamily="18" charset="2"/>
              </a:rPr>
              <a:t>M</a:t>
            </a:r>
            <a:r>
              <a:rPr lang="en-US" altLang="zh-CN" baseline="30000" dirty="0" err="1">
                <a:sym typeface="Symbol" panose="05050102010706020507" pitchFamily="18" charset="2"/>
              </a:rPr>
              <a:t>k</a:t>
            </a:r>
            <a:r>
              <a:rPr lang="en-US" altLang="zh-CN" dirty="0">
                <a:sym typeface="Symbol" panose="05050102010706020507" pitchFamily="18" charset="2"/>
              </a:rPr>
              <a:t> M’ </a:t>
            </a:r>
          </a:p>
          <a:p>
            <a:pPr lvl="1"/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Confluence Theorem: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For all M, M</a:t>
            </a:r>
            <a:r>
              <a:rPr lang="en-US" altLang="zh-CN" baseline="-25000" dirty="0">
                <a:sym typeface="Symbol" panose="05050102010706020507" pitchFamily="18" charset="2"/>
              </a:rPr>
              <a:t>1 </a:t>
            </a:r>
            <a:r>
              <a:rPr lang="en-US" altLang="zh-CN" dirty="0">
                <a:sym typeface="Symbol" panose="05050102010706020507" pitchFamily="18" charset="2"/>
              </a:rPr>
              <a:t>and M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if </a:t>
            </a:r>
            <a:r>
              <a:rPr lang="en-US" altLang="zh-CN" dirty="0"/>
              <a:t>M </a:t>
            </a:r>
            <a:r>
              <a:rPr lang="en-US" altLang="zh-CN" dirty="0">
                <a:sym typeface="Symbol" panose="05050102010706020507" pitchFamily="18" charset="2"/>
              </a:rPr>
              <a:t>* M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and </a:t>
            </a:r>
            <a:r>
              <a:rPr lang="en-US" altLang="zh-CN" dirty="0"/>
              <a:t>M </a:t>
            </a:r>
            <a:r>
              <a:rPr lang="en-US" altLang="zh-CN" dirty="0">
                <a:sym typeface="Symbol" panose="05050102010706020507" pitchFamily="18" charset="2"/>
              </a:rPr>
              <a:t>* M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then there exists M’ such that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M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* M’ and M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* M’.</a:t>
            </a:r>
            <a:endParaRPr lang="zh-CN" alt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5892346" y="3785126"/>
            <a:ext cx="2121025" cy="2200358"/>
            <a:chOff x="6169073" y="4122010"/>
            <a:chExt cx="2121025" cy="2200358"/>
          </a:xfrm>
        </p:grpSpPr>
        <p:cxnSp>
          <p:nvCxnSpPr>
            <p:cNvPr id="11" name="直接箭头连接符 10"/>
            <p:cNvCxnSpPr>
              <a:stCxn id="16" idx="2"/>
              <a:endCxn id="19" idx="0"/>
            </p:cNvCxnSpPr>
            <p:nvPr/>
          </p:nvCxnSpPr>
          <p:spPr>
            <a:xfrm flipH="1">
              <a:off x="6444950" y="4583675"/>
              <a:ext cx="798061" cy="31627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16" idx="2"/>
              <a:endCxn id="21" idx="0"/>
            </p:cNvCxnSpPr>
            <p:nvPr/>
          </p:nvCxnSpPr>
          <p:spPr>
            <a:xfrm>
              <a:off x="7243011" y="4583675"/>
              <a:ext cx="771210" cy="31627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7019232" y="4122010"/>
              <a:ext cx="447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M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169073" y="4899953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ym typeface="Symbol" panose="05050102010706020507" pitchFamily="18" charset="2"/>
                </a:rPr>
                <a:t>M</a:t>
              </a:r>
              <a:r>
                <a:rPr lang="en-US" altLang="zh-CN" sz="2400" baseline="-25000" dirty="0">
                  <a:sym typeface="Symbol" panose="05050102010706020507" pitchFamily="18" charset="2"/>
                </a:rPr>
                <a:t>1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738344" y="4899952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ym typeface="Symbol" panose="05050102010706020507" pitchFamily="18" charset="2"/>
                </a:rPr>
                <a:t>M</a:t>
              </a:r>
              <a:r>
                <a:rPr lang="en-US" altLang="zh-CN" sz="2400" baseline="-25000" dirty="0">
                  <a:sym typeface="Symbol" panose="05050102010706020507" pitchFamily="18" charset="2"/>
                </a:rPr>
                <a:t>2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019232" y="5860703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ym typeface="Symbol" panose="05050102010706020507" pitchFamily="18" charset="2"/>
                </a:rPr>
                <a:t>M’</a:t>
              </a:r>
              <a:endParaRPr lang="zh-CN" altLang="en-US" dirty="0"/>
            </a:p>
          </p:txBody>
        </p:sp>
        <p:cxnSp>
          <p:nvCxnSpPr>
            <p:cNvPr id="24" name="直接箭头连接符 23"/>
            <p:cNvCxnSpPr>
              <a:stCxn id="19" idx="2"/>
              <a:endCxn id="23" idx="0"/>
            </p:cNvCxnSpPr>
            <p:nvPr/>
          </p:nvCxnSpPr>
          <p:spPr>
            <a:xfrm>
              <a:off x="6444950" y="5361618"/>
              <a:ext cx="836534" cy="49908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1" idx="2"/>
              <a:endCxn id="23" idx="0"/>
            </p:cNvCxnSpPr>
            <p:nvPr/>
          </p:nvCxnSpPr>
          <p:spPr>
            <a:xfrm flipH="1">
              <a:off x="7281484" y="5361617"/>
              <a:ext cx="732737" cy="4990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右大括号 2"/>
          <p:cNvSpPr/>
          <p:nvPr/>
        </p:nvSpPr>
        <p:spPr>
          <a:xfrm>
            <a:off x="6428890" y="2276441"/>
            <a:ext cx="276726" cy="818121"/>
          </a:xfrm>
          <a:prstGeom prst="rightBrace">
            <a:avLst>
              <a:gd name="adj1" fmla="val 51541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742505" y="2217397"/>
            <a:ext cx="1381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inductive definition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1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3529-B59B-4E4B-A5FB-DDB9BD21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Corollary of Confluence Theorem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3A77D-CB37-4040-9847-8724E83C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With 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  <a:r>
              <a:rPr lang="en-US" altLang="zh-CN" dirty="0"/>
              <a:t>-equivalence, every term has </a:t>
            </a:r>
            <a:r>
              <a:rPr lang="en-US" altLang="zh-CN" dirty="0">
                <a:solidFill>
                  <a:srgbClr val="FF0000"/>
                </a:solidFill>
              </a:rPr>
              <a:t>at most one</a:t>
            </a:r>
            <a:r>
              <a:rPr lang="en-US" altLang="zh-CN" dirty="0"/>
              <a:t> normal form.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r>
              <a:rPr lang="en-US" altLang="zh-CN" dirty="0"/>
              <a:t>Q: If a term has many </a:t>
            </a:r>
            <a:r>
              <a:rPr lang="zh-CN" altLang="en-US" dirty="0">
                <a:sym typeface="Symbol" panose="05050102010706020507" pitchFamily="18" charset="2"/>
              </a:rPr>
              <a:t>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en-US" altLang="zh-CN" dirty="0" err="1">
                <a:sym typeface="Symbol" panose="05050102010706020507" pitchFamily="18" charset="2"/>
              </a:rPr>
              <a:t>redexes</a:t>
            </a:r>
            <a:r>
              <a:rPr lang="en-US" altLang="zh-CN" dirty="0">
                <a:sym typeface="Symbol" panose="05050102010706020507" pitchFamily="18" charset="2"/>
              </a:rPr>
              <a:t>, which </a:t>
            </a:r>
            <a:r>
              <a:rPr lang="zh-CN" altLang="en-US" dirty="0">
                <a:sym typeface="Symbol" panose="05050102010706020507" pitchFamily="18" charset="2"/>
              </a:rPr>
              <a:t>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en-US" altLang="zh-CN" dirty="0" err="1">
                <a:sym typeface="Symbol" panose="05050102010706020507" pitchFamily="18" charset="2"/>
              </a:rPr>
              <a:t>redex</a:t>
            </a:r>
            <a:r>
              <a:rPr lang="en-US" altLang="zh-CN" dirty="0">
                <a:sym typeface="Symbol" panose="05050102010706020507" pitchFamily="18" charset="2"/>
              </a:rPr>
              <a:t> should be picked? 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Good news: no matter which is picked, there is at most one normal form.</a:t>
            </a:r>
          </a:p>
          <a:p>
            <a:r>
              <a:rPr lang="en-US" altLang="zh-CN" dirty="0"/>
              <a:t>Bad news: some reduction strategies may fail to find a normal form.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52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Non-terminating reduction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93484" y="2056095"/>
            <a:ext cx="3057247" cy="1512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(x. x x) (x. x x)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(x. x x) (x. x x)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3484" y="3933711"/>
            <a:ext cx="3788217" cy="1512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(x. x </a:t>
            </a:r>
            <a:r>
              <a:rPr lang="en-US" altLang="zh-CN" sz="2800" dirty="0" err="1"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 y) (x. x </a:t>
            </a:r>
            <a:r>
              <a:rPr lang="en-US" altLang="zh-CN" sz="2800" dirty="0" err="1"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 y)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(x. x </a:t>
            </a:r>
            <a:r>
              <a:rPr lang="en-US" altLang="zh-CN" sz="2800" dirty="0" err="1"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 y) (x. x </a:t>
            </a:r>
            <a:r>
              <a:rPr lang="en-US" altLang="zh-CN" sz="2800" dirty="0" err="1"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 y) y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00834" y="2421502"/>
            <a:ext cx="4314001" cy="1623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(x. f (x x)) (x. f (x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f </a:t>
            </a:r>
            <a:r>
              <a:rPr lang="en-US" altLang="zh-CN" sz="3600" dirty="0"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(x. f (x x)) (x. f (x x))</a:t>
            </a:r>
            <a:r>
              <a:rPr lang="en-US" altLang="zh-CN" sz="3600" dirty="0"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903FA4-D16F-4857-897D-FB727E65A87A}"/>
              </a:ext>
            </a:extLst>
          </p:cNvPr>
          <p:cNvSpPr txBox="1"/>
          <p:nvPr/>
        </p:nvSpPr>
        <p:spPr>
          <a:xfrm>
            <a:off x="1433318" y="5811326"/>
            <a:ext cx="5297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</a:rPr>
              <a:t>Some terms have no normal forms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17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Term may have both terminating and non-terminating reduction sequences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092" y="2310963"/>
            <a:ext cx="4281365" cy="996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v. v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97092" y="3927407"/>
            <a:ext cx="4717382" cy="1512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…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AA3995-D61A-4BEC-90E8-F7EADFEC6B83}"/>
              </a:ext>
            </a:extLst>
          </p:cNvPr>
          <p:cNvSpPr txBox="1"/>
          <p:nvPr/>
        </p:nvSpPr>
        <p:spPr>
          <a:xfrm>
            <a:off x="382185" y="5798280"/>
            <a:ext cx="8620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</a:rPr>
              <a:t>Some reduction strategies may fail to find a normal form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18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Reduction strategies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Normal-order</a:t>
            </a:r>
            <a:r>
              <a:rPr lang="en-US" altLang="zh-CN" dirty="0"/>
              <a:t> reduction: choose the left-most,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outer-most</a:t>
            </a:r>
            <a:r>
              <a:rPr lang="en-US" altLang="zh-CN" dirty="0"/>
              <a:t> </a:t>
            </a:r>
            <a:r>
              <a:rPr lang="en-US" altLang="zh-CN" dirty="0" err="1"/>
              <a:t>redex</a:t>
            </a:r>
            <a:r>
              <a:rPr lang="en-US" altLang="zh-CN" dirty="0"/>
              <a:t> first</a:t>
            </a:r>
          </a:p>
          <a:p>
            <a:endParaRPr lang="en-US" altLang="zh-CN" dirty="0"/>
          </a:p>
          <a:p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rgbClr val="FF0000"/>
                </a:solidFill>
              </a:rPr>
              <a:t>Applicative-order</a:t>
            </a:r>
            <a:r>
              <a:rPr lang="en-US" altLang="zh-CN" dirty="0"/>
              <a:t> reduction: choose the left-most,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inner-most</a:t>
            </a:r>
            <a:r>
              <a:rPr lang="en-US" altLang="zh-CN" dirty="0"/>
              <a:t> </a:t>
            </a:r>
            <a:r>
              <a:rPr lang="en-US" altLang="zh-CN" dirty="0" err="1"/>
              <a:t>redex</a:t>
            </a:r>
            <a:r>
              <a:rPr lang="en-US" altLang="zh-CN" dirty="0"/>
              <a:t> first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1866" y="2752097"/>
            <a:ext cx="3674789" cy="885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v. v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1091866" y="4799621"/>
            <a:ext cx="4046685" cy="1346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…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4990812" y="2529907"/>
            <a:ext cx="387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</a:rPr>
              <a:t>Theorem: </a:t>
            </a:r>
          </a:p>
          <a:p>
            <a:r>
              <a:rPr lang="en-US" altLang="zh-CN" sz="2400" b="1" i="1" dirty="0">
                <a:solidFill>
                  <a:srgbClr val="FF0000"/>
                </a:solidFill>
              </a:rPr>
              <a:t>Normal-order reduction will find normal form if exists</a:t>
            </a:r>
            <a:endParaRPr lang="zh-CN" alt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21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 strategies – examples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2619034"/>
            <a:ext cx="4140429" cy="2267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(x. x x) ((y. y) (z.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z))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((y. y) (z. z))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(z. z) ((y. y) (z. z))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(y. y) (z. z)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z. z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63239" y="2619034"/>
            <a:ext cx="2979277" cy="180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(x. x x)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(x. x x) (z. z)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(z. z) (z. z)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z. z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094874" y="1811278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Normal-order</a:t>
            </a:r>
            <a:endParaRPr lang="zh-CN" altLang="en-US" sz="2400" b="1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5654890" y="1811279"/>
            <a:ext cx="2395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Applicative-order</a:t>
            </a:r>
            <a:endParaRPr lang="zh-CN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865785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 strategies – examples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54317" y="3429000"/>
            <a:ext cx="6130589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(e. f. e) ((a. b. a) x y) ((c. d. c) u v)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94874" y="1811278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Normal-order</a:t>
            </a:r>
            <a:endParaRPr lang="zh-CN" altLang="en-US" sz="2400" b="1" i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5C1CDB3-8370-4424-98B2-A4B1CF07E848}"/>
              </a:ext>
            </a:extLst>
          </p:cNvPr>
          <p:cNvSpPr txBox="1"/>
          <p:nvPr/>
        </p:nvSpPr>
        <p:spPr>
          <a:xfrm>
            <a:off x="5654890" y="1811279"/>
            <a:ext cx="2395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Applicative-order</a:t>
            </a:r>
            <a:endParaRPr lang="zh-CN" altLang="en-US" sz="2400" b="1" i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DB3008-DCE3-4505-A34D-C54FC543C924}"/>
              </a:ext>
            </a:extLst>
          </p:cNvPr>
          <p:cNvSpPr/>
          <p:nvPr/>
        </p:nvSpPr>
        <p:spPr>
          <a:xfrm>
            <a:off x="3023607" y="3349951"/>
            <a:ext cx="1727855" cy="6323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E5226D-46FC-4B84-A174-BC6E1EDA78DA}"/>
              </a:ext>
            </a:extLst>
          </p:cNvPr>
          <p:cNvSpPr/>
          <p:nvPr/>
        </p:nvSpPr>
        <p:spPr>
          <a:xfrm>
            <a:off x="1354317" y="3179036"/>
            <a:ext cx="3764614" cy="999857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82366F-A441-4718-910F-F44A44BCECF8}"/>
              </a:ext>
            </a:extLst>
          </p:cNvPr>
          <p:cNvSpPr/>
          <p:nvPr/>
        </p:nvSpPr>
        <p:spPr>
          <a:xfrm>
            <a:off x="5261180" y="3341406"/>
            <a:ext cx="1727855" cy="632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CAA440-4355-4617-94B2-54CF72F7AA7B}"/>
              </a:ext>
            </a:extLst>
          </p:cNvPr>
          <p:cNvSpPr/>
          <p:nvPr/>
        </p:nvSpPr>
        <p:spPr>
          <a:xfrm>
            <a:off x="8043007" y="1725915"/>
            <a:ext cx="666221" cy="6323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F55B1E9-0433-42D7-BD4B-07DDB9DC5191}"/>
              </a:ext>
            </a:extLst>
          </p:cNvPr>
          <p:cNvSpPr/>
          <p:nvPr/>
        </p:nvSpPr>
        <p:spPr>
          <a:xfrm>
            <a:off x="3129615" y="1713969"/>
            <a:ext cx="757919" cy="685916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6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 strategies – examples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3787737"/>
            <a:ext cx="2806153" cy="885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(x. p) ((y. y) (z.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p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63239" y="3787737"/>
            <a:ext cx="2806153" cy="1346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(x. p)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(x. p) (z. z)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p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094874" y="2979981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Normal-order</a:t>
            </a:r>
            <a:endParaRPr lang="zh-CN" altLang="en-US" sz="2400" b="1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5654890" y="2979982"/>
            <a:ext cx="2395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Applicative-order</a:t>
            </a:r>
            <a:endParaRPr lang="zh-CN" altLang="en-US" sz="2400" b="1" i="1" dirty="0"/>
          </a:p>
        </p:txBody>
      </p:sp>
      <p:sp>
        <p:nvSpPr>
          <p:cNvPr id="3" name="文本框 2"/>
          <p:cNvSpPr txBox="1"/>
          <p:nvPr/>
        </p:nvSpPr>
        <p:spPr>
          <a:xfrm>
            <a:off x="628650" y="1761853"/>
            <a:ext cx="7338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Applicative-order may </a:t>
            </a:r>
            <a:r>
              <a:rPr lang="en-US" altLang="zh-CN" sz="2400" b="1" i="1" dirty="0"/>
              <a:t>not</a:t>
            </a:r>
            <a:r>
              <a:rPr lang="en-US" altLang="zh-CN" sz="2400" dirty="0"/>
              <a:t> be as efficient as normal-order</a:t>
            </a:r>
          </a:p>
          <a:p>
            <a:r>
              <a:rPr lang="en-US" altLang="zh-CN" sz="2400" dirty="0"/>
              <a:t>when the argument is not used.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018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0212" cy="1325563"/>
          </a:xfrm>
        </p:spPr>
        <p:txBody>
          <a:bodyPr/>
          <a:lstStyle/>
          <a:p>
            <a:r>
              <a:rPr lang="en-US" altLang="zh-CN" dirty="0">
                <a:sym typeface="Symbol" panose="05050102010706020507" pitchFamily="18" charset="2"/>
              </a:rPr>
              <a:t>Overview: -calculus as</a:t>
            </a:r>
            <a:r>
              <a:rPr lang="en-US" altLang="zh-CN" dirty="0"/>
              <a:t> a language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1585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Syntax</a:t>
            </a:r>
          </a:p>
          <a:p>
            <a:pPr lvl="1"/>
            <a:r>
              <a:rPr lang="en-US" altLang="zh-CN" dirty="0"/>
              <a:t>How to write a program?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Keyword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“”</a:t>
            </a:r>
            <a:r>
              <a:rPr lang="en-US" altLang="zh-CN" dirty="0">
                <a:sym typeface="Symbol" panose="05050102010706020507" pitchFamily="18" charset="2"/>
              </a:rPr>
              <a:t> for defining functions</a:t>
            </a:r>
            <a:endParaRPr lang="en-US" altLang="zh-CN" dirty="0"/>
          </a:p>
          <a:p>
            <a:pPr lvl="2"/>
            <a:endParaRPr lang="en-US" altLang="zh-CN" dirty="0"/>
          </a:p>
          <a:p>
            <a:r>
              <a:rPr lang="en-US" altLang="zh-CN" dirty="0"/>
              <a:t>Semantics</a:t>
            </a:r>
          </a:p>
          <a:p>
            <a:pPr lvl="1"/>
            <a:r>
              <a:rPr lang="en-US" altLang="zh-CN" dirty="0"/>
              <a:t>How to describe the executions of a program?</a:t>
            </a:r>
          </a:p>
          <a:p>
            <a:pPr lvl="1"/>
            <a:r>
              <a:rPr lang="en-US" altLang="zh-CN" dirty="0"/>
              <a:t>Calculation rules called </a:t>
            </a:r>
            <a:r>
              <a:rPr lang="en-US" altLang="zh-CN" dirty="0">
                <a:solidFill>
                  <a:srgbClr val="FF0000"/>
                </a:solidFill>
              </a:rPr>
              <a:t>reduction</a:t>
            </a:r>
          </a:p>
          <a:p>
            <a:pPr lvl="2"/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Others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Type system (next class)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Model theory (not covered)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…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0056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 strategies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59396"/>
          </a:xfrm>
        </p:spPr>
        <p:txBody>
          <a:bodyPr>
            <a:normAutofit/>
          </a:bodyPr>
          <a:lstStyle/>
          <a:p>
            <a:r>
              <a:rPr lang="en-US" altLang="zh-CN" dirty="0"/>
              <a:t>Similar to (</a:t>
            </a:r>
            <a:r>
              <a:rPr lang="en-US" altLang="zh-CN" dirty="0">
                <a:solidFill>
                  <a:srgbClr val="FF0000"/>
                </a:solidFill>
              </a:rPr>
              <a:t>but subtly different from</a:t>
            </a:r>
            <a:r>
              <a:rPr lang="en-US" altLang="zh-CN" dirty="0"/>
              <a:t>) </a:t>
            </a:r>
            <a:r>
              <a:rPr lang="en-US" altLang="zh-CN" b="1" i="1" dirty="0"/>
              <a:t>evaluation strategies</a:t>
            </a:r>
            <a:r>
              <a:rPr lang="en-US" altLang="zh-CN" b="1" dirty="0"/>
              <a:t> </a:t>
            </a:r>
            <a:r>
              <a:rPr lang="en-US" altLang="zh-CN" dirty="0"/>
              <a:t>in language theories</a:t>
            </a:r>
          </a:p>
          <a:p>
            <a:pPr lvl="1">
              <a:spcBef>
                <a:spcPts val="1800"/>
              </a:spcBef>
            </a:pPr>
            <a:r>
              <a:rPr lang="en-US" altLang="zh-CN" b="1" dirty="0"/>
              <a:t>Call-by-name</a:t>
            </a:r>
            <a:r>
              <a:rPr lang="en-US" altLang="zh-CN" dirty="0"/>
              <a:t> (like normal-order)</a:t>
            </a:r>
          </a:p>
          <a:p>
            <a:pPr lvl="2">
              <a:spcBef>
                <a:spcPts val="1200"/>
              </a:spcBef>
            </a:pPr>
            <a:r>
              <a:rPr lang="en-US" altLang="zh-CN" dirty="0"/>
              <a:t>ALGOL 60</a:t>
            </a:r>
          </a:p>
          <a:p>
            <a:pPr lvl="1">
              <a:spcBef>
                <a:spcPts val="1800"/>
              </a:spcBef>
            </a:pPr>
            <a:r>
              <a:rPr lang="en-US" altLang="zh-CN" b="1" dirty="0"/>
              <a:t>Call-by-need</a:t>
            </a:r>
            <a:r>
              <a:rPr lang="en-US" altLang="zh-CN" dirty="0"/>
              <a:t> (“memorized version” of call-by-name)</a:t>
            </a:r>
          </a:p>
          <a:p>
            <a:pPr lvl="2">
              <a:spcBef>
                <a:spcPts val="1200"/>
              </a:spcBef>
            </a:pPr>
            <a:r>
              <a:rPr lang="en-US" altLang="zh-CN" dirty="0"/>
              <a:t>Haskell, R, …</a:t>
            </a:r>
          </a:p>
          <a:p>
            <a:pPr lvl="1">
              <a:spcBef>
                <a:spcPts val="1800"/>
              </a:spcBef>
            </a:pPr>
            <a:r>
              <a:rPr lang="en-US" altLang="zh-CN" b="1" dirty="0"/>
              <a:t>Call-by-value</a:t>
            </a:r>
            <a:r>
              <a:rPr lang="en-US" altLang="zh-CN" dirty="0"/>
              <a:t> (like applicative-order)</a:t>
            </a:r>
          </a:p>
          <a:p>
            <a:pPr lvl="2">
              <a:spcBef>
                <a:spcPts val="1200"/>
              </a:spcBef>
            </a:pPr>
            <a:r>
              <a:rPr lang="en-US" altLang="zh-CN" dirty="0"/>
              <a:t>C, …</a:t>
            </a:r>
          </a:p>
          <a:p>
            <a:pPr lvl="1">
              <a:spcBef>
                <a:spcPts val="1800"/>
              </a:spcBef>
            </a:pP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6063915" y="2416133"/>
            <a:ext cx="2451433" cy="1323475"/>
          </a:xfrm>
          <a:prstGeom prst="wedgeRoundRectCallout">
            <a:avLst>
              <a:gd name="adj1" fmla="val -71302"/>
              <a:gd name="adj2" fmla="val -29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/>
              <a:t>arguments are not evaluated, but directly substituted into function body</a:t>
            </a:r>
            <a:endParaRPr lang="zh-CN" altLang="en-US" sz="2000" b="1" dirty="0"/>
          </a:p>
        </p:txBody>
      </p:sp>
      <p:sp>
        <p:nvSpPr>
          <p:cNvPr id="5" name="圆角矩形标注 4"/>
          <p:cNvSpPr/>
          <p:nvPr/>
        </p:nvSpPr>
        <p:spPr>
          <a:xfrm>
            <a:off x="3449553" y="4275075"/>
            <a:ext cx="2723146" cy="478088"/>
          </a:xfrm>
          <a:prstGeom prst="wedgeRoundRectCallout">
            <a:avLst>
              <a:gd name="adj1" fmla="val -67154"/>
              <a:gd name="adj2" fmla="val -644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i="1" dirty="0"/>
              <a:t>called “lazy evaluation”</a:t>
            </a:r>
            <a:endParaRPr lang="zh-CN" altLang="en-US" sz="2000" b="1" i="1" dirty="0"/>
          </a:p>
        </p:txBody>
      </p:sp>
      <p:sp>
        <p:nvSpPr>
          <p:cNvPr id="6" name="圆角矩形标注 5"/>
          <p:cNvSpPr/>
          <p:nvPr/>
        </p:nvSpPr>
        <p:spPr>
          <a:xfrm>
            <a:off x="3180848" y="5288630"/>
            <a:ext cx="2991851" cy="478088"/>
          </a:xfrm>
          <a:prstGeom prst="wedgeRoundRectCallout">
            <a:avLst>
              <a:gd name="adj1" fmla="val -67154"/>
              <a:gd name="adj2" fmla="val -644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i="1" dirty="0"/>
              <a:t>called “eager evaluation”</a:t>
            </a:r>
            <a:endParaRPr lang="zh-CN" alt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169830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F89F7-1542-4DA8-AE3C-D0231DAA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Subtle difference between reduction strategies and evaluation strategies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A53E6-A036-4119-A773-C49DCC814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Normal-order (or applicative-order) </a:t>
            </a:r>
            <a:r>
              <a:rPr lang="en-US" altLang="zh-CN" dirty="0">
                <a:solidFill>
                  <a:srgbClr val="0000FF"/>
                </a:solidFill>
              </a:rPr>
              <a:t>reduces under lambda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Allow optimizations inside a function body</a:t>
            </a:r>
            <a:endParaRPr lang="zh-CN" altLang="en-US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Not always desired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((y. y y) (y. y y))  x. ((y. y y) (y. y y))  …</a:t>
            </a:r>
          </a:p>
          <a:p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Evaluation strategies: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Don’t</a:t>
            </a:r>
            <a:r>
              <a:rPr lang="en-US" altLang="zh-CN" dirty="0">
                <a:sym typeface="Symbol" panose="05050102010706020507" pitchFamily="18" charset="2"/>
              </a:rPr>
              <a:t> reduce under lambda</a:t>
            </a:r>
          </a:p>
        </p:txBody>
      </p:sp>
    </p:spTree>
    <p:extLst>
      <p:ext uri="{BB962C8B-B14F-4D97-AF65-F5344CB8AC3E}">
        <p14:creationId xmlns:p14="http://schemas.microsoft.com/office/powerpoint/2010/main" val="170794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Only evaluate </a:t>
            </a:r>
            <a:r>
              <a:rPr lang="en-US" altLang="zh-CN" dirty="0">
                <a:solidFill>
                  <a:srgbClr val="FF0000"/>
                </a:solidFill>
              </a:rPr>
              <a:t>closed terms </a:t>
            </a:r>
            <a:r>
              <a:rPr lang="en-US" altLang="zh-CN" dirty="0"/>
              <a:t>(i.e. no free variables)</a:t>
            </a:r>
          </a:p>
          <a:p>
            <a:r>
              <a:rPr lang="en-US" altLang="zh-CN" dirty="0"/>
              <a:t>May not reduce all the way to a normal form</a:t>
            </a:r>
          </a:p>
          <a:p>
            <a:pPr lvl="1"/>
            <a:r>
              <a:rPr lang="en-US" altLang="zh-CN" dirty="0"/>
              <a:t>Terminate as soon as </a:t>
            </a:r>
            <a:r>
              <a:rPr lang="en-US" altLang="zh-CN" dirty="0">
                <a:solidFill>
                  <a:srgbClr val="FF0000"/>
                </a:solidFill>
              </a:rPr>
              <a:t>a </a:t>
            </a:r>
            <a:r>
              <a:rPr lang="en-US" altLang="zh-CN" i="1" dirty="0">
                <a:solidFill>
                  <a:srgbClr val="FF0000"/>
                </a:solidFill>
              </a:rPr>
              <a:t>canonical form</a:t>
            </a:r>
            <a:r>
              <a:rPr lang="en-US" altLang="zh-CN" dirty="0">
                <a:solidFill>
                  <a:srgbClr val="FF0000"/>
                </a:solidFill>
              </a:rPr>
              <a:t> (i.e. a lambda abstraction) </a:t>
            </a:r>
            <a:r>
              <a:rPr lang="en-US" altLang="zh-CN" dirty="0"/>
              <a:t>is obtained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89" y="3882826"/>
            <a:ext cx="8350021" cy="2110249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6685071" y="4884821"/>
            <a:ext cx="1946109" cy="1292142"/>
          </a:xfrm>
          <a:prstGeom prst="wedgeRoundRectCallout">
            <a:avLst>
              <a:gd name="adj1" fmla="val -81421"/>
              <a:gd name="adj2" fmla="val -424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Evaluation terminates here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671836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closed normal form must be a canonical form</a:t>
            </a:r>
          </a:p>
          <a:p>
            <a:r>
              <a:rPr lang="en-US" altLang="zh-CN" dirty="0"/>
              <a:t>Not every closed canonical form is a normal form</a:t>
            </a:r>
          </a:p>
          <a:p>
            <a:endParaRPr lang="en-US" altLang="zh-CN" dirty="0"/>
          </a:p>
          <a:p>
            <a:r>
              <a:rPr lang="en-US" altLang="zh-CN" dirty="0"/>
              <a:t>Recall that normal-order reduction will find the normal form if it exists</a:t>
            </a:r>
          </a:p>
          <a:p>
            <a:pPr lvl="1"/>
            <a:r>
              <a:rPr lang="en-US" altLang="zh-CN" dirty="0"/>
              <a:t>If normal-order reduction terminates, the reduction sequence must contain a first canonical form</a:t>
            </a:r>
          </a:p>
          <a:p>
            <a:pPr lvl="1"/>
            <a:r>
              <a:rPr lang="en-US" altLang="zh-CN" dirty="0"/>
              <a:t>Normal-order evaluation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20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699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Normal-order reduction &amp; 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12793"/>
            <a:ext cx="7886700" cy="4351338"/>
          </a:xfrm>
        </p:spPr>
        <p:txBody>
          <a:bodyPr/>
          <a:lstStyle/>
          <a:p>
            <a:r>
              <a:rPr lang="en-US" altLang="zh-CN"/>
              <a:t>Normal-order reduction terminates</a:t>
            </a:r>
          </a:p>
          <a:p>
            <a:pPr lvl="1"/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Normal-order reduction does not terminate</a:t>
            </a:r>
          </a:p>
          <a:p>
            <a:pPr lvl="1"/>
            <a:endParaRPr lang="en-US" altLang="zh-CN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235" y="2066992"/>
            <a:ext cx="4832353" cy="373968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3653114" y="2696174"/>
            <a:ext cx="3974908" cy="487714"/>
          </a:xfrm>
          <a:prstGeom prst="wedgeRoundRectCallout">
            <a:avLst>
              <a:gd name="adj1" fmla="val -33596"/>
              <a:gd name="adj2" fmla="val -1046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Evaluation terminates here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55" y="4057963"/>
            <a:ext cx="8314489" cy="427392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2830931" y="4734131"/>
            <a:ext cx="3974908" cy="487714"/>
          </a:xfrm>
          <a:prstGeom prst="wedgeRoundRectCallout">
            <a:avLst>
              <a:gd name="adj1" fmla="val -33596"/>
              <a:gd name="adj2" fmla="val -1046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Evaluation terminates here</a:t>
            </a:r>
            <a:endParaRPr lang="zh-CN" altLang="en-US" sz="24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55" y="5470621"/>
            <a:ext cx="4832353" cy="356160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>
          <a:xfrm>
            <a:off x="4754336" y="5875488"/>
            <a:ext cx="3974908" cy="487714"/>
          </a:xfrm>
          <a:prstGeom prst="wedgeRoundRectCallout">
            <a:avLst>
              <a:gd name="adj1" fmla="val -36320"/>
              <a:gd name="adj2" fmla="val -775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Evaluation diverges too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176632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Normal-order evaluation rules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745974" y="3845932"/>
                <a:ext cx="4847224" cy="831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⇒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974" y="3845932"/>
                <a:ext cx="4847224" cy="8318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730514" y="2069704"/>
                <a:ext cx="2316660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14" y="2069704"/>
                <a:ext cx="2316660" cy="5841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6593198" y="4000269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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957879" y="1973679"/>
            <a:ext cx="1135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(Term)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0327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Normal-order evaluation – example </a:t>
            </a:r>
            <a:endParaRPr lang="zh-CN" altLang="en-US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594433"/>
            <a:ext cx="7956632" cy="46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730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Recall the reduction strategies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2378399"/>
            <a:ext cx="4140429" cy="2267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(x. x x) ((y. y) (z.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z))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((y. y) (z. z))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(z. z) ((y. y) (z. z))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(y. y) (z. z)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z. z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63239" y="2378399"/>
            <a:ext cx="2979277" cy="180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(x. x x)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(x. x x) (z. z)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(z. z) (z. z)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z. z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094874" y="1811278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Normal-order</a:t>
            </a:r>
            <a:endParaRPr lang="zh-CN" altLang="en-US" sz="2400" b="1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5654890" y="1811279"/>
            <a:ext cx="2395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Applicative-order</a:t>
            </a:r>
            <a:endParaRPr lang="zh-CN" altLang="en-US" sz="2400" b="1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4323128" y="4363900"/>
            <a:ext cx="436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Eager evaluation: </a:t>
            </a:r>
          </a:p>
          <a:p>
            <a:r>
              <a:rPr lang="en-US" altLang="zh-CN" sz="2400" dirty="0"/>
              <a:t>Postpone the substitution until the argument is a canonical form. No need to reduce many copies of the argument separately.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4643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Eager evaluation rules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89593" y="3942184"/>
                <a:ext cx="7076937" cy="912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93" y="3942184"/>
                <a:ext cx="7076937" cy="9127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826766" y="2334398"/>
                <a:ext cx="2497415" cy="65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766" y="2334398"/>
                <a:ext cx="2497415" cy="6546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7974797" y="4136949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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5324181" y="2259070"/>
            <a:ext cx="1135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(Term)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25581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Eager evaluation </a:t>
            </a:r>
            <a:br>
              <a:rPr lang="en-US" altLang="zh-CN" sz="4000" dirty="0"/>
            </a:br>
            <a:r>
              <a:rPr lang="en-US" altLang="zh-CN" sz="4000" dirty="0"/>
              <a:t>– example </a:t>
            </a:r>
            <a:endParaRPr lang="zh-CN" altLang="en-US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876" y="495763"/>
            <a:ext cx="3350161" cy="593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6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58652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Symbol" panose="05050102010706020507" pitchFamily="18" charset="2"/>
              </a:rPr>
              <a:t> terms or  expressions: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(Terms)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 ::=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 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x. M  </a:t>
            </a:r>
            <a:r>
              <a:rPr lang="en-US" altLang="zh-CN" dirty="0">
                <a:sym typeface="Symbol" panose="05050102010706020507" pitchFamily="18" charset="2"/>
              </a:rPr>
              <a:t>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 N</a:t>
            </a:r>
          </a:p>
          <a:p>
            <a:pPr lvl="1">
              <a:spcBef>
                <a:spcPts val="1800"/>
              </a:spcBef>
            </a:pP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Lambda abstraction </a:t>
            </a:r>
            <a:r>
              <a:rPr lang="en-US" altLang="zh-CN" dirty="0">
                <a:sym typeface="Symbol" panose="05050102010706020507" pitchFamily="18" charset="2"/>
              </a:rPr>
              <a:t>(</a:t>
            </a:r>
            <a:r>
              <a:rPr lang="en-US" altLang="zh-CN" dirty="0" err="1">
                <a:sym typeface="Symbol" panose="05050102010706020507" pitchFamily="18" charset="2"/>
              </a:rPr>
              <a:t>x.M</a:t>
            </a:r>
            <a:r>
              <a:rPr lang="en-US" altLang="zh-CN" dirty="0">
                <a:sym typeface="Symbol" panose="05050102010706020507" pitchFamily="18" charset="2"/>
              </a:rPr>
              <a:t>): “anonymous” functions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US" altLang="zh-CN" dirty="0" err="1">
                <a:sym typeface="Symbol" panose="05050102010706020507" pitchFamily="18" charset="2"/>
              </a:rPr>
              <a:t>int</a:t>
            </a:r>
            <a:r>
              <a:rPr lang="en-US" altLang="zh-CN" dirty="0">
                <a:sym typeface="Symbol" panose="05050102010706020507" pitchFamily="18" charset="2"/>
              </a:rPr>
              <a:t> f (</a:t>
            </a:r>
            <a:r>
              <a:rPr lang="en-US" altLang="zh-CN" dirty="0" err="1">
                <a:sym typeface="Symbol" panose="05050102010706020507" pitchFamily="18" charset="2"/>
              </a:rPr>
              <a:t>int</a:t>
            </a:r>
            <a:r>
              <a:rPr lang="en-US" altLang="zh-CN" dirty="0">
                <a:sym typeface="Symbol" panose="05050102010706020507" pitchFamily="18" charset="2"/>
              </a:rPr>
              <a:t> x) {   return x;   }    </a:t>
            </a:r>
            <a:r>
              <a:rPr lang="en-US" altLang="zh-CN" dirty="0">
                <a:solidFill>
                  <a:prstClr val="black"/>
                </a:solidFill>
                <a:sym typeface="Wingdings" panose="05000000000000000000" pitchFamily="2" charset="2"/>
              </a:rPr>
              <a:t>   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x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1">
              <a:spcBef>
                <a:spcPts val="1800"/>
              </a:spcBef>
            </a:pPr>
            <a:r>
              <a:rPr lang="en-US" altLang="zh-CN" dirty="0">
                <a:solidFill>
                  <a:srgbClr val="FF0000"/>
                </a:solidFill>
              </a:rPr>
              <a:t>Lambda application </a:t>
            </a:r>
            <a:r>
              <a:rPr lang="en-US" altLang="zh-CN" dirty="0"/>
              <a:t>(M N): </a:t>
            </a:r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67961" y="4562745"/>
            <a:ext cx="28164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f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x) {   return x;   }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f(3);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4257920" y="4820550"/>
            <a:ext cx="219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sym typeface="Wingdings" panose="05000000000000000000" pitchFamily="2" charset="2"/>
              </a:rPr>
              <a:t>    (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x) 3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6223734" y="4820550"/>
            <a:ext cx="603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= 3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3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Normal-order evaluation rules (small-step)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575180" y="2749662"/>
                <a:ext cx="3349186" cy="661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180" y="2749662"/>
                <a:ext cx="3349186" cy="6616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264388" y="4470291"/>
                <a:ext cx="2099421" cy="831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88" y="4470291"/>
                <a:ext cx="2099421" cy="8318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6059324" y="2671140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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90744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Eager evaluation rules (small-step)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176159" y="3453435"/>
                <a:ext cx="2099421" cy="831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159" y="3453435"/>
                <a:ext cx="2099421" cy="8318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1803029" y="2069523"/>
            <a:ext cx="5537941" cy="740178"/>
            <a:chOff x="2575180" y="2671140"/>
            <a:chExt cx="5537941" cy="7401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2575180" y="2749662"/>
                  <a:ext cx="4845685" cy="6616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zh-CN" alt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[(</m:t>
                            </m:r>
                            <m:r>
                              <m:rPr>
                                <m:sty m:val="p"/>
                              </m:rPr>
                              <a:rPr lang="zh-CN" alt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)/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5180" y="2749662"/>
                  <a:ext cx="4845685" cy="66165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本框 9"/>
            <p:cNvSpPr txBox="1"/>
            <p:nvPr/>
          </p:nvSpPr>
          <p:spPr>
            <a:xfrm>
              <a:off x="7513277" y="2671140"/>
              <a:ext cx="599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ym typeface="Symbol" panose="05050102010706020507" pitchFamily="18" charset="2"/>
                </a:rPr>
                <a:t>(</a:t>
              </a:r>
              <a:r>
                <a:rPr lang="zh-CN" altLang="en-US" sz="2800" dirty="0">
                  <a:sym typeface="Symbol" panose="05050102010706020507" pitchFamily="18" charset="2"/>
                </a:rPr>
                <a:t></a:t>
              </a:r>
              <a:r>
                <a:rPr lang="en-US" altLang="zh-CN" sz="2800" dirty="0">
                  <a:sym typeface="Symbol" panose="05050102010706020507" pitchFamily="18" charset="2"/>
                </a:rPr>
                <a:t>)</a:t>
              </a:r>
              <a:endParaRPr lang="zh-CN" altLang="en-US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419222" y="4929064"/>
                <a:ext cx="3691843" cy="910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→(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222" y="4929064"/>
                <a:ext cx="3691843" cy="9109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6802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points till now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Syntax: notation for defining functions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        (Terms)  M, N  ::=  x  |  x. M  |  M N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/>
              <a:t>Semantics (reduction rules)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 (x. M) N        M[N/x]      ()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Next: programming in </a:t>
            </a:r>
            <a:r>
              <a:rPr lang="en-US" altLang="zh-CN" dirty="0">
                <a:sym typeface="Symbol" panose="05050102010706020507" pitchFamily="18" charset="2"/>
              </a:rPr>
              <a:t>-calculus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Encoding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data </a:t>
            </a:r>
            <a:r>
              <a:rPr lang="en-US" altLang="zh-CN" dirty="0">
                <a:sym typeface="Symbol" panose="05050102010706020507" pitchFamily="18" charset="2"/>
              </a:rPr>
              <a:t>and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operators </a:t>
            </a:r>
            <a:r>
              <a:rPr lang="en-US" altLang="zh-CN" dirty="0">
                <a:sym typeface="Symbol" panose="05050102010706020507" pitchFamily="18" charset="2"/>
              </a:rPr>
              <a:t>in “pure” -calculus (without adding any additional syntax)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5231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5430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endParaRPr lang="en-US" altLang="zh-CN" dirty="0"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endParaRPr lang="en-US" altLang="zh-CN" dirty="0">
                  <a:sym typeface="Symbol" panose="05050102010706020507" pitchFamily="18" charset="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4229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b False True</a:t>
                </a:r>
              </a:p>
              <a:p>
                <a:pPr lvl="1">
                  <a:spcBef>
                    <a:spcPts val="1200"/>
                  </a:spcBef>
                </a:pPr>
                <a:endParaRPr lang="en-US" altLang="zh-CN" dirty="0">
                  <a:sym typeface="Symbol" panose="05050102010706020507" pitchFamily="18" charset="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标注 5"/>
          <p:cNvSpPr/>
          <p:nvPr/>
        </p:nvSpPr>
        <p:spPr>
          <a:xfrm>
            <a:off x="5173577" y="2486109"/>
            <a:ext cx="2827422" cy="3030370"/>
          </a:xfrm>
          <a:prstGeom prst="wedgeRoundRectCallout">
            <a:avLst>
              <a:gd name="adj1" fmla="val -81959"/>
              <a:gd name="adj2" fmla="val -14894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not True 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True False True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False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not False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False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False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True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True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34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b False True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endParaRPr lang="en-US" altLang="zh-CN" dirty="0"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endParaRPr lang="en-US" altLang="zh-CN" dirty="0">
                  <a:sym typeface="Symbol" panose="05050102010706020507" pitchFamily="18" charset="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1195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b False True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b’ False</a:t>
                </a:r>
              </a:p>
              <a:p>
                <a:pPr lvl="1">
                  <a:spcBef>
                    <a:spcPts val="1200"/>
                  </a:spcBef>
                </a:pPr>
                <a:endParaRPr lang="en-US" altLang="zh-CN" dirty="0">
                  <a:sym typeface="Symbol" panose="05050102010706020507" pitchFamily="18" charset="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标注 3"/>
          <p:cNvSpPr/>
          <p:nvPr/>
        </p:nvSpPr>
        <p:spPr>
          <a:xfrm>
            <a:off x="5257800" y="2991435"/>
            <a:ext cx="2490537" cy="3030370"/>
          </a:xfrm>
          <a:prstGeom prst="wedgeRoundRectCallout">
            <a:avLst>
              <a:gd name="adj1" fmla="val -78913"/>
              <a:gd name="adj2" fmla="val -16086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and True b 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* True b False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b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and False b 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* False b False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False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76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b False True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b</a:t>
                </a:r>
                <a:r>
                  <a:rPr lang="en-US" altLang="zh-CN" dirty="0">
                    <a:sym typeface="Symbol" panose="05050102010706020507" pitchFamily="18" charset="2"/>
                  </a:rPr>
                  <a:t>’ False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endParaRPr lang="en-US" altLang="zh-CN" dirty="0">
                  <a:sym typeface="Symbol" panose="05050102010706020507" pitchFamily="18" charset="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2368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b False True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b</a:t>
                </a:r>
                <a:r>
                  <a:rPr lang="en-US" altLang="zh-CN" dirty="0">
                    <a:sym typeface="Symbol" panose="05050102010706020507" pitchFamily="18" charset="2"/>
                  </a:rPr>
                  <a:t>’ False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True b’</a:t>
                </a:r>
              </a:p>
              <a:p>
                <a:pPr lvl="1">
                  <a:spcBef>
                    <a:spcPts val="1200"/>
                  </a:spcBef>
                </a:pPr>
                <a:endParaRPr lang="en-US" altLang="zh-CN" dirty="0">
                  <a:sym typeface="Symbol" panose="05050102010706020507" pitchFamily="18" charset="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标注 4"/>
          <p:cNvSpPr/>
          <p:nvPr/>
        </p:nvSpPr>
        <p:spPr>
          <a:xfrm>
            <a:off x="5132136" y="3299577"/>
            <a:ext cx="2490537" cy="2877386"/>
          </a:xfrm>
          <a:prstGeom prst="wedgeRoundRectCallout">
            <a:avLst>
              <a:gd name="adj1" fmla="val -83744"/>
              <a:gd name="adj2" fmla="val -8437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or True b 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* True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True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b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True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or False b 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* False True b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57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2136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Symbol" panose="05050102010706020507" pitchFamily="18" charset="2"/>
              </a:rPr>
              <a:t> terms or  expressions: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(Terms)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 ::=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 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x. M  </a:t>
            </a:r>
            <a:r>
              <a:rPr lang="en-US" altLang="zh-CN" dirty="0">
                <a:sym typeface="Symbol" panose="05050102010706020507" pitchFamily="18" charset="2"/>
              </a:rPr>
              <a:t>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 N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dirty="0"/>
              <a:t>pure </a:t>
            </a:r>
            <a:r>
              <a:rPr lang="en-US" altLang="zh-CN" dirty="0">
                <a:sym typeface="Symbol" panose="05050102010706020507" pitchFamily="18" charset="2"/>
              </a:rPr>
              <a:t>-calculus</a:t>
            </a:r>
          </a:p>
          <a:p>
            <a:pPr>
              <a:spcBef>
                <a:spcPts val="2400"/>
              </a:spcBef>
            </a:pPr>
            <a:r>
              <a:rPr lang="en-US" altLang="zh-CN" dirty="0">
                <a:sym typeface="Symbol" panose="05050102010706020507" pitchFamily="18" charset="2"/>
              </a:rPr>
              <a:t>Add extra operations and data types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(x+1)                                 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z. (x+2*</a:t>
            </a:r>
            <a:r>
              <a:rPr lang="en-US" altLang="zh-CN" dirty="0" err="1">
                <a:sym typeface="Symbol" panose="05050102010706020507" pitchFamily="18" charset="2"/>
              </a:rPr>
              <a:t>y+z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x. (x+1)) 3  =  3+1             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z. (x+2*</a:t>
            </a:r>
            <a:r>
              <a:rPr lang="en-US" altLang="zh-CN" dirty="0" err="1">
                <a:sym typeface="Symbol" panose="05050102010706020507" pitchFamily="18" charset="2"/>
              </a:rPr>
              <a:t>y+z</a:t>
            </a:r>
            <a:r>
              <a:rPr lang="en-US" altLang="zh-CN" dirty="0">
                <a:sym typeface="Symbol" panose="05050102010706020507" pitchFamily="18" charset="2"/>
              </a:rPr>
              <a:t>)) 5   =  x+2*y+5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60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b False True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b</a:t>
                </a:r>
                <a:r>
                  <a:rPr lang="en-US" altLang="zh-CN" dirty="0">
                    <a:sym typeface="Symbol" panose="05050102010706020507" pitchFamily="18" charset="2"/>
                  </a:rPr>
                  <a:t>’ False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True b’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if b then M else 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2521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b False True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b</a:t>
                </a:r>
                <a:r>
                  <a:rPr lang="en-US" altLang="zh-CN" dirty="0">
                    <a:sym typeface="Symbol" panose="05050102010706020507" pitchFamily="18" charset="2"/>
                  </a:rPr>
                  <a:t>’ False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True b’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if b then M else 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b M N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6552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b False True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b</a:t>
                </a:r>
                <a:r>
                  <a:rPr lang="en-US" altLang="zh-CN" dirty="0">
                    <a:sym typeface="Symbol" panose="05050102010706020507" pitchFamily="18" charset="2"/>
                  </a:rPr>
                  <a:t>’ False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True b’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if b then M else 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b M N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x. y. b y x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标注 5"/>
          <p:cNvSpPr/>
          <p:nvPr/>
        </p:nvSpPr>
        <p:spPr>
          <a:xfrm>
            <a:off x="5329988" y="3146593"/>
            <a:ext cx="2827422" cy="3030370"/>
          </a:xfrm>
          <a:prstGeom prst="wedgeRoundRectCallout">
            <a:avLst>
              <a:gd name="adj1" fmla="val -83661"/>
              <a:gd name="adj2" fmla="val 28382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not’ True 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y.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True y x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y. y =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False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not’ False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y.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False y x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y. x =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True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3188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Church numerals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/>
                  <a:t>0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x   </a:t>
                </a:r>
                <a:endParaRPr lang="en-US" altLang="zh-CN" i="1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2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(f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f</a:t>
                </a:r>
                <a:r>
                  <a:rPr lang="en-US" altLang="zh-CN" baseline="30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baseline="30000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x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4245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Church numerals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/>
                  <a:t>0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x</a:t>
                </a:r>
                <a:endParaRPr lang="en-US" altLang="zh-CN" i="1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2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(f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f</a:t>
                </a:r>
                <a:r>
                  <a:rPr lang="en-US" altLang="zh-CN" baseline="30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baseline="30000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succ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8052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Church numerals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/>
                  <a:t>0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x</a:t>
                </a:r>
                <a:endParaRPr lang="en-US" altLang="zh-CN" i="1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2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(f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f</a:t>
                </a:r>
                <a:r>
                  <a:rPr lang="en-US" altLang="zh-CN" baseline="30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baseline="30000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succ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f. x. f (n f x)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标注 3"/>
          <p:cNvSpPr/>
          <p:nvPr/>
        </p:nvSpPr>
        <p:spPr>
          <a:xfrm>
            <a:off x="5053263" y="3224463"/>
            <a:ext cx="3573379" cy="2646948"/>
          </a:xfrm>
          <a:prstGeom prst="wedgeRoundRectCallout">
            <a:avLst>
              <a:gd name="adj1" fmla="val -61838"/>
              <a:gd name="adj2" fmla="val -1855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>
                <a:solidFill>
                  <a:schemeClr val="tx1"/>
                </a:solidFill>
              </a:rPr>
              <a:t>succ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u="sng" dirty="0">
                <a:solidFill>
                  <a:schemeClr val="tx1"/>
                </a:solidFill>
              </a:rPr>
              <a:t>n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f. x. f (</a:t>
            </a:r>
            <a:r>
              <a:rPr lang="en-US" altLang="zh-CN" sz="2400" u="sng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f x) </a:t>
            </a:r>
          </a:p>
          <a:p>
            <a:pPr marL="0" lvl="1"/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= f. x. f ((f. x.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f</a:t>
            </a:r>
            <a:r>
              <a:rPr lang="en-US" altLang="zh-CN" sz="2400" baseline="30000" dirty="0" err="1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x) f x)</a:t>
            </a:r>
          </a:p>
          <a:p>
            <a:pPr marL="0" lvl="1"/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f. x. f (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f</a:t>
            </a:r>
            <a:r>
              <a:rPr lang="en-US" altLang="zh-CN" sz="2400" baseline="30000" dirty="0" err="1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x)</a:t>
            </a:r>
          </a:p>
          <a:p>
            <a:pPr marL="0" lvl="1"/>
            <a:r>
              <a:rPr lang="en-US" altLang="zh-CN" sz="2400" dirty="0">
                <a:solidFill>
                  <a:schemeClr val="tx1"/>
                </a:solidFill>
              </a:rPr>
              <a:t>=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f. x. f</a:t>
            </a:r>
            <a:r>
              <a:rPr lang="en-US" altLang="zh-CN" sz="24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n+1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</a:p>
          <a:p>
            <a:pPr marL="0" lvl="1"/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= </a:t>
            </a:r>
            <a:r>
              <a:rPr lang="en-US" altLang="zh-CN" sz="2400" u="sng" dirty="0">
                <a:solidFill>
                  <a:schemeClr val="tx1"/>
                </a:solidFill>
                <a:sym typeface="Symbol" panose="05050102010706020507" pitchFamily="18" charset="2"/>
              </a:rPr>
              <a:t>n+1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66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Church numerals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/>
                  <a:t>0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x</a:t>
                </a:r>
                <a:endParaRPr lang="en-US" altLang="zh-CN" i="1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2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(f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f</a:t>
                </a:r>
                <a:r>
                  <a:rPr lang="en-US" altLang="zh-CN" baseline="30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baseline="30000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succ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f. x. f (n f x)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succ</a:t>
                </a:r>
                <a:r>
                  <a:rPr lang="en-US" altLang="zh-CN" dirty="0">
                    <a:sym typeface="Symbol" panose="05050102010706020507" pitchFamily="18" charset="2"/>
                  </a:rPr>
                  <a:t>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f. x. n f (f x)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标注 4"/>
          <p:cNvSpPr/>
          <p:nvPr/>
        </p:nvSpPr>
        <p:spPr>
          <a:xfrm>
            <a:off x="5245768" y="4535905"/>
            <a:ext cx="2286001" cy="721895"/>
          </a:xfrm>
          <a:prstGeom prst="wedgeRoundRectCallout">
            <a:avLst>
              <a:gd name="adj1" fmla="val -73522"/>
              <a:gd name="adj2" fmla="val 16541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>
                <a:solidFill>
                  <a:schemeClr val="tx1"/>
                </a:solidFill>
              </a:rPr>
              <a:t>succ</a:t>
            </a:r>
            <a:r>
              <a:rPr lang="en-US" altLang="zh-CN" sz="2400" dirty="0">
                <a:solidFill>
                  <a:schemeClr val="tx1"/>
                </a:solidFill>
              </a:rPr>
              <a:t>’ </a:t>
            </a:r>
            <a:r>
              <a:rPr lang="en-US" altLang="zh-CN" sz="2400" u="sng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* </a:t>
            </a:r>
            <a:r>
              <a:rPr lang="en-US" altLang="zh-CN" sz="2400" u="sng" dirty="0">
                <a:solidFill>
                  <a:schemeClr val="tx1"/>
                </a:solidFill>
                <a:sym typeface="Symbol" panose="05050102010706020507" pitchFamily="18" charset="2"/>
              </a:rPr>
              <a:t>n+1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1448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351338"/>
              </a:xfrm>
            </p:spPr>
            <p:txBody>
              <a:bodyPr/>
              <a:lstStyle/>
              <a:p>
                <a:r>
                  <a:rPr lang="en-US" altLang="zh-CN" dirty="0"/>
                  <a:t>Church numerals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/>
                  <a:t>0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x</a:t>
                </a:r>
                <a:endParaRPr lang="en-US" altLang="zh-CN" i="1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2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(f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f</a:t>
                </a:r>
                <a:r>
                  <a:rPr lang="en-US" altLang="zh-CN" baseline="30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baseline="30000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succ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f. x. f (n f x)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iszero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351338"/>
              </a:xfrm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3000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351338"/>
              </a:xfrm>
            </p:spPr>
            <p:txBody>
              <a:bodyPr/>
              <a:lstStyle/>
              <a:p>
                <a:r>
                  <a:rPr lang="en-US" altLang="zh-CN" dirty="0"/>
                  <a:t>Church numerals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/>
                  <a:t>0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x</a:t>
                </a:r>
                <a:endParaRPr lang="en-US" altLang="zh-CN" i="1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2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(f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f</a:t>
                </a:r>
                <a:r>
                  <a:rPr lang="en-US" altLang="zh-CN" baseline="30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baseline="30000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succ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f. x. f (n f x)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iszero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x. y. n (z. y) x</a:t>
                </a:r>
              </a:p>
              <a:p>
                <a:pPr lvl="1">
                  <a:spcBef>
                    <a:spcPts val="1200"/>
                  </a:spcBef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351338"/>
              </a:xfrm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标注 3"/>
          <p:cNvSpPr/>
          <p:nvPr/>
        </p:nvSpPr>
        <p:spPr>
          <a:xfrm>
            <a:off x="5437937" y="1629484"/>
            <a:ext cx="3380874" cy="4743617"/>
          </a:xfrm>
          <a:prstGeom prst="wedgeRoundRectCallout">
            <a:avLst>
              <a:gd name="adj1" fmla="val -59126"/>
              <a:gd name="adj2" fmla="val 21850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>
                <a:solidFill>
                  <a:schemeClr val="tx1"/>
                </a:solidFill>
              </a:rPr>
              <a:t>iszero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u="sng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</a:t>
            </a:r>
            <a:r>
              <a:rPr lang="en-US" altLang="zh-CN" sz="2000" u="sng" dirty="0">
                <a:solidFill>
                  <a:schemeClr val="tx1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 (z. y) x 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= x. y. (f. x. x) (z. y) x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(x. x) x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x = True</a:t>
            </a:r>
          </a:p>
          <a:p>
            <a:pPr marL="0" lvl="1"/>
            <a:endParaRPr lang="en-US" altLang="zh-CN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000" dirty="0" err="1">
                <a:solidFill>
                  <a:schemeClr val="tx1"/>
                </a:solidFill>
              </a:rPr>
              <a:t>iszero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u="sng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</a:t>
            </a:r>
            <a:r>
              <a:rPr lang="en-US" altLang="zh-CN" sz="2000" u="sng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 (z. y) x 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= x. y. (f. x. f x) (z. y) x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(x. (z. y) x) x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((z. y) x)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y  = False</a:t>
            </a:r>
          </a:p>
          <a:p>
            <a:pPr marL="0" lvl="1"/>
            <a:endParaRPr lang="en-US" altLang="zh-CN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/>
            <a:r>
              <a:rPr lang="en-US" altLang="zh-CN" sz="2000" dirty="0" err="1">
                <a:solidFill>
                  <a:schemeClr val="tx1"/>
                </a:solidFill>
                <a:sym typeface="Symbol" panose="05050102010706020507" pitchFamily="18" charset="2"/>
              </a:rPr>
              <a:t>iszero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 (</a:t>
            </a:r>
            <a:r>
              <a:rPr lang="en-US" altLang="zh-CN" sz="2000" dirty="0" err="1">
                <a:solidFill>
                  <a:schemeClr val="tx1"/>
                </a:solidFill>
                <a:sym typeface="Symbol" panose="05050102010706020507" pitchFamily="18" charset="2"/>
              </a:rPr>
              <a:t>succ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u="sng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) * False</a:t>
            </a:r>
          </a:p>
        </p:txBody>
      </p:sp>
    </p:spTree>
    <p:extLst>
      <p:ext uri="{BB962C8B-B14F-4D97-AF65-F5344CB8AC3E}">
        <p14:creationId xmlns:p14="http://schemas.microsoft.com/office/powerpoint/2010/main" val="1474845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3"/>
                <a:ext cx="7886700" cy="4887997"/>
              </a:xfrm>
            </p:spPr>
            <p:txBody>
              <a:bodyPr/>
              <a:lstStyle/>
              <a:p>
                <a:r>
                  <a:rPr lang="en-US" altLang="zh-CN" dirty="0"/>
                  <a:t>Church numerals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/>
                  <a:t>0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x</a:t>
                </a:r>
                <a:endParaRPr lang="en-US" altLang="zh-CN" i="1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2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(f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f</a:t>
                </a:r>
                <a:r>
                  <a:rPr lang="en-US" altLang="zh-CN" baseline="30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baseline="30000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succ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f. x. f (n f x)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iszero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x. y. n (z. y)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add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m. f. x. n f (m f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mult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m. f. n (m f) </a:t>
                </a:r>
              </a:p>
              <a:p>
                <a:pPr lvl="1">
                  <a:spcBef>
                    <a:spcPts val="1200"/>
                  </a:spcBef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3"/>
                <a:ext cx="7886700" cy="4887997"/>
              </a:xfrm>
              <a:blipFill>
                <a:blip r:embed="rId2"/>
                <a:stretch>
                  <a:fillRect l="-1391" t="-19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3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Conventions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92406"/>
          </a:xfrm>
        </p:spPr>
        <p:txBody>
          <a:bodyPr/>
          <a:lstStyle/>
          <a:p>
            <a:r>
              <a:rPr lang="en-US" altLang="zh-CN" dirty="0"/>
              <a:t>Body of </a:t>
            </a:r>
            <a:r>
              <a:rPr lang="en-US" altLang="zh-CN" dirty="0">
                <a:sym typeface="Symbol" panose="05050102010706020507" pitchFamily="18" charset="2"/>
              </a:rPr>
              <a:t> </a:t>
            </a:r>
            <a:r>
              <a:rPr lang="en-US" altLang="zh-CN" dirty="0"/>
              <a:t>extends as far to the right as possible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</a:t>
            </a:r>
            <a:r>
              <a:rPr lang="en-US" altLang="zh-CN" dirty="0">
                <a:solidFill>
                  <a:srgbClr val="A00000"/>
                </a:solidFill>
                <a:sym typeface="Symbol" panose="05050102010706020507" pitchFamily="18" charset="2"/>
              </a:rPr>
              <a:t>x. M N </a:t>
            </a:r>
            <a:r>
              <a:rPr lang="en-US" altLang="zh-CN" dirty="0">
                <a:sym typeface="Symbol" panose="05050102010706020507" pitchFamily="18" charset="2"/>
              </a:rPr>
              <a:t>means </a:t>
            </a:r>
            <a:r>
              <a:rPr lang="en-US" altLang="zh-CN" dirty="0">
                <a:solidFill>
                  <a:srgbClr val="A00000"/>
                </a:solidFill>
                <a:sym typeface="Symbol" panose="05050102010706020507" pitchFamily="18" charset="2"/>
              </a:rPr>
              <a:t>x. (M N)</a:t>
            </a:r>
            <a:r>
              <a:rPr lang="en-US" altLang="zh-CN" dirty="0">
                <a:sym typeface="Symbol" panose="05050102010706020507" pitchFamily="18" charset="2"/>
              </a:rPr>
              <a:t>, 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not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A00000"/>
                </a:solidFill>
                <a:sym typeface="Symbol" panose="05050102010706020507" pitchFamily="18" charset="2"/>
              </a:rPr>
              <a:t>(x. M) N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f x    = x.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 f x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f. f x    = x.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 f. f x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endParaRPr lang="zh-CN" altLang="en-US" dirty="0"/>
          </a:p>
          <a:p>
            <a:pPr>
              <a:spcBef>
                <a:spcPts val="2400"/>
              </a:spcBef>
            </a:pPr>
            <a:r>
              <a:rPr lang="en-US" altLang="zh-CN" dirty="0"/>
              <a:t>Function applications are left-associative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A00000"/>
                </a:solidFill>
              </a:rPr>
              <a:t>M N P </a:t>
            </a:r>
            <a:r>
              <a:rPr lang="en-US" altLang="zh-CN" dirty="0"/>
              <a:t>means </a:t>
            </a:r>
            <a:r>
              <a:rPr lang="en-US" altLang="zh-CN" dirty="0">
                <a:solidFill>
                  <a:srgbClr val="A00000"/>
                </a:solidFill>
              </a:rPr>
              <a:t>(M N) P</a:t>
            </a:r>
            <a:r>
              <a:rPr lang="en-US" altLang="zh-CN" dirty="0"/>
              <a:t>,  </a:t>
            </a:r>
            <a:r>
              <a:rPr lang="en-US" altLang="zh-CN" b="1" dirty="0">
                <a:solidFill>
                  <a:srgbClr val="FF0000"/>
                </a:solidFill>
              </a:rPr>
              <a:t>not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A00000"/>
                </a:solidFill>
              </a:rPr>
              <a:t>M (N P)</a:t>
            </a:r>
            <a:endParaRPr lang="en-US" altLang="zh-CN" dirty="0">
              <a:solidFill>
                <a:srgbClr val="A00000"/>
              </a:solidFill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x. y. x - y) 5 3    =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x. y. x - y) 5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3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f. x. f x) (x. x + 1) 2    =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f. x. f x) (x. x + 1)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226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Pairs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(M, N)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f M N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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0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p. p (x. y.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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p. p (x. y. y)</a:t>
                </a:r>
              </a:p>
              <a:p>
                <a:pPr lvl="1"/>
                <a:endParaRPr lang="en-US" altLang="zh-CN" dirty="0">
                  <a:sym typeface="Symbol" panose="05050102010706020507" pitchFamily="18" charset="2"/>
                </a:endParaRPr>
              </a:p>
              <a:p>
                <a:pPr lvl="1"/>
                <a:endParaRPr lang="en-US" altLang="zh-CN" dirty="0">
                  <a:sym typeface="Symbol" panose="05050102010706020507" pitchFamily="18" charset="2"/>
                </a:endParaRPr>
              </a:p>
              <a:p>
                <a:pPr lvl="1"/>
                <a:endParaRPr lang="en-US" altLang="zh-CN" dirty="0">
                  <a:sym typeface="Symbol" panose="05050102010706020507" pitchFamily="18" charset="2"/>
                </a:endParaRP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标注 3"/>
          <p:cNvSpPr/>
          <p:nvPr/>
        </p:nvSpPr>
        <p:spPr>
          <a:xfrm>
            <a:off x="5390147" y="2334127"/>
            <a:ext cx="2430380" cy="1452185"/>
          </a:xfrm>
          <a:prstGeom prst="wedgeRoundRectCallout">
            <a:avLst>
              <a:gd name="adj1" fmla="val -61106"/>
              <a:gd name="adj2" fmla="val 21850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solidFill>
                  <a:prstClr val="black"/>
                </a:solidFill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</a:rPr>
              <a:t>(M, N)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* M</a:t>
            </a:r>
          </a:p>
          <a:p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solidFill>
                  <a:prstClr val="black"/>
                </a:solidFill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</a:rPr>
              <a:t>(M, N)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* N</a:t>
            </a:r>
          </a:p>
        </p:txBody>
      </p:sp>
    </p:spTree>
    <p:extLst>
      <p:ext uri="{BB962C8B-B14F-4D97-AF65-F5344CB8AC3E}">
        <p14:creationId xmlns:p14="http://schemas.microsoft.com/office/powerpoint/2010/main" val="12035670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Pairs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(M, N)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f M N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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0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p. p (x. y.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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p. p (x. y. y)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Tuples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(M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, …,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M</a:t>
                </a:r>
                <a:r>
                  <a:rPr lang="en-US" altLang="zh-CN" baseline="-25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 f. f M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…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M</a:t>
                </a:r>
                <a:r>
                  <a:rPr lang="en-US" altLang="zh-CN" baseline="-25000" dirty="0" err="1">
                    <a:sym typeface="Symbol" panose="05050102010706020507" pitchFamily="18" charset="2"/>
                  </a:rPr>
                  <a:t>n</a:t>
                </a:r>
                <a:endParaRPr lang="en-US" altLang="zh-CN" baseline="-25000" dirty="0"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</a:t>
                </a:r>
                <a:r>
                  <a:rPr lang="en-US" altLang="zh-CN" baseline="-25000" dirty="0" err="1">
                    <a:sym typeface="Symbol" panose="05050102010706020507" pitchFamily="18" charset="2"/>
                  </a:rPr>
                  <a:t>i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p. p (x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. … 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x</a:t>
                </a:r>
                <a:r>
                  <a:rPr lang="en-US" altLang="zh-CN" baseline="-25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. x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i</a:t>
                </a:r>
                <a:r>
                  <a:rPr lang="en-US" altLang="zh-CN" dirty="0">
                    <a:sym typeface="Symbol" panose="05050102010706020507" pitchFamily="18" charset="2"/>
                  </a:rPr>
                  <a:t>)</a:t>
                </a:r>
              </a:p>
              <a:p>
                <a:pPr lvl="1"/>
                <a:endParaRPr lang="en-US" altLang="zh-CN" dirty="0">
                  <a:sym typeface="Symbol" panose="05050102010706020507" pitchFamily="18" charset="2"/>
                </a:endParaRPr>
              </a:p>
              <a:p>
                <a:pPr lvl="1"/>
                <a:endParaRPr lang="en-US" altLang="zh-CN" dirty="0">
                  <a:sym typeface="Symbol" panose="05050102010706020507" pitchFamily="18" charset="2"/>
                </a:endParaRP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5050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Recursive functions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fact(n)  =    if  (n == 0)  then  1  else  n * fact(n-1)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To find fact, we need to solve an equation!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16310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Fixpoint</a:t>
            </a:r>
            <a:r>
              <a:rPr lang="en-US" altLang="zh-CN" dirty="0"/>
              <a:t> in arithmetic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 is a </a:t>
            </a:r>
            <a:r>
              <a:rPr lang="en-US" altLang="zh-CN" dirty="0" err="1"/>
              <a:t>fixpoint</a:t>
            </a:r>
            <a:r>
              <a:rPr lang="en-US" altLang="zh-CN" dirty="0"/>
              <a:t> of f   if   f(x) = x</a:t>
            </a:r>
          </a:p>
          <a:p>
            <a:endParaRPr lang="en-US" altLang="zh-CN" dirty="0"/>
          </a:p>
          <a:p>
            <a:r>
              <a:rPr lang="en-US" altLang="zh-CN" dirty="0"/>
              <a:t>Some functions has </a:t>
            </a:r>
            <a:r>
              <a:rPr lang="en-US" altLang="zh-CN" dirty="0" err="1"/>
              <a:t>fixpoints</a:t>
            </a:r>
            <a:r>
              <a:rPr lang="en-US" altLang="zh-CN" dirty="0"/>
              <a:t>, while others don’t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f(x) = x * x.  Two </a:t>
            </a:r>
            <a:r>
              <a:rPr lang="en-US" altLang="zh-CN" dirty="0" err="1"/>
              <a:t>fixpoints</a:t>
            </a:r>
            <a:r>
              <a:rPr lang="en-US" altLang="zh-CN" dirty="0"/>
              <a:t> 0 and 1.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f(x) = x + 1.  No </a:t>
            </a:r>
            <a:r>
              <a:rPr lang="en-US" altLang="zh-CN" dirty="0" err="1"/>
              <a:t>fixpoint</a:t>
            </a:r>
            <a:r>
              <a:rPr lang="en-US" altLang="zh-CN" dirty="0"/>
              <a:t>. 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f(x) = x.  Infinitely many </a:t>
            </a:r>
            <a:r>
              <a:rPr lang="en-US" altLang="zh-CN" dirty="0" err="1"/>
              <a:t>fixpoints</a:t>
            </a:r>
            <a:r>
              <a:rPr lang="en-US" altLang="zh-CN" dirty="0"/>
              <a:t>.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31476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 is a </a:t>
            </a:r>
            <a:r>
              <a:rPr lang="en-US" altLang="zh-CN" dirty="0" err="1"/>
              <a:t>fixpoint</a:t>
            </a:r>
            <a:r>
              <a:rPr lang="en-US" altLang="zh-CN" dirty="0"/>
              <a:t> of a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 is a </a:t>
            </a:r>
            <a:r>
              <a:rPr lang="en-US" altLang="zh-CN" dirty="0" err="1"/>
              <a:t>fixpoint</a:t>
            </a:r>
            <a:r>
              <a:rPr lang="en-US" altLang="zh-CN" dirty="0"/>
              <a:t> of f   if   f(x) = x</a:t>
            </a:r>
            <a:endParaRPr lang="zh-CN" altLang="en-US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fact(n)  =    if  (n == 0)  then  1  else  n * fact(n-1)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fact  =  </a:t>
            </a:r>
            <a:r>
              <a:rPr lang="en-US" altLang="zh-CN" dirty="0">
                <a:sym typeface="Symbol" panose="05050102010706020507" pitchFamily="18" charset="2"/>
              </a:rPr>
              <a:t>n.  </a:t>
            </a:r>
            <a:r>
              <a:rPr lang="en-US" altLang="zh-CN" dirty="0"/>
              <a:t>if  (n == 0)  then  1  else  n * fact(n-1)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fact  =  </a:t>
            </a:r>
            <a:r>
              <a:rPr lang="en-US" altLang="zh-CN" sz="3200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f.  n.  </a:t>
            </a:r>
            <a:r>
              <a:rPr lang="en-US" altLang="zh-CN" dirty="0"/>
              <a:t>if  (n == 0)  then  1  else  n * f(n-1)</a:t>
            </a:r>
            <a:r>
              <a:rPr lang="en-US" altLang="zh-CN" sz="3200" dirty="0"/>
              <a:t>)</a:t>
            </a:r>
            <a:r>
              <a:rPr lang="en-US" altLang="zh-CN" dirty="0"/>
              <a:t> fact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Let  F = </a:t>
            </a:r>
            <a:r>
              <a:rPr lang="en-US" altLang="zh-CN" dirty="0">
                <a:sym typeface="Symbol" panose="05050102010706020507" pitchFamily="18" charset="2"/>
              </a:rPr>
              <a:t>f.  n.  </a:t>
            </a:r>
            <a:r>
              <a:rPr lang="en-US" altLang="zh-CN" dirty="0"/>
              <a:t>if  (n == 0)  then  1  else  n * f(n-1).</a:t>
            </a:r>
          </a:p>
          <a:p>
            <a:pPr marL="457200" lvl="1" indent="0">
              <a:buNone/>
            </a:pPr>
            <a:r>
              <a:rPr lang="en-US" altLang="zh-CN" dirty="0"/>
              <a:t>Then   fact = F fact.   So fact is a </a:t>
            </a:r>
            <a:r>
              <a:rPr lang="en-US" altLang="zh-CN" dirty="0" err="1"/>
              <a:t>fixpoint</a:t>
            </a:r>
            <a:r>
              <a:rPr lang="en-US" altLang="zh-CN" dirty="0"/>
              <a:t> of F.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68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alculus, every term has a </a:t>
            </a:r>
            <a:r>
              <a:rPr lang="en-US" altLang="zh-CN" dirty="0" err="1"/>
              <a:t>fixpoint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021305"/>
            <a:ext cx="7886700" cy="4247148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Fixpoint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combinator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a higher-order function h satisfying</a:t>
            </a:r>
          </a:p>
          <a:p>
            <a:pPr marL="0" indent="0">
              <a:buNone/>
            </a:pPr>
            <a:r>
              <a:rPr lang="en-US" altLang="zh-CN" dirty="0"/>
              <a:t>              for all f,    (h f) gives a </a:t>
            </a:r>
            <a:r>
              <a:rPr lang="en-US" altLang="zh-CN" dirty="0" err="1"/>
              <a:t>fixpoint</a:t>
            </a:r>
            <a:r>
              <a:rPr lang="en-US" altLang="zh-CN" dirty="0"/>
              <a:t> of f</a:t>
            </a:r>
          </a:p>
          <a:p>
            <a:pPr marL="0" indent="0">
              <a:buNone/>
            </a:pPr>
            <a:r>
              <a:rPr lang="en-US" altLang="zh-CN" dirty="0"/>
              <a:t>                        i.e.   h f = f (h f)</a:t>
            </a:r>
          </a:p>
          <a:p>
            <a:pPr>
              <a:spcBef>
                <a:spcPts val="2400"/>
              </a:spcBef>
            </a:pPr>
            <a:r>
              <a:rPr lang="en-US" altLang="zh-CN" dirty="0"/>
              <a:t>We'll see some terms that are fixpoint combinators</a:t>
            </a:r>
          </a:p>
          <a:p>
            <a:pPr>
              <a:spcBef>
                <a:spcPts val="2400"/>
              </a:spcBef>
            </a:pPr>
            <a:r>
              <a:rPr lang="en-US" altLang="zh-CN" dirty="0"/>
              <a:t>Wait, what is "=" ?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449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alculus, every term has a </a:t>
            </a:r>
            <a:r>
              <a:rPr lang="en-US" altLang="zh-CN" dirty="0" err="1"/>
              <a:t>fixpoint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021305"/>
                <a:ext cx="7886700" cy="424714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err="1">
                    <a:solidFill>
                      <a:srgbClr val="FF0000"/>
                    </a:solidFill>
                  </a:rPr>
                  <a:t>Fixpoint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combinator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is a higher-order function h satisfying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    for all f,    (h f) gives a </a:t>
                </a:r>
                <a:r>
                  <a:rPr lang="en-US" altLang="zh-CN" dirty="0" err="1"/>
                  <a:t>fixpoint</a:t>
                </a:r>
                <a:r>
                  <a:rPr lang="en-US" altLang="zh-CN" dirty="0"/>
                  <a:t> of f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              i.e.   h 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zh-CN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altLang="zh-CN" dirty="0"/>
                  <a:t> f (h f)</a:t>
                </a:r>
              </a:p>
              <a:p>
                <a:pPr lvl="1">
                  <a:spcBef>
                    <a:spcPts val="2400"/>
                  </a:spcBef>
                </a:pPr>
                <a:r>
                  <a:rPr lang="en-US" altLang="zh-CN" dirty="0"/>
                  <a:t>Turing’s fixpoint combinator </a:t>
                </a:r>
                <a:r>
                  <a:rPr lang="en-US" altLang="zh-CN" dirty="0">
                    <a:sym typeface="Symbol" panose="05050102010706020507" pitchFamily="18" charset="2"/>
                  </a:rPr>
                  <a:t>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    Let  A  =  </a:t>
                </a:r>
                <a:r>
                  <a:rPr lang="en-US" altLang="zh-CN" dirty="0">
                    <a:sym typeface="Symbol" panose="05050102010706020507" pitchFamily="18" charset="2"/>
                  </a:rPr>
                  <a:t>x. y. y (x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x</a:t>
                </a:r>
                <a:r>
                  <a:rPr lang="en-US" altLang="zh-CN" dirty="0">
                    <a:sym typeface="Symbol" panose="05050102010706020507" pitchFamily="18" charset="2"/>
                  </a:rPr>
                  <a:t> y)  and   = A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A</a:t>
                </a:r>
                <a:endParaRPr lang="en-US" altLang="zh-CN" dirty="0"/>
              </a:p>
              <a:p>
                <a:pPr lvl="1">
                  <a:spcBef>
                    <a:spcPts val="1800"/>
                  </a:spcBef>
                </a:pPr>
                <a:r>
                  <a:rPr lang="en-US" altLang="zh-CN" dirty="0"/>
                  <a:t>Curry’s fixpoint combinator </a:t>
                </a:r>
                <a:r>
                  <a:rPr lang="en-US" altLang="zh-CN" b="1" dirty="0"/>
                  <a:t>Y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    Let  </a:t>
                </a:r>
                <a:r>
                  <a:rPr lang="en-US" altLang="zh-CN" b="1" dirty="0"/>
                  <a:t>Y</a:t>
                </a:r>
                <a:r>
                  <a:rPr lang="en-US" altLang="zh-CN" dirty="0"/>
                  <a:t> =  </a:t>
                </a:r>
                <a:r>
                  <a:rPr lang="en-US" altLang="zh-CN" dirty="0">
                    <a:sym typeface="Symbol" panose="05050102010706020507" pitchFamily="18" charset="2"/>
                  </a:rPr>
                  <a:t>f. (x. f (x x)) (x. f (x x)) 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021305"/>
                <a:ext cx="7886700" cy="4247148"/>
              </a:xfrm>
              <a:blipFill>
                <a:blip r:embed="rId3"/>
                <a:stretch>
                  <a:fillRect l="-1391" t="-24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3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Turing’s </a:t>
            </a:r>
            <a:r>
              <a:rPr lang="en-US" altLang="zh-CN" dirty="0" err="1"/>
              <a:t>fixpoint</a:t>
            </a:r>
            <a:r>
              <a:rPr lang="en-US" altLang="zh-CN" dirty="0"/>
              <a:t> </a:t>
            </a:r>
            <a:r>
              <a:rPr lang="en-US" altLang="zh-CN" dirty="0" err="1"/>
              <a:t>combinator</a:t>
            </a:r>
            <a:r>
              <a:rPr lang="en-US" altLang="zh-CN" dirty="0">
                <a:sym typeface="Symbol" panose="05050102010706020507" pitchFamily="18" charset="2"/>
              </a:rPr>
              <a:t> 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altLang="zh-CN" sz="2800" dirty="0"/>
                  <a:t>Let  A  = 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x. y. y (x 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 y)  and   = A 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A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228600" lvl="1">
                  <a:spcBef>
                    <a:spcPts val="1000"/>
                  </a:spcBef>
                </a:pP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Let’s prove:    for all f,   </a:t>
                </a:r>
                <a:r>
                  <a:rPr lang="en-US" altLang="zh-CN" sz="2800" dirty="0"/>
                  <a:t> 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zh-CN" alt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altLang="zh-CN" sz="2800" dirty="0"/>
                  <a:t> f (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</a:t>
                </a:r>
                <a:r>
                  <a:rPr lang="en-US" altLang="zh-CN" sz="2800" dirty="0"/>
                  <a:t> f)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altLang="zh-CN" sz="2800" dirty="0"/>
              </a:p>
              <a:p>
                <a:pPr marL="228600" lvl="1">
                  <a:spcBef>
                    <a:spcPts val="1000"/>
                  </a:spcBef>
                </a:pPr>
                <a:endParaRPr lang="en-US" altLang="zh-CN" sz="2800" dirty="0"/>
              </a:p>
              <a:p>
                <a:pPr marL="228600" lvl="1">
                  <a:spcBef>
                    <a:spcPts val="1000"/>
                  </a:spcBef>
                </a:pPr>
                <a:endParaRPr lang="en-US" altLang="zh-CN" sz="28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9438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Solving fact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Let  F = </a:t>
                </a:r>
                <a:r>
                  <a:rPr lang="en-US" altLang="zh-CN" dirty="0">
                    <a:sym typeface="Symbol" panose="05050102010706020507" pitchFamily="18" charset="2"/>
                  </a:rPr>
                  <a:t>f.  n.  </a:t>
                </a:r>
                <a:r>
                  <a:rPr lang="en-US" altLang="zh-CN" dirty="0"/>
                  <a:t>if  (n == 0)  then  1  else  n * f(n-1).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fact is a </a:t>
                </a:r>
                <a:r>
                  <a:rPr lang="en-US" altLang="zh-CN" dirty="0" err="1"/>
                  <a:t>fixpoint</a:t>
                </a:r>
                <a:r>
                  <a:rPr lang="en-US" altLang="zh-CN" dirty="0"/>
                  <a:t> of F. 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fact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 F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The right-hand side is a closed lambda term that represents the factorial function.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9890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03BF7-2589-4827-8B49-8C6B3479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Curry’s fixpoint combinator </a:t>
            </a:r>
            <a:r>
              <a:rPr lang="en-US" altLang="zh-CN" b="1" dirty="0"/>
              <a:t>Y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0D54E0-0399-42FE-BEB0-F10056512E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7195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Y</a:t>
                </a:r>
                <a:r>
                  <a:rPr lang="en-US" altLang="zh-CN" dirty="0"/>
                  <a:t> =  </a:t>
                </a:r>
                <a:r>
                  <a:rPr lang="en-US" altLang="zh-CN" dirty="0">
                    <a:sym typeface="Symbol" panose="05050102010706020507" pitchFamily="18" charset="2"/>
                  </a:rPr>
                  <a:t>f. (x. f (x x)) (x. f (x x))</a:t>
                </a:r>
                <a:endParaRPr lang="en-US" altLang="zh-CN" b="1" dirty="0"/>
              </a:p>
              <a:p>
                <a:r>
                  <a:rPr lang="en-US" altLang="zh-CN" b="1" dirty="0"/>
                  <a:t>Y</a:t>
                </a:r>
                <a:r>
                  <a:rPr lang="en-US" altLang="zh-CN" dirty="0"/>
                  <a:t> works well with call-by-name (CBN) evaluation, but with call-by-value (CBV), it produces divergent functions</a:t>
                </a:r>
              </a:p>
              <a:p>
                <a:r>
                  <a:rPr lang="en-US" altLang="zh-CN" b="1" dirty="0"/>
                  <a:t>Z</a:t>
                </a:r>
                <a:r>
                  <a:rPr lang="en-US" altLang="zh-CN" dirty="0"/>
                  <a:t> =  </a:t>
                </a:r>
                <a:r>
                  <a:rPr lang="en-US" altLang="zh-CN" dirty="0">
                    <a:sym typeface="Symbol" panose="05050102010706020507" pitchFamily="18" charset="2"/>
                  </a:rPr>
                  <a:t>f. (x. f (z. x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x</a:t>
                </a:r>
                <a:r>
                  <a:rPr lang="en-US" altLang="zh-CN" dirty="0">
                    <a:sym typeface="Symbol" panose="05050102010706020507" pitchFamily="18" charset="2"/>
                  </a:rPr>
                  <a:t> z)) (x. f (z. x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x</a:t>
                </a:r>
                <a:r>
                  <a:rPr lang="en-US" altLang="zh-CN" dirty="0">
                    <a:sym typeface="Symbol" panose="05050102010706020507" pitchFamily="18" charset="2"/>
                  </a:rPr>
                  <a:t> z))</a:t>
                </a:r>
              </a:p>
              <a:p>
                <a:r>
                  <a:rPr lang="en-US" altLang="zh-CN" dirty="0"/>
                  <a:t>Try to prove: </a:t>
                </a:r>
                <a:r>
                  <a:rPr lang="en-US" altLang="zh-CN" b="1" dirty="0"/>
                  <a:t>Z</a:t>
                </a:r>
                <a:r>
                  <a:rPr lang="en-US" altLang="zh-CN" dirty="0"/>
                  <a:t> 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zh-CN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altLang="zh-CN" dirty="0"/>
                  <a:t> f (</a:t>
                </a:r>
                <a:r>
                  <a:rPr lang="en-US" altLang="zh-CN" b="1" dirty="0"/>
                  <a:t>Z</a:t>
                </a:r>
                <a:r>
                  <a:rPr lang="en-US" altLang="zh-CN" dirty="0"/>
                  <a:t> f)</a:t>
                </a:r>
              </a:p>
              <a:p>
                <a:r>
                  <a:rPr lang="en-US" altLang="zh-CN" b="1" dirty="0"/>
                  <a:t>Z</a:t>
                </a:r>
                <a:r>
                  <a:rPr lang="en-US" altLang="zh-CN" dirty="0"/>
                  <a:t> 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zh-CN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𝛽𝜂</m:t>
                        </m:r>
                      </m:sub>
                    </m:sSub>
                    <m:r>
                      <a:rPr lang="zh-CN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f (</a:t>
                </a:r>
                <a:r>
                  <a:rPr lang="en-US" altLang="zh-CN" b="1" dirty="0"/>
                  <a:t>Z</a:t>
                </a:r>
                <a:r>
                  <a:rPr lang="en-US" altLang="zh-CN" dirty="0"/>
                  <a:t> f)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dirty="0"/>
                  <a:t>-law:    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x. M x     where x  FV(M)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0D54E0-0399-42FE-BEB0-F10056512E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71952"/>
              </a:xfrm>
              <a:blipFill>
                <a:blip r:embed="rId2"/>
                <a:stretch>
                  <a:fillRect l="-1391" t="-2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11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Higher-order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Functions can be returned as return values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Functions can be passed as arguments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Think about function pointers in C/C++.</a:t>
            </a:r>
            <a:endParaRPr lang="zh-CN" altLang="en-US" sz="2400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3282462" y="2414952"/>
            <a:ext cx="181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x. y. x - y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768970" y="2324869"/>
            <a:ext cx="1330569" cy="7033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20108" y="4034347"/>
            <a:ext cx="364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f. x. f x) (x. x + 1) 2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4267201" y="3944264"/>
            <a:ext cx="1488830" cy="7033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76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2" grpId="0"/>
      <p:bldP spid="1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DCB1E-C0F6-4C40-8611-DCD30DC1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There’re infinitely many fixpoint combinators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27EB52-94C0-4B06-86EC-9216B247CB64}"/>
              </a:ext>
            </a:extLst>
          </p:cNvPr>
          <p:cNvSpPr/>
          <p:nvPr/>
        </p:nvSpPr>
        <p:spPr>
          <a:xfrm>
            <a:off x="2535841" y="5939009"/>
            <a:ext cx="6672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hlinkClick r:id="rId2"/>
              </a:rPr>
              <a:t>https://www.cs.ru.nl/barendregt60/essays/klop/art16_klop.pdf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30E2DF-D737-4F91-8C15-FA99A4635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31" y="2110862"/>
            <a:ext cx="8839538" cy="16959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24F2C0D-1F35-44D7-A275-320E455CF742}"/>
              </a:ext>
            </a:extLst>
          </p:cNvPr>
          <p:cNvSpPr/>
          <p:nvPr/>
        </p:nvSpPr>
        <p:spPr>
          <a:xfrm>
            <a:off x="2780172" y="5522260"/>
            <a:ext cx="558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Jan Willem </a:t>
            </a:r>
            <a:r>
              <a:rPr lang="en-US" altLang="zh-CN" b="1" dirty="0" err="1"/>
              <a:t>Klop</a:t>
            </a:r>
            <a:r>
              <a:rPr lang="en-US" altLang="zh-CN" b="1" dirty="0"/>
              <a:t>: New Fixed Point Combinators From Old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8E824D-4D13-456D-9633-9C867DBBD4CA}"/>
              </a:ext>
            </a:extLst>
          </p:cNvPr>
          <p:cNvSpPr/>
          <p:nvPr/>
        </p:nvSpPr>
        <p:spPr>
          <a:xfrm>
            <a:off x="407006" y="4227028"/>
            <a:ext cx="8350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Turing’s fixpoint combinator </a:t>
            </a:r>
            <a:r>
              <a:rPr lang="en-US" altLang="zh-CN" sz="2400" dirty="0">
                <a:sym typeface="Symbol" panose="05050102010706020507" pitchFamily="18" charset="2"/>
              </a:rPr>
              <a:t>:   (x. y. y (x </a:t>
            </a:r>
            <a:r>
              <a:rPr lang="en-US" altLang="zh-CN" sz="2400" dirty="0" err="1"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ym typeface="Symbol" panose="05050102010706020507" pitchFamily="18" charset="2"/>
              </a:rPr>
              <a:t> y)) (x. y. y (x </a:t>
            </a:r>
            <a:r>
              <a:rPr lang="en-US" altLang="zh-CN" sz="2400" dirty="0" err="1"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ym typeface="Symbol" panose="05050102010706020507" pitchFamily="18" charset="2"/>
              </a:rPr>
              <a:t> y))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D33016F-056D-4FD0-A1F1-4D46EF66A1D9}"/>
                  </a:ext>
                </a:extLst>
              </p:cNvPr>
              <p:cNvSpPr/>
              <p:nvPr/>
            </p:nvSpPr>
            <p:spPr>
              <a:xfrm>
                <a:off x="407006" y="4829321"/>
                <a:ext cx="3277820" cy="494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ym typeface="Symbol" panose="05050102010706020507" pitchFamily="18" charset="2"/>
                  </a:rPr>
                  <a:t>Let's prove:</a:t>
                </a:r>
                <a:r>
                  <a:rPr lang="en-US" altLang="zh-CN" sz="2400" dirty="0"/>
                  <a:t> 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zh-CN" altLang="en-US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altLang="zh-CN" sz="2400" dirty="0"/>
                  <a:t> f (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</a:t>
                </a:r>
                <a:r>
                  <a:rPr lang="en-US" altLang="zh-CN" sz="2400" dirty="0"/>
                  <a:t> f)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D33016F-056D-4FD0-A1F1-4D46EF66A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06" y="4829321"/>
                <a:ext cx="3277820" cy="494559"/>
              </a:xfrm>
              <a:prstGeom prst="rect">
                <a:avLst/>
              </a:prstGeom>
              <a:blipFill>
                <a:blip r:embed="rId4"/>
                <a:stretch>
                  <a:fillRect l="-2980" t="-11111" r="-1862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7906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Comments on computability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Turing’s </a:t>
            </a:r>
            <a:r>
              <a:rPr lang="en-US" altLang="zh-CN" dirty="0">
                <a:solidFill>
                  <a:srgbClr val="FF0000"/>
                </a:solidFill>
              </a:rPr>
              <a:t>Turing machine</a:t>
            </a:r>
            <a:r>
              <a:rPr lang="en-US" altLang="zh-CN" dirty="0"/>
              <a:t>, Church’s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</a:rPr>
              <a:t>-calculus </a:t>
            </a:r>
            <a:r>
              <a:rPr lang="en-US" altLang="zh-CN" dirty="0"/>
              <a:t>and Gödel’s </a:t>
            </a:r>
            <a:r>
              <a:rPr lang="en-US" altLang="zh-CN" dirty="0">
                <a:solidFill>
                  <a:srgbClr val="FF0000"/>
                </a:solidFill>
              </a:rPr>
              <a:t>general recursive functions </a:t>
            </a:r>
            <a:r>
              <a:rPr lang="en-US" altLang="zh-CN" dirty="0"/>
              <a:t>are equivalent to each other in the sense that they define the same class of functions (</a:t>
            </a:r>
            <a:r>
              <a:rPr lang="en-US" altLang="zh-CN" dirty="0" err="1"/>
              <a:t>a.k.a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computable functions</a:t>
            </a:r>
            <a:r>
              <a:rPr lang="en-US" altLang="zh-CN" dirty="0"/>
              <a:t>).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This is proved by Church, Kleene, Rosser, and Turing.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3541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Booleans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Natural numbers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Pairs</a:t>
            </a:r>
          </a:p>
          <a:p>
            <a:r>
              <a:rPr lang="en-US" altLang="zh-CN" dirty="0"/>
              <a:t>Lists</a:t>
            </a:r>
          </a:p>
          <a:p>
            <a:r>
              <a:rPr lang="en-US" altLang="zh-CN" dirty="0"/>
              <a:t>Trees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Recursive functions</a:t>
            </a:r>
          </a:p>
          <a:p>
            <a:r>
              <a:rPr lang="en-US" altLang="zh-CN" dirty="0"/>
              <a:t>…</a:t>
            </a:r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8426" y="5558589"/>
            <a:ext cx="748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/>
              <a:t>Read supplementary materials on course website</a:t>
            </a:r>
            <a:endParaRPr lang="zh-CN" alt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37061730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points about </a:t>
            </a:r>
            <a:r>
              <a:rPr lang="en-US" altLang="zh-CN" dirty="0">
                <a:sym typeface="Symbol" panose="05050102010706020507" pitchFamily="18" charset="2"/>
              </a:rPr>
              <a:t>-</a:t>
            </a:r>
            <a:r>
              <a:rPr lang="en-US" altLang="zh-CN" dirty="0"/>
              <a:t>calculus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Symbol" panose="05050102010706020507" pitchFamily="18" charset="2"/>
              </a:rPr>
              <a:t>Succinct function expressions</a:t>
            </a:r>
          </a:p>
          <a:p>
            <a:pPr lvl="1"/>
            <a:r>
              <a:rPr lang="zh-CN" altLang="en-US" dirty="0">
                <a:sym typeface="Symbol" panose="05050102010706020507" pitchFamily="18" charset="2"/>
              </a:rPr>
              <a:t></a:t>
            </a:r>
            <a:endParaRPr lang="en-US" altLang="zh-CN" dirty="0"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Bound variables can be renamed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Reduction via substitution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Can be extended with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Types (next class)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Side-effects (not covered)</a:t>
            </a:r>
          </a:p>
        </p:txBody>
      </p:sp>
    </p:spTree>
    <p:extLst>
      <p:ext uri="{BB962C8B-B14F-4D97-AF65-F5344CB8AC3E}">
        <p14:creationId xmlns:p14="http://schemas.microsoft.com/office/powerpoint/2010/main" val="3294722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Higher-order functions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Given function f, return function f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altLang="zh-CN" dirty="0"/>
                  <a:t> f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</a:t>
                </a:r>
                <a:r>
                  <a:rPr lang="en-US" altLang="zh-CN" dirty="0">
                    <a:sym typeface="Symbol" panose="05050102010706020507" pitchFamily="18" charset="2"/>
                  </a:rPr>
                  <a:t>f. x. f (f x)</a:t>
                </a:r>
                <a:endParaRPr lang="en-US" altLang="zh-CN" dirty="0"/>
              </a:p>
              <a:p>
                <a:r>
                  <a:rPr lang="en-US" altLang="zh-CN" dirty="0"/>
                  <a:t>How does this work?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(</a:t>
                </a:r>
                <a:r>
                  <a:rPr lang="en-US" altLang="zh-CN" dirty="0">
                    <a:sym typeface="Symbol" panose="05050102010706020507" pitchFamily="18" charset="2"/>
                  </a:rPr>
                  <a:t>f.  x. f (f x)) (y. y+1) 5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    =  (x. </a:t>
                </a:r>
                <a:r>
                  <a:rPr lang="en-US" altLang="zh-CN" dirty="0">
                    <a:solidFill>
                      <a:srgbClr val="A00000"/>
                    </a:solidFill>
                    <a:sym typeface="Symbol" panose="05050102010706020507" pitchFamily="18" charset="2"/>
                  </a:rPr>
                  <a:t>(y. y+1)</a:t>
                </a:r>
                <a:r>
                  <a:rPr lang="en-US" altLang="zh-CN" dirty="0">
                    <a:sym typeface="Symbol" panose="05050102010706020507" pitchFamily="18" charset="2"/>
                  </a:rPr>
                  <a:t> (</a:t>
                </a:r>
                <a:r>
                  <a:rPr lang="en-US" altLang="zh-CN" dirty="0">
                    <a:solidFill>
                      <a:srgbClr val="A00000"/>
                    </a:solidFill>
                    <a:sym typeface="Symbol" panose="05050102010706020507" pitchFamily="18" charset="2"/>
                  </a:rPr>
                  <a:t>(y. y+1)</a:t>
                </a:r>
                <a:r>
                  <a:rPr lang="en-US" altLang="zh-CN" dirty="0">
                    <a:sym typeface="Symbol" panose="05050102010706020507" pitchFamily="18" charset="2"/>
                  </a:rPr>
                  <a:t> x)) 5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    =  (x. (y. y+1) (</a:t>
                </a:r>
                <a:r>
                  <a:rPr lang="en-US" altLang="zh-CN" dirty="0">
                    <a:solidFill>
                      <a:srgbClr val="A00000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US" altLang="zh-CN" dirty="0">
                    <a:sym typeface="Symbol" panose="05050102010706020507" pitchFamily="18" charset="2"/>
                  </a:rPr>
                  <a:t>+1)) 5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    =  (x. </a:t>
                </a:r>
                <a:r>
                  <a:rPr lang="en-US" altLang="zh-CN" dirty="0">
                    <a:solidFill>
                      <a:srgbClr val="A00000"/>
                    </a:solidFill>
                    <a:sym typeface="Symbol" panose="05050102010706020507" pitchFamily="18" charset="2"/>
                  </a:rPr>
                  <a:t>(x+1)</a:t>
                </a:r>
                <a:r>
                  <a:rPr lang="en-US" altLang="zh-CN" dirty="0">
                    <a:sym typeface="Symbol" panose="05050102010706020507" pitchFamily="18" charset="2"/>
                  </a:rPr>
                  <a:t>+1) 5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    =  5+1+1 = 7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/>
          <p:cNvSpPr/>
          <p:nvPr/>
        </p:nvSpPr>
        <p:spPr>
          <a:xfrm>
            <a:off x="3516923" y="3364524"/>
            <a:ext cx="1184031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曲线连接符 8"/>
          <p:cNvCxnSpPr>
            <a:stCxn id="5" idx="1"/>
          </p:cNvCxnSpPr>
          <p:nvPr/>
        </p:nvCxnSpPr>
        <p:spPr>
          <a:xfrm rot="16200000" flipH="1" flipV="1">
            <a:off x="2703398" y="2471386"/>
            <a:ext cx="30262" cy="1943582"/>
          </a:xfrm>
          <a:prstGeom prst="curvedConnector4">
            <a:avLst>
              <a:gd name="adj1" fmla="val -755403"/>
              <a:gd name="adj2" fmla="val 99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700954" y="3906105"/>
            <a:ext cx="293077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曲线连接符 14"/>
          <p:cNvCxnSpPr>
            <a:stCxn id="14" idx="1"/>
          </p:cNvCxnSpPr>
          <p:nvPr/>
        </p:nvCxnSpPr>
        <p:spPr>
          <a:xfrm rot="16200000" flipH="1" flipV="1">
            <a:off x="4252979" y="3512476"/>
            <a:ext cx="33744" cy="948046"/>
          </a:xfrm>
          <a:prstGeom prst="curvedConnector4">
            <a:avLst>
              <a:gd name="adj1" fmla="val -677454"/>
              <a:gd name="adj2" fmla="val 980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362074" y="4383881"/>
            <a:ext cx="656492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曲线连接符 21"/>
          <p:cNvCxnSpPr>
            <a:stCxn id="21" idx="1"/>
          </p:cNvCxnSpPr>
          <p:nvPr/>
        </p:nvCxnSpPr>
        <p:spPr>
          <a:xfrm rot="16200000" flipH="1" flipV="1">
            <a:off x="2896508" y="3951677"/>
            <a:ext cx="65982" cy="1057433"/>
          </a:xfrm>
          <a:prstGeom prst="curvedConnector4">
            <a:avLst>
              <a:gd name="adj1" fmla="val -346458"/>
              <a:gd name="adj2" fmla="val 1022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9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2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11490</TotalTime>
  <Words>6334</Words>
  <Application>Microsoft Office PowerPoint</Application>
  <PresentationFormat>全屏显示(4:3)</PresentationFormat>
  <Paragraphs>736</Paragraphs>
  <Slides>83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1" baseType="lpstr">
      <vt:lpstr>宋体</vt:lpstr>
      <vt:lpstr>Arial</vt:lpstr>
      <vt:lpstr>Calibri</vt:lpstr>
      <vt:lpstr>Calibri Light</vt:lpstr>
      <vt:lpstr>Cambria Math</vt:lpstr>
      <vt:lpstr>Symbol</vt:lpstr>
      <vt:lpstr>Wingdings</vt:lpstr>
      <vt:lpstr>Office 主题</vt:lpstr>
      <vt:lpstr>Lambda Calculus</vt:lpstr>
      <vt:lpstr>What is -calculus </vt:lpstr>
      <vt:lpstr>Why learn -calculus</vt:lpstr>
      <vt:lpstr>Overview: -calculus as a language</vt:lpstr>
      <vt:lpstr>Syntax</vt:lpstr>
      <vt:lpstr>Syntax</vt:lpstr>
      <vt:lpstr>Conventions</vt:lpstr>
      <vt:lpstr>Higher-order functions</vt:lpstr>
      <vt:lpstr>Higher-order functions</vt:lpstr>
      <vt:lpstr>Curried functions</vt:lpstr>
      <vt:lpstr>Free and bound variables</vt:lpstr>
      <vt:lpstr>Free and bound variables</vt:lpstr>
      <vt:lpstr>Free and bound variables</vt:lpstr>
      <vt:lpstr>Free and bound variables</vt:lpstr>
      <vt:lpstr>Formal definitions about free and bound variables</vt:lpstr>
      <vt:lpstr>Formal definitions about free and bound variables</vt:lpstr>
      <vt:lpstr>Main points till now</vt:lpstr>
      <vt:lpstr>Overview of reduction</vt:lpstr>
      <vt:lpstr>Substitution</vt:lpstr>
      <vt:lpstr>Substitution – avoid name capture</vt:lpstr>
      <vt:lpstr>Substitution – avoid name capture</vt:lpstr>
      <vt:lpstr>Substitution</vt:lpstr>
      <vt:lpstr>Examples of substitution </vt:lpstr>
      <vt:lpstr>Reduction rules</vt:lpstr>
      <vt:lpstr>Examples</vt:lpstr>
      <vt:lpstr>Examples</vt:lpstr>
      <vt:lpstr>Examples</vt:lpstr>
      <vt:lpstr>Examples</vt:lpstr>
      <vt:lpstr>Normal form</vt:lpstr>
      <vt:lpstr>Normal form – examples </vt:lpstr>
      <vt:lpstr>Confluence (Church-Rosser Property)</vt:lpstr>
      <vt:lpstr>Formalizing Confluence Theorem</vt:lpstr>
      <vt:lpstr>Corollary of Confluence Theorem</vt:lpstr>
      <vt:lpstr>Non-terminating reduction</vt:lpstr>
      <vt:lpstr>Term may have both terminating and non-terminating reduction sequences</vt:lpstr>
      <vt:lpstr>Reduction strategies</vt:lpstr>
      <vt:lpstr>Reduction strategies – examples </vt:lpstr>
      <vt:lpstr>Reduction strategies – examples </vt:lpstr>
      <vt:lpstr>Reduction strategies – examples </vt:lpstr>
      <vt:lpstr>Reduction strategies</vt:lpstr>
      <vt:lpstr>Subtle difference between reduction strategies and evaluation strategies</vt:lpstr>
      <vt:lpstr>Evaluation</vt:lpstr>
      <vt:lpstr>Evaluation</vt:lpstr>
      <vt:lpstr>Normal-order reduction &amp; evaluation</vt:lpstr>
      <vt:lpstr>Normal-order evaluation rules</vt:lpstr>
      <vt:lpstr>Normal-order evaluation – example </vt:lpstr>
      <vt:lpstr>Recall the reduction strategies</vt:lpstr>
      <vt:lpstr>Eager evaluation rules</vt:lpstr>
      <vt:lpstr>Eager evaluation  – example </vt:lpstr>
      <vt:lpstr>Normal-order evaluation rules (small-step)</vt:lpstr>
      <vt:lpstr>Eager evaluation rules (small-step)</vt:lpstr>
      <vt:lpstr>Main points till now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Fixpoint in arithmetic</vt:lpstr>
      <vt:lpstr>fact is a fixpoint of a function</vt:lpstr>
      <vt:lpstr>In -calculus, every term has a fixpoint</vt:lpstr>
      <vt:lpstr>In -calculus, every term has a fixpoint</vt:lpstr>
      <vt:lpstr>Turing’s fixpoint combinator </vt:lpstr>
      <vt:lpstr>Solving fact</vt:lpstr>
      <vt:lpstr>Curry’s fixpoint combinator Y</vt:lpstr>
      <vt:lpstr>There’re infinitely many fixpoint combinators</vt:lpstr>
      <vt:lpstr>Comments on computability</vt:lpstr>
      <vt:lpstr>Programming in -calculus</vt:lpstr>
      <vt:lpstr>Main points about -calculus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Calculus</dc:title>
  <dc:creator>Hongjin Liang</dc:creator>
  <cp:lastModifiedBy>Hongjin</cp:lastModifiedBy>
  <cp:revision>2265</cp:revision>
  <dcterms:created xsi:type="dcterms:W3CDTF">2015-12-12T01:36:01Z</dcterms:created>
  <dcterms:modified xsi:type="dcterms:W3CDTF">2025-09-09T08:19:30Z</dcterms:modified>
</cp:coreProperties>
</file>