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embeddedFontLst>
    <p:embeddedFont>
      <p:font typeface="Noto Sans SC Black" panose="020B0200000000000000" pitchFamily="34" charset="-122"/>
      <p:bold r:id="rId16"/>
    </p:embeddedFont>
    <p:embeddedFont>
      <p:font typeface="Noto Sans SC Bold" panose="020B0200000000000000" pitchFamily="34" charset="-122"/>
      <p:bold r:id="rId17"/>
    </p:embeddedFont>
    <p:embeddedFont>
      <p:font typeface="等线" panose="02010600030101010101" pitchFamily="2" charset="-122"/>
      <p:regular r:id="rId18"/>
      <p:bold r:id="rId19"/>
    </p:embeddedFont>
    <p:embeddedFont>
      <p:font typeface="等线 Light" panose="02010600030101010101" pitchFamily="2" charset="-122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1"/>
    <a:srgbClr val="775D5F"/>
    <a:srgbClr val="172931"/>
    <a:srgbClr val="142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1906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24E9E-D0C1-B685-399E-F7B92BCD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4B7267-1B21-1154-AE41-D2427E27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E6598-C109-6D89-90CA-88FFC1C5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19E-D284-4A4E-92A5-1395041F75F0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6D135-3383-F2AF-BC04-E9E136BF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D0558-8D9E-43DF-6ABA-F8357D5D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40A-C071-46FA-9EE5-A1D17865A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644BC-3F4E-1BB4-FC97-2F0861AA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DC536C-9E1F-CE1D-4DA4-50F60F79F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E2B92-9BFF-D4F8-BA18-75E729B8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19E-D284-4A4E-92A5-1395041F75F0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D6303-8B25-3DF7-A94A-9A2359AC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DEA99-DB79-B61B-9AEC-61332002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40A-C071-46FA-9EE5-A1D17865A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5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3748A7-57CC-2651-55D6-448E384D7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E545BC-C6F1-4C0F-467C-AEF079249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22BB8-DC75-733B-5152-CC0008E8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19E-D284-4A4E-92A5-1395041F75F0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2BFD-3665-9F9B-F1C9-492F93DD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FA8D0-F8F1-17AE-9DE5-56A94EE2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40A-C071-46FA-9EE5-A1D17865A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4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69998-979F-6E7E-26FD-60A8E1AB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6BD29-9882-4611-6AF0-6E0C389CD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E1DD6-46C5-F9DD-3071-A4C97D5A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19E-D284-4A4E-92A5-1395041F75F0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BCB84-50AC-3C05-03AF-A7C928C1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ADF0D-A838-352F-7282-EF102F07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40A-C071-46FA-9EE5-A1D17865A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6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9385C-2A08-50AE-11FF-FE2CCA7E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CF08F6-FD1A-F061-057F-9F63AB06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8AD09-2C01-5716-1550-48B421C3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19E-D284-4A4E-92A5-1395041F75F0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06417-6611-9884-A100-02D3F82C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C425A-3415-6A18-9F7C-E9A0E12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40A-C071-46FA-9EE5-A1D17865A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7BC5E-3DAE-B69B-49CE-E17712D3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82C96-BE05-A22C-3FE8-BFEA8649E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169740-51C5-21E7-88A4-58A9D6CD6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2FE32-1702-3F68-8FFC-5FAD3634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19E-D284-4A4E-92A5-1395041F75F0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4B296-3B27-8459-9DCA-D784DAED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23ACE8-7276-376D-26A1-E27664B8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40A-C071-46FA-9EE5-A1D17865A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F1891-371C-40F5-1B58-D85FE8F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6EACCC-F603-26B5-BA1E-9098E1E66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DCCC3B-B34E-DB8E-7D49-CEF8C76EF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D15AA1-3F01-09C7-8216-1D903B8F4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239E0E-2586-B797-83E3-287B36E78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6B247E-E8AA-AFE0-3BC6-3821A30C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19E-D284-4A4E-92A5-1395041F75F0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88AD5C-5E36-CD7A-DEE5-08F57044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71E242-7794-9051-B1D6-B7A75587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40A-C071-46FA-9EE5-A1D17865A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30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535C6-2A8A-BB03-E09B-9464C46B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46B927-5050-E210-3FEB-51F6D1C1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19E-D284-4A4E-92A5-1395041F75F0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F4F879-9031-321D-AF5B-FABEB4FC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40F7A9-6D99-8613-AC2A-C4B74FE4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40A-C071-46FA-9EE5-A1D17865A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4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D4BBC4-ACC2-E016-A6B4-5AE4DFE1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19E-D284-4A4E-92A5-1395041F75F0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3FCAEF-CE58-3D48-C5E8-B12F4779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7ECBA-BF32-FED9-DCDE-A6EF3BB0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40A-C071-46FA-9EE5-A1D17865A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423BC-7400-EE7C-1DA4-E41AF9F6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312C7-B297-A438-6BB5-367F01D8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23744F-BCA8-56C4-9A6C-AAA813BFA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8F16E-4CF0-8FBD-D44F-7841E76E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19E-D284-4A4E-92A5-1395041F75F0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6E33B-1797-3390-6A62-6BC6340D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B4C9C-F15E-5266-A66D-30060372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40A-C071-46FA-9EE5-A1D17865A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B7FBB-DEB2-C6AB-1F75-27E537D5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ADF87E-4225-C751-B378-9F9CFB286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F1D05-AEC7-8BE7-89DD-72A2341FB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F47162-09A2-C194-26D9-ABC7E913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019E-D284-4A4E-92A5-1395041F75F0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99063-05FF-D364-C948-DB555FF4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FF72E4-DAB7-FE5F-8F30-65734688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340A-C071-46FA-9EE5-A1D17865A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4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5F4224-3FC5-AFDF-2E75-030CAC4D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37D02-BC7D-A969-1506-6CAA4D54D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CE90C-FB2C-93FE-8C36-41CC72785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5019E-D284-4A4E-92A5-1395041F75F0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92535-B37C-D221-8C00-CA75ED7B1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8812D-A566-65A0-59E2-98E172BEA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B340A-C071-46FA-9EE5-A1D17865A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8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698B5-41A0-7156-ABCF-E692F05BA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672" y="1122363"/>
            <a:ext cx="9101327" cy="2387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移动软件开发</a:t>
            </a:r>
            <a:br>
              <a:rPr lang="en-US" altLang="zh-CN" sz="5400" dirty="0">
                <a:latin typeface="Noto Sans SC Black" panose="020B0200000000000000" pitchFamily="34" charset="-122"/>
                <a:ea typeface="Noto Sans SC Black" panose="020B0200000000000000" pitchFamily="34" charset="-122"/>
              </a:rPr>
            </a:br>
            <a:r>
              <a:rPr lang="zh-CN" altLang="en-US" sz="5400" dirty="0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进度汇报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EBC395-136E-DA79-CCAA-2AA317090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6672" y="3602038"/>
            <a:ext cx="9101327" cy="1655762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洪佳荣，</a:t>
            </a:r>
            <a:r>
              <a:rPr lang="en-US" altLang="zh-CN" sz="2000" dirty="0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2024.8.26</a:t>
            </a:r>
            <a:endParaRPr lang="zh-CN" altLang="en-US" sz="2000" dirty="0"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242D506-A5D1-72DC-2ED4-EE2C63E86509}"/>
              </a:ext>
            </a:extLst>
          </p:cNvPr>
          <p:cNvCxnSpPr>
            <a:cxnSpLocks/>
          </p:cNvCxnSpPr>
          <p:nvPr/>
        </p:nvCxnSpPr>
        <p:spPr>
          <a:xfrm>
            <a:off x="1524000" y="2345055"/>
            <a:ext cx="0" cy="1083945"/>
          </a:xfrm>
          <a:prstGeom prst="line">
            <a:avLst/>
          </a:prstGeom>
          <a:ln w="762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5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AE4458-F891-9108-0910-2022FBED5E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C954B-0A83-792A-6B58-7254E42AADAE}"/>
              </a:ext>
            </a:extLst>
          </p:cNvPr>
          <p:cNvSpPr txBox="1"/>
          <p:nvPr/>
        </p:nvSpPr>
        <p:spPr>
          <a:xfrm>
            <a:off x="-4197353" y="2705725"/>
            <a:ext cx="438986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用歌词帮助</a:t>
            </a:r>
            <a:endParaRPr lang="en-US" altLang="zh-CN" sz="4400" dirty="0">
              <a:solidFill>
                <a:schemeClr val="bg1"/>
              </a:solidFill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表达心情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6708BB-A9F1-6097-6611-0F537E2F9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01" y="0"/>
            <a:ext cx="3168981" cy="6858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475434F-C3EE-1439-F878-4937F411B3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11"/>
              </a:clrFrom>
              <a:clrTo>
                <a:srgbClr val="000011">
                  <a:alpha val="0"/>
                </a:srgbClr>
              </a:clrTo>
            </a:clrChange>
          </a:blip>
          <a:srcRect l="7310" r="5883"/>
          <a:stretch/>
        </p:blipFill>
        <p:spPr>
          <a:xfrm>
            <a:off x="1684616" y="2318212"/>
            <a:ext cx="452147" cy="49188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E031F79-08D4-D6A8-E085-E85E7657D7B7}"/>
              </a:ext>
            </a:extLst>
          </p:cNvPr>
          <p:cNvSpPr txBox="1"/>
          <p:nvPr/>
        </p:nvSpPr>
        <p:spPr>
          <a:xfrm>
            <a:off x="2136763" y="2318212"/>
            <a:ext cx="22174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夏</a:t>
            </a:r>
            <a:r>
              <a:rPr lang="en-US" altLang="zh-CN" sz="700" dirty="0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/</a:t>
            </a:r>
            <a:r>
              <a:rPr lang="zh-CN" altLang="en-US" sz="700" dirty="0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狂热（苏打绿版）</a:t>
            </a:r>
            <a:endParaRPr lang="en-US" altLang="zh-CN" sz="700" dirty="0"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  <a:p>
            <a:r>
              <a:rPr lang="zh-CN" altLang="en-US" sz="1200" dirty="0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彼得与狼</a:t>
            </a:r>
            <a:endParaRPr lang="zh-CN" altLang="en-US" sz="700" dirty="0"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7D491D8-71A7-EBC1-4A3D-8A293DE9482D}"/>
              </a:ext>
            </a:extLst>
          </p:cNvPr>
          <p:cNvSpPr/>
          <p:nvPr/>
        </p:nvSpPr>
        <p:spPr>
          <a:xfrm>
            <a:off x="2184048" y="2699240"/>
            <a:ext cx="2170135" cy="1387484"/>
          </a:xfrm>
          <a:prstGeom prst="roundRect">
            <a:avLst>
              <a:gd name="adj" fmla="val 4859"/>
            </a:avLst>
          </a:prstGeom>
          <a:gradFill flip="none" rotWithShape="1">
            <a:gsLst>
              <a:gs pos="100000">
                <a:srgbClr val="775D5F"/>
              </a:gs>
              <a:gs pos="0">
                <a:srgbClr val="172931"/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  <a:latin typeface="Noto Sans SC Bold" panose="020B0200000000000000" pitchFamily="34" charset="-122"/>
                <a:ea typeface="Noto Sans SC Bold" panose="020B0200000000000000" pitchFamily="34" charset="-122"/>
              </a:rPr>
              <a:t>水能载舟亦覆舟</a:t>
            </a:r>
          </a:p>
          <a:p>
            <a:endParaRPr lang="zh-CN" altLang="en-US" sz="1200" dirty="0">
              <a:solidFill>
                <a:schemeClr val="bg1"/>
              </a:solidFill>
              <a:latin typeface="Noto Sans SC Bold" panose="020B0200000000000000" pitchFamily="34" charset="-122"/>
              <a:ea typeface="Noto Sans SC Bold" panose="020B0200000000000000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Noto Sans SC Bold" panose="020B0200000000000000" pitchFamily="34" charset="-122"/>
                <a:ea typeface="Noto Sans SC Bold" panose="020B0200000000000000" pitchFamily="34" charset="-122"/>
              </a:rPr>
              <a:t>你追求什么 你盲从什么 流行距离永恒是最遥远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Noto Sans SC Bold" panose="020B0200000000000000" pitchFamily="34" charset="-122"/>
                <a:ea typeface="Noto Sans SC Bold" panose="020B0200000000000000" pitchFamily="34" charset="-122"/>
              </a:rPr>
              <a:t>你说了什么 你做了什么 只听见月圆时候的狼嚎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3A619A-E9CB-B704-D0ED-087E593B4FD1}"/>
              </a:ext>
            </a:extLst>
          </p:cNvPr>
          <p:cNvSpPr txBox="1"/>
          <p:nvPr/>
        </p:nvSpPr>
        <p:spPr>
          <a:xfrm>
            <a:off x="8028973" y="4560811"/>
            <a:ext cx="2885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…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还在思考如何更好呈现月视图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BC4E292F-C3D5-B1F5-7381-4ECAE9E81196}"/>
              </a:ext>
            </a:extLst>
          </p:cNvPr>
          <p:cNvSpPr/>
          <p:nvPr/>
        </p:nvSpPr>
        <p:spPr>
          <a:xfrm rot="16200000">
            <a:off x="12460194" y="3071449"/>
            <a:ext cx="829520" cy="715104"/>
          </a:xfrm>
          <a:prstGeom prst="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85CE6892-6CD8-0E5F-CA12-90A29466B4E8}"/>
              </a:ext>
            </a:extLst>
          </p:cNvPr>
          <p:cNvSpPr/>
          <p:nvPr/>
        </p:nvSpPr>
        <p:spPr>
          <a:xfrm rot="16200000">
            <a:off x="12719274" y="3071448"/>
            <a:ext cx="829520" cy="715104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362225-6FD4-0FA5-5810-6964DA215939}"/>
              </a:ext>
            </a:extLst>
          </p:cNvPr>
          <p:cNvSpPr txBox="1"/>
          <p:nvPr/>
        </p:nvSpPr>
        <p:spPr>
          <a:xfrm>
            <a:off x="13491586" y="2875002"/>
            <a:ext cx="411843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err="1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Lyrendar</a:t>
            </a:r>
            <a:endParaRPr lang="zh-CN" altLang="en-US" sz="6600" dirty="0"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542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BC368B2-350A-62A3-6CC5-7868C837C5CF}"/>
              </a:ext>
            </a:extLst>
          </p:cNvPr>
          <p:cNvSpPr/>
          <p:nvPr/>
        </p:nvSpPr>
        <p:spPr>
          <a:xfrm rot="16200000">
            <a:off x="946173" y="3071449"/>
            <a:ext cx="829520" cy="715104"/>
          </a:xfrm>
          <a:prstGeom prst="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AE4458-F891-9108-0910-2022FBED5EA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D099F6B-123F-A418-99BF-ABB31F02B773}"/>
              </a:ext>
            </a:extLst>
          </p:cNvPr>
          <p:cNvSpPr/>
          <p:nvPr/>
        </p:nvSpPr>
        <p:spPr>
          <a:xfrm rot="16200000">
            <a:off x="1205253" y="3071448"/>
            <a:ext cx="829520" cy="715104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75FDE1-FDCB-748A-1F08-B5654C3FD6B7}"/>
              </a:ext>
            </a:extLst>
          </p:cNvPr>
          <p:cNvSpPr txBox="1"/>
          <p:nvPr/>
        </p:nvSpPr>
        <p:spPr>
          <a:xfrm>
            <a:off x="1977565" y="2875002"/>
            <a:ext cx="411843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err="1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Lyrendar</a:t>
            </a:r>
            <a:endParaRPr lang="zh-CN" altLang="en-US" sz="6600" dirty="0"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46303D-D8E9-EA01-C94D-56AA3B8FCB50}"/>
              </a:ext>
            </a:extLst>
          </p:cNvPr>
          <p:cNvSpPr txBox="1"/>
          <p:nvPr/>
        </p:nvSpPr>
        <p:spPr>
          <a:xfrm>
            <a:off x="6466840" y="57912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1.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大学生活中有情感表达的需求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567EF6-165E-9DD7-E86A-81C28E66C3C1}"/>
              </a:ext>
            </a:extLst>
          </p:cNvPr>
          <p:cNvSpPr txBox="1"/>
          <p:nvPr/>
        </p:nvSpPr>
        <p:spPr>
          <a:xfrm>
            <a:off x="6466840" y="141985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solidFill>
                  <a:schemeClr val="accent1">
                    <a:lumMod val="75000"/>
                  </a:schemeClr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2. </a:t>
            </a:r>
            <a:r>
              <a:rPr lang="zh-CN" altLang="en-US" sz="2800" strike="sngStrike" dirty="0">
                <a:solidFill>
                  <a:schemeClr val="accent1">
                    <a:lumMod val="75000"/>
                  </a:schemeClr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写日记累，听歌容易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850427-89F1-443D-F1A4-A0CFAF7BAD6B}"/>
              </a:ext>
            </a:extLst>
          </p:cNvPr>
          <p:cNvSpPr txBox="1"/>
          <p:nvPr/>
        </p:nvSpPr>
        <p:spPr>
          <a:xfrm>
            <a:off x="6466839" y="226058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3.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歌词富含丰富的情感</a:t>
            </a:r>
          </a:p>
        </p:txBody>
      </p:sp>
    </p:spTree>
    <p:extLst>
      <p:ext uri="{BB962C8B-B14F-4D97-AF65-F5344CB8AC3E}">
        <p14:creationId xmlns:p14="http://schemas.microsoft.com/office/powerpoint/2010/main" val="1268303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BC368B2-350A-62A3-6CC5-7868C837C5CF}"/>
              </a:ext>
            </a:extLst>
          </p:cNvPr>
          <p:cNvSpPr/>
          <p:nvPr/>
        </p:nvSpPr>
        <p:spPr>
          <a:xfrm rot="16200000">
            <a:off x="946173" y="3071449"/>
            <a:ext cx="829520" cy="715104"/>
          </a:xfrm>
          <a:prstGeom prst="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AE4458-F891-9108-0910-2022FBED5EA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D099F6B-123F-A418-99BF-ABB31F02B773}"/>
              </a:ext>
            </a:extLst>
          </p:cNvPr>
          <p:cNvSpPr/>
          <p:nvPr/>
        </p:nvSpPr>
        <p:spPr>
          <a:xfrm rot="16200000">
            <a:off x="1205253" y="3071448"/>
            <a:ext cx="829520" cy="715104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75FDE1-FDCB-748A-1F08-B5654C3FD6B7}"/>
              </a:ext>
            </a:extLst>
          </p:cNvPr>
          <p:cNvSpPr txBox="1"/>
          <p:nvPr/>
        </p:nvSpPr>
        <p:spPr>
          <a:xfrm>
            <a:off x="1977565" y="2875002"/>
            <a:ext cx="411843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err="1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Lyrendar</a:t>
            </a:r>
            <a:endParaRPr lang="zh-CN" altLang="en-US" sz="6600" dirty="0"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46303D-D8E9-EA01-C94D-56AA3B8FCB50}"/>
              </a:ext>
            </a:extLst>
          </p:cNvPr>
          <p:cNvSpPr txBox="1"/>
          <p:nvPr/>
        </p:nvSpPr>
        <p:spPr>
          <a:xfrm>
            <a:off x="6466840" y="57912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1.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大学生活中有情感表达的需求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567EF6-165E-9DD7-E86A-81C28E66C3C1}"/>
              </a:ext>
            </a:extLst>
          </p:cNvPr>
          <p:cNvSpPr txBox="1"/>
          <p:nvPr/>
        </p:nvSpPr>
        <p:spPr>
          <a:xfrm>
            <a:off x="6466840" y="141985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solidFill>
                  <a:schemeClr val="accent1">
                    <a:lumMod val="75000"/>
                  </a:schemeClr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2. </a:t>
            </a:r>
            <a:r>
              <a:rPr lang="zh-CN" altLang="en-US" sz="2800" strike="sngStrike" dirty="0">
                <a:solidFill>
                  <a:schemeClr val="accent1">
                    <a:lumMod val="75000"/>
                  </a:schemeClr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写日记累，听歌容易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850427-89F1-443D-F1A4-A0CFAF7BAD6B}"/>
              </a:ext>
            </a:extLst>
          </p:cNvPr>
          <p:cNvSpPr txBox="1"/>
          <p:nvPr/>
        </p:nvSpPr>
        <p:spPr>
          <a:xfrm>
            <a:off x="6466839" y="226058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3.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歌词富含丰富的情感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746CDA-B23F-4BD8-3ECE-9D491F350B4B}"/>
              </a:ext>
            </a:extLst>
          </p:cNvPr>
          <p:cNvSpPr txBox="1"/>
          <p:nvPr/>
        </p:nvSpPr>
        <p:spPr>
          <a:xfrm>
            <a:off x="6466838" y="310131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4. </a:t>
            </a:r>
            <a:r>
              <a:rPr lang="zh-CN" alt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用歌的品味替代人格魅力</a:t>
            </a:r>
          </a:p>
        </p:txBody>
      </p:sp>
    </p:spTree>
    <p:extLst>
      <p:ext uri="{BB962C8B-B14F-4D97-AF65-F5344CB8AC3E}">
        <p14:creationId xmlns:p14="http://schemas.microsoft.com/office/powerpoint/2010/main" val="1081049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BC368B2-350A-62A3-6CC5-7868C837C5CF}"/>
              </a:ext>
            </a:extLst>
          </p:cNvPr>
          <p:cNvSpPr/>
          <p:nvPr/>
        </p:nvSpPr>
        <p:spPr>
          <a:xfrm rot="16200000">
            <a:off x="946173" y="3071449"/>
            <a:ext cx="829520" cy="715104"/>
          </a:xfrm>
          <a:prstGeom prst="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AE4458-F891-9108-0910-2022FBED5EA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D099F6B-123F-A418-99BF-ABB31F02B773}"/>
              </a:ext>
            </a:extLst>
          </p:cNvPr>
          <p:cNvSpPr/>
          <p:nvPr/>
        </p:nvSpPr>
        <p:spPr>
          <a:xfrm rot="16200000">
            <a:off x="1205253" y="3071448"/>
            <a:ext cx="829520" cy="715104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75FDE1-FDCB-748A-1F08-B5654C3FD6B7}"/>
              </a:ext>
            </a:extLst>
          </p:cNvPr>
          <p:cNvSpPr txBox="1"/>
          <p:nvPr/>
        </p:nvSpPr>
        <p:spPr>
          <a:xfrm>
            <a:off x="1977565" y="2875002"/>
            <a:ext cx="411843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err="1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Lyrendar</a:t>
            </a:r>
            <a:endParaRPr lang="zh-CN" altLang="en-US" sz="6600" dirty="0"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46303D-D8E9-EA01-C94D-56AA3B8FCB50}"/>
              </a:ext>
            </a:extLst>
          </p:cNvPr>
          <p:cNvSpPr txBox="1"/>
          <p:nvPr/>
        </p:nvSpPr>
        <p:spPr>
          <a:xfrm>
            <a:off x="6466840" y="57912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1.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大学生活中有情感表达的需求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567EF6-165E-9DD7-E86A-81C28E66C3C1}"/>
              </a:ext>
            </a:extLst>
          </p:cNvPr>
          <p:cNvSpPr txBox="1"/>
          <p:nvPr/>
        </p:nvSpPr>
        <p:spPr>
          <a:xfrm>
            <a:off x="6466840" y="1085334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trike="sngStrike" dirty="0">
                <a:solidFill>
                  <a:schemeClr val="accent1">
                    <a:lumMod val="75000"/>
                  </a:schemeClr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2. </a:t>
            </a:r>
            <a:r>
              <a:rPr lang="zh-CN" altLang="en-US" sz="2800" strike="sngStrike" dirty="0">
                <a:solidFill>
                  <a:schemeClr val="accent1">
                    <a:lumMod val="75000"/>
                  </a:schemeClr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写日记累，听歌容易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850427-89F1-443D-F1A4-A0CFAF7BAD6B}"/>
              </a:ext>
            </a:extLst>
          </p:cNvPr>
          <p:cNvSpPr txBox="1"/>
          <p:nvPr/>
        </p:nvSpPr>
        <p:spPr>
          <a:xfrm>
            <a:off x="6466839" y="1591548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3.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歌词富含丰富的情感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746CDA-B23F-4BD8-3ECE-9D491F350B4B}"/>
              </a:ext>
            </a:extLst>
          </p:cNvPr>
          <p:cNvSpPr txBox="1"/>
          <p:nvPr/>
        </p:nvSpPr>
        <p:spPr>
          <a:xfrm>
            <a:off x="6466838" y="2097763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4. </a:t>
            </a:r>
            <a:r>
              <a:rPr lang="zh-CN" alt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用歌的品味替代人格魅力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B0B3AC-0843-EC7B-3098-D22834283B03}"/>
              </a:ext>
            </a:extLst>
          </p:cNvPr>
          <p:cNvSpPr txBox="1"/>
          <p:nvPr/>
        </p:nvSpPr>
        <p:spPr>
          <a:xfrm>
            <a:off x="6466838" y="3327460"/>
            <a:ext cx="38775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下一步实现：</a:t>
            </a:r>
            <a:endParaRPr lang="en-US" altLang="zh-CN" sz="3200" dirty="0">
              <a:solidFill>
                <a:schemeClr val="bg1"/>
              </a:solidFill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>
                <a:solidFill>
                  <a:schemeClr val="bg1"/>
                </a:solidFill>
                <a:latin typeface="Noto Sans SC Bold" panose="020B0200000000000000" pitchFamily="34" charset="-122"/>
                <a:ea typeface="Noto Sans SC Bold" panose="020B0200000000000000" pitchFamily="34" charset="-122"/>
              </a:rPr>
              <a:t>社交广场 </a:t>
            </a:r>
            <a:r>
              <a:rPr lang="en-US" altLang="zh-CN" sz="2800" dirty="0">
                <a:solidFill>
                  <a:schemeClr val="bg1"/>
                </a:solidFill>
                <a:latin typeface="Noto Sans SC Bold" panose="020B0200000000000000" pitchFamily="34" charset="-122"/>
                <a:ea typeface="Noto Sans SC Bold" panose="020B0200000000000000" pitchFamily="34" charset="-122"/>
              </a:rPr>
              <a:t>/ </a:t>
            </a:r>
            <a:r>
              <a:rPr lang="zh-CN" altLang="en-US" sz="2800" dirty="0">
                <a:solidFill>
                  <a:schemeClr val="bg1"/>
                </a:solidFill>
                <a:latin typeface="Noto Sans SC Bold" panose="020B0200000000000000" pitchFamily="34" charset="-122"/>
                <a:ea typeface="Noto Sans SC Bold" panose="020B0200000000000000" pitchFamily="34" charset="-122"/>
              </a:rPr>
              <a:t>时间线</a:t>
            </a:r>
            <a:endParaRPr lang="en-US" altLang="zh-CN" sz="2800" dirty="0">
              <a:solidFill>
                <a:schemeClr val="bg1"/>
              </a:solidFill>
              <a:latin typeface="Noto Sans SC Bold" panose="020B0200000000000000" pitchFamily="34" charset="-122"/>
              <a:ea typeface="Noto Sans SC Bold" panose="020B0200000000000000" pitchFamily="34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>
                <a:solidFill>
                  <a:schemeClr val="bg1"/>
                </a:solidFill>
                <a:latin typeface="Noto Sans SC Bold" panose="020B0200000000000000" pitchFamily="34" charset="-122"/>
                <a:ea typeface="Noto Sans SC Bold" panose="020B0200000000000000" pitchFamily="34" charset="-122"/>
              </a:rPr>
              <a:t>个人主页</a:t>
            </a:r>
          </a:p>
        </p:txBody>
      </p:sp>
    </p:spTree>
    <p:extLst>
      <p:ext uri="{BB962C8B-B14F-4D97-AF65-F5344CB8AC3E}">
        <p14:creationId xmlns:p14="http://schemas.microsoft.com/office/powerpoint/2010/main" val="2475068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698B5-41A0-7156-ABCF-E692F05BA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672" y="1122363"/>
            <a:ext cx="9101327" cy="2387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移动软件开发</a:t>
            </a:r>
            <a:br>
              <a:rPr lang="en-US" altLang="zh-CN" sz="5400" dirty="0">
                <a:latin typeface="Noto Sans SC Black" panose="020B0200000000000000" pitchFamily="34" charset="-122"/>
                <a:ea typeface="Noto Sans SC Black" panose="020B0200000000000000" pitchFamily="34" charset="-122"/>
              </a:rPr>
            </a:br>
            <a:r>
              <a:rPr lang="en-US" altLang="zh-CN" sz="5400" dirty="0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THE END</a:t>
            </a:r>
            <a:endParaRPr lang="zh-CN" altLang="en-US" sz="5400" dirty="0"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EBC395-136E-DA79-CCAA-2AA317090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6672" y="3602038"/>
            <a:ext cx="9101327" cy="1655762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洪佳荣，</a:t>
            </a:r>
            <a:r>
              <a:rPr lang="en-US" altLang="zh-CN" sz="2000" dirty="0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2024.8.26</a:t>
            </a:r>
            <a:endParaRPr lang="zh-CN" altLang="en-US" sz="2000" dirty="0"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242D506-A5D1-72DC-2ED4-EE2C63E86509}"/>
              </a:ext>
            </a:extLst>
          </p:cNvPr>
          <p:cNvCxnSpPr>
            <a:cxnSpLocks/>
          </p:cNvCxnSpPr>
          <p:nvPr/>
        </p:nvCxnSpPr>
        <p:spPr>
          <a:xfrm>
            <a:off x="1524000" y="2345055"/>
            <a:ext cx="0" cy="1083945"/>
          </a:xfrm>
          <a:prstGeom prst="line">
            <a:avLst/>
          </a:prstGeom>
          <a:ln w="762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2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E75FDE1-FDCB-748A-1F08-B5654C3FD6B7}"/>
              </a:ext>
            </a:extLst>
          </p:cNvPr>
          <p:cNvSpPr txBox="1"/>
          <p:nvPr/>
        </p:nvSpPr>
        <p:spPr>
          <a:xfrm>
            <a:off x="4036784" y="2875006"/>
            <a:ext cx="411843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err="1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Lyrendar</a:t>
            </a:r>
            <a:endParaRPr lang="zh-CN" altLang="en-US" sz="6600" dirty="0"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195E38-DB71-3E19-1D32-70DAC743969D}"/>
              </a:ext>
            </a:extLst>
          </p:cNvPr>
          <p:cNvSpPr txBox="1"/>
          <p:nvPr/>
        </p:nvSpPr>
        <p:spPr>
          <a:xfrm>
            <a:off x="4089682" y="2884892"/>
            <a:ext cx="406553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zh-CN" sz="6600" dirty="0">
                <a:noFill/>
                <a:latin typeface="Noto Sans SC Black" panose="020B0200000000000000" pitchFamily="34" charset="-122"/>
                <a:ea typeface="Noto Sans SC Black" panose="020B0200000000000000" pitchFamily="34" charset="-122"/>
              </a:rPr>
              <a:t>Calendar</a:t>
            </a:r>
            <a:endParaRPr lang="zh-CN" altLang="en-US" sz="6600" dirty="0">
              <a:noFill/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78A252-C22E-377A-AC90-7546C8B73319}"/>
              </a:ext>
            </a:extLst>
          </p:cNvPr>
          <p:cNvSpPr txBox="1"/>
          <p:nvPr/>
        </p:nvSpPr>
        <p:spPr>
          <a:xfrm>
            <a:off x="4036784" y="2875006"/>
            <a:ext cx="2321469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6600" dirty="0">
                <a:noFill/>
                <a:latin typeface="Noto Sans SC Black" panose="020B0200000000000000" pitchFamily="34" charset="-122"/>
                <a:ea typeface="Noto Sans SC Black" panose="020B0200000000000000" pitchFamily="34" charset="-122"/>
              </a:rPr>
              <a:t>Lyric</a:t>
            </a:r>
            <a:endParaRPr lang="zh-CN" altLang="en-US" sz="6600" dirty="0">
              <a:noFill/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80118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E75FDE1-FDCB-748A-1F08-B5654C3FD6B7}"/>
              </a:ext>
            </a:extLst>
          </p:cNvPr>
          <p:cNvSpPr txBox="1"/>
          <p:nvPr/>
        </p:nvSpPr>
        <p:spPr>
          <a:xfrm>
            <a:off x="4036784" y="2875006"/>
            <a:ext cx="411843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err="1">
                <a:solidFill>
                  <a:schemeClr val="bg1">
                    <a:lumMod val="85000"/>
                  </a:schemeClr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Lyrendar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5F2208-9FDD-44D4-B647-5419BDEC8DCB}"/>
              </a:ext>
            </a:extLst>
          </p:cNvPr>
          <p:cNvSpPr txBox="1"/>
          <p:nvPr/>
        </p:nvSpPr>
        <p:spPr>
          <a:xfrm>
            <a:off x="2876049" y="2875006"/>
            <a:ext cx="2321469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>
                <a:solidFill>
                  <a:schemeClr val="accent2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Lyr</a:t>
            </a:r>
            <a:r>
              <a:rPr lang="en-US" altLang="zh-CN" sz="6600" dirty="0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ic</a:t>
            </a:r>
            <a:endParaRPr lang="zh-CN" altLang="en-US" sz="6600" dirty="0"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676AA6-4371-3CD8-525E-F666B4F56393}"/>
              </a:ext>
            </a:extLst>
          </p:cNvPr>
          <p:cNvSpPr txBox="1"/>
          <p:nvPr/>
        </p:nvSpPr>
        <p:spPr>
          <a:xfrm>
            <a:off x="5619530" y="2884892"/>
            <a:ext cx="406553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Cal</a:t>
            </a:r>
            <a:r>
              <a:rPr lang="en-US" altLang="zh-CN" sz="6600" dirty="0">
                <a:solidFill>
                  <a:schemeClr val="accent2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endar</a:t>
            </a:r>
            <a:endParaRPr lang="zh-CN" altLang="en-US" sz="6600" dirty="0">
              <a:solidFill>
                <a:schemeClr val="accent2"/>
              </a:solidFill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130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E75FDE1-FDCB-748A-1F08-B5654C3FD6B7}"/>
              </a:ext>
            </a:extLst>
          </p:cNvPr>
          <p:cNvSpPr txBox="1"/>
          <p:nvPr/>
        </p:nvSpPr>
        <p:spPr>
          <a:xfrm>
            <a:off x="4036784" y="2875006"/>
            <a:ext cx="411843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err="1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Lyrendar</a:t>
            </a:r>
            <a:endParaRPr lang="zh-CN" altLang="en-US" sz="6600" dirty="0"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195E38-DB71-3E19-1D32-70DAC743969D}"/>
              </a:ext>
            </a:extLst>
          </p:cNvPr>
          <p:cNvSpPr txBox="1"/>
          <p:nvPr/>
        </p:nvSpPr>
        <p:spPr>
          <a:xfrm>
            <a:off x="4089682" y="2884892"/>
            <a:ext cx="406553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zh-CN" sz="6600" dirty="0">
                <a:noFill/>
                <a:latin typeface="Noto Sans SC Black" panose="020B0200000000000000" pitchFamily="34" charset="-122"/>
                <a:ea typeface="Noto Sans SC Black" panose="020B0200000000000000" pitchFamily="34" charset="-122"/>
              </a:rPr>
              <a:t>Calendar</a:t>
            </a:r>
            <a:endParaRPr lang="zh-CN" altLang="en-US" sz="6600" dirty="0">
              <a:noFill/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78A252-C22E-377A-AC90-7546C8B73319}"/>
              </a:ext>
            </a:extLst>
          </p:cNvPr>
          <p:cNvSpPr txBox="1"/>
          <p:nvPr/>
        </p:nvSpPr>
        <p:spPr>
          <a:xfrm>
            <a:off x="4036784" y="2875006"/>
            <a:ext cx="2321469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6600" dirty="0">
                <a:noFill/>
                <a:latin typeface="Noto Sans SC Black" panose="020B0200000000000000" pitchFamily="34" charset="-122"/>
                <a:ea typeface="Noto Sans SC Black" panose="020B0200000000000000" pitchFamily="34" charset="-122"/>
              </a:rPr>
              <a:t>Lyric</a:t>
            </a:r>
            <a:endParaRPr lang="zh-CN" altLang="en-US" sz="6600" dirty="0">
              <a:noFill/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57592A4-20EB-F1E9-56C0-2194EB7EC5BA}"/>
              </a:ext>
            </a:extLst>
          </p:cNvPr>
          <p:cNvSpPr/>
          <p:nvPr/>
        </p:nvSpPr>
        <p:spPr>
          <a:xfrm rot="16200000">
            <a:off x="12477773" y="3071449"/>
            <a:ext cx="829520" cy="715104"/>
          </a:xfrm>
          <a:prstGeom prst="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3BA7DF63-CC0F-30B8-BC52-28DD614CE7BC}"/>
              </a:ext>
            </a:extLst>
          </p:cNvPr>
          <p:cNvSpPr/>
          <p:nvPr/>
        </p:nvSpPr>
        <p:spPr>
          <a:xfrm rot="16200000">
            <a:off x="12736853" y="3071448"/>
            <a:ext cx="829520" cy="715104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C5057F-664A-8106-0C65-CAD78EEFB9FB}"/>
              </a:ext>
            </a:extLst>
          </p:cNvPr>
          <p:cNvSpPr/>
          <p:nvPr/>
        </p:nvSpPr>
        <p:spPr>
          <a:xfrm>
            <a:off x="13768245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454470-E94D-122C-610F-5CE55DF0157C}"/>
              </a:ext>
            </a:extLst>
          </p:cNvPr>
          <p:cNvSpPr txBox="1"/>
          <p:nvPr/>
        </p:nvSpPr>
        <p:spPr>
          <a:xfrm>
            <a:off x="16352520" y="57912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1.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大学生活中有情感表达的需求</a:t>
            </a:r>
          </a:p>
        </p:txBody>
      </p:sp>
    </p:spTree>
    <p:extLst>
      <p:ext uri="{BB962C8B-B14F-4D97-AF65-F5344CB8AC3E}">
        <p14:creationId xmlns:p14="http://schemas.microsoft.com/office/powerpoint/2010/main" val="2172980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BC368B2-350A-62A3-6CC5-7868C837C5CF}"/>
              </a:ext>
            </a:extLst>
          </p:cNvPr>
          <p:cNvSpPr/>
          <p:nvPr/>
        </p:nvSpPr>
        <p:spPr>
          <a:xfrm rot="16200000">
            <a:off x="946173" y="3071449"/>
            <a:ext cx="829520" cy="715104"/>
          </a:xfrm>
          <a:prstGeom prst="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AE4458-F891-9108-0910-2022FBED5EA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D099F6B-123F-A418-99BF-ABB31F02B773}"/>
              </a:ext>
            </a:extLst>
          </p:cNvPr>
          <p:cNvSpPr/>
          <p:nvPr/>
        </p:nvSpPr>
        <p:spPr>
          <a:xfrm rot="16200000">
            <a:off x="1205253" y="3071448"/>
            <a:ext cx="829520" cy="715104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75FDE1-FDCB-748A-1F08-B5654C3FD6B7}"/>
              </a:ext>
            </a:extLst>
          </p:cNvPr>
          <p:cNvSpPr txBox="1"/>
          <p:nvPr/>
        </p:nvSpPr>
        <p:spPr>
          <a:xfrm>
            <a:off x="1977565" y="2875002"/>
            <a:ext cx="411843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err="1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Lyrendar</a:t>
            </a:r>
            <a:endParaRPr lang="zh-CN" altLang="en-US" sz="6600" dirty="0"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46303D-D8E9-EA01-C94D-56AA3B8FCB50}"/>
              </a:ext>
            </a:extLst>
          </p:cNvPr>
          <p:cNvSpPr txBox="1"/>
          <p:nvPr/>
        </p:nvSpPr>
        <p:spPr>
          <a:xfrm>
            <a:off x="6466840" y="57912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1.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大学生活中有情感表达的需求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3E0CFD-B2C2-2A6C-A432-792A459CBB70}"/>
              </a:ext>
            </a:extLst>
          </p:cNvPr>
          <p:cNvSpPr txBox="1"/>
          <p:nvPr/>
        </p:nvSpPr>
        <p:spPr>
          <a:xfrm>
            <a:off x="12796519" y="141985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2.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写日记累，听歌容易</a:t>
            </a:r>
          </a:p>
        </p:txBody>
      </p:sp>
    </p:spTree>
    <p:extLst>
      <p:ext uri="{BB962C8B-B14F-4D97-AF65-F5344CB8AC3E}">
        <p14:creationId xmlns:p14="http://schemas.microsoft.com/office/powerpoint/2010/main" val="3621413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BC368B2-350A-62A3-6CC5-7868C837C5CF}"/>
              </a:ext>
            </a:extLst>
          </p:cNvPr>
          <p:cNvSpPr/>
          <p:nvPr/>
        </p:nvSpPr>
        <p:spPr>
          <a:xfrm rot="16200000">
            <a:off x="946173" y="3071449"/>
            <a:ext cx="829520" cy="715104"/>
          </a:xfrm>
          <a:prstGeom prst="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AE4458-F891-9108-0910-2022FBED5EA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D099F6B-123F-A418-99BF-ABB31F02B773}"/>
              </a:ext>
            </a:extLst>
          </p:cNvPr>
          <p:cNvSpPr/>
          <p:nvPr/>
        </p:nvSpPr>
        <p:spPr>
          <a:xfrm rot="16200000">
            <a:off x="1205253" y="3071448"/>
            <a:ext cx="829520" cy="715104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75FDE1-FDCB-748A-1F08-B5654C3FD6B7}"/>
              </a:ext>
            </a:extLst>
          </p:cNvPr>
          <p:cNvSpPr txBox="1"/>
          <p:nvPr/>
        </p:nvSpPr>
        <p:spPr>
          <a:xfrm>
            <a:off x="1977565" y="2875002"/>
            <a:ext cx="411843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err="1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Lyrendar</a:t>
            </a:r>
            <a:endParaRPr lang="zh-CN" altLang="en-US" sz="6600" dirty="0"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46303D-D8E9-EA01-C94D-56AA3B8FCB50}"/>
              </a:ext>
            </a:extLst>
          </p:cNvPr>
          <p:cNvSpPr txBox="1"/>
          <p:nvPr/>
        </p:nvSpPr>
        <p:spPr>
          <a:xfrm>
            <a:off x="6466840" y="57912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1.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大学生活中有情感表达的需求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567EF6-165E-9DD7-E86A-81C28E66C3C1}"/>
              </a:ext>
            </a:extLst>
          </p:cNvPr>
          <p:cNvSpPr txBox="1"/>
          <p:nvPr/>
        </p:nvSpPr>
        <p:spPr>
          <a:xfrm>
            <a:off x="6466840" y="141985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2.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写日记累，听歌容易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850427-89F1-443D-F1A4-A0CFAF7BAD6B}"/>
              </a:ext>
            </a:extLst>
          </p:cNvPr>
          <p:cNvSpPr txBox="1"/>
          <p:nvPr/>
        </p:nvSpPr>
        <p:spPr>
          <a:xfrm>
            <a:off x="13446759" y="226058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3.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歌词富含丰富的情感</a:t>
            </a:r>
          </a:p>
        </p:txBody>
      </p:sp>
    </p:spTree>
    <p:extLst>
      <p:ext uri="{BB962C8B-B14F-4D97-AF65-F5344CB8AC3E}">
        <p14:creationId xmlns:p14="http://schemas.microsoft.com/office/powerpoint/2010/main" val="2407524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BC368B2-350A-62A3-6CC5-7868C837C5CF}"/>
              </a:ext>
            </a:extLst>
          </p:cNvPr>
          <p:cNvSpPr/>
          <p:nvPr/>
        </p:nvSpPr>
        <p:spPr>
          <a:xfrm rot="16200000">
            <a:off x="946173" y="3071449"/>
            <a:ext cx="829520" cy="715104"/>
          </a:xfrm>
          <a:prstGeom prst="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AE4458-F891-9108-0910-2022FBED5EA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D099F6B-123F-A418-99BF-ABB31F02B773}"/>
              </a:ext>
            </a:extLst>
          </p:cNvPr>
          <p:cNvSpPr/>
          <p:nvPr/>
        </p:nvSpPr>
        <p:spPr>
          <a:xfrm rot="16200000">
            <a:off x="1205253" y="3071448"/>
            <a:ext cx="829520" cy="715104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75FDE1-FDCB-748A-1F08-B5654C3FD6B7}"/>
              </a:ext>
            </a:extLst>
          </p:cNvPr>
          <p:cNvSpPr txBox="1"/>
          <p:nvPr/>
        </p:nvSpPr>
        <p:spPr>
          <a:xfrm>
            <a:off x="1977565" y="2875002"/>
            <a:ext cx="411843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err="1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Lyrendar</a:t>
            </a:r>
            <a:endParaRPr lang="zh-CN" altLang="en-US" sz="6600" dirty="0"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46303D-D8E9-EA01-C94D-56AA3B8FCB50}"/>
              </a:ext>
            </a:extLst>
          </p:cNvPr>
          <p:cNvSpPr txBox="1"/>
          <p:nvPr/>
        </p:nvSpPr>
        <p:spPr>
          <a:xfrm>
            <a:off x="6466840" y="57912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1.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大学生活中有情感表达的需求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567EF6-165E-9DD7-E86A-81C28E66C3C1}"/>
              </a:ext>
            </a:extLst>
          </p:cNvPr>
          <p:cNvSpPr txBox="1"/>
          <p:nvPr/>
        </p:nvSpPr>
        <p:spPr>
          <a:xfrm>
            <a:off x="6466840" y="141985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2.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写日记累，听歌容易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850427-89F1-443D-F1A4-A0CFAF7BAD6B}"/>
              </a:ext>
            </a:extLst>
          </p:cNvPr>
          <p:cNvSpPr txBox="1"/>
          <p:nvPr/>
        </p:nvSpPr>
        <p:spPr>
          <a:xfrm>
            <a:off x="6466839" y="226058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3.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歌词富含丰富的情感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3AAFAE-8C0F-2AC1-EEA5-503EBC6ED93E}"/>
              </a:ext>
            </a:extLst>
          </p:cNvPr>
          <p:cNvSpPr txBox="1"/>
          <p:nvPr/>
        </p:nvSpPr>
        <p:spPr>
          <a:xfrm>
            <a:off x="6949067" y="7175510"/>
            <a:ext cx="438986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用歌词帮助</a:t>
            </a:r>
            <a:endParaRPr lang="en-US" altLang="zh-CN" sz="4400" dirty="0">
              <a:solidFill>
                <a:schemeClr val="bg1"/>
              </a:solidFill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表达心情</a:t>
            </a:r>
          </a:p>
        </p:txBody>
      </p:sp>
    </p:spTree>
    <p:extLst>
      <p:ext uri="{BB962C8B-B14F-4D97-AF65-F5344CB8AC3E}">
        <p14:creationId xmlns:p14="http://schemas.microsoft.com/office/powerpoint/2010/main" val="4266551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BC368B2-350A-62A3-6CC5-7868C837C5CF}"/>
              </a:ext>
            </a:extLst>
          </p:cNvPr>
          <p:cNvSpPr/>
          <p:nvPr/>
        </p:nvSpPr>
        <p:spPr>
          <a:xfrm rot="16200000">
            <a:off x="946173" y="3071449"/>
            <a:ext cx="829520" cy="715104"/>
          </a:xfrm>
          <a:prstGeom prst="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AE4458-F891-9108-0910-2022FBED5EA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D099F6B-123F-A418-99BF-ABB31F02B773}"/>
              </a:ext>
            </a:extLst>
          </p:cNvPr>
          <p:cNvSpPr/>
          <p:nvPr/>
        </p:nvSpPr>
        <p:spPr>
          <a:xfrm rot="16200000">
            <a:off x="1205253" y="3071448"/>
            <a:ext cx="829520" cy="715104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75FDE1-FDCB-748A-1F08-B5654C3FD6B7}"/>
              </a:ext>
            </a:extLst>
          </p:cNvPr>
          <p:cNvSpPr txBox="1"/>
          <p:nvPr/>
        </p:nvSpPr>
        <p:spPr>
          <a:xfrm>
            <a:off x="1977565" y="2875002"/>
            <a:ext cx="411843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err="1">
                <a:latin typeface="Noto Sans SC Black" panose="020B0200000000000000" pitchFamily="34" charset="-122"/>
                <a:ea typeface="Noto Sans SC Black" panose="020B0200000000000000" pitchFamily="34" charset="-122"/>
              </a:rPr>
              <a:t>Lyrendar</a:t>
            </a:r>
            <a:endParaRPr lang="zh-CN" altLang="en-US" sz="6600" dirty="0"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46303D-D8E9-EA01-C94D-56AA3B8FCB50}"/>
              </a:ext>
            </a:extLst>
          </p:cNvPr>
          <p:cNvSpPr txBox="1"/>
          <p:nvPr/>
        </p:nvSpPr>
        <p:spPr>
          <a:xfrm>
            <a:off x="6466840" y="-155703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1.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大学生活中有情感表达的需求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567EF6-165E-9DD7-E86A-81C28E66C3C1}"/>
              </a:ext>
            </a:extLst>
          </p:cNvPr>
          <p:cNvSpPr txBox="1"/>
          <p:nvPr/>
        </p:nvSpPr>
        <p:spPr>
          <a:xfrm>
            <a:off x="6466840" y="-155703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2.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写日记累，听歌容易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850427-89F1-443D-F1A4-A0CFAF7BAD6B}"/>
              </a:ext>
            </a:extLst>
          </p:cNvPr>
          <p:cNvSpPr txBox="1"/>
          <p:nvPr/>
        </p:nvSpPr>
        <p:spPr>
          <a:xfrm>
            <a:off x="6466839" y="-1557030"/>
            <a:ext cx="5354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3. </a:t>
            </a: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歌词富含丰富的情感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83580A-3D74-64C5-C368-8AA012E23413}"/>
              </a:ext>
            </a:extLst>
          </p:cNvPr>
          <p:cNvSpPr txBox="1"/>
          <p:nvPr/>
        </p:nvSpPr>
        <p:spPr>
          <a:xfrm>
            <a:off x="6949067" y="2705725"/>
            <a:ext cx="438986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用歌词帮助</a:t>
            </a:r>
            <a:endParaRPr lang="en-US" altLang="zh-CN" sz="4400" dirty="0">
              <a:solidFill>
                <a:schemeClr val="bg1"/>
              </a:solidFill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表达心情</a:t>
            </a:r>
          </a:p>
        </p:txBody>
      </p:sp>
    </p:spTree>
    <p:extLst>
      <p:ext uri="{BB962C8B-B14F-4D97-AF65-F5344CB8AC3E}">
        <p14:creationId xmlns:p14="http://schemas.microsoft.com/office/powerpoint/2010/main" val="2441379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AE4458-F891-9108-0910-2022FBED5E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C954B-0A83-792A-6B58-7254E42AADAE}"/>
              </a:ext>
            </a:extLst>
          </p:cNvPr>
          <p:cNvSpPr txBox="1"/>
          <p:nvPr/>
        </p:nvSpPr>
        <p:spPr>
          <a:xfrm>
            <a:off x="-4197353" y="2705725"/>
            <a:ext cx="438986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用歌词帮助</a:t>
            </a:r>
            <a:endParaRPr lang="en-US" altLang="zh-CN" sz="4400" dirty="0">
              <a:solidFill>
                <a:schemeClr val="bg1"/>
              </a:solidFill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表达心情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29D1C9B-5B35-9A50-D402-435D0318AB8E}"/>
              </a:ext>
            </a:extLst>
          </p:cNvPr>
          <p:cNvSpPr/>
          <p:nvPr/>
        </p:nvSpPr>
        <p:spPr>
          <a:xfrm>
            <a:off x="6592282" y="220980"/>
            <a:ext cx="2938574" cy="6416040"/>
          </a:xfrm>
          <a:prstGeom prst="roundRect">
            <a:avLst>
              <a:gd name="adj" fmla="val 5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59DB6BF-54BF-10A6-43DD-017F94850AE0}"/>
              </a:ext>
            </a:extLst>
          </p:cNvPr>
          <p:cNvSpPr/>
          <p:nvPr/>
        </p:nvSpPr>
        <p:spPr>
          <a:xfrm>
            <a:off x="323058" y="220980"/>
            <a:ext cx="2938574" cy="6416040"/>
          </a:xfrm>
          <a:prstGeom prst="roundRect">
            <a:avLst>
              <a:gd name="adj" fmla="val 52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可能是包含下列内容的流行艺术品：文字">
            <a:extLst>
              <a:ext uri="{FF2B5EF4-FFF2-40B4-BE49-F238E27FC236}">
                <a16:creationId xmlns:a16="http://schemas.microsoft.com/office/drawing/2014/main" id="{59F5221D-3CF7-059F-F8FC-81175EB4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8" y="700970"/>
            <a:ext cx="2938574" cy="293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240069-27CF-C334-7B87-14B2F9FE5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0" r="7040"/>
          <a:stretch/>
        </p:blipFill>
        <p:spPr>
          <a:xfrm>
            <a:off x="323058" y="2013227"/>
            <a:ext cx="2938574" cy="298120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82FC66D-2B10-89BD-311F-136A79AF58C8}"/>
              </a:ext>
            </a:extLst>
          </p:cNvPr>
          <p:cNvSpPr txBox="1"/>
          <p:nvPr/>
        </p:nvSpPr>
        <p:spPr>
          <a:xfrm>
            <a:off x="683635" y="3075844"/>
            <a:ext cx="2217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BE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嗨！</a:t>
            </a:r>
            <a:endParaRPr lang="en-US" altLang="zh-CN" sz="2800" dirty="0">
              <a:solidFill>
                <a:srgbClr val="FFFBE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  <a:p>
            <a:r>
              <a:rPr lang="zh-CN" altLang="en-US" sz="2800" dirty="0">
                <a:solidFill>
                  <a:srgbClr val="FFFBE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SC Black" panose="020B0200000000000000" pitchFamily="34" charset="-122"/>
                <a:ea typeface="Noto Sans SC Black" panose="020B0200000000000000" pitchFamily="34" charset="-122"/>
              </a:rPr>
              <a:t>你今天感觉</a:t>
            </a:r>
            <a:endParaRPr lang="en-US" altLang="zh-CN" sz="2800" dirty="0">
              <a:solidFill>
                <a:srgbClr val="FFFBE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  <a:p>
            <a:r>
              <a:rPr lang="zh-CN" altLang="en-US" sz="2800" dirty="0">
                <a:solidFill>
                  <a:srgbClr val="FFFBE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SC Black" panose="020B0200000000000000" pitchFamily="34" charset="-122"/>
                <a:ea typeface="Noto Sans SC Black" panose="020B0200000000000000" pitchFamily="34" charset="-122"/>
              </a:rPr>
              <a:t>怎么样？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FE588C1-DAC9-E9FF-D748-560BD9C8EAC7}"/>
              </a:ext>
            </a:extLst>
          </p:cNvPr>
          <p:cNvSpPr/>
          <p:nvPr/>
        </p:nvSpPr>
        <p:spPr>
          <a:xfrm>
            <a:off x="683635" y="4537229"/>
            <a:ext cx="2217420" cy="4572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B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C Bold" panose="020B0200000000000000" pitchFamily="34" charset="-122"/>
                <a:ea typeface="Noto Sans SC Bold" panose="020B0200000000000000" pitchFamily="34" charset="-122"/>
              </a:rPr>
              <a:t>用歌词记录你的心情！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AC6A688-D55C-1F0D-28E9-8ECE900C5C11}"/>
              </a:ext>
            </a:extLst>
          </p:cNvPr>
          <p:cNvSpPr/>
          <p:nvPr/>
        </p:nvSpPr>
        <p:spPr>
          <a:xfrm>
            <a:off x="3457670" y="220980"/>
            <a:ext cx="2938574" cy="6416040"/>
          </a:xfrm>
          <a:prstGeom prst="roundRect">
            <a:avLst>
              <a:gd name="adj" fmla="val 52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 descr="可能是包含下列内容的流行艺术品：文字">
            <a:extLst>
              <a:ext uri="{FF2B5EF4-FFF2-40B4-BE49-F238E27FC236}">
                <a16:creationId xmlns:a16="http://schemas.microsoft.com/office/drawing/2014/main" id="{36F0CECC-D80A-EC8A-D3DD-78521B4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0" y="700970"/>
            <a:ext cx="2938574" cy="293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B7CF4D5-4DE7-A1A6-0B78-EFD6578C2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0" r="7040"/>
          <a:stretch/>
        </p:blipFill>
        <p:spPr>
          <a:xfrm>
            <a:off x="3457670" y="2013227"/>
            <a:ext cx="2938574" cy="298120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67C46DF-EE8E-1C74-DC91-1B51998885B0}"/>
              </a:ext>
            </a:extLst>
          </p:cNvPr>
          <p:cNvSpPr txBox="1"/>
          <p:nvPr/>
        </p:nvSpPr>
        <p:spPr>
          <a:xfrm>
            <a:off x="3818247" y="3075844"/>
            <a:ext cx="2217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BE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嗨！</a:t>
            </a:r>
            <a:endParaRPr lang="en-US" altLang="zh-CN" sz="2800" dirty="0">
              <a:solidFill>
                <a:srgbClr val="FFFBE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  <a:p>
            <a:r>
              <a:rPr lang="zh-CN" altLang="en-US" sz="2800" dirty="0">
                <a:solidFill>
                  <a:srgbClr val="FFFBE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SC Black" panose="020B0200000000000000" pitchFamily="34" charset="-122"/>
                <a:ea typeface="Noto Sans SC Black" panose="020B0200000000000000" pitchFamily="34" charset="-122"/>
              </a:rPr>
              <a:t>你今天感觉</a:t>
            </a:r>
            <a:endParaRPr lang="en-US" altLang="zh-CN" sz="2800" dirty="0">
              <a:solidFill>
                <a:srgbClr val="FFFBE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Noto Sans SC Black" panose="020B0200000000000000" pitchFamily="34" charset="-122"/>
              <a:ea typeface="Noto Sans SC Black" panose="020B0200000000000000" pitchFamily="34" charset="-122"/>
            </a:endParaRPr>
          </a:p>
          <a:p>
            <a:r>
              <a:rPr lang="zh-CN" altLang="en-US" sz="2800" dirty="0">
                <a:solidFill>
                  <a:srgbClr val="FFFBE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SC Black" panose="020B0200000000000000" pitchFamily="34" charset="-122"/>
                <a:ea typeface="Noto Sans SC Black" panose="020B0200000000000000" pitchFamily="34" charset="-122"/>
              </a:rPr>
              <a:t>怎么样？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EE76081-0BFB-41E6-40C6-682991337F42}"/>
              </a:ext>
            </a:extLst>
          </p:cNvPr>
          <p:cNvSpPr/>
          <p:nvPr/>
        </p:nvSpPr>
        <p:spPr>
          <a:xfrm>
            <a:off x="3818247" y="4537229"/>
            <a:ext cx="2217420" cy="4572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B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Noto Sans SC Bold" panose="020B0200000000000000" pitchFamily="34" charset="-122"/>
                <a:ea typeface="Noto Sans SC Bold" panose="020B0200000000000000" pitchFamily="34" charset="-122"/>
              </a:rPr>
              <a:t>水能载舟亦覆舟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B0C2A18-AECD-E59B-C1CA-54C5AD59B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247" y="5244203"/>
            <a:ext cx="1240971" cy="45720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7D491D8-71A7-EBC1-4A3D-8A293DE9482D}"/>
              </a:ext>
            </a:extLst>
          </p:cNvPr>
          <p:cNvSpPr/>
          <p:nvPr/>
        </p:nvSpPr>
        <p:spPr>
          <a:xfrm>
            <a:off x="6952859" y="3771256"/>
            <a:ext cx="2217420" cy="1387484"/>
          </a:xfrm>
          <a:prstGeom prst="roundRect">
            <a:avLst>
              <a:gd name="adj" fmla="val 13372"/>
            </a:avLst>
          </a:prstGeom>
          <a:gradFill flip="none" rotWithShape="1">
            <a:gsLst>
              <a:gs pos="100000">
                <a:srgbClr val="775D5F"/>
              </a:gs>
              <a:gs pos="0">
                <a:srgbClr val="172931"/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bg1"/>
                </a:solidFill>
                <a:latin typeface="Noto Sans SC Bold" panose="020B0200000000000000" pitchFamily="34" charset="-122"/>
                <a:ea typeface="Noto Sans SC Bold" panose="020B0200000000000000" pitchFamily="34" charset="-122"/>
              </a:rPr>
              <a:t>水能载舟亦覆舟</a:t>
            </a:r>
          </a:p>
          <a:p>
            <a:endParaRPr lang="zh-CN" altLang="en-US" sz="1200">
              <a:solidFill>
                <a:schemeClr val="bg1"/>
              </a:solidFill>
              <a:latin typeface="Noto Sans SC Bold" panose="020B0200000000000000" pitchFamily="34" charset="-122"/>
              <a:ea typeface="Noto Sans SC Bold" panose="020B0200000000000000" pitchFamily="3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Noto Sans SC Bold" panose="020B0200000000000000" pitchFamily="34" charset="-122"/>
                <a:ea typeface="Noto Sans SC Bold" panose="020B0200000000000000" pitchFamily="34" charset="-122"/>
              </a:rPr>
              <a:t>你追求什么 你盲从什么 流行距离永恒是最遥远</a:t>
            </a:r>
          </a:p>
          <a:p>
            <a:r>
              <a:rPr lang="zh-CN" altLang="en-US" sz="1200">
                <a:solidFill>
                  <a:schemeClr val="bg1"/>
                </a:solidFill>
                <a:latin typeface="Noto Sans SC Bold" panose="020B0200000000000000" pitchFamily="34" charset="-122"/>
                <a:ea typeface="Noto Sans SC Bold" panose="020B0200000000000000" pitchFamily="34" charset="-122"/>
              </a:rPr>
              <a:t>你说了什么 你做了什么 只听见月圆时候的狼嚎</a:t>
            </a:r>
            <a:endParaRPr lang="zh-CN" altLang="en-US" sz="1200" dirty="0">
              <a:solidFill>
                <a:schemeClr val="bg1"/>
              </a:solidFill>
              <a:latin typeface="Noto Sans SC Bold" panose="020B0200000000000000" pitchFamily="34" charset="-122"/>
              <a:ea typeface="Noto Sans SC Bold" panose="020B02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031F79-08D4-D6A8-E085-E85E7657D7B7}"/>
              </a:ext>
            </a:extLst>
          </p:cNvPr>
          <p:cNvSpPr txBox="1"/>
          <p:nvPr/>
        </p:nvSpPr>
        <p:spPr>
          <a:xfrm>
            <a:off x="6763883" y="1122367"/>
            <a:ext cx="221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75D5F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夏</a:t>
            </a:r>
            <a:r>
              <a:rPr lang="en-US" altLang="zh-CN" dirty="0">
                <a:solidFill>
                  <a:srgbClr val="775D5F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/</a:t>
            </a:r>
            <a:r>
              <a:rPr lang="zh-CN" altLang="en-US" dirty="0">
                <a:solidFill>
                  <a:srgbClr val="775D5F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狂热（苏打绿版）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475434F-C3EE-1439-F878-4937F411B3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11"/>
              </a:clrFrom>
              <a:clrTo>
                <a:srgbClr val="000011">
                  <a:alpha val="0"/>
                </a:srgbClr>
              </a:clrTo>
            </a:clrChange>
          </a:blip>
          <a:srcRect l="7310" r="5883"/>
          <a:stretch/>
        </p:blipFill>
        <p:spPr>
          <a:xfrm>
            <a:off x="6952859" y="1307033"/>
            <a:ext cx="2217420" cy="241228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88372A9-0530-AA7F-6242-0DE28AA356E0}"/>
              </a:ext>
            </a:extLst>
          </p:cNvPr>
          <p:cNvSpPr txBox="1"/>
          <p:nvPr/>
        </p:nvSpPr>
        <p:spPr>
          <a:xfrm>
            <a:off x="7263197" y="5020618"/>
            <a:ext cx="203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FFFBE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彼得与狼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A27B426-312D-5C52-0839-402D2F4584E0}"/>
              </a:ext>
            </a:extLst>
          </p:cNvPr>
          <p:cNvSpPr txBox="1"/>
          <p:nvPr/>
        </p:nvSpPr>
        <p:spPr>
          <a:xfrm rot="20776663">
            <a:off x="8551660" y="3584311"/>
            <a:ext cx="748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E7E334C-89C4-EADE-377C-9AE7D4C97758}"/>
              </a:ext>
            </a:extLst>
          </p:cNvPr>
          <p:cNvSpPr txBox="1"/>
          <p:nvPr/>
        </p:nvSpPr>
        <p:spPr>
          <a:xfrm>
            <a:off x="9618562" y="1216150"/>
            <a:ext cx="2609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正在学习使用</a:t>
            </a:r>
            <a:r>
              <a:rPr lang="en-US" altLang="zh-CN" sz="2800" dirty="0">
                <a:solidFill>
                  <a:schemeClr val="bg1"/>
                </a:solidFill>
                <a:latin typeface="Noto Sans SC Black" panose="020B0200000000000000" pitchFamily="34" charset="-122"/>
                <a:ea typeface="Noto Sans SC Black" panose="020B0200000000000000" pitchFamily="34" charset="-122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2999598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397</Words>
  <Application>Microsoft Office PowerPoint</Application>
  <PresentationFormat>宽屏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Noto Sans SC Black</vt:lpstr>
      <vt:lpstr>等线</vt:lpstr>
      <vt:lpstr>Noto Sans SC Bold</vt:lpstr>
      <vt:lpstr>Arial</vt:lpstr>
      <vt:lpstr>等线 Light</vt:lpstr>
      <vt:lpstr>Office 主题​​</vt:lpstr>
      <vt:lpstr>移动软件开发 进度汇报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移动软件开发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Jiarong Hong</dc:creator>
  <cp:lastModifiedBy>Jiarong Hong</cp:lastModifiedBy>
  <cp:revision>5</cp:revision>
  <dcterms:created xsi:type="dcterms:W3CDTF">2024-08-25T15:35:25Z</dcterms:created>
  <dcterms:modified xsi:type="dcterms:W3CDTF">2024-08-25T16:22:36Z</dcterms:modified>
</cp:coreProperties>
</file>