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307" r:id="rId4"/>
    <p:sldId id="331" r:id="rId5"/>
    <p:sldId id="333" r:id="rId6"/>
    <p:sldId id="332" r:id="rId7"/>
    <p:sldId id="329" r:id="rId8"/>
    <p:sldId id="330" r:id="rId9"/>
    <p:sldId id="327" r:id="rId10"/>
    <p:sldId id="326" r:id="rId11"/>
    <p:sldId id="334" r:id="rId12"/>
    <p:sldId id="293" r:id="rId13"/>
  </p:sldIdLst>
  <p:sldSz cx="12190413" cy="6858000"/>
  <p:notesSz cx="6858000" cy="9144000"/>
  <p:embeddedFontLst>
    <p:embeddedFont>
      <p:font typeface="Bebas" panose="02010600030101010101"/>
      <p:regular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方正姚体" panose="0201060103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D25"/>
    <a:srgbClr val="7B8294"/>
    <a:srgbClr val="2A3440"/>
    <a:srgbClr val="00ACF1"/>
    <a:srgbClr val="E9EEF4"/>
    <a:srgbClr val="81DE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89" d="100"/>
          <a:sy n="89" d="100"/>
        </p:scale>
        <p:origin x="32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5215-FF53-4F79-BAAB-300E59441743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19904-297F-4BD3-A5BD-EF039BCD0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9904-297F-4BD3-A5BD-EF039BCD0C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9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9904-297F-4BD3-A5BD-EF039BCD0C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5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9904-297F-4BD3-A5BD-EF039BCD0C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1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9904-297F-4BD3-A5BD-EF039BCD0C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8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0"/>
            <a:ext cx="12190412" cy="6858000"/>
          </a:xfrm>
          <a:prstGeom prst="rect">
            <a:avLst/>
          </a:prstGeom>
          <a:solidFill>
            <a:srgbClr val="16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1" y="0"/>
            <a:ext cx="12190412" cy="6858000"/>
          </a:xfrm>
          <a:prstGeom prst="rect">
            <a:avLst/>
          </a:prstGeom>
          <a:solidFill>
            <a:srgbClr val="16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2782838" y="0"/>
            <a:ext cx="9407575" cy="6858000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7883" y="-478309"/>
            <a:ext cx="8107963" cy="385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直接连接符 96"/>
          <p:cNvCxnSpPr/>
          <p:nvPr userDrawn="1"/>
        </p:nvCxnSpPr>
        <p:spPr>
          <a:xfrm>
            <a:off x="3430910" y="1196752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 userDrawn="1"/>
        </p:nvSpPr>
        <p:spPr>
          <a:xfrm>
            <a:off x="1069162" y="12982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069162" y="2296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69162" y="3295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项目成果展示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069162" y="42934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工作不足之处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069162" y="52919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356555" y="985883"/>
            <a:ext cx="678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01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356555" y="1986705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02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356555" y="2987527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03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356555" y="3988349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04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56555" y="4989172"/>
            <a:ext cx="774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05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143950" y="1124744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1143950" y="1200054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1143950" y="1275363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1143950" y="2104021"/>
            <a:ext cx="21463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1143950" y="2179331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 userDrawn="1"/>
        </p:nvSpPr>
        <p:spPr>
          <a:xfrm>
            <a:off x="1143950" y="22546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1143950" y="3121590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1143950" y="319690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1143950" y="3272209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143950" y="4095822"/>
            <a:ext cx="142781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1143950" y="4171132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43950" y="4246441"/>
            <a:ext cx="213244" cy="47051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143950" y="5089421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143950" y="5164731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143950" y="52400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90550" y="1029767"/>
            <a:ext cx="72008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1" y="0"/>
            <a:ext cx="12190412" cy="6858000"/>
          </a:xfrm>
          <a:prstGeom prst="rect">
            <a:avLst/>
          </a:prstGeom>
          <a:solidFill>
            <a:srgbClr val="16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2782838" y="0"/>
            <a:ext cx="9407575" cy="6858000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7883" y="-478309"/>
            <a:ext cx="8107963" cy="385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接连接符 34"/>
          <p:cNvCxnSpPr/>
          <p:nvPr userDrawn="1"/>
        </p:nvCxnSpPr>
        <p:spPr>
          <a:xfrm>
            <a:off x="3430910" y="1196752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1069162" y="12982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069162" y="2296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069162" y="3295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项目成果展示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69162" y="42934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工作不足之处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1069162" y="52919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356555" y="985883"/>
            <a:ext cx="678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01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56555" y="1986705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02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356555" y="2987527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03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356555" y="3988349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04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356555" y="4989172"/>
            <a:ext cx="774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05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143950" y="1124744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1143950" y="1200054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 userDrawn="1"/>
        </p:nvSpPr>
        <p:spPr>
          <a:xfrm>
            <a:off x="1143950" y="1275363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1143950" y="2104021"/>
            <a:ext cx="21463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1143950" y="2179331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1143950" y="22546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143950" y="3121590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1143950" y="319690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43950" y="3272209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143950" y="4095822"/>
            <a:ext cx="142781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143950" y="4171132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143950" y="4246441"/>
            <a:ext cx="213244" cy="47051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143950" y="5089421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143950" y="5164731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143950" y="52400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190550" y="2030589"/>
            <a:ext cx="72008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1" y="0"/>
            <a:ext cx="12190412" cy="6858000"/>
          </a:xfrm>
          <a:prstGeom prst="rect">
            <a:avLst/>
          </a:prstGeom>
          <a:solidFill>
            <a:srgbClr val="16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2782838" y="0"/>
            <a:ext cx="9407575" cy="6858000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7883" y="-478309"/>
            <a:ext cx="8107963" cy="385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接连接符 34"/>
          <p:cNvCxnSpPr/>
          <p:nvPr userDrawn="1"/>
        </p:nvCxnSpPr>
        <p:spPr>
          <a:xfrm>
            <a:off x="3430910" y="1196752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1069162" y="12982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069162" y="2296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069162" y="3295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项目成果展示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69162" y="42934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工作不足之处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1069162" y="52919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356555" y="985883"/>
            <a:ext cx="678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01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56555" y="1986705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02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356555" y="2987527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03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356555" y="3988349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04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356555" y="4989172"/>
            <a:ext cx="774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05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143950" y="1124744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1143950" y="1200054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 userDrawn="1"/>
        </p:nvSpPr>
        <p:spPr>
          <a:xfrm>
            <a:off x="1143950" y="1275363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1143950" y="2104021"/>
            <a:ext cx="21463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1143950" y="2179331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1143950" y="22546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143950" y="3121590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1143950" y="319690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43950" y="3272209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143950" y="4095822"/>
            <a:ext cx="142781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143950" y="4171132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143950" y="4246441"/>
            <a:ext cx="213244" cy="47051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143950" y="5089421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143950" y="5164731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143950" y="52400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190550" y="3031411"/>
            <a:ext cx="72008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1" y="0"/>
            <a:ext cx="12190412" cy="6858000"/>
          </a:xfrm>
          <a:prstGeom prst="rect">
            <a:avLst/>
          </a:prstGeom>
          <a:solidFill>
            <a:srgbClr val="16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2782838" y="0"/>
            <a:ext cx="9407575" cy="6858000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7883" y="-478309"/>
            <a:ext cx="8107963" cy="385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接连接符 34"/>
          <p:cNvCxnSpPr/>
          <p:nvPr userDrawn="1"/>
        </p:nvCxnSpPr>
        <p:spPr>
          <a:xfrm>
            <a:off x="3430910" y="1196752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1069162" y="12982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069162" y="2296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069162" y="3295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项目成果展示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69162" y="42934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工作不足之处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1069162" y="52919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356555" y="985883"/>
            <a:ext cx="678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01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56555" y="1986705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02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356555" y="2987527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03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356555" y="3988349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04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356555" y="4989172"/>
            <a:ext cx="774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05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143950" y="1124744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1143950" y="1200054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 userDrawn="1"/>
        </p:nvSpPr>
        <p:spPr>
          <a:xfrm>
            <a:off x="1143950" y="1275363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1143950" y="2104021"/>
            <a:ext cx="21463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1143950" y="2179331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1143950" y="22546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143950" y="3121590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1143950" y="319690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43950" y="3272209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143950" y="4095822"/>
            <a:ext cx="142781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143950" y="4171132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143950" y="4246441"/>
            <a:ext cx="213244" cy="47051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143950" y="5089421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143950" y="5164731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143950" y="52400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190550" y="4032233"/>
            <a:ext cx="72008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1" y="0"/>
            <a:ext cx="12190412" cy="6858000"/>
          </a:xfrm>
          <a:prstGeom prst="rect">
            <a:avLst/>
          </a:prstGeom>
          <a:solidFill>
            <a:srgbClr val="16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2782838" y="0"/>
            <a:ext cx="9407575" cy="6858000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7883" y="-478309"/>
            <a:ext cx="8107963" cy="385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接连接符 34"/>
          <p:cNvCxnSpPr/>
          <p:nvPr userDrawn="1"/>
        </p:nvCxnSpPr>
        <p:spPr>
          <a:xfrm>
            <a:off x="3430910" y="1196752"/>
            <a:ext cx="8208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1069162" y="12982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069162" y="2296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069162" y="3295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项目成果展示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69162" y="42934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工作不足之处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1069162" y="52919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356555" y="985883"/>
            <a:ext cx="678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01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56555" y="1986705"/>
            <a:ext cx="784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02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356555" y="2987527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03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356555" y="3988349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04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356555" y="4989172"/>
            <a:ext cx="774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Bebas" pitchFamily="2" charset="0"/>
              </a:rPr>
              <a:t>05</a:t>
            </a:r>
            <a:endParaRPr lang="zh-CN" altLang="en-US" sz="440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143950" y="1124744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1143950" y="1200054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 userDrawn="1"/>
        </p:nvSpPr>
        <p:spPr>
          <a:xfrm>
            <a:off x="1143950" y="1275363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1143950" y="2104021"/>
            <a:ext cx="21463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1143950" y="2179331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1143950" y="22546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1143950" y="3121590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1143950" y="319690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43950" y="3272209"/>
            <a:ext cx="333464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143950" y="4095822"/>
            <a:ext cx="142781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143950" y="4171132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143950" y="4246441"/>
            <a:ext cx="213244" cy="47051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143950" y="5089421"/>
            <a:ext cx="285562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143950" y="5164731"/>
            <a:ext cx="357260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143950" y="5240040"/>
            <a:ext cx="429268" cy="45719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190550" y="5033056"/>
            <a:ext cx="72008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B7D82A2-F38F-47AA-8CBD-96E45AE5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0" t="327" r="15277" b="-3036"/>
          <a:stretch/>
        </p:blipFill>
        <p:spPr>
          <a:xfrm>
            <a:off x="7428554" y="1670703"/>
            <a:ext cx="3636477" cy="36919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126654" y="2503362"/>
            <a:ext cx="510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教育网站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开发开题报告</a:t>
            </a:r>
            <a:endParaRPr lang="en-US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1546" y="4293096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指导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老师：白天</a:t>
            </a:r>
            <a:endParaRPr lang="en-US" altLang="zh-CN" sz="2000" dirty="0" smtClean="0">
              <a:solidFill>
                <a:schemeClr val="bg1"/>
              </a:solidFill>
              <a:effectLst>
                <a:outerShdw dist="508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小组成员：刘敏杰、梁香港、李琴、祁飞扬</a:t>
            </a:r>
            <a:endParaRPr lang="en-US" altLang="zh-CN" sz="2000" dirty="0">
              <a:solidFill>
                <a:schemeClr val="bg1"/>
              </a:solidFill>
              <a:effectLst>
                <a:outerShdw dist="508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8" name="Picture 10" descr="D:\360data\重要数据\桌面\666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05" y="1222564"/>
            <a:ext cx="4520202" cy="45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360data\重要数据\桌面\555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85" y="1391144"/>
            <a:ext cx="4174840" cy="41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:\360data\重要数据\桌面\44444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76" y="1653935"/>
            <a:ext cx="3636477" cy="363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:\360data\重要数据\桌面\33333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474" y="1713433"/>
            <a:ext cx="3514585" cy="351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991546" y="2006290"/>
            <a:ext cx="5022999" cy="0"/>
          </a:xfrm>
          <a:prstGeom prst="line">
            <a:avLst/>
          </a:prstGeom>
          <a:ln>
            <a:solidFill>
              <a:srgbClr val="00A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91546" y="5146883"/>
            <a:ext cx="5022999" cy="0"/>
          </a:xfrm>
          <a:prstGeom prst="line">
            <a:avLst/>
          </a:prstGeom>
          <a:ln>
            <a:solidFill>
              <a:srgbClr val="00A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3"/>
    </mc:Choice>
    <mc:Fallback xmlns="">
      <p:transition spd="slow" advTm="4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21" dur="8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28" dur="8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2E05D88-CC80-451E-A999-2D3571B80AE8}"/>
              </a:ext>
            </a:extLst>
          </p:cNvPr>
          <p:cNvGrpSpPr/>
          <p:nvPr/>
        </p:nvGrpSpPr>
        <p:grpSpPr>
          <a:xfrm>
            <a:off x="2774055" y="-466570"/>
            <a:ext cx="9407575" cy="7325246"/>
            <a:chOff x="2781275" y="-478309"/>
            <a:chExt cx="9407575" cy="7325246"/>
          </a:xfrm>
        </p:grpSpPr>
        <p:sp>
          <p:nvSpPr>
            <p:cNvPr id="36" name="矩形 35"/>
            <p:cNvSpPr/>
            <p:nvPr/>
          </p:nvSpPr>
          <p:spPr>
            <a:xfrm>
              <a:off x="2781275" y="-11063"/>
              <a:ext cx="9407575" cy="6858000"/>
            </a:xfrm>
            <a:prstGeom prst="rect">
              <a:avLst/>
            </a:prstGeom>
            <a:solidFill>
              <a:srgbClr val="E9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7883" y="-478309"/>
              <a:ext cx="8107963" cy="3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21">
            <a:extLst>
              <a:ext uri="{FF2B5EF4-FFF2-40B4-BE49-F238E27FC236}">
                <a16:creationId xmlns="" xmlns:a16="http://schemas.microsoft.com/office/drawing/2014/main" id="{343C7EE6-6CE7-4DA2-9B3D-0BAED291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59" y="322469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F2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任务分配</a:t>
            </a:r>
            <a:endParaRPr lang="zh-CN" altLang="en-US" sz="2400" b="1" dirty="0">
              <a:solidFill>
                <a:srgbClr val="262626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C7D9CF6-FCB7-4380-BA9A-E843ED51AA8F}"/>
              </a:ext>
            </a:extLst>
          </p:cNvPr>
          <p:cNvSpPr/>
          <p:nvPr/>
        </p:nvSpPr>
        <p:spPr>
          <a:xfrm>
            <a:off x="127044" y="4968851"/>
            <a:ext cx="70474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21490"/>
              </p:ext>
            </p:extLst>
          </p:nvPr>
        </p:nvGraphicFramePr>
        <p:xfrm>
          <a:off x="3593000" y="2266321"/>
          <a:ext cx="8280920" cy="296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832648"/>
              </a:tblGrid>
              <a:tr h="580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小组成员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负责的主要内容</a:t>
                      </a:r>
                      <a:endParaRPr lang="zh-CN" altLang="en-US" dirty="0"/>
                    </a:p>
                  </a:txBody>
                  <a:tcPr/>
                </a:tc>
              </a:tr>
              <a:tr h="58066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刘敏杰</a:t>
                      </a:r>
                      <a:endParaRPr lang="en-US" altLang="zh-CN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微信小程序的前端开发，</a:t>
                      </a:r>
                      <a:endParaRPr lang="zh-CN" altLang="en-US" dirty="0"/>
                    </a:p>
                  </a:txBody>
                  <a:tcPr/>
                </a:tc>
              </a:tr>
              <a:tr h="580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梁香港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服务器、数据库的配置管理</a:t>
                      </a:r>
                      <a:endParaRPr lang="zh-CN" altLang="en-US" dirty="0"/>
                    </a:p>
                  </a:txBody>
                  <a:tcPr/>
                </a:tc>
              </a:tr>
              <a:tr h="580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网页的前端开发</a:t>
                      </a:r>
                      <a:endParaRPr lang="zh-CN" altLang="en-US" dirty="0"/>
                    </a:p>
                  </a:txBody>
                  <a:tcPr/>
                </a:tc>
              </a:tr>
              <a:tr h="580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祁飞扬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服务器、数据库的配置管理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91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7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8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9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0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0515833"/>
      </p:ext>
    </p:extLst>
  </p:cSld>
  <p:clrMapOvr>
    <a:masterClrMapping/>
  </p:clrMapOvr>
  <p:transition spd="slow" advTm="983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2E05D88-CC80-451E-A999-2D3571B80AE8}"/>
              </a:ext>
            </a:extLst>
          </p:cNvPr>
          <p:cNvGrpSpPr/>
          <p:nvPr/>
        </p:nvGrpSpPr>
        <p:grpSpPr>
          <a:xfrm>
            <a:off x="2803840" y="-467246"/>
            <a:ext cx="9407575" cy="7325246"/>
            <a:chOff x="2781275" y="-478309"/>
            <a:chExt cx="9407575" cy="7325246"/>
          </a:xfrm>
        </p:grpSpPr>
        <p:sp>
          <p:nvSpPr>
            <p:cNvPr id="36" name="矩形 35"/>
            <p:cNvSpPr/>
            <p:nvPr/>
          </p:nvSpPr>
          <p:spPr>
            <a:xfrm>
              <a:off x="2781275" y="-11063"/>
              <a:ext cx="9407575" cy="6858000"/>
            </a:xfrm>
            <a:prstGeom prst="rect">
              <a:avLst/>
            </a:prstGeom>
            <a:solidFill>
              <a:srgbClr val="E9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7883" y="-478309"/>
              <a:ext cx="8107963" cy="3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21">
            <a:extLst>
              <a:ext uri="{FF2B5EF4-FFF2-40B4-BE49-F238E27FC236}">
                <a16:creationId xmlns="" xmlns:a16="http://schemas.microsoft.com/office/drawing/2014/main" id="{343C7EE6-6CE7-4DA2-9B3D-0BAED291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59" y="322469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F2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风险管理</a:t>
            </a:r>
            <a:endParaRPr lang="zh-CN" altLang="en-US" sz="2400" b="1" dirty="0">
              <a:solidFill>
                <a:srgbClr val="262626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C7D9CF6-FCB7-4380-BA9A-E843ED51AA8F}"/>
              </a:ext>
            </a:extLst>
          </p:cNvPr>
          <p:cNvSpPr/>
          <p:nvPr/>
        </p:nvSpPr>
        <p:spPr>
          <a:xfrm>
            <a:off x="100868" y="5894530"/>
            <a:ext cx="70474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91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7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8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9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0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43598"/>
              </p:ext>
            </p:extLst>
          </p:nvPr>
        </p:nvGraphicFramePr>
        <p:xfrm>
          <a:off x="3430910" y="1615168"/>
          <a:ext cx="830023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696659"/>
                <a:gridCol w="1152128"/>
                <a:gridCol w="720080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发生概率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处理方法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项目风险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其他工作导致进度延迟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规模估算有偏差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0.5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需求变更范围较大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对产品缺少清晰的认识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对于需求缺少认同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缺少有效地需求变化管理过程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技术风险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对技术理解不够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应用领域经验不足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缺乏培训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新的技术和开发方法应用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4851"/>
      </p:ext>
    </p:extLst>
  </p:cSld>
  <p:clrMapOvr>
    <a:masterClrMapping/>
  </p:clrMapOvr>
  <p:transition spd="slow" advTm="983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25106" y="2644170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800" dirty="0" smtClean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请评审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老师批评指正！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2422798" y="2492896"/>
            <a:ext cx="6912768" cy="0"/>
          </a:xfrm>
          <a:prstGeom prst="line">
            <a:avLst/>
          </a:prstGeom>
          <a:ln>
            <a:solidFill>
              <a:srgbClr val="00A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</p:cNvCxnSpPr>
          <p:nvPr/>
        </p:nvCxnSpPr>
        <p:spPr>
          <a:xfrm>
            <a:off x="2422798" y="4365104"/>
            <a:ext cx="6984776" cy="0"/>
          </a:xfrm>
          <a:prstGeom prst="line">
            <a:avLst/>
          </a:prstGeom>
          <a:ln>
            <a:solidFill>
              <a:srgbClr val="00A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0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0960236-CF99-43B0-9E1A-66D43579A340}"/>
              </a:ext>
            </a:extLst>
          </p:cNvPr>
          <p:cNvSpPr/>
          <p:nvPr/>
        </p:nvSpPr>
        <p:spPr>
          <a:xfrm>
            <a:off x="2789852" y="5435"/>
            <a:ext cx="9407575" cy="6858000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="" xmlns:a16="http://schemas.microsoft.com/office/drawing/2014/main" id="{630EB832-7F81-4982-AC23-89A7A3C36102}"/>
              </a:ext>
            </a:extLst>
          </p:cNvPr>
          <p:cNvSpPr/>
          <p:nvPr/>
        </p:nvSpPr>
        <p:spPr>
          <a:xfrm>
            <a:off x="6530741" y="1994275"/>
            <a:ext cx="2880320" cy="2880320"/>
          </a:xfrm>
          <a:prstGeom prst="ellipse">
            <a:avLst/>
          </a:prstGeom>
          <a:noFill/>
          <a:ln w="254000">
            <a:solidFill>
              <a:srgbClr val="161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50">
            <a:extLst>
              <a:ext uri="{FF2B5EF4-FFF2-40B4-BE49-F238E27FC236}">
                <a16:creationId xmlns="" xmlns:a16="http://schemas.microsoft.com/office/drawing/2014/main" id="{669B1BE4-9D83-48BB-997A-D91822C433EF}"/>
              </a:ext>
            </a:extLst>
          </p:cNvPr>
          <p:cNvSpPr txBox="1"/>
          <p:nvPr/>
        </p:nvSpPr>
        <p:spPr>
          <a:xfrm>
            <a:off x="7186071" y="2834271"/>
            <a:ext cx="156966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5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46" name="组合 45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59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65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66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67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68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85426"/>
      </p:ext>
    </p:extLst>
  </p:cSld>
  <p:clrMapOvr>
    <a:masterClrMapping/>
  </p:clrMapOvr>
  <p:transition spd="slow" advTm="4965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2E05D88-CC80-451E-A999-2D3571B80AE8}"/>
              </a:ext>
            </a:extLst>
          </p:cNvPr>
          <p:cNvGrpSpPr/>
          <p:nvPr/>
        </p:nvGrpSpPr>
        <p:grpSpPr>
          <a:xfrm>
            <a:off x="2774055" y="-466570"/>
            <a:ext cx="9407575" cy="7325246"/>
            <a:chOff x="2781275" y="-478309"/>
            <a:chExt cx="9407575" cy="7325246"/>
          </a:xfrm>
        </p:grpSpPr>
        <p:sp>
          <p:nvSpPr>
            <p:cNvPr id="36" name="矩形 35"/>
            <p:cNvSpPr/>
            <p:nvPr/>
          </p:nvSpPr>
          <p:spPr>
            <a:xfrm>
              <a:off x="2781275" y="-11063"/>
              <a:ext cx="9407575" cy="6858000"/>
            </a:xfrm>
            <a:prstGeom prst="rect">
              <a:avLst/>
            </a:prstGeom>
            <a:solidFill>
              <a:srgbClr val="E9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7883" y="-478309"/>
              <a:ext cx="8107963" cy="3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21">
            <a:extLst>
              <a:ext uri="{FF2B5EF4-FFF2-40B4-BE49-F238E27FC236}">
                <a16:creationId xmlns="" xmlns:a16="http://schemas.microsoft.com/office/drawing/2014/main" id="{343C7EE6-6CE7-4DA2-9B3D-0BAED291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59" y="322469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F2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项目背景</a:t>
            </a:r>
            <a:endParaRPr lang="zh-CN" altLang="en-US" sz="2400" b="1" dirty="0">
              <a:solidFill>
                <a:srgbClr val="262626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C7D9CF6-FCB7-4380-BA9A-E843ED51AA8F}"/>
              </a:ext>
            </a:extLst>
          </p:cNvPr>
          <p:cNvSpPr/>
          <p:nvPr/>
        </p:nvSpPr>
        <p:spPr>
          <a:xfrm>
            <a:off x="149643" y="72268"/>
            <a:ext cx="70474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91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7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8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9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0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49795" y="1634801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94031" y="1922306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PingFang SC"/>
              </a:rPr>
              <a:t>   目前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的一个发展趋势是采用大规模试题库的计算机网络考试模式 随着计算机网络在生产生活、科技教育中的普及，传统试的考试出卷、答卷方式以及学绩管理正发生着巨大的变革，因此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如何使考试过程变得方便、高效、快捷、公正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是现代教育的一个重要课题</a:t>
            </a:r>
            <a:r>
              <a:rPr lang="zh-CN" altLang="en-US" dirty="0" smtClean="0">
                <a:solidFill>
                  <a:srgbClr val="333333"/>
                </a:solidFill>
                <a:latin typeface="PingFang SC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PingFang SC"/>
              </a:rPr>
              <a:t>  </a:t>
            </a:r>
            <a:r>
              <a:rPr lang="zh-CN" altLang="en-US" dirty="0" smtClean="0">
                <a:solidFill>
                  <a:srgbClr val="333333"/>
                </a:solidFill>
                <a:latin typeface="PingFang SC"/>
              </a:rPr>
              <a:t>为提高软件学院教师对于教学质量的检测的效率，激发学生学习热情，将检测教学效果所付出的成本降到最低。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796116"/>
      </p:ext>
    </p:extLst>
  </p:cSld>
  <p:clrMapOvr>
    <a:masterClrMapping/>
  </p:clrMapOvr>
  <p:transition spd="slow" advTm="983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2E05D88-CC80-451E-A999-2D3571B80AE8}"/>
              </a:ext>
            </a:extLst>
          </p:cNvPr>
          <p:cNvGrpSpPr/>
          <p:nvPr/>
        </p:nvGrpSpPr>
        <p:grpSpPr>
          <a:xfrm>
            <a:off x="2774055" y="-466570"/>
            <a:ext cx="9407575" cy="7325246"/>
            <a:chOff x="2781275" y="-478309"/>
            <a:chExt cx="9407575" cy="7325246"/>
          </a:xfrm>
        </p:grpSpPr>
        <p:sp>
          <p:nvSpPr>
            <p:cNvPr id="36" name="矩形 35"/>
            <p:cNvSpPr/>
            <p:nvPr/>
          </p:nvSpPr>
          <p:spPr>
            <a:xfrm>
              <a:off x="2781275" y="-11063"/>
              <a:ext cx="9407575" cy="6858000"/>
            </a:xfrm>
            <a:prstGeom prst="rect">
              <a:avLst/>
            </a:prstGeom>
            <a:solidFill>
              <a:srgbClr val="E9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7883" y="-478309"/>
              <a:ext cx="8107963" cy="3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21">
            <a:extLst>
              <a:ext uri="{FF2B5EF4-FFF2-40B4-BE49-F238E27FC236}">
                <a16:creationId xmlns="" xmlns:a16="http://schemas.microsoft.com/office/drawing/2014/main" id="{343C7EE6-6CE7-4DA2-9B3D-0BAED291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59" y="322469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F2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需求分析</a:t>
            </a:r>
            <a:endParaRPr lang="zh-CN" altLang="en-US" sz="2400" b="1" dirty="0">
              <a:solidFill>
                <a:srgbClr val="262626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C7D9CF6-FCB7-4380-BA9A-E843ED51AA8F}"/>
              </a:ext>
            </a:extLst>
          </p:cNvPr>
          <p:cNvSpPr/>
          <p:nvPr/>
        </p:nvSpPr>
        <p:spPr>
          <a:xfrm>
            <a:off x="168095" y="1091910"/>
            <a:ext cx="70474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37854" y="593958"/>
            <a:ext cx="1847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：用例图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22" y="1413365"/>
            <a:ext cx="5760640" cy="5057935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91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7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8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9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0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8258140"/>
      </p:ext>
    </p:extLst>
  </p:cSld>
  <p:clrMapOvr>
    <a:masterClrMapping/>
  </p:clrMapOvr>
  <p:transition spd="slow" advTm="983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2E05D88-CC80-451E-A999-2D3571B80AE8}"/>
              </a:ext>
            </a:extLst>
          </p:cNvPr>
          <p:cNvGrpSpPr/>
          <p:nvPr/>
        </p:nvGrpSpPr>
        <p:grpSpPr>
          <a:xfrm>
            <a:off x="2696417" y="-448057"/>
            <a:ext cx="9407575" cy="7325246"/>
            <a:chOff x="2781275" y="-478309"/>
            <a:chExt cx="9407575" cy="7325246"/>
          </a:xfrm>
        </p:grpSpPr>
        <p:sp>
          <p:nvSpPr>
            <p:cNvPr id="36" name="矩形 35"/>
            <p:cNvSpPr/>
            <p:nvPr/>
          </p:nvSpPr>
          <p:spPr>
            <a:xfrm>
              <a:off x="2781275" y="-11063"/>
              <a:ext cx="9407575" cy="6858000"/>
            </a:xfrm>
            <a:prstGeom prst="rect">
              <a:avLst/>
            </a:prstGeom>
            <a:solidFill>
              <a:srgbClr val="E9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7883" y="-478309"/>
              <a:ext cx="8107963" cy="3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21">
            <a:extLst>
              <a:ext uri="{FF2B5EF4-FFF2-40B4-BE49-F238E27FC236}">
                <a16:creationId xmlns="" xmlns:a16="http://schemas.microsoft.com/office/drawing/2014/main" id="{343C7EE6-6CE7-4DA2-9B3D-0BAED291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59" y="322469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F2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需求分析</a:t>
            </a:r>
            <a:endParaRPr lang="zh-CN" altLang="en-US" sz="2400" b="1" dirty="0">
              <a:solidFill>
                <a:srgbClr val="262626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C7D9CF6-FCB7-4380-BA9A-E843ED51AA8F}"/>
              </a:ext>
            </a:extLst>
          </p:cNvPr>
          <p:cNvSpPr/>
          <p:nvPr/>
        </p:nvSpPr>
        <p:spPr>
          <a:xfrm>
            <a:off x="141730" y="1091910"/>
            <a:ext cx="70474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65296"/>
              </p:ext>
            </p:extLst>
          </p:nvPr>
        </p:nvGraphicFramePr>
        <p:xfrm>
          <a:off x="2926855" y="1533288"/>
          <a:ext cx="8928991" cy="4515775"/>
        </p:xfrm>
        <a:graphic>
          <a:graphicData uri="http://schemas.openxmlformats.org/drawingml/2006/table">
            <a:tbl>
              <a:tblPr/>
              <a:tblGrid>
                <a:gridCol w="1417301"/>
                <a:gridCol w="1346435"/>
                <a:gridCol w="6165255"/>
              </a:tblGrid>
              <a:tr h="10396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 一级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需求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二级需求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需求描述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6254">
                <a:tc row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用户管理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用户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注册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用户可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访问考试系统，通过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填入用户名、邮箱、密码等信息，进行注册。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6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用户登录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注册用户可通过输入用户名，密码登录。以进行后续操作。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6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用户注销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登录用户，可通过注销操作，安全退出账户。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6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修改个人信息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用户可以修改个人信息、登陆密码。</a:t>
                      </a: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25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考试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进入答题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登陆用户可以进行答题，提交。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4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查询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成绩查询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用户用来查询自己答题的成绩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5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历史记录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用户查看自己的的答题记录，并可以进入查看错题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6734" marR="6734" marT="6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20385" y="53621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：需求列表</a:t>
            </a:r>
            <a:endParaRPr lang="zh-CN" altLang="en-US" sz="2800" b="1" dirty="0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91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7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8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9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0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6372"/>
      </p:ext>
    </p:extLst>
  </p:cSld>
  <p:clrMapOvr>
    <a:masterClrMapping/>
  </p:clrMapOvr>
  <p:transition spd="slow" advTm="983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2E05D88-CC80-451E-A999-2D3571B80AE8}"/>
              </a:ext>
            </a:extLst>
          </p:cNvPr>
          <p:cNvGrpSpPr/>
          <p:nvPr/>
        </p:nvGrpSpPr>
        <p:grpSpPr>
          <a:xfrm>
            <a:off x="2774055" y="-466570"/>
            <a:ext cx="9407575" cy="7325246"/>
            <a:chOff x="2781275" y="-478309"/>
            <a:chExt cx="9407575" cy="7325246"/>
          </a:xfrm>
        </p:grpSpPr>
        <p:sp>
          <p:nvSpPr>
            <p:cNvPr id="36" name="矩形 35"/>
            <p:cNvSpPr/>
            <p:nvPr/>
          </p:nvSpPr>
          <p:spPr>
            <a:xfrm>
              <a:off x="2781275" y="-11063"/>
              <a:ext cx="9407575" cy="6858000"/>
            </a:xfrm>
            <a:prstGeom prst="rect">
              <a:avLst/>
            </a:prstGeom>
            <a:solidFill>
              <a:srgbClr val="E9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7883" y="-478309"/>
              <a:ext cx="8107963" cy="3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21">
            <a:extLst>
              <a:ext uri="{FF2B5EF4-FFF2-40B4-BE49-F238E27FC236}">
                <a16:creationId xmlns="" xmlns:a16="http://schemas.microsoft.com/office/drawing/2014/main" id="{343C7EE6-6CE7-4DA2-9B3D-0BAED291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59" y="322469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F2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需求分析</a:t>
            </a:r>
            <a:endParaRPr lang="zh-CN" altLang="en-US" sz="2400" b="1" dirty="0">
              <a:solidFill>
                <a:srgbClr val="262626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C7D9CF6-FCB7-4380-BA9A-E843ED51AA8F}"/>
              </a:ext>
            </a:extLst>
          </p:cNvPr>
          <p:cNvSpPr/>
          <p:nvPr/>
        </p:nvSpPr>
        <p:spPr>
          <a:xfrm>
            <a:off x="150565" y="1073090"/>
            <a:ext cx="70474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23673" y="654516"/>
            <a:ext cx="1847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界面原型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01" y="2285120"/>
            <a:ext cx="2732949" cy="41123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975" y="2324675"/>
            <a:ext cx="2942153" cy="4033201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91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7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8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9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0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55521" y="174575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登陆界面</a:t>
            </a:r>
            <a:endParaRPr lang="zh-CN" altLang="en-US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6864007" y="17649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选项界面</a:t>
            </a:r>
            <a:endParaRPr lang="zh-CN" altLang="en-US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9993473" y="17947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试卷界面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35" y="2262260"/>
            <a:ext cx="2985436" cy="41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1755"/>
      </p:ext>
    </p:extLst>
  </p:cSld>
  <p:clrMapOvr>
    <a:masterClrMapping/>
  </p:clrMapOvr>
  <p:transition spd="slow" advTm="983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2E05D88-CC80-451E-A999-2D3571B80AE8}"/>
              </a:ext>
            </a:extLst>
          </p:cNvPr>
          <p:cNvGrpSpPr/>
          <p:nvPr/>
        </p:nvGrpSpPr>
        <p:grpSpPr>
          <a:xfrm>
            <a:off x="2774055" y="-466570"/>
            <a:ext cx="9407575" cy="7325246"/>
            <a:chOff x="2781275" y="-478309"/>
            <a:chExt cx="9407575" cy="7325246"/>
          </a:xfrm>
        </p:grpSpPr>
        <p:sp>
          <p:nvSpPr>
            <p:cNvPr id="36" name="矩形 35"/>
            <p:cNvSpPr/>
            <p:nvPr/>
          </p:nvSpPr>
          <p:spPr>
            <a:xfrm>
              <a:off x="2781275" y="-11063"/>
              <a:ext cx="9407575" cy="6858000"/>
            </a:xfrm>
            <a:prstGeom prst="rect">
              <a:avLst/>
            </a:prstGeom>
            <a:solidFill>
              <a:srgbClr val="E9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7883" y="-478309"/>
              <a:ext cx="8107963" cy="3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21">
            <a:extLst>
              <a:ext uri="{FF2B5EF4-FFF2-40B4-BE49-F238E27FC236}">
                <a16:creationId xmlns="" xmlns:a16="http://schemas.microsoft.com/office/drawing/2014/main" id="{343C7EE6-6CE7-4DA2-9B3D-0BAED291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74" y="325335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F2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概要设计</a:t>
            </a:r>
            <a:endParaRPr lang="zh-CN" altLang="en-US" sz="2400" b="1" dirty="0">
              <a:solidFill>
                <a:srgbClr val="262626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C7D9CF6-FCB7-4380-BA9A-E843ED51AA8F}"/>
              </a:ext>
            </a:extLst>
          </p:cNvPr>
          <p:cNvSpPr/>
          <p:nvPr/>
        </p:nvSpPr>
        <p:spPr>
          <a:xfrm>
            <a:off x="133470" y="2081975"/>
            <a:ext cx="70474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91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7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8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9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0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90" y="177145"/>
            <a:ext cx="5650962" cy="62235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21186" y="1297141"/>
            <a:ext cx="208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系统时序图：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8466186"/>
      </p:ext>
    </p:extLst>
  </p:cSld>
  <p:clrMapOvr>
    <a:masterClrMapping/>
  </p:clrMapOvr>
  <p:transition spd="slow" advTm="983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2E05D88-CC80-451E-A999-2D3571B80AE8}"/>
              </a:ext>
            </a:extLst>
          </p:cNvPr>
          <p:cNvGrpSpPr/>
          <p:nvPr/>
        </p:nvGrpSpPr>
        <p:grpSpPr>
          <a:xfrm>
            <a:off x="2760010" y="-448990"/>
            <a:ext cx="9407575" cy="7325246"/>
            <a:chOff x="2781275" y="-478309"/>
            <a:chExt cx="9407575" cy="7325246"/>
          </a:xfrm>
        </p:grpSpPr>
        <p:sp>
          <p:nvSpPr>
            <p:cNvPr id="36" name="矩形 35"/>
            <p:cNvSpPr/>
            <p:nvPr/>
          </p:nvSpPr>
          <p:spPr>
            <a:xfrm>
              <a:off x="2781275" y="-11063"/>
              <a:ext cx="9407575" cy="6858000"/>
            </a:xfrm>
            <a:prstGeom prst="rect">
              <a:avLst/>
            </a:prstGeom>
            <a:solidFill>
              <a:srgbClr val="E9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7883" y="-478309"/>
              <a:ext cx="8107963" cy="3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21">
            <a:extLst>
              <a:ext uri="{FF2B5EF4-FFF2-40B4-BE49-F238E27FC236}">
                <a16:creationId xmlns="" xmlns:a16="http://schemas.microsoft.com/office/drawing/2014/main" id="{343C7EE6-6CE7-4DA2-9B3D-0BAED291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59" y="322469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F2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实现工具及技术</a:t>
            </a:r>
            <a:endParaRPr lang="zh-CN" altLang="en-US" sz="2400" b="1" dirty="0">
              <a:solidFill>
                <a:srgbClr val="262626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C7D9CF6-FCB7-4380-BA9A-E843ED51AA8F}"/>
              </a:ext>
            </a:extLst>
          </p:cNvPr>
          <p:cNvSpPr/>
          <p:nvPr/>
        </p:nvSpPr>
        <p:spPr>
          <a:xfrm>
            <a:off x="154652" y="3074734"/>
            <a:ext cx="70474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91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7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8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9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0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273995"/>
              </p:ext>
            </p:extLst>
          </p:nvPr>
        </p:nvGraphicFramePr>
        <p:xfrm>
          <a:off x="4006974" y="1628800"/>
          <a:ext cx="6768752" cy="464527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14510"/>
                <a:gridCol w="4754242"/>
              </a:tblGrid>
              <a:tr h="3824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项目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开发工具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2731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操作系统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Microsoft Windows </a:t>
                      </a:r>
                      <a:r>
                        <a:rPr lang="en-US" altLang="zh-CN" sz="2000" kern="100" dirty="0" smtClean="0">
                          <a:effectLst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9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设计工具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Microsoft  P</a:t>
                      </a:r>
                      <a:r>
                        <a:rPr lang="en-US" altLang="zh-CN" sz="2000" kern="100" dirty="0" smtClean="0">
                          <a:effectLst/>
                        </a:rPr>
                        <a:t>roject</a:t>
                      </a:r>
                      <a:r>
                        <a:rPr lang="zh-CN" altLang="en-US" sz="2000" kern="100" dirty="0" smtClean="0">
                          <a:effectLst/>
                        </a:rPr>
                        <a:t>、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Microsoft Vis</a:t>
                      </a:r>
                      <a:r>
                        <a:rPr lang="en-US" altLang="zh-CN" sz="2000" kern="100" dirty="0" smtClean="0">
                          <a:effectLst/>
                        </a:rPr>
                        <a:t>i</a:t>
                      </a:r>
                      <a:r>
                        <a:rPr lang="en-US" sz="2000" kern="100" dirty="0" smtClean="0">
                          <a:effectLst/>
                        </a:rPr>
                        <a:t>o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6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开发工具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Visual Studio Code,</a:t>
                      </a:r>
                      <a:r>
                        <a:rPr lang="zh-CN" altLang="en-US" sz="2000" kern="100" dirty="0" smtClean="0">
                          <a:effectLst/>
                        </a:rPr>
                        <a:t>微信开发者工具，</a:t>
                      </a:r>
                      <a:r>
                        <a:rPr lang="en-US" altLang="zh-CN" sz="2000" kern="100" dirty="0" smtClean="0">
                          <a:effectLst/>
                        </a:rPr>
                        <a:t>Eclipse 2017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4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Web </a:t>
                      </a:r>
                      <a:r>
                        <a:rPr lang="zh-CN" sz="2000" kern="100" dirty="0">
                          <a:effectLst/>
                        </a:rPr>
                        <a:t>服务器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Tomcat 7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4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数据库管理系统</a:t>
                      </a:r>
                      <a:endParaRPr lang="zh-CN" sz="2000" kern="10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MySQL 8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093940"/>
      </p:ext>
    </p:extLst>
  </p:cSld>
  <p:clrMapOvr>
    <a:masterClrMapping/>
  </p:clrMapOvr>
  <p:transition spd="slow" advTm="983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A2E05D88-CC80-451E-A999-2D3571B80AE8}"/>
              </a:ext>
            </a:extLst>
          </p:cNvPr>
          <p:cNvGrpSpPr/>
          <p:nvPr/>
        </p:nvGrpSpPr>
        <p:grpSpPr>
          <a:xfrm>
            <a:off x="2774055" y="-466570"/>
            <a:ext cx="9407575" cy="7325246"/>
            <a:chOff x="2781275" y="-478309"/>
            <a:chExt cx="9407575" cy="7325246"/>
          </a:xfrm>
        </p:grpSpPr>
        <p:sp>
          <p:nvSpPr>
            <p:cNvPr id="36" name="矩形 35"/>
            <p:cNvSpPr/>
            <p:nvPr/>
          </p:nvSpPr>
          <p:spPr>
            <a:xfrm>
              <a:off x="2781275" y="-11063"/>
              <a:ext cx="9407575" cy="6858000"/>
            </a:xfrm>
            <a:prstGeom prst="rect">
              <a:avLst/>
            </a:prstGeom>
            <a:solidFill>
              <a:srgbClr val="E9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7883" y="-478309"/>
              <a:ext cx="8107963" cy="3850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21">
            <a:extLst>
              <a:ext uri="{FF2B5EF4-FFF2-40B4-BE49-F238E27FC236}">
                <a16:creationId xmlns="" xmlns:a16="http://schemas.microsoft.com/office/drawing/2014/main" id="{343C7EE6-6CE7-4DA2-9B3D-0BAED291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59" y="322469"/>
            <a:ext cx="364471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F263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项目进度安排</a:t>
            </a:r>
            <a:endParaRPr lang="zh-CN" altLang="en-US" sz="2400" b="1" dirty="0">
              <a:solidFill>
                <a:srgbClr val="262626"/>
              </a:solidFill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="" xmlns:a16="http://schemas.microsoft.com/office/drawing/2014/main" id="{5C7D9CF6-FCB7-4380-BA9A-E843ED51AA8F}"/>
              </a:ext>
            </a:extLst>
          </p:cNvPr>
          <p:cNvSpPr/>
          <p:nvPr/>
        </p:nvSpPr>
        <p:spPr>
          <a:xfrm>
            <a:off x="158135" y="4075557"/>
            <a:ext cx="70474" cy="681672"/>
          </a:xfrm>
          <a:prstGeom prst="rect">
            <a:avLst/>
          </a:prstGeom>
          <a:solidFill>
            <a:srgbClr val="00A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2FEAC062-F823-4A09-810F-0736056F7E58}"/>
              </a:ext>
            </a:extLst>
          </p:cNvPr>
          <p:cNvGrpSpPr/>
          <p:nvPr/>
        </p:nvGrpSpPr>
        <p:grpSpPr>
          <a:xfrm>
            <a:off x="212953" y="28384"/>
            <a:ext cx="2285666" cy="6591703"/>
            <a:chOff x="212953" y="28384"/>
            <a:chExt cx="2285666" cy="6591703"/>
          </a:xfrm>
        </p:grpSpPr>
        <p:grpSp>
          <p:nvGrpSpPr>
            <p:cNvPr id="51" name="组合 50">
              <a:extLst>
                <a:ext uri="{FF2B5EF4-FFF2-40B4-BE49-F238E27FC236}">
                  <a16:creationId xmlns="" xmlns:a16="http://schemas.microsoft.com/office/drawing/2014/main" id="{9F838C27-2602-4CBE-93DE-B1E392A98385}"/>
                </a:ext>
              </a:extLst>
            </p:cNvPr>
            <p:cNvGrpSpPr/>
            <p:nvPr/>
          </p:nvGrpSpPr>
          <p:grpSpPr>
            <a:xfrm>
              <a:off x="212953" y="28384"/>
              <a:ext cx="2285666" cy="5666024"/>
              <a:chOff x="238509" y="275095"/>
              <a:chExt cx="2285666" cy="5666024"/>
            </a:xfrm>
          </p:grpSpPr>
          <p:sp>
            <p:nvSpPr>
              <p:cNvPr id="91" name="TextBox 2">
                <a:extLst>
                  <a:ext uri="{FF2B5EF4-FFF2-40B4-BE49-F238E27FC236}">
                    <a16:creationId xmlns="" xmlns:a16="http://schemas.microsoft.com/office/drawing/2014/main" id="{258C2EA3-06DD-4F7D-8AFB-456B37ACC37E}"/>
                  </a:ext>
                </a:extLst>
              </p:cNvPr>
              <p:cNvSpPr txBox="1"/>
              <p:nvPr/>
            </p:nvSpPr>
            <p:spPr>
              <a:xfrm>
                <a:off x="951116" y="58743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</a:t>
                </a:r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背景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10">
                <a:extLst>
                  <a:ext uri="{FF2B5EF4-FFF2-40B4-BE49-F238E27FC236}">
                    <a16:creationId xmlns="" xmlns:a16="http://schemas.microsoft.com/office/drawing/2014/main" id="{FC5F79BC-0DE0-4B53-AC96-EAA4C0883E69}"/>
                  </a:ext>
                </a:extLst>
              </p:cNvPr>
              <p:cNvSpPr txBox="1"/>
              <p:nvPr/>
            </p:nvSpPr>
            <p:spPr>
              <a:xfrm>
                <a:off x="951116" y="158585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需求分析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11">
                <a:extLst>
                  <a:ext uri="{FF2B5EF4-FFF2-40B4-BE49-F238E27FC236}">
                    <a16:creationId xmlns="" xmlns:a16="http://schemas.microsoft.com/office/drawing/2014/main" id="{8B12876E-F2FD-4DA3-B1FA-0D9E9BC88B57}"/>
                  </a:ext>
                </a:extLst>
              </p:cNvPr>
              <p:cNvSpPr txBox="1"/>
              <p:nvPr/>
            </p:nvSpPr>
            <p:spPr>
              <a:xfrm>
                <a:off x="951116" y="25842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概要设计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="" xmlns:a16="http://schemas.microsoft.com/office/drawing/2014/main" id="{8A230110-F0CA-4DBF-833B-F428E20A3B85}"/>
                  </a:ext>
                </a:extLst>
              </p:cNvPr>
              <p:cNvSpPr txBox="1"/>
              <p:nvPr/>
            </p:nvSpPr>
            <p:spPr>
              <a:xfrm>
                <a:off x="951116" y="358270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开发环境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TextBox 13">
                <a:extLst>
                  <a:ext uri="{FF2B5EF4-FFF2-40B4-BE49-F238E27FC236}">
                    <a16:creationId xmlns="" xmlns:a16="http://schemas.microsoft.com/office/drawing/2014/main" id="{C586989E-78CB-4618-8785-DE0831973A48}"/>
                  </a:ext>
                </a:extLst>
              </p:cNvPr>
              <p:cNvSpPr txBox="1"/>
              <p:nvPr/>
            </p:nvSpPr>
            <p:spPr>
              <a:xfrm>
                <a:off x="951116" y="4581128"/>
                <a:ext cx="1573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项目进度安排</a:t>
                </a:r>
                <a:endParaRPr lang="en-US" altLang="zh-CN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TextBox 7">
                <a:extLst>
                  <a:ext uri="{FF2B5EF4-FFF2-40B4-BE49-F238E27FC236}">
                    <a16:creationId xmlns="" xmlns:a16="http://schemas.microsoft.com/office/drawing/2014/main" id="{989F5432-C3B8-4A00-B920-D166BA34DB4A}"/>
                  </a:ext>
                </a:extLst>
              </p:cNvPr>
              <p:cNvSpPr txBox="1"/>
              <p:nvPr/>
            </p:nvSpPr>
            <p:spPr>
              <a:xfrm>
                <a:off x="238509" y="275095"/>
                <a:ext cx="6780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7" name="TextBox 14">
                <a:extLst>
                  <a:ext uri="{FF2B5EF4-FFF2-40B4-BE49-F238E27FC236}">
                    <a16:creationId xmlns="" xmlns:a16="http://schemas.microsoft.com/office/drawing/2014/main" id="{9D45C042-D7FA-4CC4-B91D-42E39F127FEE}"/>
                  </a:ext>
                </a:extLst>
              </p:cNvPr>
              <p:cNvSpPr txBox="1"/>
              <p:nvPr/>
            </p:nvSpPr>
            <p:spPr>
              <a:xfrm>
                <a:off x="238509" y="1275917"/>
                <a:ext cx="7841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8" name="TextBox 15">
                <a:extLst>
                  <a:ext uri="{FF2B5EF4-FFF2-40B4-BE49-F238E27FC236}">
                    <a16:creationId xmlns="" xmlns:a16="http://schemas.microsoft.com/office/drawing/2014/main" id="{EA9A687B-7E59-40A3-B158-2E67D740DDF6}"/>
                  </a:ext>
                </a:extLst>
              </p:cNvPr>
              <p:cNvSpPr txBox="1"/>
              <p:nvPr/>
            </p:nvSpPr>
            <p:spPr>
              <a:xfrm>
                <a:off x="238509" y="2276739"/>
                <a:ext cx="77457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03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99" name="TextBox 16">
                <a:extLst>
                  <a:ext uri="{FF2B5EF4-FFF2-40B4-BE49-F238E27FC236}">
                    <a16:creationId xmlns="" xmlns:a16="http://schemas.microsoft.com/office/drawing/2014/main" id="{5CEFAE2C-ADC0-4687-BF92-9052EA8C487C}"/>
                  </a:ext>
                </a:extLst>
              </p:cNvPr>
              <p:cNvSpPr txBox="1"/>
              <p:nvPr/>
            </p:nvSpPr>
            <p:spPr>
              <a:xfrm>
                <a:off x="238509" y="3277561"/>
                <a:ext cx="7873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latin typeface="Bebas" pitchFamily="2" charset="0"/>
                  </a:rPr>
                  <a:t>04</a:t>
                </a:r>
                <a:endParaRPr lang="zh-CN" altLang="en-US" sz="440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0" name="TextBox 17">
                <a:extLst>
                  <a:ext uri="{FF2B5EF4-FFF2-40B4-BE49-F238E27FC236}">
                    <a16:creationId xmlns="" xmlns:a16="http://schemas.microsoft.com/office/drawing/2014/main" id="{CB1C001E-F413-4A46-B89E-7A75C72FAC3F}"/>
                  </a:ext>
                </a:extLst>
              </p:cNvPr>
              <p:cNvSpPr txBox="1"/>
              <p:nvPr/>
            </p:nvSpPr>
            <p:spPr>
              <a:xfrm>
                <a:off x="238509" y="4278384"/>
                <a:ext cx="774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05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0CAF09AD-6B5F-44AA-B216-01B1DC13F84C}"/>
                  </a:ext>
                </a:extLst>
              </p:cNvPr>
              <p:cNvSpPr/>
              <p:nvPr/>
            </p:nvSpPr>
            <p:spPr>
              <a:xfrm>
                <a:off x="1025904" y="41395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="" xmlns:a16="http://schemas.microsoft.com/office/drawing/2014/main" id="{1677067D-FF0E-4CF9-98EA-547E802C2EBF}"/>
                  </a:ext>
                </a:extLst>
              </p:cNvPr>
              <p:cNvSpPr/>
              <p:nvPr/>
            </p:nvSpPr>
            <p:spPr>
              <a:xfrm>
                <a:off x="1025904" y="489266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D6F327DE-EDDD-4790-8876-D9C624C206B0}"/>
                  </a:ext>
                </a:extLst>
              </p:cNvPr>
              <p:cNvSpPr/>
              <p:nvPr/>
            </p:nvSpPr>
            <p:spPr>
              <a:xfrm>
                <a:off x="1025904" y="564575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D0E73BBF-57A4-488A-82D2-7A344D935F30}"/>
                  </a:ext>
                </a:extLst>
              </p:cNvPr>
              <p:cNvSpPr/>
              <p:nvPr/>
            </p:nvSpPr>
            <p:spPr>
              <a:xfrm>
                <a:off x="1025904" y="1393233"/>
                <a:ext cx="21463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="" xmlns:a16="http://schemas.microsoft.com/office/drawing/2014/main" id="{75F93A9E-78DA-4A2E-9386-F7017BCB6CB2}"/>
                  </a:ext>
                </a:extLst>
              </p:cNvPr>
              <p:cNvSpPr/>
              <p:nvPr/>
            </p:nvSpPr>
            <p:spPr>
              <a:xfrm>
                <a:off x="1025904" y="1468543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DAFA9F85-7CE3-45C0-9B43-2E58FC93AC29}"/>
                  </a:ext>
                </a:extLst>
              </p:cNvPr>
              <p:cNvSpPr/>
              <p:nvPr/>
            </p:nvSpPr>
            <p:spPr>
              <a:xfrm>
                <a:off x="1025904" y="15438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BC85E2F2-BF0B-4C04-84BB-7A8F4F2F2EDB}"/>
                  </a:ext>
                </a:extLst>
              </p:cNvPr>
              <p:cNvSpPr/>
              <p:nvPr/>
            </p:nvSpPr>
            <p:spPr>
              <a:xfrm>
                <a:off x="1025904" y="2410802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="" xmlns:a16="http://schemas.microsoft.com/office/drawing/2014/main" id="{BE673B57-032B-4808-8819-0F24E4A2FE4B}"/>
                  </a:ext>
                </a:extLst>
              </p:cNvPr>
              <p:cNvSpPr/>
              <p:nvPr/>
            </p:nvSpPr>
            <p:spPr>
              <a:xfrm>
                <a:off x="1025904" y="248611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="" xmlns:a16="http://schemas.microsoft.com/office/drawing/2014/main" id="{76F6F22F-53B6-413E-B5A9-0F990D0C3496}"/>
                  </a:ext>
                </a:extLst>
              </p:cNvPr>
              <p:cNvSpPr/>
              <p:nvPr/>
            </p:nvSpPr>
            <p:spPr>
              <a:xfrm>
                <a:off x="1025904" y="2561421"/>
                <a:ext cx="333464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="" xmlns:a16="http://schemas.microsoft.com/office/drawing/2014/main" id="{B0D0E03E-60CB-4C5B-B733-A4FB852036F6}"/>
                  </a:ext>
                </a:extLst>
              </p:cNvPr>
              <p:cNvSpPr/>
              <p:nvPr/>
            </p:nvSpPr>
            <p:spPr>
              <a:xfrm>
                <a:off x="1025904" y="3385034"/>
                <a:ext cx="142781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="" xmlns:a16="http://schemas.microsoft.com/office/drawing/2014/main" id="{47B9CD7F-A999-4498-8F48-6C4D276BC4C2}"/>
                  </a:ext>
                </a:extLst>
              </p:cNvPr>
              <p:cNvSpPr/>
              <p:nvPr/>
            </p:nvSpPr>
            <p:spPr>
              <a:xfrm>
                <a:off x="1025904" y="3460344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="" xmlns:a16="http://schemas.microsoft.com/office/drawing/2014/main" id="{987766A6-9341-406E-B7BC-B807C833F577}"/>
                  </a:ext>
                </a:extLst>
              </p:cNvPr>
              <p:cNvSpPr/>
              <p:nvPr/>
            </p:nvSpPr>
            <p:spPr>
              <a:xfrm>
                <a:off x="1025904" y="3535653"/>
                <a:ext cx="213244" cy="47051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="" xmlns:a16="http://schemas.microsoft.com/office/drawing/2014/main" id="{8DD873E1-AA77-41D7-8CFE-F49BF45F6675}"/>
                  </a:ext>
                </a:extLst>
              </p:cNvPr>
              <p:cNvSpPr/>
              <p:nvPr/>
            </p:nvSpPr>
            <p:spPr>
              <a:xfrm>
                <a:off x="1025904" y="4378633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="" xmlns:a16="http://schemas.microsoft.com/office/drawing/2014/main" id="{17E94E8B-4381-4D72-A76B-CE4BBC7BDF3D}"/>
                  </a:ext>
                </a:extLst>
              </p:cNvPr>
              <p:cNvSpPr/>
              <p:nvPr/>
            </p:nvSpPr>
            <p:spPr>
              <a:xfrm>
                <a:off x="1025904" y="4453943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="" xmlns:a16="http://schemas.microsoft.com/office/drawing/2014/main" id="{B0185D96-4819-4540-B5E0-2782E798965B}"/>
                  </a:ext>
                </a:extLst>
              </p:cNvPr>
              <p:cNvSpPr/>
              <p:nvPr/>
            </p:nvSpPr>
            <p:spPr>
              <a:xfrm>
                <a:off x="1025904" y="4529252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TextBox 13">
                <a:extLst>
                  <a:ext uri="{FF2B5EF4-FFF2-40B4-BE49-F238E27FC236}">
                    <a16:creationId xmlns="" xmlns:a16="http://schemas.microsoft.com/office/drawing/2014/main" id="{C53256AA-EE0E-4B17-B6C8-C03814F51321}"/>
                  </a:ext>
                </a:extLst>
              </p:cNvPr>
              <p:cNvSpPr txBox="1"/>
              <p:nvPr/>
            </p:nvSpPr>
            <p:spPr>
              <a:xfrm>
                <a:off x="980539" y="547442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7B8294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dirty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7">
                <a:extLst>
                  <a:ext uri="{FF2B5EF4-FFF2-40B4-BE49-F238E27FC236}">
                    <a16:creationId xmlns="" xmlns:a16="http://schemas.microsoft.com/office/drawing/2014/main" id="{F8E140CF-791B-4D23-8960-8A6B26DD6E5B}"/>
                  </a:ext>
                </a:extLst>
              </p:cNvPr>
              <p:cNvSpPr txBox="1"/>
              <p:nvPr/>
            </p:nvSpPr>
            <p:spPr>
              <a:xfrm>
                <a:off x="267932" y="5171678"/>
                <a:ext cx="7705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latin typeface="Bebas" pitchFamily="2" charset="0"/>
                  </a:rPr>
                  <a:t>06</a:t>
                </a:r>
                <a:endParaRPr lang="zh-CN" altLang="en-US" sz="4400" dirty="0">
                  <a:solidFill>
                    <a:schemeClr val="bg1"/>
                  </a:solidFill>
                  <a:latin typeface="Bebas" pitchFamily="2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="" xmlns:a16="http://schemas.microsoft.com/office/drawing/2014/main" id="{97E02270-FB35-4D22-A120-95A656E6CE05}"/>
                  </a:ext>
                </a:extLst>
              </p:cNvPr>
              <p:cNvSpPr/>
              <p:nvPr/>
            </p:nvSpPr>
            <p:spPr>
              <a:xfrm>
                <a:off x="1055327" y="5271927"/>
                <a:ext cx="285562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417618C5-29BF-4E1D-B756-ED4B3AEB3C71}"/>
                  </a:ext>
                </a:extLst>
              </p:cNvPr>
              <p:cNvSpPr/>
              <p:nvPr/>
            </p:nvSpPr>
            <p:spPr>
              <a:xfrm>
                <a:off x="1055327" y="5347237"/>
                <a:ext cx="357260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D3F92627-03FB-4D6E-9F4A-B05A697AE1BA}"/>
                  </a:ext>
                </a:extLst>
              </p:cNvPr>
              <p:cNvSpPr/>
              <p:nvPr/>
            </p:nvSpPr>
            <p:spPr>
              <a:xfrm>
                <a:off x="1055327" y="5422546"/>
                <a:ext cx="429268" cy="45719"/>
              </a:xfrm>
              <a:prstGeom prst="rect">
                <a:avLst/>
              </a:prstGeom>
              <a:solidFill>
                <a:srgbClr val="00AC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13">
              <a:extLst>
                <a:ext uri="{FF2B5EF4-FFF2-40B4-BE49-F238E27FC236}">
                  <a16:creationId xmlns="" xmlns:a16="http://schemas.microsoft.com/office/drawing/2014/main" id="{E5BA73DC-1365-4F67-9E8E-682BBFDE736E}"/>
                </a:ext>
              </a:extLst>
            </p:cNvPr>
            <p:cNvSpPr txBox="1"/>
            <p:nvPr/>
          </p:nvSpPr>
          <p:spPr>
            <a:xfrm>
              <a:off x="969249" y="6153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B8294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dirty="0">
                <a:solidFill>
                  <a:srgbClr val="7B829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17">
              <a:extLst>
                <a:ext uri="{FF2B5EF4-FFF2-40B4-BE49-F238E27FC236}">
                  <a16:creationId xmlns="" xmlns:a16="http://schemas.microsoft.com/office/drawing/2014/main" id="{A57922F9-1F11-40BE-A502-AA143EB4DBF1}"/>
                </a:ext>
              </a:extLst>
            </p:cNvPr>
            <p:cNvSpPr txBox="1"/>
            <p:nvPr/>
          </p:nvSpPr>
          <p:spPr>
            <a:xfrm>
              <a:off x="256642" y="5850646"/>
              <a:ext cx="756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bas" pitchFamily="2" charset="0"/>
                </a:rPr>
                <a:t>07</a:t>
              </a:r>
              <a:endParaRPr lang="zh-CN" altLang="en-US" sz="4400" dirty="0">
                <a:solidFill>
                  <a:schemeClr val="bg1"/>
                </a:solidFill>
                <a:latin typeface="Bebas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009D293-5B69-48B3-944C-8DFC1C9ADEA9}"/>
                </a:ext>
              </a:extLst>
            </p:cNvPr>
            <p:cNvSpPr/>
            <p:nvPr/>
          </p:nvSpPr>
          <p:spPr>
            <a:xfrm>
              <a:off x="1044037" y="5950895"/>
              <a:ext cx="285562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6AA10B38-7743-44B9-95A7-CA22A2B9D37F}"/>
                </a:ext>
              </a:extLst>
            </p:cNvPr>
            <p:cNvSpPr/>
            <p:nvPr/>
          </p:nvSpPr>
          <p:spPr>
            <a:xfrm>
              <a:off x="1044037" y="6026205"/>
              <a:ext cx="357260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93A27DE9-48E3-45F7-84FB-A6316AD1CAE0}"/>
                </a:ext>
              </a:extLst>
            </p:cNvPr>
            <p:cNvSpPr/>
            <p:nvPr/>
          </p:nvSpPr>
          <p:spPr>
            <a:xfrm>
              <a:off x="1044037" y="6101514"/>
              <a:ext cx="429268" cy="45719"/>
            </a:xfrm>
            <a:prstGeom prst="rect">
              <a:avLst/>
            </a:prstGeom>
            <a:solidFill>
              <a:srgbClr val="00A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109931"/>
              </p:ext>
            </p:extLst>
          </p:nvPr>
        </p:nvGraphicFramePr>
        <p:xfrm>
          <a:off x="3430910" y="1091910"/>
          <a:ext cx="8352926" cy="5547383"/>
        </p:xfrm>
        <a:graphic>
          <a:graphicData uri="http://schemas.openxmlformats.org/drawingml/2006/table">
            <a:tbl>
              <a:tblPr/>
              <a:tblGrid>
                <a:gridCol w="1030278"/>
                <a:gridCol w="1030278"/>
                <a:gridCol w="2002867"/>
                <a:gridCol w="1714015"/>
                <a:gridCol w="1113723"/>
                <a:gridCol w="1461765"/>
              </a:tblGrid>
              <a:tr h="36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迭代周期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阶段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任务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活动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开始时间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结束时间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开题阶段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开题准备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开题报告和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ppt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撰写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2019.10.22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开题报告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开题报告汇报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62">
                <a:tc rowSpan="7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第一个迭代周期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设计阶段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需求和方案确定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需求规格编写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概要设计方案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设计细化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详细设计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方案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实现阶段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编码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编码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2019.11.19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2019.12.15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测试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编写测试用例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2019.12.15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2019.12.16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单元测试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2019.12.16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2019.12.18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集成测试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2019.12.18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2019.12.22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rowSpan="2" gridSpan="2"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中期汇报准备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中期报告和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ppt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撰写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2020.2.27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2020.3.5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gridSpan="2" vMerge="1"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中期汇报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中期汇报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2020.3.6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2020.3.6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62">
                <a:tc rowSpan="7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第二个迭代周期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设计阶段</a:t>
                      </a:r>
                    </a:p>
                  </a:txBody>
                  <a:tcPr marL="7115" marR="7115" marT="711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需求和方案确定</a:t>
                      </a:r>
                    </a:p>
                  </a:txBody>
                  <a:tcPr marL="7115" marR="7115" marT="7115" marB="0" anchor="b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需求规格编写</a:t>
                      </a:r>
                    </a:p>
                  </a:txBody>
                  <a:tcPr marL="7115" marR="7115" marT="711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2020.3.6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2020.3.8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7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概要设计方案</a:t>
                      </a:r>
                    </a:p>
                  </a:txBody>
                  <a:tcPr marL="7115" marR="7115" marT="711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2020.3.11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设计细化</a:t>
                      </a:r>
                    </a:p>
                  </a:txBody>
                  <a:tcPr marL="7115" marR="7115" marT="7115" marB="0" anchor="b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详细设计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方案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2020.3.12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2020.3.15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实现阶段</a:t>
                      </a:r>
                    </a:p>
                  </a:txBody>
                  <a:tcPr marL="7115" marR="7115" marT="7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编码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编码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2020.3.16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2020.4.10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测试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编写测试用例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2020.4.10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2020.4.12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单元测试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2020.4.10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2020.4.15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集成测试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2020.4.15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2020.4.25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总结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结题报告准备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结题报告和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ppt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撰写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2020.5.18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2020.5.28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94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结题汇报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结题汇报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2020.5.29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itchFamily="2" charset="-122"/>
                          <a:ea typeface="等线" pitchFamily="2" charset="-122"/>
                        </a:rPr>
                        <a:t>2020.5.29</a:t>
                      </a:r>
                    </a:p>
                  </a:txBody>
                  <a:tcPr marL="7115" marR="7115" marT="71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655522"/>
      </p:ext>
    </p:extLst>
  </p:cSld>
  <p:clrMapOvr>
    <a:masterClrMapping/>
  </p:clrMapOvr>
  <p:transition spd="slow" advTm="983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775</Words>
  <Application>Microsoft Office PowerPoint</Application>
  <PresentationFormat>自定义</PresentationFormat>
  <Paragraphs>351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Bebas</vt:lpstr>
      <vt:lpstr>等线</vt:lpstr>
      <vt:lpstr>方正姚体</vt:lpstr>
      <vt:lpstr>Calibri</vt:lpstr>
      <vt:lpstr>微软雅黑</vt:lpstr>
      <vt:lpstr>Times New Roman</vt:lpstr>
      <vt:lpstr>PingFang SC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supreme</cp:lastModifiedBy>
  <cp:revision>172</cp:revision>
  <dcterms:created xsi:type="dcterms:W3CDTF">2014-12-25T08:17:45Z</dcterms:created>
  <dcterms:modified xsi:type="dcterms:W3CDTF">2019-11-07T00:52:48Z</dcterms:modified>
  <cp:category>https://cyppt.taobao.com/</cp:category>
</cp:coreProperties>
</file>