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8" r:id="rId3"/>
    <p:sldId id="261" r:id="rId4"/>
    <p:sldId id="273" r:id="rId5"/>
    <p:sldId id="274" r:id="rId6"/>
    <p:sldId id="275" r:id="rId7"/>
    <p:sldId id="277" r:id="rId8"/>
    <p:sldId id="781" r:id="rId9"/>
    <p:sldId id="461" r:id="rId10"/>
    <p:sldId id="462" r:id="rId11"/>
    <p:sldId id="463" r:id="rId12"/>
    <p:sldId id="464" r:id="rId13"/>
    <p:sldId id="465" r:id="rId14"/>
    <p:sldId id="683" r:id="rId15"/>
    <p:sldId id="304" r:id="rId16"/>
    <p:sldId id="513" r:id="rId17"/>
    <p:sldId id="400" r:id="rId18"/>
    <p:sldId id="516" r:id="rId19"/>
    <p:sldId id="399" r:id="rId20"/>
    <p:sldId id="767" r:id="rId21"/>
    <p:sldId id="265" r:id="rId22"/>
    <p:sldId id="728" r:id="rId23"/>
    <p:sldId id="729" r:id="rId24"/>
    <p:sldId id="726" r:id="rId25"/>
    <p:sldId id="727" r:id="rId26"/>
    <p:sldId id="770" r:id="rId27"/>
    <p:sldId id="771" r:id="rId28"/>
    <p:sldId id="768" r:id="rId29"/>
    <p:sldId id="746" r:id="rId30"/>
    <p:sldId id="779" r:id="rId31"/>
    <p:sldId id="748" r:id="rId32"/>
    <p:sldId id="742" r:id="rId33"/>
    <p:sldId id="747" r:id="rId34"/>
    <p:sldId id="749" r:id="rId35"/>
    <p:sldId id="266" r:id="rId36"/>
    <p:sldId id="267" r:id="rId37"/>
    <p:sldId id="730" r:id="rId38"/>
    <p:sldId id="780" r:id="rId39"/>
    <p:sldId id="783" r:id="rId40"/>
    <p:sldId id="784" r:id="rId41"/>
    <p:sldId id="760" r:id="rId42"/>
    <p:sldId id="732" r:id="rId43"/>
    <p:sldId id="755" r:id="rId44"/>
    <p:sldId id="775" r:id="rId45"/>
    <p:sldId id="735" r:id="rId46"/>
    <p:sldId id="736" r:id="rId47"/>
    <p:sldId id="737" r:id="rId48"/>
    <p:sldId id="762" r:id="rId49"/>
    <p:sldId id="763" r:id="rId50"/>
    <p:sldId id="764" r:id="rId51"/>
    <p:sldId id="765" r:id="rId52"/>
    <p:sldId id="777" r:id="rId53"/>
    <p:sldId id="270" r:id="rId54"/>
    <p:sldId id="739" r:id="rId55"/>
    <p:sldId id="271" r:id="rId56"/>
    <p:sldId id="778" r:id="rId57"/>
    <p:sldId id="738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5A9"/>
    <a:srgbClr val="FE9693"/>
    <a:srgbClr val="326DE6"/>
    <a:srgbClr val="FF7E79"/>
    <a:srgbClr val="AEC4DC"/>
    <a:srgbClr val="7B9FC7"/>
    <a:srgbClr val="2B4663"/>
    <a:srgbClr val="D45AC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0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A41F-5F16-4D2B-AEA9-F72F1E4E9F2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75ED5-1059-437A-8BE1-7CCD5A4C0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8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56D4-21A2-4091-A983-379E1F74C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03E62-B33C-4AF0-A462-F0C8D9CAF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AC978-F8B6-40C0-B534-D91E4724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74DF-408F-4B9F-AF9B-F5A7EBA7DBF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DB14-58C7-4576-A40C-0402FBCE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2FF2-D6F7-41C3-9167-E31CB3F3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489-7095-4687-9703-00DFF2E3A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3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405-DBFD-4A14-B0D0-0135859C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10CD9-FC6D-40BA-B9E1-74BEA23D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771F-5A70-4F2A-98F1-2A09ED4B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74DF-408F-4B9F-AF9B-F5A7EBA7DBF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349A8-B5A6-4A16-81E4-33AC1677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67AC-2670-4993-B9AC-90DBD66C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489-7095-4687-9703-00DFF2E3A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1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FA664-CBD7-42C4-9E8B-EA19429C0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DC69F-C272-4B3C-B65E-A51C0171F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AEB83-CE7A-4060-84E0-DA0203FB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74DF-408F-4B9F-AF9B-F5A7EBA7DBF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AF37E-F0AD-4463-A466-534E70AB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B8A07-8AD6-4FDA-9306-B111A46B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489-7095-4687-9703-00DFF2E3A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51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C0B9-450E-4C9D-A2BD-0AB5433E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125"/>
            <a:ext cx="10515600" cy="92225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ECAF-7C04-4350-9646-D80973122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453"/>
            <a:ext cx="10515600" cy="46665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B3D5-1587-4FBB-9AA1-AF41F841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74DF-408F-4B9F-AF9B-F5A7EBA7DBF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111E-B7C0-4758-81B7-F20B147A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6A48D-3E81-4483-ACD4-5995B2F9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489-7095-4687-9703-00DFF2E3A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5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F95F-458B-4A5D-B593-A64C6806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2E3C7-FF6D-42FC-A127-601778089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84B84-406F-46E6-89D8-6658FD85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74DF-408F-4B9F-AF9B-F5A7EBA7DBF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3066-4F96-428D-B0EC-6405F285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BEC6-5CF1-456A-9C48-619A4D05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489-7095-4687-9703-00DFF2E3A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3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9AAC-67AD-4994-8AF7-CE22642A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2526-DEAE-4A7D-BB6C-9A61A1CCF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6A008-E035-45AE-B8D7-7322E0C9A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9BDD1-EBFC-42AE-B92E-030D8AEA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74DF-408F-4B9F-AF9B-F5A7EBA7DBF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B1FC4-1509-4B89-B400-076AC2B0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62DD9-B153-4E7D-9315-3D767A39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489-7095-4687-9703-00DFF2E3A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4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77FF-9C15-47FB-AC97-E1C9FC59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ED38C-6B1D-4E2A-ABB9-BFE1D10D8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3B6A8-6E47-4BD8-96EA-8EB8D0DE7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15DC1-AA3C-4882-836A-F551DE557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B6FE5-D8AA-4912-80CB-FC5992EE0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899E2-0667-472D-9988-E87BA691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74DF-408F-4B9F-AF9B-F5A7EBA7DBF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4B43D-F1B4-4917-93CF-13136104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7C4EE-FDE5-4FEB-BB13-E22BA7DD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489-7095-4687-9703-00DFF2E3A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0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DB15-A266-42E0-A75F-38BE7D8D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62766-A2BA-4404-AFD8-05B605A7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74DF-408F-4B9F-AF9B-F5A7EBA7DBF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81405-5C4E-4BFA-963C-FFCF5DED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CCC80-44B9-42CC-B964-8B57CF84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489-7095-4687-9703-00DFF2E3A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6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52719-7469-4F81-B3E9-89A1B594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74DF-408F-4B9F-AF9B-F5A7EBA7DBF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7D363-5CB8-4D2F-AEBF-A2595EFA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08EE-D320-4E44-B84D-CD8AE980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489-7095-4687-9703-00DFF2E3A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6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E23A-248D-484C-AE70-9864CD16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022A-4E4F-4A9F-820B-BEB95FDE8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D6D6D-4310-49B9-B1D6-6D155CC47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E22C0-5045-4F2B-90CC-83F2E64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74DF-408F-4B9F-AF9B-F5A7EBA7DBF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28824-32BB-44F7-AE31-2A469FC5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D9067-491C-41BE-AF31-EAE66902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489-7095-4687-9703-00DFF2E3A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8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0CF6-1102-43F6-A4F4-8EBBD8E1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F732B-5980-4100-8CA8-54D59FA86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105A7-8FC8-413C-8EA7-5A8EEBFA3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BC9B8-67E6-46F6-A9ED-A4432432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74DF-408F-4B9F-AF9B-F5A7EBA7DBF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7075F-6D5E-41B8-ABCD-A7941EFF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2504B-CDAE-48B4-8C07-E4A1009D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489-7095-4687-9703-00DFF2E3A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71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3B179-13EB-4CB3-89F4-8A6780C8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321"/>
            <a:ext cx="10515600" cy="850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93F86-C772-4643-A586-6EE90DC2F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4421"/>
            <a:ext cx="10515600" cy="4492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7D6AC-46FC-468F-A8AA-01E199036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F74DF-408F-4B9F-AF9B-F5A7EBA7DBF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D7331-77A1-4A03-AAE5-E1C920BDD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C4765-AAD5-477C-A8DA-36DA8BD8E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6489-7095-4687-9703-00DFF2E3A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5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t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t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flow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ffeewha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rgo.coffeewhale.net/workflows" TargetMode="External"/><Relationship Id="rId2" Type="http://schemas.openxmlformats.org/officeDocument/2006/relationships/hyperlink" Target="https://jupyter.coffeewhal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coffeewhale.com/what-is-mlops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jupyterflow.com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ffeewhale.com/what-is-mlop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1CB4DA-239D-4C75-BACE-33FFBF6DD724}"/>
              </a:ext>
            </a:extLst>
          </p:cNvPr>
          <p:cNvGrpSpPr/>
          <p:nvPr/>
        </p:nvGrpSpPr>
        <p:grpSpPr>
          <a:xfrm rot="19993030">
            <a:off x="2148643" y="2319933"/>
            <a:ext cx="1190614" cy="361826"/>
            <a:chOff x="1667733" y="1941878"/>
            <a:chExt cx="2061274" cy="626418"/>
          </a:xfrm>
        </p:grpSpPr>
        <p:pic>
          <p:nvPicPr>
            <p:cNvPr id="1026" name="Picture 2" descr="Wing Logo | Logotipo, Asas, Anjos">
              <a:extLst>
                <a:ext uri="{FF2B5EF4-FFF2-40B4-BE49-F238E27FC236}">
                  <a16:creationId xmlns:a16="http://schemas.microsoft.com/office/drawing/2014/main" id="{D6977C6D-CA21-4E1E-A253-DF48C4F09B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93" t="39245" r="35756" b="38833"/>
            <a:stretch/>
          </p:blipFill>
          <p:spPr bwMode="auto">
            <a:xfrm>
              <a:off x="2698370" y="1941879"/>
              <a:ext cx="1030637" cy="626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Wing Logo | Logotipo, Asas, Anjos">
              <a:extLst>
                <a:ext uri="{FF2B5EF4-FFF2-40B4-BE49-F238E27FC236}">
                  <a16:creationId xmlns:a16="http://schemas.microsoft.com/office/drawing/2014/main" id="{245B8C06-C61D-41F6-97C5-649BC470C7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93" t="39245" r="35756" b="38833"/>
            <a:stretch/>
          </p:blipFill>
          <p:spPr bwMode="auto">
            <a:xfrm flipH="1">
              <a:off x="1667733" y="1941878"/>
              <a:ext cx="1030637" cy="626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A92C45-DEFE-4667-A726-AD20C0D09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당신의 모델에 </a:t>
            </a:r>
            <a:br>
              <a:rPr lang="en-US" altLang="ko-KR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>
                <a:solidFill>
                  <a:srgbClr val="FF7E79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날개</a:t>
            </a:r>
            <a:r>
              <a: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달아드립니다</a:t>
            </a:r>
            <a:r>
              <a:rPr lang="en-US" altLang="ko-KR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36781-40D0-486C-BB5B-F7C0C152F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0546"/>
            <a:ext cx="9144000" cy="1497254"/>
          </a:xfrm>
        </p:spPr>
        <p:txBody>
          <a:bodyPr/>
          <a:lstStyle/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feat. JupyterFlow</a:t>
            </a:r>
          </a:p>
          <a:p>
            <a:pPr algn="r"/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커피고래 유홍근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42E73D0-033F-43A9-9F1F-C3B8B174A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19" y="4644827"/>
            <a:ext cx="1225945" cy="122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9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DFFF8-CA27-4258-9590-AA8E1E00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근본적인 문제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B8D7C-E5C9-4F9D-A151-CC47FA3F5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ko-KR" altLang="en-US"/>
              <a:t>기계한테 </a:t>
            </a:r>
            <a:r>
              <a:rPr lang="ko-KR" altLang="en-US" dirty="0"/>
              <a:t>맡겨 보자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로봇">
            <a:extLst>
              <a:ext uri="{FF2B5EF4-FFF2-40B4-BE49-F238E27FC236}">
                <a16:creationId xmlns:a16="http://schemas.microsoft.com/office/drawing/2014/main" id="{5ADA25C6-04B4-4903-839B-75631B613B0B}"/>
              </a:ext>
            </a:extLst>
          </p:cNvPr>
          <p:cNvSpPr/>
          <p:nvPr/>
        </p:nvSpPr>
        <p:spPr>
          <a:xfrm>
            <a:off x="2651176" y="3355039"/>
            <a:ext cx="979818" cy="1464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7636" y="0"/>
                </a:moveTo>
                <a:cubicBezTo>
                  <a:pt x="7308" y="0"/>
                  <a:pt x="7042" y="178"/>
                  <a:pt x="7042" y="398"/>
                </a:cubicBezTo>
                <a:lnTo>
                  <a:pt x="7042" y="1269"/>
                </a:lnTo>
                <a:cubicBezTo>
                  <a:pt x="7042" y="1360"/>
                  <a:pt x="6932" y="1434"/>
                  <a:pt x="6796" y="1434"/>
                </a:cubicBezTo>
                <a:lnTo>
                  <a:pt x="6444" y="1434"/>
                </a:lnTo>
                <a:cubicBezTo>
                  <a:pt x="6308" y="1434"/>
                  <a:pt x="6197" y="1509"/>
                  <a:pt x="6197" y="1600"/>
                </a:cubicBezTo>
                <a:lnTo>
                  <a:pt x="6197" y="2450"/>
                </a:lnTo>
                <a:cubicBezTo>
                  <a:pt x="6197" y="2541"/>
                  <a:pt x="6308" y="2614"/>
                  <a:pt x="6444" y="2614"/>
                </a:cubicBezTo>
                <a:lnTo>
                  <a:pt x="6796" y="2614"/>
                </a:lnTo>
                <a:cubicBezTo>
                  <a:pt x="6932" y="2614"/>
                  <a:pt x="7042" y="2688"/>
                  <a:pt x="7042" y="2779"/>
                </a:cubicBezTo>
                <a:lnTo>
                  <a:pt x="7042" y="4048"/>
                </a:lnTo>
                <a:lnTo>
                  <a:pt x="4708" y="4048"/>
                </a:lnTo>
                <a:cubicBezTo>
                  <a:pt x="4373" y="4048"/>
                  <a:pt x="4102" y="4230"/>
                  <a:pt x="4102" y="4455"/>
                </a:cubicBezTo>
                <a:lnTo>
                  <a:pt x="4102" y="5592"/>
                </a:lnTo>
                <a:lnTo>
                  <a:pt x="3470" y="5592"/>
                </a:lnTo>
                <a:lnTo>
                  <a:pt x="3470" y="5197"/>
                </a:lnTo>
                <a:cubicBezTo>
                  <a:pt x="3470" y="5006"/>
                  <a:pt x="3238" y="4850"/>
                  <a:pt x="2952" y="4850"/>
                </a:cubicBezTo>
                <a:lnTo>
                  <a:pt x="575" y="4850"/>
                </a:lnTo>
                <a:cubicBezTo>
                  <a:pt x="289" y="4850"/>
                  <a:pt x="57" y="5006"/>
                  <a:pt x="57" y="5197"/>
                </a:cubicBezTo>
                <a:lnTo>
                  <a:pt x="57" y="9364"/>
                </a:lnTo>
                <a:cubicBezTo>
                  <a:pt x="57" y="9530"/>
                  <a:pt x="233" y="9669"/>
                  <a:pt x="464" y="9703"/>
                </a:cubicBezTo>
                <a:lnTo>
                  <a:pt x="464" y="10395"/>
                </a:lnTo>
                <a:cubicBezTo>
                  <a:pt x="233" y="10429"/>
                  <a:pt x="57" y="10568"/>
                  <a:pt x="57" y="10734"/>
                </a:cubicBezTo>
                <a:lnTo>
                  <a:pt x="57" y="13326"/>
                </a:lnTo>
                <a:cubicBezTo>
                  <a:pt x="57" y="13518"/>
                  <a:pt x="290" y="13672"/>
                  <a:pt x="575" y="13672"/>
                </a:cubicBezTo>
                <a:lnTo>
                  <a:pt x="771" y="13672"/>
                </a:lnTo>
                <a:lnTo>
                  <a:pt x="117" y="14205"/>
                </a:lnTo>
                <a:cubicBezTo>
                  <a:pt x="10" y="14293"/>
                  <a:pt x="-27" y="14412"/>
                  <a:pt x="19" y="14521"/>
                </a:cubicBezTo>
                <a:lnTo>
                  <a:pt x="480" y="15614"/>
                </a:lnTo>
                <a:cubicBezTo>
                  <a:pt x="506" y="15676"/>
                  <a:pt x="590" y="15719"/>
                  <a:pt x="686" y="15719"/>
                </a:cubicBezTo>
                <a:lnTo>
                  <a:pt x="1020" y="15719"/>
                </a:lnTo>
                <a:cubicBezTo>
                  <a:pt x="1138" y="15719"/>
                  <a:pt x="1234" y="15655"/>
                  <a:pt x="1234" y="15576"/>
                </a:cubicBezTo>
                <a:lnTo>
                  <a:pt x="1234" y="14788"/>
                </a:lnTo>
                <a:cubicBezTo>
                  <a:pt x="1234" y="14591"/>
                  <a:pt x="1472" y="14431"/>
                  <a:pt x="1765" y="14431"/>
                </a:cubicBezTo>
                <a:cubicBezTo>
                  <a:pt x="2058" y="14431"/>
                  <a:pt x="2293" y="14591"/>
                  <a:pt x="2293" y="14788"/>
                </a:cubicBezTo>
                <a:lnTo>
                  <a:pt x="2293" y="15576"/>
                </a:lnTo>
                <a:cubicBezTo>
                  <a:pt x="2293" y="15655"/>
                  <a:pt x="2389" y="15719"/>
                  <a:pt x="2507" y="15719"/>
                </a:cubicBezTo>
                <a:lnTo>
                  <a:pt x="2842" y="15719"/>
                </a:lnTo>
                <a:cubicBezTo>
                  <a:pt x="2937" y="15719"/>
                  <a:pt x="3022" y="15676"/>
                  <a:pt x="3048" y="15614"/>
                </a:cubicBezTo>
                <a:lnTo>
                  <a:pt x="3508" y="14521"/>
                </a:lnTo>
                <a:cubicBezTo>
                  <a:pt x="3554" y="14412"/>
                  <a:pt x="3518" y="14293"/>
                  <a:pt x="3410" y="14205"/>
                </a:cubicBezTo>
                <a:lnTo>
                  <a:pt x="2756" y="13672"/>
                </a:lnTo>
                <a:lnTo>
                  <a:pt x="2952" y="13672"/>
                </a:lnTo>
                <a:cubicBezTo>
                  <a:pt x="3238" y="13672"/>
                  <a:pt x="3470" y="13518"/>
                  <a:pt x="3470" y="13326"/>
                </a:cubicBezTo>
                <a:lnTo>
                  <a:pt x="3470" y="10734"/>
                </a:lnTo>
                <a:cubicBezTo>
                  <a:pt x="3470" y="10568"/>
                  <a:pt x="3297" y="10429"/>
                  <a:pt x="3065" y="10395"/>
                </a:cubicBezTo>
                <a:lnTo>
                  <a:pt x="3065" y="9703"/>
                </a:lnTo>
                <a:cubicBezTo>
                  <a:pt x="3297" y="9669"/>
                  <a:pt x="3470" y="9530"/>
                  <a:pt x="3470" y="9364"/>
                </a:cubicBezTo>
                <a:lnTo>
                  <a:pt x="3470" y="7843"/>
                </a:lnTo>
                <a:lnTo>
                  <a:pt x="4102" y="7843"/>
                </a:lnTo>
                <a:lnTo>
                  <a:pt x="4102" y="13265"/>
                </a:lnTo>
                <a:cubicBezTo>
                  <a:pt x="4102" y="13490"/>
                  <a:pt x="4373" y="13672"/>
                  <a:pt x="4708" y="13672"/>
                </a:cubicBezTo>
                <a:lnTo>
                  <a:pt x="5367" y="13672"/>
                </a:lnTo>
                <a:lnTo>
                  <a:pt x="5367" y="19636"/>
                </a:lnTo>
                <a:cubicBezTo>
                  <a:pt x="5367" y="19764"/>
                  <a:pt x="5302" y="19890"/>
                  <a:pt x="5186" y="19992"/>
                </a:cubicBezTo>
                <a:lnTo>
                  <a:pt x="4326" y="20751"/>
                </a:lnTo>
                <a:cubicBezTo>
                  <a:pt x="4210" y="20853"/>
                  <a:pt x="4145" y="20979"/>
                  <a:pt x="4145" y="21107"/>
                </a:cubicBezTo>
                <a:lnTo>
                  <a:pt x="4145" y="21327"/>
                </a:lnTo>
                <a:cubicBezTo>
                  <a:pt x="4145" y="21477"/>
                  <a:pt x="4328" y="21600"/>
                  <a:pt x="4552" y="21600"/>
                </a:cubicBezTo>
                <a:lnTo>
                  <a:pt x="9040" y="21600"/>
                </a:lnTo>
                <a:cubicBezTo>
                  <a:pt x="9264" y="21600"/>
                  <a:pt x="9447" y="21477"/>
                  <a:pt x="9447" y="21327"/>
                </a:cubicBezTo>
                <a:lnTo>
                  <a:pt x="9447" y="13672"/>
                </a:lnTo>
                <a:lnTo>
                  <a:pt x="12099" y="13672"/>
                </a:lnTo>
                <a:lnTo>
                  <a:pt x="12099" y="21327"/>
                </a:lnTo>
                <a:cubicBezTo>
                  <a:pt x="12099" y="21477"/>
                  <a:pt x="12282" y="21600"/>
                  <a:pt x="12506" y="21600"/>
                </a:cubicBezTo>
                <a:lnTo>
                  <a:pt x="16994" y="21600"/>
                </a:lnTo>
                <a:cubicBezTo>
                  <a:pt x="17218" y="21600"/>
                  <a:pt x="17399" y="21477"/>
                  <a:pt x="17399" y="21327"/>
                </a:cubicBezTo>
                <a:lnTo>
                  <a:pt x="17399" y="21107"/>
                </a:lnTo>
                <a:cubicBezTo>
                  <a:pt x="17399" y="20979"/>
                  <a:pt x="17336" y="20853"/>
                  <a:pt x="17220" y="20751"/>
                </a:cubicBezTo>
                <a:lnTo>
                  <a:pt x="16357" y="19992"/>
                </a:lnTo>
                <a:cubicBezTo>
                  <a:pt x="16241" y="19890"/>
                  <a:pt x="16179" y="19764"/>
                  <a:pt x="16179" y="19636"/>
                </a:cubicBezTo>
                <a:lnTo>
                  <a:pt x="16179" y="13672"/>
                </a:lnTo>
                <a:lnTo>
                  <a:pt x="16838" y="13672"/>
                </a:lnTo>
                <a:cubicBezTo>
                  <a:pt x="17173" y="13672"/>
                  <a:pt x="17444" y="13490"/>
                  <a:pt x="17444" y="13265"/>
                </a:cubicBezTo>
                <a:lnTo>
                  <a:pt x="17444" y="7843"/>
                </a:lnTo>
                <a:lnTo>
                  <a:pt x="18075" y="7843"/>
                </a:lnTo>
                <a:lnTo>
                  <a:pt x="18075" y="9364"/>
                </a:lnTo>
                <a:cubicBezTo>
                  <a:pt x="18075" y="9530"/>
                  <a:pt x="18249" y="9669"/>
                  <a:pt x="18480" y="9703"/>
                </a:cubicBezTo>
                <a:lnTo>
                  <a:pt x="18480" y="10395"/>
                </a:lnTo>
                <a:cubicBezTo>
                  <a:pt x="18249" y="10429"/>
                  <a:pt x="18075" y="10568"/>
                  <a:pt x="18075" y="10734"/>
                </a:cubicBezTo>
                <a:lnTo>
                  <a:pt x="18075" y="13326"/>
                </a:lnTo>
                <a:cubicBezTo>
                  <a:pt x="18075" y="13518"/>
                  <a:pt x="18308" y="13672"/>
                  <a:pt x="18594" y="13672"/>
                </a:cubicBezTo>
                <a:lnTo>
                  <a:pt x="18790" y="13672"/>
                </a:lnTo>
                <a:lnTo>
                  <a:pt x="18136" y="14205"/>
                </a:lnTo>
                <a:cubicBezTo>
                  <a:pt x="18028" y="14293"/>
                  <a:pt x="17991" y="14412"/>
                  <a:pt x="18038" y="14521"/>
                </a:cubicBezTo>
                <a:lnTo>
                  <a:pt x="18498" y="15614"/>
                </a:lnTo>
                <a:cubicBezTo>
                  <a:pt x="18524" y="15676"/>
                  <a:pt x="18609" y="15719"/>
                  <a:pt x="18704" y="15719"/>
                </a:cubicBezTo>
                <a:lnTo>
                  <a:pt x="19039" y="15719"/>
                </a:lnTo>
                <a:cubicBezTo>
                  <a:pt x="19157" y="15719"/>
                  <a:pt x="19250" y="15655"/>
                  <a:pt x="19250" y="15576"/>
                </a:cubicBezTo>
                <a:lnTo>
                  <a:pt x="19250" y="14788"/>
                </a:lnTo>
                <a:cubicBezTo>
                  <a:pt x="19250" y="14591"/>
                  <a:pt x="19488" y="14431"/>
                  <a:pt x="19781" y="14431"/>
                </a:cubicBezTo>
                <a:cubicBezTo>
                  <a:pt x="20074" y="14431"/>
                  <a:pt x="20312" y="14591"/>
                  <a:pt x="20312" y="14788"/>
                </a:cubicBezTo>
                <a:lnTo>
                  <a:pt x="20312" y="15576"/>
                </a:lnTo>
                <a:cubicBezTo>
                  <a:pt x="20312" y="15655"/>
                  <a:pt x="20408" y="15719"/>
                  <a:pt x="20525" y="15719"/>
                </a:cubicBezTo>
                <a:lnTo>
                  <a:pt x="20860" y="15719"/>
                </a:lnTo>
                <a:cubicBezTo>
                  <a:pt x="20955" y="15719"/>
                  <a:pt x="21038" y="15676"/>
                  <a:pt x="21064" y="15614"/>
                </a:cubicBezTo>
                <a:lnTo>
                  <a:pt x="21527" y="14521"/>
                </a:lnTo>
                <a:cubicBezTo>
                  <a:pt x="21573" y="14412"/>
                  <a:pt x="21536" y="14293"/>
                  <a:pt x="21429" y="14205"/>
                </a:cubicBezTo>
                <a:lnTo>
                  <a:pt x="20775" y="13672"/>
                </a:lnTo>
                <a:lnTo>
                  <a:pt x="20971" y="13672"/>
                </a:lnTo>
                <a:cubicBezTo>
                  <a:pt x="21256" y="13672"/>
                  <a:pt x="21489" y="13518"/>
                  <a:pt x="21489" y="13326"/>
                </a:cubicBezTo>
                <a:lnTo>
                  <a:pt x="21489" y="10734"/>
                </a:lnTo>
                <a:cubicBezTo>
                  <a:pt x="21489" y="10568"/>
                  <a:pt x="21313" y="10429"/>
                  <a:pt x="21081" y="10395"/>
                </a:cubicBezTo>
                <a:lnTo>
                  <a:pt x="21081" y="9703"/>
                </a:lnTo>
                <a:cubicBezTo>
                  <a:pt x="21313" y="9669"/>
                  <a:pt x="21489" y="9530"/>
                  <a:pt x="21489" y="9364"/>
                </a:cubicBezTo>
                <a:lnTo>
                  <a:pt x="21489" y="5197"/>
                </a:lnTo>
                <a:cubicBezTo>
                  <a:pt x="21489" y="5006"/>
                  <a:pt x="21256" y="4850"/>
                  <a:pt x="20971" y="4850"/>
                </a:cubicBezTo>
                <a:lnTo>
                  <a:pt x="18594" y="4850"/>
                </a:lnTo>
                <a:cubicBezTo>
                  <a:pt x="18308" y="4850"/>
                  <a:pt x="18075" y="5006"/>
                  <a:pt x="18075" y="5197"/>
                </a:cubicBezTo>
                <a:lnTo>
                  <a:pt x="18075" y="5592"/>
                </a:lnTo>
                <a:lnTo>
                  <a:pt x="17444" y="5592"/>
                </a:lnTo>
                <a:lnTo>
                  <a:pt x="17444" y="4455"/>
                </a:lnTo>
                <a:cubicBezTo>
                  <a:pt x="17444" y="4230"/>
                  <a:pt x="17173" y="4048"/>
                  <a:pt x="16838" y="4048"/>
                </a:cubicBezTo>
                <a:lnTo>
                  <a:pt x="14503" y="4048"/>
                </a:lnTo>
                <a:lnTo>
                  <a:pt x="14503" y="2779"/>
                </a:lnTo>
                <a:cubicBezTo>
                  <a:pt x="14503" y="2688"/>
                  <a:pt x="14614" y="2614"/>
                  <a:pt x="14750" y="2614"/>
                </a:cubicBezTo>
                <a:lnTo>
                  <a:pt x="15102" y="2614"/>
                </a:lnTo>
                <a:cubicBezTo>
                  <a:pt x="15238" y="2614"/>
                  <a:pt x="15349" y="2541"/>
                  <a:pt x="15349" y="2450"/>
                </a:cubicBezTo>
                <a:lnTo>
                  <a:pt x="15349" y="1600"/>
                </a:lnTo>
                <a:cubicBezTo>
                  <a:pt x="15349" y="1509"/>
                  <a:pt x="15238" y="1434"/>
                  <a:pt x="15102" y="1434"/>
                </a:cubicBezTo>
                <a:lnTo>
                  <a:pt x="14750" y="1434"/>
                </a:lnTo>
                <a:cubicBezTo>
                  <a:pt x="14614" y="1434"/>
                  <a:pt x="14503" y="1360"/>
                  <a:pt x="14503" y="1269"/>
                </a:cubicBezTo>
                <a:lnTo>
                  <a:pt x="14503" y="398"/>
                </a:lnTo>
                <a:cubicBezTo>
                  <a:pt x="14503" y="178"/>
                  <a:pt x="14238" y="0"/>
                  <a:pt x="13910" y="0"/>
                </a:cubicBezTo>
                <a:lnTo>
                  <a:pt x="7636" y="0"/>
                </a:lnTo>
                <a:close/>
                <a:moveTo>
                  <a:pt x="9228" y="1434"/>
                </a:moveTo>
                <a:cubicBezTo>
                  <a:pt x="9713" y="1434"/>
                  <a:pt x="10106" y="1700"/>
                  <a:pt x="10106" y="2025"/>
                </a:cubicBezTo>
                <a:cubicBezTo>
                  <a:pt x="10106" y="2350"/>
                  <a:pt x="9713" y="2614"/>
                  <a:pt x="9228" y="2614"/>
                </a:cubicBezTo>
                <a:cubicBezTo>
                  <a:pt x="8743" y="2614"/>
                  <a:pt x="8351" y="2350"/>
                  <a:pt x="8351" y="2025"/>
                </a:cubicBezTo>
                <a:cubicBezTo>
                  <a:pt x="8351" y="1700"/>
                  <a:pt x="8743" y="1434"/>
                  <a:pt x="9228" y="1434"/>
                </a:cubicBezTo>
                <a:close/>
                <a:moveTo>
                  <a:pt x="12317" y="1434"/>
                </a:moveTo>
                <a:cubicBezTo>
                  <a:pt x="12802" y="1434"/>
                  <a:pt x="13195" y="1700"/>
                  <a:pt x="13195" y="2025"/>
                </a:cubicBezTo>
                <a:cubicBezTo>
                  <a:pt x="13195" y="2350"/>
                  <a:pt x="12802" y="2614"/>
                  <a:pt x="12317" y="2614"/>
                </a:cubicBezTo>
                <a:cubicBezTo>
                  <a:pt x="11832" y="2614"/>
                  <a:pt x="11440" y="2350"/>
                  <a:pt x="11440" y="2025"/>
                </a:cubicBezTo>
                <a:cubicBezTo>
                  <a:pt x="11440" y="1700"/>
                  <a:pt x="11832" y="1434"/>
                  <a:pt x="12317" y="1434"/>
                </a:cubicBezTo>
                <a:close/>
                <a:moveTo>
                  <a:pt x="8091" y="5474"/>
                </a:moveTo>
                <a:lnTo>
                  <a:pt x="13454" y="5474"/>
                </a:lnTo>
                <a:lnTo>
                  <a:pt x="13454" y="7795"/>
                </a:lnTo>
                <a:lnTo>
                  <a:pt x="8091" y="7795"/>
                </a:lnTo>
                <a:lnTo>
                  <a:pt x="8091" y="5474"/>
                </a:lnTo>
                <a:close/>
                <a:moveTo>
                  <a:pt x="8688" y="8716"/>
                </a:moveTo>
                <a:cubicBezTo>
                  <a:pt x="9016" y="8716"/>
                  <a:pt x="9281" y="8895"/>
                  <a:pt x="9281" y="9116"/>
                </a:cubicBezTo>
                <a:cubicBezTo>
                  <a:pt x="9281" y="9336"/>
                  <a:pt x="9016" y="9514"/>
                  <a:pt x="8688" y="9514"/>
                </a:cubicBezTo>
                <a:cubicBezTo>
                  <a:pt x="8359" y="9514"/>
                  <a:pt x="8091" y="9336"/>
                  <a:pt x="8091" y="9116"/>
                </a:cubicBezTo>
                <a:cubicBezTo>
                  <a:pt x="8091" y="8895"/>
                  <a:pt x="8359" y="8716"/>
                  <a:pt x="8688" y="8716"/>
                </a:cubicBezTo>
                <a:close/>
                <a:moveTo>
                  <a:pt x="10773" y="8716"/>
                </a:moveTo>
                <a:cubicBezTo>
                  <a:pt x="11102" y="8716"/>
                  <a:pt x="11369" y="8895"/>
                  <a:pt x="11369" y="9116"/>
                </a:cubicBezTo>
                <a:cubicBezTo>
                  <a:pt x="11369" y="9336"/>
                  <a:pt x="11102" y="9514"/>
                  <a:pt x="10773" y="9514"/>
                </a:cubicBezTo>
                <a:cubicBezTo>
                  <a:pt x="10444" y="9514"/>
                  <a:pt x="10177" y="9336"/>
                  <a:pt x="10177" y="9116"/>
                </a:cubicBezTo>
                <a:cubicBezTo>
                  <a:pt x="10177" y="8895"/>
                  <a:pt x="10444" y="8716"/>
                  <a:pt x="10773" y="8716"/>
                </a:cubicBezTo>
                <a:close/>
                <a:moveTo>
                  <a:pt x="12858" y="8716"/>
                </a:moveTo>
                <a:cubicBezTo>
                  <a:pt x="13187" y="8716"/>
                  <a:pt x="13454" y="8895"/>
                  <a:pt x="13454" y="9116"/>
                </a:cubicBezTo>
                <a:cubicBezTo>
                  <a:pt x="13454" y="9336"/>
                  <a:pt x="13187" y="9514"/>
                  <a:pt x="12858" y="9514"/>
                </a:cubicBezTo>
                <a:cubicBezTo>
                  <a:pt x="12530" y="9514"/>
                  <a:pt x="12265" y="9336"/>
                  <a:pt x="12265" y="9116"/>
                </a:cubicBezTo>
                <a:cubicBezTo>
                  <a:pt x="12265" y="8895"/>
                  <a:pt x="12530" y="8716"/>
                  <a:pt x="12858" y="8716"/>
                </a:cubicBezTo>
                <a:close/>
                <a:moveTo>
                  <a:pt x="10773" y="10277"/>
                </a:moveTo>
                <a:cubicBezTo>
                  <a:pt x="11801" y="10277"/>
                  <a:pt x="12768" y="10545"/>
                  <a:pt x="13495" y="11033"/>
                </a:cubicBezTo>
                <a:lnTo>
                  <a:pt x="11917" y="12093"/>
                </a:lnTo>
                <a:cubicBezTo>
                  <a:pt x="11612" y="11888"/>
                  <a:pt x="11205" y="11774"/>
                  <a:pt x="10773" y="11774"/>
                </a:cubicBezTo>
                <a:cubicBezTo>
                  <a:pt x="10341" y="11774"/>
                  <a:pt x="9934" y="11888"/>
                  <a:pt x="9628" y="12093"/>
                </a:cubicBezTo>
                <a:lnTo>
                  <a:pt x="8051" y="11033"/>
                </a:lnTo>
                <a:cubicBezTo>
                  <a:pt x="8778" y="10545"/>
                  <a:pt x="9745" y="10277"/>
                  <a:pt x="10773" y="10277"/>
                </a:cubicBezTo>
                <a:close/>
              </a:path>
            </a:pathLst>
          </a:custGeom>
          <a:solidFill>
            <a:srgbClr val="4775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F9997C53-BBCF-4B7C-8518-B28A634EA0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1487" y="3466790"/>
                <a:ext cx="5175884" cy="738664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>
                <a:spAutoFit/>
              </a:bodyPr>
              <a:lstStyle>
                <a:lvl1pPr marL="0" marR="0" indent="0" algn="l" defTabSz="1097278" rtl="0" eaLnBrk="1" fontAlgn="auto" latinLnBrk="1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3200" b="0" kern="1200" spc="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1pPr>
                <a:lvl2pPr marL="403388" marR="0" indent="0" algn="l" defTabSz="1097278" rtl="0" eaLnBrk="1" fontAlgn="auto" latin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2400" kern="1200" spc="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2pPr>
                <a:lvl3pPr marL="672313" marR="0" indent="0" algn="l" defTabSz="1097278" rtl="0" eaLnBrk="1" fontAlgn="auto" latin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2400" kern="1200" spc="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3pPr>
                <a:lvl4pPr marL="941238" marR="0" indent="0" algn="l" defTabSz="1097278" rtl="0" eaLnBrk="1" fontAlgn="auto" latin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2000" kern="1200" spc="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4pPr>
                <a:lvl5pPr marL="1210163" marR="0" indent="0" algn="l" defTabSz="1097278" rtl="0" eaLnBrk="1" fontAlgn="auto" latin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2000" kern="1200" spc="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5pPr>
                <a:lvl6pPr marL="3017513" indent="-274320" algn="l" defTabSz="109727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35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566153" indent="-274320" algn="l" defTabSz="109727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35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114792" indent="-274320" algn="l" defTabSz="109727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35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663432" indent="-274320" algn="l" defTabSz="109727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35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200"/>
                  </a:spcBef>
                </a:pPr>
                <a:r>
                  <a:rPr lang="en-US" altLang="ko-KR" sz="4000" dirty="0">
                    <a:latin typeface="Consolas" panose="020B0609020204030204" pitchFamily="49" charset="0"/>
                  </a:rPr>
                  <a:t>y = Ax + 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4800" dirty="0">
                            <a:latin typeface="Consolas" panose="020B0609020204030204" pitchFamily="49" charset="0"/>
                          </a:rPr>
                          <m:t>x</m:t>
                        </m:r>
                      </m:e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>
                    <a:latin typeface="Consolas" panose="020B0609020204030204" pitchFamily="49" charset="0"/>
                  </a:rPr>
                  <a:t> + C</a:t>
                </a:r>
              </a:p>
            </p:txBody>
          </p:sp>
        </mc:Choice>
        <mc:Fallback xmlns="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F9997C53-BBCF-4B7C-8518-B28A634EA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487" y="3466790"/>
                <a:ext cx="5175884" cy="738664"/>
              </a:xfrm>
              <a:prstGeom prst="rect">
                <a:avLst/>
              </a:prstGeom>
              <a:blipFill>
                <a:blip r:embed="rId2"/>
                <a:stretch>
                  <a:fillRect l="-3180" t="-16529" b="-28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5EA883D-D005-4023-BF7D-84171280E01A}"/>
              </a:ext>
            </a:extLst>
          </p:cNvPr>
          <p:cNvCxnSpPr>
            <a:cxnSpLocks/>
          </p:cNvCxnSpPr>
          <p:nvPr/>
        </p:nvCxnSpPr>
        <p:spPr>
          <a:xfrm>
            <a:off x="4242307" y="4294390"/>
            <a:ext cx="4796997" cy="0"/>
          </a:xfrm>
          <a:prstGeom prst="line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FD7DFC-A2F4-44B2-8EF4-AF2508A3D6CF}"/>
              </a:ext>
            </a:extLst>
          </p:cNvPr>
          <p:cNvSpPr txBox="1"/>
          <p:nvPr/>
        </p:nvSpPr>
        <p:spPr>
          <a:xfrm>
            <a:off x="5020018" y="4304879"/>
            <a:ext cx="2486899" cy="62998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ko-KR" alt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풀기 어려운 문제</a:t>
            </a:r>
            <a:endParaRPr lang="ko-KR" alt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타원형 설명선 3">
            <a:extLst>
              <a:ext uri="{FF2B5EF4-FFF2-40B4-BE49-F238E27FC236}">
                <a16:creationId xmlns:a16="http://schemas.microsoft.com/office/drawing/2014/main" id="{8A6DCAF4-EAF7-4CE2-A3BD-5CA493EA9CB5}"/>
              </a:ext>
            </a:extLst>
          </p:cNvPr>
          <p:cNvSpPr/>
          <p:nvPr/>
        </p:nvSpPr>
        <p:spPr bwMode="auto">
          <a:xfrm>
            <a:off x="3025353" y="2648103"/>
            <a:ext cx="605641" cy="522514"/>
          </a:xfrm>
          <a:prstGeom prst="wedgeEllipseCallout">
            <a:avLst/>
          </a:prstGeom>
          <a:solidFill>
            <a:srgbClr val="4775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</a:rPr>
              <a:t>4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DFFF8-CA27-4258-9590-AA8E1E00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근본적인 문제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B8D7C-E5C9-4F9D-A151-CC47FA3F5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ko-KR" altLang="en-US"/>
              <a:t>여러가지 </a:t>
            </a:r>
            <a:r>
              <a:rPr lang="ko-KR" altLang="en-US" dirty="0"/>
              <a:t>경우의 수를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F9997C53-BBCF-4B7C-8518-B28A634EA0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1487" y="3466790"/>
                <a:ext cx="5175884" cy="738664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>
                <a:spAutoFit/>
              </a:bodyPr>
              <a:lstStyle>
                <a:lvl1pPr marL="0" marR="0" indent="0" algn="l" defTabSz="1097278" rtl="0" eaLnBrk="1" fontAlgn="auto" latinLnBrk="1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3200" b="0" kern="1200" spc="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1pPr>
                <a:lvl2pPr marL="403388" marR="0" indent="0" algn="l" defTabSz="1097278" rtl="0" eaLnBrk="1" fontAlgn="auto" latin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2400" kern="1200" spc="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2pPr>
                <a:lvl3pPr marL="672313" marR="0" indent="0" algn="l" defTabSz="1097278" rtl="0" eaLnBrk="1" fontAlgn="auto" latin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2400" kern="1200" spc="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3pPr>
                <a:lvl4pPr marL="941238" marR="0" indent="0" algn="l" defTabSz="1097278" rtl="0" eaLnBrk="1" fontAlgn="auto" latin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2000" kern="1200" spc="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4pPr>
                <a:lvl5pPr marL="1210163" marR="0" indent="0" algn="l" defTabSz="1097278" rtl="0" eaLnBrk="1" fontAlgn="auto" latin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2000" kern="1200" spc="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5pPr>
                <a:lvl6pPr marL="3017513" indent="-274320" algn="l" defTabSz="109727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35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566153" indent="-274320" algn="l" defTabSz="109727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35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114792" indent="-274320" algn="l" defTabSz="109727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35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663432" indent="-274320" algn="l" defTabSz="109727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35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200"/>
                  </a:spcBef>
                </a:pPr>
                <a:r>
                  <a:rPr lang="en-US" altLang="ko-KR" sz="4000" dirty="0">
                    <a:latin typeface="Consolas" panose="020B0609020204030204" pitchFamily="49" charset="0"/>
                  </a:rPr>
                  <a:t>y = Ax + 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4800" dirty="0">
                            <a:latin typeface="Consolas" panose="020B0609020204030204" pitchFamily="49" charset="0"/>
                          </a:rPr>
                          <m:t>x</m:t>
                        </m:r>
                      </m:e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>
                    <a:latin typeface="Consolas" panose="020B0609020204030204" pitchFamily="49" charset="0"/>
                  </a:rPr>
                  <a:t> + C</a:t>
                </a:r>
              </a:p>
            </p:txBody>
          </p:sp>
        </mc:Choice>
        <mc:Fallback xmlns="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F9997C53-BBCF-4B7C-8518-B28A634EA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487" y="3466790"/>
                <a:ext cx="5175884" cy="738664"/>
              </a:xfrm>
              <a:prstGeom prst="rect">
                <a:avLst/>
              </a:prstGeom>
              <a:blipFill>
                <a:blip r:embed="rId2"/>
                <a:stretch>
                  <a:fillRect l="-3180" t="-16529" b="-28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로봇">
            <a:extLst>
              <a:ext uri="{FF2B5EF4-FFF2-40B4-BE49-F238E27FC236}">
                <a16:creationId xmlns:a16="http://schemas.microsoft.com/office/drawing/2014/main" id="{436DC9C6-33F2-469E-87D3-0F9E6D872C27}"/>
              </a:ext>
            </a:extLst>
          </p:cNvPr>
          <p:cNvSpPr/>
          <p:nvPr/>
        </p:nvSpPr>
        <p:spPr>
          <a:xfrm rot="19611761">
            <a:off x="9618905" y="3052734"/>
            <a:ext cx="979818" cy="1464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7636" y="0"/>
                </a:moveTo>
                <a:cubicBezTo>
                  <a:pt x="7308" y="0"/>
                  <a:pt x="7042" y="178"/>
                  <a:pt x="7042" y="398"/>
                </a:cubicBezTo>
                <a:lnTo>
                  <a:pt x="7042" y="1269"/>
                </a:lnTo>
                <a:cubicBezTo>
                  <a:pt x="7042" y="1360"/>
                  <a:pt x="6932" y="1434"/>
                  <a:pt x="6796" y="1434"/>
                </a:cubicBezTo>
                <a:lnTo>
                  <a:pt x="6444" y="1434"/>
                </a:lnTo>
                <a:cubicBezTo>
                  <a:pt x="6308" y="1434"/>
                  <a:pt x="6197" y="1509"/>
                  <a:pt x="6197" y="1600"/>
                </a:cubicBezTo>
                <a:lnTo>
                  <a:pt x="6197" y="2450"/>
                </a:lnTo>
                <a:cubicBezTo>
                  <a:pt x="6197" y="2541"/>
                  <a:pt x="6308" y="2614"/>
                  <a:pt x="6444" y="2614"/>
                </a:cubicBezTo>
                <a:lnTo>
                  <a:pt x="6796" y="2614"/>
                </a:lnTo>
                <a:cubicBezTo>
                  <a:pt x="6932" y="2614"/>
                  <a:pt x="7042" y="2688"/>
                  <a:pt x="7042" y="2779"/>
                </a:cubicBezTo>
                <a:lnTo>
                  <a:pt x="7042" y="4048"/>
                </a:lnTo>
                <a:lnTo>
                  <a:pt x="4708" y="4048"/>
                </a:lnTo>
                <a:cubicBezTo>
                  <a:pt x="4373" y="4048"/>
                  <a:pt x="4102" y="4230"/>
                  <a:pt x="4102" y="4455"/>
                </a:cubicBezTo>
                <a:lnTo>
                  <a:pt x="4102" y="5592"/>
                </a:lnTo>
                <a:lnTo>
                  <a:pt x="3470" y="5592"/>
                </a:lnTo>
                <a:lnTo>
                  <a:pt x="3470" y="5197"/>
                </a:lnTo>
                <a:cubicBezTo>
                  <a:pt x="3470" y="5006"/>
                  <a:pt x="3238" y="4850"/>
                  <a:pt x="2952" y="4850"/>
                </a:cubicBezTo>
                <a:lnTo>
                  <a:pt x="575" y="4850"/>
                </a:lnTo>
                <a:cubicBezTo>
                  <a:pt x="289" y="4850"/>
                  <a:pt x="57" y="5006"/>
                  <a:pt x="57" y="5197"/>
                </a:cubicBezTo>
                <a:lnTo>
                  <a:pt x="57" y="9364"/>
                </a:lnTo>
                <a:cubicBezTo>
                  <a:pt x="57" y="9530"/>
                  <a:pt x="233" y="9669"/>
                  <a:pt x="464" y="9703"/>
                </a:cubicBezTo>
                <a:lnTo>
                  <a:pt x="464" y="10395"/>
                </a:lnTo>
                <a:cubicBezTo>
                  <a:pt x="233" y="10429"/>
                  <a:pt x="57" y="10568"/>
                  <a:pt x="57" y="10734"/>
                </a:cubicBezTo>
                <a:lnTo>
                  <a:pt x="57" y="13326"/>
                </a:lnTo>
                <a:cubicBezTo>
                  <a:pt x="57" y="13518"/>
                  <a:pt x="290" y="13672"/>
                  <a:pt x="575" y="13672"/>
                </a:cubicBezTo>
                <a:lnTo>
                  <a:pt x="771" y="13672"/>
                </a:lnTo>
                <a:lnTo>
                  <a:pt x="117" y="14205"/>
                </a:lnTo>
                <a:cubicBezTo>
                  <a:pt x="10" y="14293"/>
                  <a:pt x="-27" y="14412"/>
                  <a:pt x="19" y="14521"/>
                </a:cubicBezTo>
                <a:lnTo>
                  <a:pt x="480" y="15614"/>
                </a:lnTo>
                <a:cubicBezTo>
                  <a:pt x="506" y="15676"/>
                  <a:pt x="590" y="15719"/>
                  <a:pt x="686" y="15719"/>
                </a:cubicBezTo>
                <a:lnTo>
                  <a:pt x="1020" y="15719"/>
                </a:lnTo>
                <a:cubicBezTo>
                  <a:pt x="1138" y="15719"/>
                  <a:pt x="1234" y="15655"/>
                  <a:pt x="1234" y="15576"/>
                </a:cubicBezTo>
                <a:lnTo>
                  <a:pt x="1234" y="14788"/>
                </a:lnTo>
                <a:cubicBezTo>
                  <a:pt x="1234" y="14591"/>
                  <a:pt x="1472" y="14431"/>
                  <a:pt x="1765" y="14431"/>
                </a:cubicBezTo>
                <a:cubicBezTo>
                  <a:pt x="2058" y="14431"/>
                  <a:pt x="2293" y="14591"/>
                  <a:pt x="2293" y="14788"/>
                </a:cubicBezTo>
                <a:lnTo>
                  <a:pt x="2293" y="15576"/>
                </a:lnTo>
                <a:cubicBezTo>
                  <a:pt x="2293" y="15655"/>
                  <a:pt x="2389" y="15719"/>
                  <a:pt x="2507" y="15719"/>
                </a:cubicBezTo>
                <a:lnTo>
                  <a:pt x="2842" y="15719"/>
                </a:lnTo>
                <a:cubicBezTo>
                  <a:pt x="2937" y="15719"/>
                  <a:pt x="3022" y="15676"/>
                  <a:pt x="3048" y="15614"/>
                </a:cubicBezTo>
                <a:lnTo>
                  <a:pt x="3508" y="14521"/>
                </a:lnTo>
                <a:cubicBezTo>
                  <a:pt x="3554" y="14412"/>
                  <a:pt x="3518" y="14293"/>
                  <a:pt x="3410" y="14205"/>
                </a:cubicBezTo>
                <a:lnTo>
                  <a:pt x="2756" y="13672"/>
                </a:lnTo>
                <a:lnTo>
                  <a:pt x="2952" y="13672"/>
                </a:lnTo>
                <a:cubicBezTo>
                  <a:pt x="3238" y="13672"/>
                  <a:pt x="3470" y="13518"/>
                  <a:pt x="3470" y="13326"/>
                </a:cubicBezTo>
                <a:lnTo>
                  <a:pt x="3470" y="10734"/>
                </a:lnTo>
                <a:cubicBezTo>
                  <a:pt x="3470" y="10568"/>
                  <a:pt x="3297" y="10429"/>
                  <a:pt x="3065" y="10395"/>
                </a:cubicBezTo>
                <a:lnTo>
                  <a:pt x="3065" y="9703"/>
                </a:lnTo>
                <a:cubicBezTo>
                  <a:pt x="3297" y="9669"/>
                  <a:pt x="3470" y="9530"/>
                  <a:pt x="3470" y="9364"/>
                </a:cubicBezTo>
                <a:lnTo>
                  <a:pt x="3470" y="7843"/>
                </a:lnTo>
                <a:lnTo>
                  <a:pt x="4102" y="7843"/>
                </a:lnTo>
                <a:lnTo>
                  <a:pt x="4102" y="13265"/>
                </a:lnTo>
                <a:cubicBezTo>
                  <a:pt x="4102" y="13490"/>
                  <a:pt x="4373" y="13672"/>
                  <a:pt x="4708" y="13672"/>
                </a:cubicBezTo>
                <a:lnTo>
                  <a:pt x="5367" y="13672"/>
                </a:lnTo>
                <a:lnTo>
                  <a:pt x="5367" y="19636"/>
                </a:lnTo>
                <a:cubicBezTo>
                  <a:pt x="5367" y="19764"/>
                  <a:pt x="5302" y="19890"/>
                  <a:pt x="5186" y="19992"/>
                </a:cubicBezTo>
                <a:lnTo>
                  <a:pt x="4326" y="20751"/>
                </a:lnTo>
                <a:cubicBezTo>
                  <a:pt x="4210" y="20853"/>
                  <a:pt x="4145" y="20979"/>
                  <a:pt x="4145" y="21107"/>
                </a:cubicBezTo>
                <a:lnTo>
                  <a:pt x="4145" y="21327"/>
                </a:lnTo>
                <a:cubicBezTo>
                  <a:pt x="4145" y="21477"/>
                  <a:pt x="4328" y="21600"/>
                  <a:pt x="4552" y="21600"/>
                </a:cubicBezTo>
                <a:lnTo>
                  <a:pt x="9040" y="21600"/>
                </a:lnTo>
                <a:cubicBezTo>
                  <a:pt x="9264" y="21600"/>
                  <a:pt x="9447" y="21477"/>
                  <a:pt x="9447" y="21327"/>
                </a:cubicBezTo>
                <a:lnTo>
                  <a:pt x="9447" y="13672"/>
                </a:lnTo>
                <a:lnTo>
                  <a:pt x="12099" y="13672"/>
                </a:lnTo>
                <a:lnTo>
                  <a:pt x="12099" y="21327"/>
                </a:lnTo>
                <a:cubicBezTo>
                  <a:pt x="12099" y="21477"/>
                  <a:pt x="12282" y="21600"/>
                  <a:pt x="12506" y="21600"/>
                </a:cubicBezTo>
                <a:lnTo>
                  <a:pt x="16994" y="21600"/>
                </a:lnTo>
                <a:cubicBezTo>
                  <a:pt x="17218" y="21600"/>
                  <a:pt x="17399" y="21477"/>
                  <a:pt x="17399" y="21327"/>
                </a:cubicBezTo>
                <a:lnTo>
                  <a:pt x="17399" y="21107"/>
                </a:lnTo>
                <a:cubicBezTo>
                  <a:pt x="17399" y="20979"/>
                  <a:pt x="17336" y="20853"/>
                  <a:pt x="17220" y="20751"/>
                </a:cubicBezTo>
                <a:lnTo>
                  <a:pt x="16357" y="19992"/>
                </a:lnTo>
                <a:cubicBezTo>
                  <a:pt x="16241" y="19890"/>
                  <a:pt x="16179" y="19764"/>
                  <a:pt x="16179" y="19636"/>
                </a:cubicBezTo>
                <a:lnTo>
                  <a:pt x="16179" y="13672"/>
                </a:lnTo>
                <a:lnTo>
                  <a:pt x="16838" y="13672"/>
                </a:lnTo>
                <a:cubicBezTo>
                  <a:pt x="17173" y="13672"/>
                  <a:pt x="17444" y="13490"/>
                  <a:pt x="17444" y="13265"/>
                </a:cubicBezTo>
                <a:lnTo>
                  <a:pt x="17444" y="7843"/>
                </a:lnTo>
                <a:lnTo>
                  <a:pt x="18075" y="7843"/>
                </a:lnTo>
                <a:lnTo>
                  <a:pt x="18075" y="9364"/>
                </a:lnTo>
                <a:cubicBezTo>
                  <a:pt x="18075" y="9530"/>
                  <a:pt x="18249" y="9669"/>
                  <a:pt x="18480" y="9703"/>
                </a:cubicBezTo>
                <a:lnTo>
                  <a:pt x="18480" y="10395"/>
                </a:lnTo>
                <a:cubicBezTo>
                  <a:pt x="18249" y="10429"/>
                  <a:pt x="18075" y="10568"/>
                  <a:pt x="18075" y="10734"/>
                </a:cubicBezTo>
                <a:lnTo>
                  <a:pt x="18075" y="13326"/>
                </a:lnTo>
                <a:cubicBezTo>
                  <a:pt x="18075" y="13518"/>
                  <a:pt x="18308" y="13672"/>
                  <a:pt x="18594" y="13672"/>
                </a:cubicBezTo>
                <a:lnTo>
                  <a:pt x="18790" y="13672"/>
                </a:lnTo>
                <a:lnTo>
                  <a:pt x="18136" y="14205"/>
                </a:lnTo>
                <a:cubicBezTo>
                  <a:pt x="18028" y="14293"/>
                  <a:pt x="17991" y="14412"/>
                  <a:pt x="18038" y="14521"/>
                </a:cubicBezTo>
                <a:lnTo>
                  <a:pt x="18498" y="15614"/>
                </a:lnTo>
                <a:cubicBezTo>
                  <a:pt x="18524" y="15676"/>
                  <a:pt x="18609" y="15719"/>
                  <a:pt x="18704" y="15719"/>
                </a:cubicBezTo>
                <a:lnTo>
                  <a:pt x="19039" y="15719"/>
                </a:lnTo>
                <a:cubicBezTo>
                  <a:pt x="19157" y="15719"/>
                  <a:pt x="19250" y="15655"/>
                  <a:pt x="19250" y="15576"/>
                </a:cubicBezTo>
                <a:lnTo>
                  <a:pt x="19250" y="14788"/>
                </a:lnTo>
                <a:cubicBezTo>
                  <a:pt x="19250" y="14591"/>
                  <a:pt x="19488" y="14431"/>
                  <a:pt x="19781" y="14431"/>
                </a:cubicBezTo>
                <a:cubicBezTo>
                  <a:pt x="20074" y="14431"/>
                  <a:pt x="20312" y="14591"/>
                  <a:pt x="20312" y="14788"/>
                </a:cubicBezTo>
                <a:lnTo>
                  <a:pt x="20312" y="15576"/>
                </a:lnTo>
                <a:cubicBezTo>
                  <a:pt x="20312" y="15655"/>
                  <a:pt x="20408" y="15719"/>
                  <a:pt x="20525" y="15719"/>
                </a:cubicBezTo>
                <a:lnTo>
                  <a:pt x="20860" y="15719"/>
                </a:lnTo>
                <a:cubicBezTo>
                  <a:pt x="20955" y="15719"/>
                  <a:pt x="21038" y="15676"/>
                  <a:pt x="21064" y="15614"/>
                </a:cubicBezTo>
                <a:lnTo>
                  <a:pt x="21527" y="14521"/>
                </a:lnTo>
                <a:cubicBezTo>
                  <a:pt x="21573" y="14412"/>
                  <a:pt x="21536" y="14293"/>
                  <a:pt x="21429" y="14205"/>
                </a:cubicBezTo>
                <a:lnTo>
                  <a:pt x="20775" y="13672"/>
                </a:lnTo>
                <a:lnTo>
                  <a:pt x="20971" y="13672"/>
                </a:lnTo>
                <a:cubicBezTo>
                  <a:pt x="21256" y="13672"/>
                  <a:pt x="21489" y="13518"/>
                  <a:pt x="21489" y="13326"/>
                </a:cubicBezTo>
                <a:lnTo>
                  <a:pt x="21489" y="10734"/>
                </a:lnTo>
                <a:cubicBezTo>
                  <a:pt x="21489" y="10568"/>
                  <a:pt x="21313" y="10429"/>
                  <a:pt x="21081" y="10395"/>
                </a:cubicBezTo>
                <a:lnTo>
                  <a:pt x="21081" y="9703"/>
                </a:lnTo>
                <a:cubicBezTo>
                  <a:pt x="21313" y="9669"/>
                  <a:pt x="21489" y="9530"/>
                  <a:pt x="21489" y="9364"/>
                </a:cubicBezTo>
                <a:lnTo>
                  <a:pt x="21489" y="5197"/>
                </a:lnTo>
                <a:cubicBezTo>
                  <a:pt x="21489" y="5006"/>
                  <a:pt x="21256" y="4850"/>
                  <a:pt x="20971" y="4850"/>
                </a:cubicBezTo>
                <a:lnTo>
                  <a:pt x="18594" y="4850"/>
                </a:lnTo>
                <a:cubicBezTo>
                  <a:pt x="18308" y="4850"/>
                  <a:pt x="18075" y="5006"/>
                  <a:pt x="18075" y="5197"/>
                </a:cubicBezTo>
                <a:lnTo>
                  <a:pt x="18075" y="5592"/>
                </a:lnTo>
                <a:lnTo>
                  <a:pt x="17444" y="5592"/>
                </a:lnTo>
                <a:lnTo>
                  <a:pt x="17444" y="4455"/>
                </a:lnTo>
                <a:cubicBezTo>
                  <a:pt x="17444" y="4230"/>
                  <a:pt x="17173" y="4048"/>
                  <a:pt x="16838" y="4048"/>
                </a:cubicBezTo>
                <a:lnTo>
                  <a:pt x="14503" y="4048"/>
                </a:lnTo>
                <a:lnTo>
                  <a:pt x="14503" y="2779"/>
                </a:lnTo>
                <a:cubicBezTo>
                  <a:pt x="14503" y="2688"/>
                  <a:pt x="14614" y="2614"/>
                  <a:pt x="14750" y="2614"/>
                </a:cubicBezTo>
                <a:lnTo>
                  <a:pt x="15102" y="2614"/>
                </a:lnTo>
                <a:cubicBezTo>
                  <a:pt x="15238" y="2614"/>
                  <a:pt x="15349" y="2541"/>
                  <a:pt x="15349" y="2450"/>
                </a:cubicBezTo>
                <a:lnTo>
                  <a:pt x="15349" y="1600"/>
                </a:lnTo>
                <a:cubicBezTo>
                  <a:pt x="15349" y="1509"/>
                  <a:pt x="15238" y="1434"/>
                  <a:pt x="15102" y="1434"/>
                </a:cubicBezTo>
                <a:lnTo>
                  <a:pt x="14750" y="1434"/>
                </a:lnTo>
                <a:cubicBezTo>
                  <a:pt x="14614" y="1434"/>
                  <a:pt x="14503" y="1360"/>
                  <a:pt x="14503" y="1269"/>
                </a:cubicBezTo>
                <a:lnTo>
                  <a:pt x="14503" y="398"/>
                </a:lnTo>
                <a:cubicBezTo>
                  <a:pt x="14503" y="178"/>
                  <a:pt x="14238" y="0"/>
                  <a:pt x="13910" y="0"/>
                </a:cubicBezTo>
                <a:lnTo>
                  <a:pt x="7636" y="0"/>
                </a:lnTo>
                <a:close/>
                <a:moveTo>
                  <a:pt x="9228" y="1434"/>
                </a:moveTo>
                <a:cubicBezTo>
                  <a:pt x="9713" y="1434"/>
                  <a:pt x="10106" y="1700"/>
                  <a:pt x="10106" y="2025"/>
                </a:cubicBezTo>
                <a:cubicBezTo>
                  <a:pt x="10106" y="2350"/>
                  <a:pt x="9713" y="2614"/>
                  <a:pt x="9228" y="2614"/>
                </a:cubicBezTo>
                <a:cubicBezTo>
                  <a:pt x="8743" y="2614"/>
                  <a:pt x="8351" y="2350"/>
                  <a:pt x="8351" y="2025"/>
                </a:cubicBezTo>
                <a:cubicBezTo>
                  <a:pt x="8351" y="1700"/>
                  <a:pt x="8743" y="1434"/>
                  <a:pt x="9228" y="1434"/>
                </a:cubicBezTo>
                <a:close/>
                <a:moveTo>
                  <a:pt x="12317" y="1434"/>
                </a:moveTo>
                <a:cubicBezTo>
                  <a:pt x="12802" y="1434"/>
                  <a:pt x="13195" y="1700"/>
                  <a:pt x="13195" y="2025"/>
                </a:cubicBezTo>
                <a:cubicBezTo>
                  <a:pt x="13195" y="2350"/>
                  <a:pt x="12802" y="2614"/>
                  <a:pt x="12317" y="2614"/>
                </a:cubicBezTo>
                <a:cubicBezTo>
                  <a:pt x="11832" y="2614"/>
                  <a:pt x="11440" y="2350"/>
                  <a:pt x="11440" y="2025"/>
                </a:cubicBezTo>
                <a:cubicBezTo>
                  <a:pt x="11440" y="1700"/>
                  <a:pt x="11832" y="1434"/>
                  <a:pt x="12317" y="1434"/>
                </a:cubicBezTo>
                <a:close/>
                <a:moveTo>
                  <a:pt x="8091" y="5474"/>
                </a:moveTo>
                <a:lnTo>
                  <a:pt x="13454" y="5474"/>
                </a:lnTo>
                <a:lnTo>
                  <a:pt x="13454" y="7795"/>
                </a:lnTo>
                <a:lnTo>
                  <a:pt x="8091" y="7795"/>
                </a:lnTo>
                <a:lnTo>
                  <a:pt x="8091" y="5474"/>
                </a:lnTo>
                <a:close/>
                <a:moveTo>
                  <a:pt x="8688" y="8716"/>
                </a:moveTo>
                <a:cubicBezTo>
                  <a:pt x="9016" y="8716"/>
                  <a:pt x="9281" y="8895"/>
                  <a:pt x="9281" y="9116"/>
                </a:cubicBezTo>
                <a:cubicBezTo>
                  <a:pt x="9281" y="9336"/>
                  <a:pt x="9016" y="9514"/>
                  <a:pt x="8688" y="9514"/>
                </a:cubicBezTo>
                <a:cubicBezTo>
                  <a:pt x="8359" y="9514"/>
                  <a:pt x="8091" y="9336"/>
                  <a:pt x="8091" y="9116"/>
                </a:cubicBezTo>
                <a:cubicBezTo>
                  <a:pt x="8091" y="8895"/>
                  <a:pt x="8359" y="8716"/>
                  <a:pt x="8688" y="8716"/>
                </a:cubicBezTo>
                <a:close/>
                <a:moveTo>
                  <a:pt x="10773" y="8716"/>
                </a:moveTo>
                <a:cubicBezTo>
                  <a:pt x="11102" y="8716"/>
                  <a:pt x="11369" y="8895"/>
                  <a:pt x="11369" y="9116"/>
                </a:cubicBezTo>
                <a:cubicBezTo>
                  <a:pt x="11369" y="9336"/>
                  <a:pt x="11102" y="9514"/>
                  <a:pt x="10773" y="9514"/>
                </a:cubicBezTo>
                <a:cubicBezTo>
                  <a:pt x="10444" y="9514"/>
                  <a:pt x="10177" y="9336"/>
                  <a:pt x="10177" y="9116"/>
                </a:cubicBezTo>
                <a:cubicBezTo>
                  <a:pt x="10177" y="8895"/>
                  <a:pt x="10444" y="8716"/>
                  <a:pt x="10773" y="8716"/>
                </a:cubicBezTo>
                <a:close/>
                <a:moveTo>
                  <a:pt x="12858" y="8716"/>
                </a:moveTo>
                <a:cubicBezTo>
                  <a:pt x="13187" y="8716"/>
                  <a:pt x="13454" y="8895"/>
                  <a:pt x="13454" y="9116"/>
                </a:cubicBezTo>
                <a:cubicBezTo>
                  <a:pt x="13454" y="9336"/>
                  <a:pt x="13187" y="9514"/>
                  <a:pt x="12858" y="9514"/>
                </a:cubicBezTo>
                <a:cubicBezTo>
                  <a:pt x="12530" y="9514"/>
                  <a:pt x="12265" y="9336"/>
                  <a:pt x="12265" y="9116"/>
                </a:cubicBezTo>
                <a:cubicBezTo>
                  <a:pt x="12265" y="8895"/>
                  <a:pt x="12530" y="8716"/>
                  <a:pt x="12858" y="8716"/>
                </a:cubicBezTo>
                <a:close/>
                <a:moveTo>
                  <a:pt x="10773" y="10277"/>
                </a:moveTo>
                <a:cubicBezTo>
                  <a:pt x="11801" y="10277"/>
                  <a:pt x="12768" y="10545"/>
                  <a:pt x="13495" y="11033"/>
                </a:cubicBezTo>
                <a:lnTo>
                  <a:pt x="11917" y="12093"/>
                </a:lnTo>
                <a:cubicBezTo>
                  <a:pt x="11612" y="11888"/>
                  <a:pt x="11205" y="11774"/>
                  <a:pt x="10773" y="11774"/>
                </a:cubicBezTo>
                <a:cubicBezTo>
                  <a:pt x="10341" y="11774"/>
                  <a:pt x="9934" y="11888"/>
                  <a:pt x="9628" y="12093"/>
                </a:cubicBezTo>
                <a:lnTo>
                  <a:pt x="8051" y="11033"/>
                </a:lnTo>
                <a:cubicBezTo>
                  <a:pt x="8778" y="10545"/>
                  <a:pt x="9745" y="10277"/>
                  <a:pt x="10773" y="10277"/>
                </a:cubicBezTo>
                <a:close/>
              </a:path>
            </a:pathLst>
          </a:custGeom>
          <a:solidFill>
            <a:srgbClr val="FE96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타원형 설명선 12">
            <a:extLst>
              <a:ext uri="{FF2B5EF4-FFF2-40B4-BE49-F238E27FC236}">
                <a16:creationId xmlns:a16="http://schemas.microsoft.com/office/drawing/2014/main" id="{685B28A5-C360-40E3-BFFC-8ABE298D38D8}"/>
              </a:ext>
            </a:extLst>
          </p:cNvPr>
          <p:cNvSpPr/>
          <p:nvPr/>
        </p:nvSpPr>
        <p:spPr bwMode="auto">
          <a:xfrm rot="19611761">
            <a:off x="9298358" y="2423290"/>
            <a:ext cx="605641" cy="522514"/>
          </a:xfrm>
          <a:prstGeom prst="wedgeEllipseCallout">
            <a:avLst/>
          </a:prstGeom>
          <a:solidFill>
            <a:srgbClr val="FE969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ko-KR" alt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로봇">
            <a:extLst>
              <a:ext uri="{FF2B5EF4-FFF2-40B4-BE49-F238E27FC236}">
                <a16:creationId xmlns:a16="http://schemas.microsoft.com/office/drawing/2014/main" id="{1B85C17B-D672-4E62-A1B4-68469D66B51C}"/>
              </a:ext>
            </a:extLst>
          </p:cNvPr>
          <p:cNvSpPr/>
          <p:nvPr/>
        </p:nvSpPr>
        <p:spPr>
          <a:xfrm>
            <a:off x="2651176" y="3355039"/>
            <a:ext cx="979818" cy="1464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7636" y="0"/>
                </a:moveTo>
                <a:cubicBezTo>
                  <a:pt x="7308" y="0"/>
                  <a:pt x="7042" y="178"/>
                  <a:pt x="7042" y="398"/>
                </a:cubicBezTo>
                <a:lnTo>
                  <a:pt x="7042" y="1269"/>
                </a:lnTo>
                <a:cubicBezTo>
                  <a:pt x="7042" y="1360"/>
                  <a:pt x="6932" y="1434"/>
                  <a:pt x="6796" y="1434"/>
                </a:cubicBezTo>
                <a:lnTo>
                  <a:pt x="6444" y="1434"/>
                </a:lnTo>
                <a:cubicBezTo>
                  <a:pt x="6308" y="1434"/>
                  <a:pt x="6197" y="1509"/>
                  <a:pt x="6197" y="1600"/>
                </a:cubicBezTo>
                <a:lnTo>
                  <a:pt x="6197" y="2450"/>
                </a:lnTo>
                <a:cubicBezTo>
                  <a:pt x="6197" y="2541"/>
                  <a:pt x="6308" y="2614"/>
                  <a:pt x="6444" y="2614"/>
                </a:cubicBezTo>
                <a:lnTo>
                  <a:pt x="6796" y="2614"/>
                </a:lnTo>
                <a:cubicBezTo>
                  <a:pt x="6932" y="2614"/>
                  <a:pt x="7042" y="2688"/>
                  <a:pt x="7042" y="2779"/>
                </a:cubicBezTo>
                <a:lnTo>
                  <a:pt x="7042" y="4048"/>
                </a:lnTo>
                <a:lnTo>
                  <a:pt x="4708" y="4048"/>
                </a:lnTo>
                <a:cubicBezTo>
                  <a:pt x="4373" y="4048"/>
                  <a:pt x="4102" y="4230"/>
                  <a:pt x="4102" y="4455"/>
                </a:cubicBezTo>
                <a:lnTo>
                  <a:pt x="4102" y="5592"/>
                </a:lnTo>
                <a:lnTo>
                  <a:pt x="3470" y="5592"/>
                </a:lnTo>
                <a:lnTo>
                  <a:pt x="3470" y="5197"/>
                </a:lnTo>
                <a:cubicBezTo>
                  <a:pt x="3470" y="5006"/>
                  <a:pt x="3238" y="4850"/>
                  <a:pt x="2952" y="4850"/>
                </a:cubicBezTo>
                <a:lnTo>
                  <a:pt x="575" y="4850"/>
                </a:lnTo>
                <a:cubicBezTo>
                  <a:pt x="289" y="4850"/>
                  <a:pt x="57" y="5006"/>
                  <a:pt x="57" y="5197"/>
                </a:cubicBezTo>
                <a:lnTo>
                  <a:pt x="57" y="9364"/>
                </a:lnTo>
                <a:cubicBezTo>
                  <a:pt x="57" y="9530"/>
                  <a:pt x="233" y="9669"/>
                  <a:pt x="464" y="9703"/>
                </a:cubicBezTo>
                <a:lnTo>
                  <a:pt x="464" y="10395"/>
                </a:lnTo>
                <a:cubicBezTo>
                  <a:pt x="233" y="10429"/>
                  <a:pt x="57" y="10568"/>
                  <a:pt x="57" y="10734"/>
                </a:cubicBezTo>
                <a:lnTo>
                  <a:pt x="57" y="13326"/>
                </a:lnTo>
                <a:cubicBezTo>
                  <a:pt x="57" y="13518"/>
                  <a:pt x="290" y="13672"/>
                  <a:pt x="575" y="13672"/>
                </a:cubicBezTo>
                <a:lnTo>
                  <a:pt x="771" y="13672"/>
                </a:lnTo>
                <a:lnTo>
                  <a:pt x="117" y="14205"/>
                </a:lnTo>
                <a:cubicBezTo>
                  <a:pt x="10" y="14293"/>
                  <a:pt x="-27" y="14412"/>
                  <a:pt x="19" y="14521"/>
                </a:cubicBezTo>
                <a:lnTo>
                  <a:pt x="480" y="15614"/>
                </a:lnTo>
                <a:cubicBezTo>
                  <a:pt x="506" y="15676"/>
                  <a:pt x="590" y="15719"/>
                  <a:pt x="686" y="15719"/>
                </a:cubicBezTo>
                <a:lnTo>
                  <a:pt x="1020" y="15719"/>
                </a:lnTo>
                <a:cubicBezTo>
                  <a:pt x="1138" y="15719"/>
                  <a:pt x="1234" y="15655"/>
                  <a:pt x="1234" y="15576"/>
                </a:cubicBezTo>
                <a:lnTo>
                  <a:pt x="1234" y="14788"/>
                </a:lnTo>
                <a:cubicBezTo>
                  <a:pt x="1234" y="14591"/>
                  <a:pt x="1472" y="14431"/>
                  <a:pt x="1765" y="14431"/>
                </a:cubicBezTo>
                <a:cubicBezTo>
                  <a:pt x="2058" y="14431"/>
                  <a:pt x="2293" y="14591"/>
                  <a:pt x="2293" y="14788"/>
                </a:cubicBezTo>
                <a:lnTo>
                  <a:pt x="2293" y="15576"/>
                </a:lnTo>
                <a:cubicBezTo>
                  <a:pt x="2293" y="15655"/>
                  <a:pt x="2389" y="15719"/>
                  <a:pt x="2507" y="15719"/>
                </a:cubicBezTo>
                <a:lnTo>
                  <a:pt x="2842" y="15719"/>
                </a:lnTo>
                <a:cubicBezTo>
                  <a:pt x="2937" y="15719"/>
                  <a:pt x="3022" y="15676"/>
                  <a:pt x="3048" y="15614"/>
                </a:cubicBezTo>
                <a:lnTo>
                  <a:pt x="3508" y="14521"/>
                </a:lnTo>
                <a:cubicBezTo>
                  <a:pt x="3554" y="14412"/>
                  <a:pt x="3518" y="14293"/>
                  <a:pt x="3410" y="14205"/>
                </a:cubicBezTo>
                <a:lnTo>
                  <a:pt x="2756" y="13672"/>
                </a:lnTo>
                <a:lnTo>
                  <a:pt x="2952" y="13672"/>
                </a:lnTo>
                <a:cubicBezTo>
                  <a:pt x="3238" y="13672"/>
                  <a:pt x="3470" y="13518"/>
                  <a:pt x="3470" y="13326"/>
                </a:cubicBezTo>
                <a:lnTo>
                  <a:pt x="3470" y="10734"/>
                </a:lnTo>
                <a:cubicBezTo>
                  <a:pt x="3470" y="10568"/>
                  <a:pt x="3297" y="10429"/>
                  <a:pt x="3065" y="10395"/>
                </a:cubicBezTo>
                <a:lnTo>
                  <a:pt x="3065" y="9703"/>
                </a:lnTo>
                <a:cubicBezTo>
                  <a:pt x="3297" y="9669"/>
                  <a:pt x="3470" y="9530"/>
                  <a:pt x="3470" y="9364"/>
                </a:cubicBezTo>
                <a:lnTo>
                  <a:pt x="3470" y="7843"/>
                </a:lnTo>
                <a:lnTo>
                  <a:pt x="4102" y="7843"/>
                </a:lnTo>
                <a:lnTo>
                  <a:pt x="4102" y="13265"/>
                </a:lnTo>
                <a:cubicBezTo>
                  <a:pt x="4102" y="13490"/>
                  <a:pt x="4373" y="13672"/>
                  <a:pt x="4708" y="13672"/>
                </a:cubicBezTo>
                <a:lnTo>
                  <a:pt x="5367" y="13672"/>
                </a:lnTo>
                <a:lnTo>
                  <a:pt x="5367" y="19636"/>
                </a:lnTo>
                <a:cubicBezTo>
                  <a:pt x="5367" y="19764"/>
                  <a:pt x="5302" y="19890"/>
                  <a:pt x="5186" y="19992"/>
                </a:cubicBezTo>
                <a:lnTo>
                  <a:pt x="4326" y="20751"/>
                </a:lnTo>
                <a:cubicBezTo>
                  <a:pt x="4210" y="20853"/>
                  <a:pt x="4145" y="20979"/>
                  <a:pt x="4145" y="21107"/>
                </a:cubicBezTo>
                <a:lnTo>
                  <a:pt x="4145" y="21327"/>
                </a:lnTo>
                <a:cubicBezTo>
                  <a:pt x="4145" y="21477"/>
                  <a:pt x="4328" y="21600"/>
                  <a:pt x="4552" y="21600"/>
                </a:cubicBezTo>
                <a:lnTo>
                  <a:pt x="9040" y="21600"/>
                </a:lnTo>
                <a:cubicBezTo>
                  <a:pt x="9264" y="21600"/>
                  <a:pt x="9447" y="21477"/>
                  <a:pt x="9447" y="21327"/>
                </a:cubicBezTo>
                <a:lnTo>
                  <a:pt x="9447" y="13672"/>
                </a:lnTo>
                <a:lnTo>
                  <a:pt x="12099" y="13672"/>
                </a:lnTo>
                <a:lnTo>
                  <a:pt x="12099" y="21327"/>
                </a:lnTo>
                <a:cubicBezTo>
                  <a:pt x="12099" y="21477"/>
                  <a:pt x="12282" y="21600"/>
                  <a:pt x="12506" y="21600"/>
                </a:cubicBezTo>
                <a:lnTo>
                  <a:pt x="16994" y="21600"/>
                </a:lnTo>
                <a:cubicBezTo>
                  <a:pt x="17218" y="21600"/>
                  <a:pt x="17399" y="21477"/>
                  <a:pt x="17399" y="21327"/>
                </a:cubicBezTo>
                <a:lnTo>
                  <a:pt x="17399" y="21107"/>
                </a:lnTo>
                <a:cubicBezTo>
                  <a:pt x="17399" y="20979"/>
                  <a:pt x="17336" y="20853"/>
                  <a:pt x="17220" y="20751"/>
                </a:cubicBezTo>
                <a:lnTo>
                  <a:pt x="16357" y="19992"/>
                </a:lnTo>
                <a:cubicBezTo>
                  <a:pt x="16241" y="19890"/>
                  <a:pt x="16179" y="19764"/>
                  <a:pt x="16179" y="19636"/>
                </a:cubicBezTo>
                <a:lnTo>
                  <a:pt x="16179" y="13672"/>
                </a:lnTo>
                <a:lnTo>
                  <a:pt x="16838" y="13672"/>
                </a:lnTo>
                <a:cubicBezTo>
                  <a:pt x="17173" y="13672"/>
                  <a:pt x="17444" y="13490"/>
                  <a:pt x="17444" y="13265"/>
                </a:cubicBezTo>
                <a:lnTo>
                  <a:pt x="17444" y="7843"/>
                </a:lnTo>
                <a:lnTo>
                  <a:pt x="18075" y="7843"/>
                </a:lnTo>
                <a:lnTo>
                  <a:pt x="18075" y="9364"/>
                </a:lnTo>
                <a:cubicBezTo>
                  <a:pt x="18075" y="9530"/>
                  <a:pt x="18249" y="9669"/>
                  <a:pt x="18480" y="9703"/>
                </a:cubicBezTo>
                <a:lnTo>
                  <a:pt x="18480" y="10395"/>
                </a:lnTo>
                <a:cubicBezTo>
                  <a:pt x="18249" y="10429"/>
                  <a:pt x="18075" y="10568"/>
                  <a:pt x="18075" y="10734"/>
                </a:cubicBezTo>
                <a:lnTo>
                  <a:pt x="18075" y="13326"/>
                </a:lnTo>
                <a:cubicBezTo>
                  <a:pt x="18075" y="13518"/>
                  <a:pt x="18308" y="13672"/>
                  <a:pt x="18594" y="13672"/>
                </a:cubicBezTo>
                <a:lnTo>
                  <a:pt x="18790" y="13672"/>
                </a:lnTo>
                <a:lnTo>
                  <a:pt x="18136" y="14205"/>
                </a:lnTo>
                <a:cubicBezTo>
                  <a:pt x="18028" y="14293"/>
                  <a:pt x="17991" y="14412"/>
                  <a:pt x="18038" y="14521"/>
                </a:cubicBezTo>
                <a:lnTo>
                  <a:pt x="18498" y="15614"/>
                </a:lnTo>
                <a:cubicBezTo>
                  <a:pt x="18524" y="15676"/>
                  <a:pt x="18609" y="15719"/>
                  <a:pt x="18704" y="15719"/>
                </a:cubicBezTo>
                <a:lnTo>
                  <a:pt x="19039" y="15719"/>
                </a:lnTo>
                <a:cubicBezTo>
                  <a:pt x="19157" y="15719"/>
                  <a:pt x="19250" y="15655"/>
                  <a:pt x="19250" y="15576"/>
                </a:cubicBezTo>
                <a:lnTo>
                  <a:pt x="19250" y="14788"/>
                </a:lnTo>
                <a:cubicBezTo>
                  <a:pt x="19250" y="14591"/>
                  <a:pt x="19488" y="14431"/>
                  <a:pt x="19781" y="14431"/>
                </a:cubicBezTo>
                <a:cubicBezTo>
                  <a:pt x="20074" y="14431"/>
                  <a:pt x="20312" y="14591"/>
                  <a:pt x="20312" y="14788"/>
                </a:cubicBezTo>
                <a:lnTo>
                  <a:pt x="20312" y="15576"/>
                </a:lnTo>
                <a:cubicBezTo>
                  <a:pt x="20312" y="15655"/>
                  <a:pt x="20408" y="15719"/>
                  <a:pt x="20525" y="15719"/>
                </a:cubicBezTo>
                <a:lnTo>
                  <a:pt x="20860" y="15719"/>
                </a:lnTo>
                <a:cubicBezTo>
                  <a:pt x="20955" y="15719"/>
                  <a:pt x="21038" y="15676"/>
                  <a:pt x="21064" y="15614"/>
                </a:cubicBezTo>
                <a:lnTo>
                  <a:pt x="21527" y="14521"/>
                </a:lnTo>
                <a:cubicBezTo>
                  <a:pt x="21573" y="14412"/>
                  <a:pt x="21536" y="14293"/>
                  <a:pt x="21429" y="14205"/>
                </a:cubicBezTo>
                <a:lnTo>
                  <a:pt x="20775" y="13672"/>
                </a:lnTo>
                <a:lnTo>
                  <a:pt x="20971" y="13672"/>
                </a:lnTo>
                <a:cubicBezTo>
                  <a:pt x="21256" y="13672"/>
                  <a:pt x="21489" y="13518"/>
                  <a:pt x="21489" y="13326"/>
                </a:cubicBezTo>
                <a:lnTo>
                  <a:pt x="21489" y="10734"/>
                </a:lnTo>
                <a:cubicBezTo>
                  <a:pt x="21489" y="10568"/>
                  <a:pt x="21313" y="10429"/>
                  <a:pt x="21081" y="10395"/>
                </a:cubicBezTo>
                <a:lnTo>
                  <a:pt x="21081" y="9703"/>
                </a:lnTo>
                <a:cubicBezTo>
                  <a:pt x="21313" y="9669"/>
                  <a:pt x="21489" y="9530"/>
                  <a:pt x="21489" y="9364"/>
                </a:cubicBezTo>
                <a:lnTo>
                  <a:pt x="21489" y="5197"/>
                </a:lnTo>
                <a:cubicBezTo>
                  <a:pt x="21489" y="5006"/>
                  <a:pt x="21256" y="4850"/>
                  <a:pt x="20971" y="4850"/>
                </a:cubicBezTo>
                <a:lnTo>
                  <a:pt x="18594" y="4850"/>
                </a:lnTo>
                <a:cubicBezTo>
                  <a:pt x="18308" y="4850"/>
                  <a:pt x="18075" y="5006"/>
                  <a:pt x="18075" y="5197"/>
                </a:cubicBezTo>
                <a:lnTo>
                  <a:pt x="18075" y="5592"/>
                </a:lnTo>
                <a:lnTo>
                  <a:pt x="17444" y="5592"/>
                </a:lnTo>
                <a:lnTo>
                  <a:pt x="17444" y="4455"/>
                </a:lnTo>
                <a:cubicBezTo>
                  <a:pt x="17444" y="4230"/>
                  <a:pt x="17173" y="4048"/>
                  <a:pt x="16838" y="4048"/>
                </a:cubicBezTo>
                <a:lnTo>
                  <a:pt x="14503" y="4048"/>
                </a:lnTo>
                <a:lnTo>
                  <a:pt x="14503" y="2779"/>
                </a:lnTo>
                <a:cubicBezTo>
                  <a:pt x="14503" y="2688"/>
                  <a:pt x="14614" y="2614"/>
                  <a:pt x="14750" y="2614"/>
                </a:cubicBezTo>
                <a:lnTo>
                  <a:pt x="15102" y="2614"/>
                </a:lnTo>
                <a:cubicBezTo>
                  <a:pt x="15238" y="2614"/>
                  <a:pt x="15349" y="2541"/>
                  <a:pt x="15349" y="2450"/>
                </a:cubicBezTo>
                <a:lnTo>
                  <a:pt x="15349" y="1600"/>
                </a:lnTo>
                <a:cubicBezTo>
                  <a:pt x="15349" y="1509"/>
                  <a:pt x="15238" y="1434"/>
                  <a:pt x="15102" y="1434"/>
                </a:cubicBezTo>
                <a:lnTo>
                  <a:pt x="14750" y="1434"/>
                </a:lnTo>
                <a:cubicBezTo>
                  <a:pt x="14614" y="1434"/>
                  <a:pt x="14503" y="1360"/>
                  <a:pt x="14503" y="1269"/>
                </a:cubicBezTo>
                <a:lnTo>
                  <a:pt x="14503" y="398"/>
                </a:lnTo>
                <a:cubicBezTo>
                  <a:pt x="14503" y="178"/>
                  <a:pt x="14238" y="0"/>
                  <a:pt x="13910" y="0"/>
                </a:cubicBezTo>
                <a:lnTo>
                  <a:pt x="7636" y="0"/>
                </a:lnTo>
                <a:close/>
                <a:moveTo>
                  <a:pt x="9228" y="1434"/>
                </a:moveTo>
                <a:cubicBezTo>
                  <a:pt x="9713" y="1434"/>
                  <a:pt x="10106" y="1700"/>
                  <a:pt x="10106" y="2025"/>
                </a:cubicBezTo>
                <a:cubicBezTo>
                  <a:pt x="10106" y="2350"/>
                  <a:pt x="9713" y="2614"/>
                  <a:pt x="9228" y="2614"/>
                </a:cubicBezTo>
                <a:cubicBezTo>
                  <a:pt x="8743" y="2614"/>
                  <a:pt x="8351" y="2350"/>
                  <a:pt x="8351" y="2025"/>
                </a:cubicBezTo>
                <a:cubicBezTo>
                  <a:pt x="8351" y="1700"/>
                  <a:pt x="8743" y="1434"/>
                  <a:pt x="9228" y="1434"/>
                </a:cubicBezTo>
                <a:close/>
                <a:moveTo>
                  <a:pt x="12317" y="1434"/>
                </a:moveTo>
                <a:cubicBezTo>
                  <a:pt x="12802" y="1434"/>
                  <a:pt x="13195" y="1700"/>
                  <a:pt x="13195" y="2025"/>
                </a:cubicBezTo>
                <a:cubicBezTo>
                  <a:pt x="13195" y="2350"/>
                  <a:pt x="12802" y="2614"/>
                  <a:pt x="12317" y="2614"/>
                </a:cubicBezTo>
                <a:cubicBezTo>
                  <a:pt x="11832" y="2614"/>
                  <a:pt x="11440" y="2350"/>
                  <a:pt x="11440" y="2025"/>
                </a:cubicBezTo>
                <a:cubicBezTo>
                  <a:pt x="11440" y="1700"/>
                  <a:pt x="11832" y="1434"/>
                  <a:pt x="12317" y="1434"/>
                </a:cubicBezTo>
                <a:close/>
                <a:moveTo>
                  <a:pt x="8091" y="5474"/>
                </a:moveTo>
                <a:lnTo>
                  <a:pt x="13454" y="5474"/>
                </a:lnTo>
                <a:lnTo>
                  <a:pt x="13454" y="7795"/>
                </a:lnTo>
                <a:lnTo>
                  <a:pt x="8091" y="7795"/>
                </a:lnTo>
                <a:lnTo>
                  <a:pt x="8091" y="5474"/>
                </a:lnTo>
                <a:close/>
                <a:moveTo>
                  <a:pt x="8688" y="8716"/>
                </a:moveTo>
                <a:cubicBezTo>
                  <a:pt x="9016" y="8716"/>
                  <a:pt x="9281" y="8895"/>
                  <a:pt x="9281" y="9116"/>
                </a:cubicBezTo>
                <a:cubicBezTo>
                  <a:pt x="9281" y="9336"/>
                  <a:pt x="9016" y="9514"/>
                  <a:pt x="8688" y="9514"/>
                </a:cubicBezTo>
                <a:cubicBezTo>
                  <a:pt x="8359" y="9514"/>
                  <a:pt x="8091" y="9336"/>
                  <a:pt x="8091" y="9116"/>
                </a:cubicBezTo>
                <a:cubicBezTo>
                  <a:pt x="8091" y="8895"/>
                  <a:pt x="8359" y="8716"/>
                  <a:pt x="8688" y="8716"/>
                </a:cubicBezTo>
                <a:close/>
                <a:moveTo>
                  <a:pt x="10773" y="8716"/>
                </a:moveTo>
                <a:cubicBezTo>
                  <a:pt x="11102" y="8716"/>
                  <a:pt x="11369" y="8895"/>
                  <a:pt x="11369" y="9116"/>
                </a:cubicBezTo>
                <a:cubicBezTo>
                  <a:pt x="11369" y="9336"/>
                  <a:pt x="11102" y="9514"/>
                  <a:pt x="10773" y="9514"/>
                </a:cubicBezTo>
                <a:cubicBezTo>
                  <a:pt x="10444" y="9514"/>
                  <a:pt x="10177" y="9336"/>
                  <a:pt x="10177" y="9116"/>
                </a:cubicBezTo>
                <a:cubicBezTo>
                  <a:pt x="10177" y="8895"/>
                  <a:pt x="10444" y="8716"/>
                  <a:pt x="10773" y="8716"/>
                </a:cubicBezTo>
                <a:close/>
                <a:moveTo>
                  <a:pt x="12858" y="8716"/>
                </a:moveTo>
                <a:cubicBezTo>
                  <a:pt x="13187" y="8716"/>
                  <a:pt x="13454" y="8895"/>
                  <a:pt x="13454" y="9116"/>
                </a:cubicBezTo>
                <a:cubicBezTo>
                  <a:pt x="13454" y="9336"/>
                  <a:pt x="13187" y="9514"/>
                  <a:pt x="12858" y="9514"/>
                </a:cubicBezTo>
                <a:cubicBezTo>
                  <a:pt x="12530" y="9514"/>
                  <a:pt x="12265" y="9336"/>
                  <a:pt x="12265" y="9116"/>
                </a:cubicBezTo>
                <a:cubicBezTo>
                  <a:pt x="12265" y="8895"/>
                  <a:pt x="12530" y="8716"/>
                  <a:pt x="12858" y="8716"/>
                </a:cubicBezTo>
                <a:close/>
                <a:moveTo>
                  <a:pt x="10773" y="10277"/>
                </a:moveTo>
                <a:cubicBezTo>
                  <a:pt x="11801" y="10277"/>
                  <a:pt x="12768" y="10545"/>
                  <a:pt x="13495" y="11033"/>
                </a:cubicBezTo>
                <a:lnTo>
                  <a:pt x="11917" y="12093"/>
                </a:lnTo>
                <a:cubicBezTo>
                  <a:pt x="11612" y="11888"/>
                  <a:pt x="11205" y="11774"/>
                  <a:pt x="10773" y="11774"/>
                </a:cubicBezTo>
                <a:cubicBezTo>
                  <a:pt x="10341" y="11774"/>
                  <a:pt x="9934" y="11888"/>
                  <a:pt x="9628" y="12093"/>
                </a:cubicBezTo>
                <a:lnTo>
                  <a:pt x="8051" y="11033"/>
                </a:lnTo>
                <a:cubicBezTo>
                  <a:pt x="8778" y="10545"/>
                  <a:pt x="9745" y="10277"/>
                  <a:pt x="10773" y="10277"/>
                </a:cubicBezTo>
                <a:close/>
              </a:path>
            </a:pathLst>
          </a:custGeom>
          <a:solidFill>
            <a:srgbClr val="4775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200"/>
          </a:p>
        </p:txBody>
      </p:sp>
      <p:sp>
        <p:nvSpPr>
          <p:cNvPr id="13" name="타원형 설명선 3">
            <a:extLst>
              <a:ext uri="{FF2B5EF4-FFF2-40B4-BE49-F238E27FC236}">
                <a16:creationId xmlns:a16="http://schemas.microsoft.com/office/drawing/2014/main" id="{F99D464B-BA2A-433A-9604-DDA7E2F34B76}"/>
              </a:ext>
            </a:extLst>
          </p:cNvPr>
          <p:cNvSpPr/>
          <p:nvPr/>
        </p:nvSpPr>
        <p:spPr bwMode="auto">
          <a:xfrm>
            <a:off x="3025353" y="2648103"/>
            <a:ext cx="605641" cy="522514"/>
          </a:xfrm>
          <a:prstGeom prst="wedgeEllipseCallout">
            <a:avLst/>
          </a:prstGeom>
          <a:solidFill>
            <a:srgbClr val="4775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</a:rPr>
              <a:t>4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DFFF8-CA27-4258-9590-AA8E1E00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근본적인 문제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F9997C53-BBCF-4B7C-8518-B28A634EA0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1487" y="3466790"/>
                <a:ext cx="5175884" cy="738664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>
                <a:spAutoFit/>
              </a:bodyPr>
              <a:lstStyle>
                <a:lvl1pPr marL="0" marR="0" indent="0" algn="l" defTabSz="1097278" rtl="0" eaLnBrk="1" fontAlgn="auto" latinLnBrk="1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3200" b="0" kern="1200" spc="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1pPr>
                <a:lvl2pPr marL="403388" marR="0" indent="0" algn="l" defTabSz="1097278" rtl="0" eaLnBrk="1" fontAlgn="auto" latin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2400" kern="1200" spc="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2pPr>
                <a:lvl3pPr marL="672313" marR="0" indent="0" algn="l" defTabSz="1097278" rtl="0" eaLnBrk="1" fontAlgn="auto" latin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2400" kern="1200" spc="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3pPr>
                <a:lvl4pPr marL="941238" marR="0" indent="0" algn="l" defTabSz="1097278" rtl="0" eaLnBrk="1" fontAlgn="auto" latin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2000" kern="1200" spc="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4pPr>
                <a:lvl5pPr marL="1210163" marR="0" indent="0" algn="l" defTabSz="1097278" rtl="0" eaLnBrk="1" fontAlgn="auto" latin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2000" kern="1200" spc="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5pPr>
                <a:lvl6pPr marL="3017513" indent="-274320" algn="l" defTabSz="109727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35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566153" indent="-274320" algn="l" defTabSz="109727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35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114792" indent="-274320" algn="l" defTabSz="109727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35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663432" indent="-274320" algn="l" defTabSz="109727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35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200"/>
                  </a:spcBef>
                </a:pPr>
                <a:r>
                  <a:rPr lang="en-US" altLang="ko-KR" sz="4000" dirty="0">
                    <a:latin typeface="Consolas" panose="020B0609020204030204" pitchFamily="49" charset="0"/>
                  </a:rPr>
                  <a:t>y = Ax + 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4800" dirty="0">
                            <a:latin typeface="Consolas" panose="020B0609020204030204" pitchFamily="49" charset="0"/>
                          </a:rPr>
                          <m:t>x</m:t>
                        </m:r>
                      </m:e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>
                    <a:latin typeface="Consolas" panose="020B0609020204030204" pitchFamily="49" charset="0"/>
                  </a:rPr>
                  <a:t> + C</a:t>
                </a:r>
              </a:p>
            </p:txBody>
          </p:sp>
        </mc:Choice>
        <mc:Fallback xmlns="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F9997C53-BBCF-4B7C-8518-B28A634EA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487" y="3466790"/>
                <a:ext cx="5175884" cy="738664"/>
              </a:xfrm>
              <a:prstGeom prst="rect">
                <a:avLst/>
              </a:prstGeom>
              <a:blipFill>
                <a:blip r:embed="rId2"/>
                <a:stretch>
                  <a:fillRect l="-3180" t="-16529" b="-28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로봇">
            <a:extLst>
              <a:ext uri="{FF2B5EF4-FFF2-40B4-BE49-F238E27FC236}">
                <a16:creationId xmlns:a16="http://schemas.microsoft.com/office/drawing/2014/main" id="{436DC9C6-33F2-469E-87D3-0F9E6D872C27}"/>
              </a:ext>
            </a:extLst>
          </p:cNvPr>
          <p:cNvSpPr/>
          <p:nvPr/>
        </p:nvSpPr>
        <p:spPr>
          <a:xfrm rot="19611761">
            <a:off x="9618905" y="3052734"/>
            <a:ext cx="979818" cy="1464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7636" y="0"/>
                </a:moveTo>
                <a:cubicBezTo>
                  <a:pt x="7308" y="0"/>
                  <a:pt x="7042" y="178"/>
                  <a:pt x="7042" y="398"/>
                </a:cubicBezTo>
                <a:lnTo>
                  <a:pt x="7042" y="1269"/>
                </a:lnTo>
                <a:cubicBezTo>
                  <a:pt x="7042" y="1360"/>
                  <a:pt x="6932" y="1434"/>
                  <a:pt x="6796" y="1434"/>
                </a:cubicBezTo>
                <a:lnTo>
                  <a:pt x="6444" y="1434"/>
                </a:lnTo>
                <a:cubicBezTo>
                  <a:pt x="6308" y="1434"/>
                  <a:pt x="6197" y="1509"/>
                  <a:pt x="6197" y="1600"/>
                </a:cubicBezTo>
                <a:lnTo>
                  <a:pt x="6197" y="2450"/>
                </a:lnTo>
                <a:cubicBezTo>
                  <a:pt x="6197" y="2541"/>
                  <a:pt x="6308" y="2614"/>
                  <a:pt x="6444" y="2614"/>
                </a:cubicBezTo>
                <a:lnTo>
                  <a:pt x="6796" y="2614"/>
                </a:lnTo>
                <a:cubicBezTo>
                  <a:pt x="6932" y="2614"/>
                  <a:pt x="7042" y="2688"/>
                  <a:pt x="7042" y="2779"/>
                </a:cubicBezTo>
                <a:lnTo>
                  <a:pt x="7042" y="4048"/>
                </a:lnTo>
                <a:lnTo>
                  <a:pt x="4708" y="4048"/>
                </a:lnTo>
                <a:cubicBezTo>
                  <a:pt x="4373" y="4048"/>
                  <a:pt x="4102" y="4230"/>
                  <a:pt x="4102" y="4455"/>
                </a:cubicBezTo>
                <a:lnTo>
                  <a:pt x="4102" y="5592"/>
                </a:lnTo>
                <a:lnTo>
                  <a:pt x="3470" y="5592"/>
                </a:lnTo>
                <a:lnTo>
                  <a:pt x="3470" y="5197"/>
                </a:lnTo>
                <a:cubicBezTo>
                  <a:pt x="3470" y="5006"/>
                  <a:pt x="3238" y="4850"/>
                  <a:pt x="2952" y="4850"/>
                </a:cubicBezTo>
                <a:lnTo>
                  <a:pt x="575" y="4850"/>
                </a:lnTo>
                <a:cubicBezTo>
                  <a:pt x="289" y="4850"/>
                  <a:pt x="57" y="5006"/>
                  <a:pt x="57" y="5197"/>
                </a:cubicBezTo>
                <a:lnTo>
                  <a:pt x="57" y="9364"/>
                </a:lnTo>
                <a:cubicBezTo>
                  <a:pt x="57" y="9530"/>
                  <a:pt x="233" y="9669"/>
                  <a:pt x="464" y="9703"/>
                </a:cubicBezTo>
                <a:lnTo>
                  <a:pt x="464" y="10395"/>
                </a:lnTo>
                <a:cubicBezTo>
                  <a:pt x="233" y="10429"/>
                  <a:pt x="57" y="10568"/>
                  <a:pt x="57" y="10734"/>
                </a:cubicBezTo>
                <a:lnTo>
                  <a:pt x="57" y="13326"/>
                </a:lnTo>
                <a:cubicBezTo>
                  <a:pt x="57" y="13518"/>
                  <a:pt x="290" y="13672"/>
                  <a:pt x="575" y="13672"/>
                </a:cubicBezTo>
                <a:lnTo>
                  <a:pt x="771" y="13672"/>
                </a:lnTo>
                <a:lnTo>
                  <a:pt x="117" y="14205"/>
                </a:lnTo>
                <a:cubicBezTo>
                  <a:pt x="10" y="14293"/>
                  <a:pt x="-27" y="14412"/>
                  <a:pt x="19" y="14521"/>
                </a:cubicBezTo>
                <a:lnTo>
                  <a:pt x="480" y="15614"/>
                </a:lnTo>
                <a:cubicBezTo>
                  <a:pt x="506" y="15676"/>
                  <a:pt x="590" y="15719"/>
                  <a:pt x="686" y="15719"/>
                </a:cubicBezTo>
                <a:lnTo>
                  <a:pt x="1020" y="15719"/>
                </a:lnTo>
                <a:cubicBezTo>
                  <a:pt x="1138" y="15719"/>
                  <a:pt x="1234" y="15655"/>
                  <a:pt x="1234" y="15576"/>
                </a:cubicBezTo>
                <a:lnTo>
                  <a:pt x="1234" y="14788"/>
                </a:lnTo>
                <a:cubicBezTo>
                  <a:pt x="1234" y="14591"/>
                  <a:pt x="1472" y="14431"/>
                  <a:pt x="1765" y="14431"/>
                </a:cubicBezTo>
                <a:cubicBezTo>
                  <a:pt x="2058" y="14431"/>
                  <a:pt x="2293" y="14591"/>
                  <a:pt x="2293" y="14788"/>
                </a:cubicBezTo>
                <a:lnTo>
                  <a:pt x="2293" y="15576"/>
                </a:lnTo>
                <a:cubicBezTo>
                  <a:pt x="2293" y="15655"/>
                  <a:pt x="2389" y="15719"/>
                  <a:pt x="2507" y="15719"/>
                </a:cubicBezTo>
                <a:lnTo>
                  <a:pt x="2842" y="15719"/>
                </a:lnTo>
                <a:cubicBezTo>
                  <a:pt x="2937" y="15719"/>
                  <a:pt x="3022" y="15676"/>
                  <a:pt x="3048" y="15614"/>
                </a:cubicBezTo>
                <a:lnTo>
                  <a:pt x="3508" y="14521"/>
                </a:lnTo>
                <a:cubicBezTo>
                  <a:pt x="3554" y="14412"/>
                  <a:pt x="3518" y="14293"/>
                  <a:pt x="3410" y="14205"/>
                </a:cubicBezTo>
                <a:lnTo>
                  <a:pt x="2756" y="13672"/>
                </a:lnTo>
                <a:lnTo>
                  <a:pt x="2952" y="13672"/>
                </a:lnTo>
                <a:cubicBezTo>
                  <a:pt x="3238" y="13672"/>
                  <a:pt x="3470" y="13518"/>
                  <a:pt x="3470" y="13326"/>
                </a:cubicBezTo>
                <a:lnTo>
                  <a:pt x="3470" y="10734"/>
                </a:lnTo>
                <a:cubicBezTo>
                  <a:pt x="3470" y="10568"/>
                  <a:pt x="3297" y="10429"/>
                  <a:pt x="3065" y="10395"/>
                </a:cubicBezTo>
                <a:lnTo>
                  <a:pt x="3065" y="9703"/>
                </a:lnTo>
                <a:cubicBezTo>
                  <a:pt x="3297" y="9669"/>
                  <a:pt x="3470" y="9530"/>
                  <a:pt x="3470" y="9364"/>
                </a:cubicBezTo>
                <a:lnTo>
                  <a:pt x="3470" y="7843"/>
                </a:lnTo>
                <a:lnTo>
                  <a:pt x="4102" y="7843"/>
                </a:lnTo>
                <a:lnTo>
                  <a:pt x="4102" y="13265"/>
                </a:lnTo>
                <a:cubicBezTo>
                  <a:pt x="4102" y="13490"/>
                  <a:pt x="4373" y="13672"/>
                  <a:pt x="4708" y="13672"/>
                </a:cubicBezTo>
                <a:lnTo>
                  <a:pt x="5367" y="13672"/>
                </a:lnTo>
                <a:lnTo>
                  <a:pt x="5367" y="19636"/>
                </a:lnTo>
                <a:cubicBezTo>
                  <a:pt x="5367" y="19764"/>
                  <a:pt x="5302" y="19890"/>
                  <a:pt x="5186" y="19992"/>
                </a:cubicBezTo>
                <a:lnTo>
                  <a:pt x="4326" y="20751"/>
                </a:lnTo>
                <a:cubicBezTo>
                  <a:pt x="4210" y="20853"/>
                  <a:pt x="4145" y="20979"/>
                  <a:pt x="4145" y="21107"/>
                </a:cubicBezTo>
                <a:lnTo>
                  <a:pt x="4145" y="21327"/>
                </a:lnTo>
                <a:cubicBezTo>
                  <a:pt x="4145" y="21477"/>
                  <a:pt x="4328" y="21600"/>
                  <a:pt x="4552" y="21600"/>
                </a:cubicBezTo>
                <a:lnTo>
                  <a:pt x="9040" y="21600"/>
                </a:lnTo>
                <a:cubicBezTo>
                  <a:pt x="9264" y="21600"/>
                  <a:pt x="9447" y="21477"/>
                  <a:pt x="9447" y="21327"/>
                </a:cubicBezTo>
                <a:lnTo>
                  <a:pt x="9447" y="13672"/>
                </a:lnTo>
                <a:lnTo>
                  <a:pt x="12099" y="13672"/>
                </a:lnTo>
                <a:lnTo>
                  <a:pt x="12099" y="21327"/>
                </a:lnTo>
                <a:cubicBezTo>
                  <a:pt x="12099" y="21477"/>
                  <a:pt x="12282" y="21600"/>
                  <a:pt x="12506" y="21600"/>
                </a:cubicBezTo>
                <a:lnTo>
                  <a:pt x="16994" y="21600"/>
                </a:lnTo>
                <a:cubicBezTo>
                  <a:pt x="17218" y="21600"/>
                  <a:pt x="17399" y="21477"/>
                  <a:pt x="17399" y="21327"/>
                </a:cubicBezTo>
                <a:lnTo>
                  <a:pt x="17399" y="21107"/>
                </a:lnTo>
                <a:cubicBezTo>
                  <a:pt x="17399" y="20979"/>
                  <a:pt x="17336" y="20853"/>
                  <a:pt x="17220" y="20751"/>
                </a:cubicBezTo>
                <a:lnTo>
                  <a:pt x="16357" y="19992"/>
                </a:lnTo>
                <a:cubicBezTo>
                  <a:pt x="16241" y="19890"/>
                  <a:pt x="16179" y="19764"/>
                  <a:pt x="16179" y="19636"/>
                </a:cubicBezTo>
                <a:lnTo>
                  <a:pt x="16179" y="13672"/>
                </a:lnTo>
                <a:lnTo>
                  <a:pt x="16838" y="13672"/>
                </a:lnTo>
                <a:cubicBezTo>
                  <a:pt x="17173" y="13672"/>
                  <a:pt x="17444" y="13490"/>
                  <a:pt x="17444" y="13265"/>
                </a:cubicBezTo>
                <a:lnTo>
                  <a:pt x="17444" y="7843"/>
                </a:lnTo>
                <a:lnTo>
                  <a:pt x="18075" y="7843"/>
                </a:lnTo>
                <a:lnTo>
                  <a:pt x="18075" y="9364"/>
                </a:lnTo>
                <a:cubicBezTo>
                  <a:pt x="18075" y="9530"/>
                  <a:pt x="18249" y="9669"/>
                  <a:pt x="18480" y="9703"/>
                </a:cubicBezTo>
                <a:lnTo>
                  <a:pt x="18480" y="10395"/>
                </a:lnTo>
                <a:cubicBezTo>
                  <a:pt x="18249" y="10429"/>
                  <a:pt x="18075" y="10568"/>
                  <a:pt x="18075" y="10734"/>
                </a:cubicBezTo>
                <a:lnTo>
                  <a:pt x="18075" y="13326"/>
                </a:lnTo>
                <a:cubicBezTo>
                  <a:pt x="18075" y="13518"/>
                  <a:pt x="18308" y="13672"/>
                  <a:pt x="18594" y="13672"/>
                </a:cubicBezTo>
                <a:lnTo>
                  <a:pt x="18790" y="13672"/>
                </a:lnTo>
                <a:lnTo>
                  <a:pt x="18136" y="14205"/>
                </a:lnTo>
                <a:cubicBezTo>
                  <a:pt x="18028" y="14293"/>
                  <a:pt x="17991" y="14412"/>
                  <a:pt x="18038" y="14521"/>
                </a:cubicBezTo>
                <a:lnTo>
                  <a:pt x="18498" y="15614"/>
                </a:lnTo>
                <a:cubicBezTo>
                  <a:pt x="18524" y="15676"/>
                  <a:pt x="18609" y="15719"/>
                  <a:pt x="18704" y="15719"/>
                </a:cubicBezTo>
                <a:lnTo>
                  <a:pt x="19039" y="15719"/>
                </a:lnTo>
                <a:cubicBezTo>
                  <a:pt x="19157" y="15719"/>
                  <a:pt x="19250" y="15655"/>
                  <a:pt x="19250" y="15576"/>
                </a:cubicBezTo>
                <a:lnTo>
                  <a:pt x="19250" y="14788"/>
                </a:lnTo>
                <a:cubicBezTo>
                  <a:pt x="19250" y="14591"/>
                  <a:pt x="19488" y="14431"/>
                  <a:pt x="19781" y="14431"/>
                </a:cubicBezTo>
                <a:cubicBezTo>
                  <a:pt x="20074" y="14431"/>
                  <a:pt x="20312" y="14591"/>
                  <a:pt x="20312" y="14788"/>
                </a:cubicBezTo>
                <a:lnTo>
                  <a:pt x="20312" y="15576"/>
                </a:lnTo>
                <a:cubicBezTo>
                  <a:pt x="20312" y="15655"/>
                  <a:pt x="20408" y="15719"/>
                  <a:pt x="20525" y="15719"/>
                </a:cubicBezTo>
                <a:lnTo>
                  <a:pt x="20860" y="15719"/>
                </a:lnTo>
                <a:cubicBezTo>
                  <a:pt x="20955" y="15719"/>
                  <a:pt x="21038" y="15676"/>
                  <a:pt x="21064" y="15614"/>
                </a:cubicBezTo>
                <a:lnTo>
                  <a:pt x="21527" y="14521"/>
                </a:lnTo>
                <a:cubicBezTo>
                  <a:pt x="21573" y="14412"/>
                  <a:pt x="21536" y="14293"/>
                  <a:pt x="21429" y="14205"/>
                </a:cubicBezTo>
                <a:lnTo>
                  <a:pt x="20775" y="13672"/>
                </a:lnTo>
                <a:lnTo>
                  <a:pt x="20971" y="13672"/>
                </a:lnTo>
                <a:cubicBezTo>
                  <a:pt x="21256" y="13672"/>
                  <a:pt x="21489" y="13518"/>
                  <a:pt x="21489" y="13326"/>
                </a:cubicBezTo>
                <a:lnTo>
                  <a:pt x="21489" y="10734"/>
                </a:lnTo>
                <a:cubicBezTo>
                  <a:pt x="21489" y="10568"/>
                  <a:pt x="21313" y="10429"/>
                  <a:pt x="21081" y="10395"/>
                </a:cubicBezTo>
                <a:lnTo>
                  <a:pt x="21081" y="9703"/>
                </a:lnTo>
                <a:cubicBezTo>
                  <a:pt x="21313" y="9669"/>
                  <a:pt x="21489" y="9530"/>
                  <a:pt x="21489" y="9364"/>
                </a:cubicBezTo>
                <a:lnTo>
                  <a:pt x="21489" y="5197"/>
                </a:lnTo>
                <a:cubicBezTo>
                  <a:pt x="21489" y="5006"/>
                  <a:pt x="21256" y="4850"/>
                  <a:pt x="20971" y="4850"/>
                </a:cubicBezTo>
                <a:lnTo>
                  <a:pt x="18594" y="4850"/>
                </a:lnTo>
                <a:cubicBezTo>
                  <a:pt x="18308" y="4850"/>
                  <a:pt x="18075" y="5006"/>
                  <a:pt x="18075" y="5197"/>
                </a:cubicBezTo>
                <a:lnTo>
                  <a:pt x="18075" y="5592"/>
                </a:lnTo>
                <a:lnTo>
                  <a:pt x="17444" y="5592"/>
                </a:lnTo>
                <a:lnTo>
                  <a:pt x="17444" y="4455"/>
                </a:lnTo>
                <a:cubicBezTo>
                  <a:pt x="17444" y="4230"/>
                  <a:pt x="17173" y="4048"/>
                  <a:pt x="16838" y="4048"/>
                </a:cubicBezTo>
                <a:lnTo>
                  <a:pt x="14503" y="4048"/>
                </a:lnTo>
                <a:lnTo>
                  <a:pt x="14503" y="2779"/>
                </a:lnTo>
                <a:cubicBezTo>
                  <a:pt x="14503" y="2688"/>
                  <a:pt x="14614" y="2614"/>
                  <a:pt x="14750" y="2614"/>
                </a:cubicBezTo>
                <a:lnTo>
                  <a:pt x="15102" y="2614"/>
                </a:lnTo>
                <a:cubicBezTo>
                  <a:pt x="15238" y="2614"/>
                  <a:pt x="15349" y="2541"/>
                  <a:pt x="15349" y="2450"/>
                </a:cubicBezTo>
                <a:lnTo>
                  <a:pt x="15349" y="1600"/>
                </a:lnTo>
                <a:cubicBezTo>
                  <a:pt x="15349" y="1509"/>
                  <a:pt x="15238" y="1434"/>
                  <a:pt x="15102" y="1434"/>
                </a:cubicBezTo>
                <a:lnTo>
                  <a:pt x="14750" y="1434"/>
                </a:lnTo>
                <a:cubicBezTo>
                  <a:pt x="14614" y="1434"/>
                  <a:pt x="14503" y="1360"/>
                  <a:pt x="14503" y="1269"/>
                </a:cubicBezTo>
                <a:lnTo>
                  <a:pt x="14503" y="398"/>
                </a:lnTo>
                <a:cubicBezTo>
                  <a:pt x="14503" y="178"/>
                  <a:pt x="14238" y="0"/>
                  <a:pt x="13910" y="0"/>
                </a:cubicBezTo>
                <a:lnTo>
                  <a:pt x="7636" y="0"/>
                </a:lnTo>
                <a:close/>
                <a:moveTo>
                  <a:pt x="9228" y="1434"/>
                </a:moveTo>
                <a:cubicBezTo>
                  <a:pt x="9713" y="1434"/>
                  <a:pt x="10106" y="1700"/>
                  <a:pt x="10106" y="2025"/>
                </a:cubicBezTo>
                <a:cubicBezTo>
                  <a:pt x="10106" y="2350"/>
                  <a:pt x="9713" y="2614"/>
                  <a:pt x="9228" y="2614"/>
                </a:cubicBezTo>
                <a:cubicBezTo>
                  <a:pt x="8743" y="2614"/>
                  <a:pt x="8351" y="2350"/>
                  <a:pt x="8351" y="2025"/>
                </a:cubicBezTo>
                <a:cubicBezTo>
                  <a:pt x="8351" y="1700"/>
                  <a:pt x="8743" y="1434"/>
                  <a:pt x="9228" y="1434"/>
                </a:cubicBezTo>
                <a:close/>
                <a:moveTo>
                  <a:pt x="12317" y="1434"/>
                </a:moveTo>
                <a:cubicBezTo>
                  <a:pt x="12802" y="1434"/>
                  <a:pt x="13195" y="1700"/>
                  <a:pt x="13195" y="2025"/>
                </a:cubicBezTo>
                <a:cubicBezTo>
                  <a:pt x="13195" y="2350"/>
                  <a:pt x="12802" y="2614"/>
                  <a:pt x="12317" y="2614"/>
                </a:cubicBezTo>
                <a:cubicBezTo>
                  <a:pt x="11832" y="2614"/>
                  <a:pt x="11440" y="2350"/>
                  <a:pt x="11440" y="2025"/>
                </a:cubicBezTo>
                <a:cubicBezTo>
                  <a:pt x="11440" y="1700"/>
                  <a:pt x="11832" y="1434"/>
                  <a:pt x="12317" y="1434"/>
                </a:cubicBezTo>
                <a:close/>
                <a:moveTo>
                  <a:pt x="8091" y="5474"/>
                </a:moveTo>
                <a:lnTo>
                  <a:pt x="13454" y="5474"/>
                </a:lnTo>
                <a:lnTo>
                  <a:pt x="13454" y="7795"/>
                </a:lnTo>
                <a:lnTo>
                  <a:pt x="8091" y="7795"/>
                </a:lnTo>
                <a:lnTo>
                  <a:pt x="8091" y="5474"/>
                </a:lnTo>
                <a:close/>
                <a:moveTo>
                  <a:pt x="8688" y="8716"/>
                </a:moveTo>
                <a:cubicBezTo>
                  <a:pt x="9016" y="8716"/>
                  <a:pt x="9281" y="8895"/>
                  <a:pt x="9281" y="9116"/>
                </a:cubicBezTo>
                <a:cubicBezTo>
                  <a:pt x="9281" y="9336"/>
                  <a:pt x="9016" y="9514"/>
                  <a:pt x="8688" y="9514"/>
                </a:cubicBezTo>
                <a:cubicBezTo>
                  <a:pt x="8359" y="9514"/>
                  <a:pt x="8091" y="9336"/>
                  <a:pt x="8091" y="9116"/>
                </a:cubicBezTo>
                <a:cubicBezTo>
                  <a:pt x="8091" y="8895"/>
                  <a:pt x="8359" y="8716"/>
                  <a:pt x="8688" y="8716"/>
                </a:cubicBezTo>
                <a:close/>
                <a:moveTo>
                  <a:pt x="10773" y="8716"/>
                </a:moveTo>
                <a:cubicBezTo>
                  <a:pt x="11102" y="8716"/>
                  <a:pt x="11369" y="8895"/>
                  <a:pt x="11369" y="9116"/>
                </a:cubicBezTo>
                <a:cubicBezTo>
                  <a:pt x="11369" y="9336"/>
                  <a:pt x="11102" y="9514"/>
                  <a:pt x="10773" y="9514"/>
                </a:cubicBezTo>
                <a:cubicBezTo>
                  <a:pt x="10444" y="9514"/>
                  <a:pt x="10177" y="9336"/>
                  <a:pt x="10177" y="9116"/>
                </a:cubicBezTo>
                <a:cubicBezTo>
                  <a:pt x="10177" y="8895"/>
                  <a:pt x="10444" y="8716"/>
                  <a:pt x="10773" y="8716"/>
                </a:cubicBezTo>
                <a:close/>
                <a:moveTo>
                  <a:pt x="12858" y="8716"/>
                </a:moveTo>
                <a:cubicBezTo>
                  <a:pt x="13187" y="8716"/>
                  <a:pt x="13454" y="8895"/>
                  <a:pt x="13454" y="9116"/>
                </a:cubicBezTo>
                <a:cubicBezTo>
                  <a:pt x="13454" y="9336"/>
                  <a:pt x="13187" y="9514"/>
                  <a:pt x="12858" y="9514"/>
                </a:cubicBezTo>
                <a:cubicBezTo>
                  <a:pt x="12530" y="9514"/>
                  <a:pt x="12265" y="9336"/>
                  <a:pt x="12265" y="9116"/>
                </a:cubicBezTo>
                <a:cubicBezTo>
                  <a:pt x="12265" y="8895"/>
                  <a:pt x="12530" y="8716"/>
                  <a:pt x="12858" y="8716"/>
                </a:cubicBezTo>
                <a:close/>
                <a:moveTo>
                  <a:pt x="10773" y="10277"/>
                </a:moveTo>
                <a:cubicBezTo>
                  <a:pt x="11801" y="10277"/>
                  <a:pt x="12768" y="10545"/>
                  <a:pt x="13495" y="11033"/>
                </a:cubicBezTo>
                <a:lnTo>
                  <a:pt x="11917" y="12093"/>
                </a:lnTo>
                <a:cubicBezTo>
                  <a:pt x="11612" y="11888"/>
                  <a:pt x="11205" y="11774"/>
                  <a:pt x="10773" y="11774"/>
                </a:cubicBezTo>
                <a:cubicBezTo>
                  <a:pt x="10341" y="11774"/>
                  <a:pt x="9934" y="11888"/>
                  <a:pt x="9628" y="12093"/>
                </a:cubicBezTo>
                <a:lnTo>
                  <a:pt x="8051" y="11033"/>
                </a:lnTo>
                <a:cubicBezTo>
                  <a:pt x="8778" y="10545"/>
                  <a:pt x="9745" y="10277"/>
                  <a:pt x="10773" y="10277"/>
                </a:cubicBezTo>
                <a:close/>
              </a:path>
            </a:pathLst>
          </a:custGeom>
          <a:solidFill>
            <a:srgbClr val="FE96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200"/>
          </a:p>
        </p:txBody>
      </p:sp>
      <p:sp>
        <p:nvSpPr>
          <p:cNvPr id="11" name="타원형 설명선 12">
            <a:extLst>
              <a:ext uri="{FF2B5EF4-FFF2-40B4-BE49-F238E27FC236}">
                <a16:creationId xmlns:a16="http://schemas.microsoft.com/office/drawing/2014/main" id="{685B28A5-C360-40E3-BFFC-8ABE298D38D8}"/>
              </a:ext>
            </a:extLst>
          </p:cNvPr>
          <p:cNvSpPr/>
          <p:nvPr/>
        </p:nvSpPr>
        <p:spPr bwMode="auto">
          <a:xfrm rot="19611761">
            <a:off x="9298358" y="2423290"/>
            <a:ext cx="605641" cy="522514"/>
          </a:xfrm>
          <a:prstGeom prst="wedgeEllipseCallout">
            <a:avLst/>
          </a:prstGeom>
          <a:solidFill>
            <a:srgbClr val="FE96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</a:rPr>
              <a:t>2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12" name="로봇">
            <a:extLst>
              <a:ext uri="{FF2B5EF4-FFF2-40B4-BE49-F238E27FC236}">
                <a16:creationId xmlns:a16="http://schemas.microsoft.com/office/drawing/2014/main" id="{E82E3BF1-E540-48EF-96D6-C2B1A2CE0304}"/>
              </a:ext>
            </a:extLst>
          </p:cNvPr>
          <p:cNvSpPr/>
          <p:nvPr/>
        </p:nvSpPr>
        <p:spPr>
          <a:xfrm rot="1590760">
            <a:off x="5643089" y="4960930"/>
            <a:ext cx="979818" cy="1464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7636" y="0"/>
                </a:moveTo>
                <a:cubicBezTo>
                  <a:pt x="7308" y="0"/>
                  <a:pt x="7042" y="178"/>
                  <a:pt x="7042" y="398"/>
                </a:cubicBezTo>
                <a:lnTo>
                  <a:pt x="7042" y="1269"/>
                </a:lnTo>
                <a:cubicBezTo>
                  <a:pt x="7042" y="1360"/>
                  <a:pt x="6932" y="1434"/>
                  <a:pt x="6796" y="1434"/>
                </a:cubicBezTo>
                <a:lnTo>
                  <a:pt x="6444" y="1434"/>
                </a:lnTo>
                <a:cubicBezTo>
                  <a:pt x="6308" y="1434"/>
                  <a:pt x="6197" y="1509"/>
                  <a:pt x="6197" y="1600"/>
                </a:cubicBezTo>
                <a:lnTo>
                  <a:pt x="6197" y="2450"/>
                </a:lnTo>
                <a:cubicBezTo>
                  <a:pt x="6197" y="2541"/>
                  <a:pt x="6308" y="2614"/>
                  <a:pt x="6444" y="2614"/>
                </a:cubicBezTo>
                <a:lnTo>
                  <a:pt x="6796" y="2614"/>
                </a:lnTo>
                <a:cubicBezTo>
                  <a:pt x="6932" y="2614"/>
                  <a:pt x="7042" y="2688"/>
                  <a:pt x="7042" y="2779"/>
                </a:cubicBezTo>
                <a:lnTo>
                  <a:pt x="7042" y="4048"/>
                </a:lnTo>
                <a:lnTo>
                  <a:pt x="4708" y="4048"/>
                </a:lnTo>
                <a:cubicBezTo>
                  <a:pt x="4373" y="4048"/>
                  <a:pt x="4102" y="4230"/>
                  <a:pt x="4102" y="4455"/>
                </a:cubicBezTo>
                <a:lnTo>
                  <a:pt x="4102" y="5592"/>
                </a:lnTo>
                <a:lnTo>
                  <a:pt x="3470" y="5592"/>
                </a:lnTo>
                <a:lnTo>
                  <a:pt x="3470" y="5197"/>
                </a:lnTo>
                <a:cubicBezTo>
                  <a:pt x="3470" y="5006"/>
                  <a:pt x="3238" y="4850"/>
                  <a:pt x="2952" y="4850"/>
                </a:cubicBezTo>
                <a:lnTo>
                  <a:pt x="575" y="4850"/>
                </a:lnTo>
                <a:cubicBezTo>
                  <a:pt x="289" y="4850"/>
                  <a:pt x="57" y="5006"/>
                  <a:pt x="57" y="5197"/>
                </a:cubicBezTo>
                <a:lnTo>
                  <a:pt x="57" y="9364"/>
                </a:lnTo>
                <a:cubicBezTo>
                  <a:pt x="57" y="9530"/>
                  <a:pt x="233" y="9669"/>
                  <a:pt x="464" y="9703"/>
                </a:cubicBezTo>
                <a:lnTo>
                  <a:pt x="464" y="10395"/>
                </a:lnTo>
                <a:cubicBezTo>
                  <a:pt x="233" y="10429"/>
                  <a:pt x="57" y="10568"/>
                  <a:pt x="57" y="10734"/>
                </a:cubicBezTo>
                <a:lnTo>
                  <a:pt x="57" y="13326"/>
                </a:lnTo>
                <a:cubicBezTo>
                  <a:pt x="57" y="13518"/>
                  <a:pt x="290" y="13672"/>
                  <a:pt x="575" y="13672"/>
                </a:cubicBezTo>
                <a:lnTo>
                  <a:pt x="771" y="13672"/>
                </a:lnTo>
                <a:lnTo>
                  <a:pt x="117" y="14205"/>
                </a:lnTo>
                <a:cubicBezTo>
                  <a:pt x="10" y="14293"/>
                  <a:pt x="-27" y="14412"/>
                  <a:pt x="19" y="14521"/>
                </a:cubicBezTo>
                <a:lnTo>
                  <a:pt x="480" y="15614"/>
                </a:lnTo>
                <a:cubicBezTo>
                  <a:pt x="506" y="15676"/>
                  <a:pt x="590" y="15719"/>
                  <a:pt x="686" y="15719"/>
                </a:cubicBezTo>
                <a:lnTo>
                  <a:pt x="1020" y="15719"/>
                </a:lnTo>
                <a:cubicBezTo>
                  <a:pt x="1138" y="15719"/>
                  <a:pt x="1234" y="15655"/>
                  <a:pt x="1234" y="15576"/>
                </a:cubicBezTo>
                <a:lnTo>
                  <a:pt x="1234" y="14788"/>
                </a:lnTo>
                <a:cubicBezTo>
                  <a:pt x="1234" y="14591"/>
                  <a:pt x="1472" y="14431"/>
                  <a:pt x="1765" y="14431"/>
                </a:cubicBezTo>
                <a:cubicBezTo>
                  <a:pt x="2058" y="14431"/>
                  <a:pt x="2293" y="14591"/>
                  <a:pt x="2293" y="14788"/>
                </a:cubicBezTo>
                <a:lnTo>
                  <a:pt x="2293" y="15576"/>
                </a:lnTo>
                <a:cubicBezTo>
                  <a:pt x="2293" y="15655"/>
                  <a:pt x="2389" y="15719"/>
                  <a:pt x="2507" y="15719"/>
                </a:cubicBezTo>
                <a:lnTo>
                  <a:pt x="2842" y="15719"/>
                </a:lnTo>
                <a:cubicBezTo>
                  <a:pt x="2937" y="15719"/>
                  <a:pt x="3022" y="15676"/>
                  <a:pt x="3048" y="15614"/>
                </a:cubicBezTo>
                <a:lnTo>
                  <a:pt x="3508" y="14521"/>
                </a:lnTo>
                <a:cubicBezTo>
                  <a:pt x="3554" y="14412"/>
                  <a:pt x="3518" y="14293"/>
                  <a:pt x="3410" y="14205"/>
                </a:cubicBezTo>
                <a:lnTo>
                  <a:pt x="2756" y="13672"/>
                </a:lnTo>
                <a:lnTo>
                  <a:pt x="2952" y="13672"/>
                </a:lnTo>
                <a:cubicBezTo>
                  <a:pt x="3238" y="13672"/>
                  <a:pt x="3470" y="13518"/>
                  <a:pt x="3470" y="13326"/>
                </a:cubicBezTo>
                <a:lnTo>
                  <a:pt x="3470" y="10734"/>
                </a:lnTo>
                <a:cubicBezTo>
                  <a:pt x="3470" y="10568"/>
                  <a:pt x="3297" y="10429"/>
                  <a:pt x="3065" y="10395"/>
                </a:cubicBezTo>
                <a:lnTo>
                  <a:pt x="3065" y="9703"/>
                </a:lnTo>
                <a:cubicBezTo>
                  <a:pt x="3297" y="9669"/>
                  <a:pt x="3470" y="9530"/>
                  <a:pt x="3470" y="9364"/>
                </a:cubicBezTo>
                <a:lnTo>
                  <a:pt x="3470" y="7843"/>
                </a:lnTo>
                <a:lnTo>
                  <a:pt x="4102" y="7843"/>
                </a:lnTo>
                <a:lnTo>
                  <a:pt x="4102" y="13265"/>
                </a:lnTo>
                <a:cubicBezTo>
                  <a:pt x="4102" y="13490"/>
                  <a:pt x="4373" y="13672"/>
                  <a:pt x="4708" y="13672"/>
                </a:cubicBezTo>
                <a:lnTo>
                  <a:pt x="5367" y="13672"/>
                </a:lnTo>
                <a:lnTo>
                  <a:pt x="5367" y="19636"/>
                </a:lnTo>
                <a:cubicBezTo>
                  <a:pt x="5367" y="19764"/>
                  <a:pt x="5302" y="19890"/>
                  <a:pt x="5186" y="19992"/>
                </a:cubicBezTo>
                <a:lnTo>
                  <a:pt x="4326" y="20751"/>
                </a:lnTo>
                <a:cubicBezTo>
                  <a:pt x="4210" y="20853"/>
                  <a:pt x="4145" y="20979"/>
                  <a:pt x="4145" y="21107"/>
                </a:cubicBezTo>
                <a:lnTo>
                  <a:pt x="4145" y="21327"/>
                </a:lnTo>
                <a:cubicBezTo>
                  <a:pt x="4145" y="21477"/>
                  <a:pt x="4328" y="21600"/>
                  <a:pt x="4552" y="21600"/>
                </a:cubicBezTo>
                <a:lnTo>
                  <a:pt x="9040" y="21600"/>
                </a:lnTo>
                <a:cubicBezTo>
                  <a:pt x="9264" y="21600"/>
                  <a:pt x="9447" y="21477"/>
                  <a:pt x="9447" y="21327"/>
                </a:cubicBezTo>
                <a:lnTo>
                  <a:pt x="9447" y="13672"/>
                </a:lnTo>
                <a:lnTo>
                  <a:pt x="12099" y="13672"/>
                </a:lnTo>
                <a:lnTo>
                  <a:pt x="12099" y="21327"/>
                </a:lnTo>
                <a:cubicBezTo>
                  <a:pt x="12099" y="21477"/>
                  <a:pt x="12282" y="21600"/>
                  <a:pt x="12506" y="21600"/>
                </a:cubicBezTo>
                <a:lnTo>
                  <a:pt x="16994" y="21600"/>
                </a:lnTo>
                <a:cubicBezTo>
                  <a:pt x="17218" y="21600"/>
                  <a:pt x="17399" y="21477"/>
                  <a:pt x="17399" y="21327"/>
                </a:cubicBezTo>
                <a:lnTo>
                  <a:pt x="17399" y="21107"/>
                </a:lnTo>
                <a:cubicBezTo>
                  <a:pt x="17399" y="20979"/>
                  <a:pt x="17336" y="20853"/>
                  <a:pt x="17220" y="20751"/>
                </a:cubicBezTo>
                <a:lnTo>
                  <a:pt x="16357" y="19992"/>
                </a:lnTo>
                <a:cubicBezTo>
                  <a:pt x="16241" y="19890"/>
                  <a:pt x="16179" y="19764"/>
                  <a:pt x="16179" y="19636"/>
                </a:cubicBezTo>
                <a:lnTo>
                  <a:pt x="16179" y="13672"/>
                </a:lnTo>
                <a:lnTo>
                  <a:pt x="16838" y="13672"/>
                </a:lnTo>
                <a:cubicBezTo>
                  <a:pt x="17173" y="13672"/>
                  <a:pt x="17444" y="13490"/>
                  <a:pt x="17444" y="13265"/>
                </a:cubicBezTo>
                <a:lnTo>
                  <a:pt x="17444" y="7843"/>
                </a:lnTo>
                <a:lnTo>
                  <a:pt x="18075" y="7843"/>
                </a:lnTo>
                <a:lnTo>
                  <a:pt x="18075" y="9364"/>
                </a:lnTo>
                <a:cubicBezTo>
                  <a:pt x="18075" y="9530"/>
                  <a:pt x="18249" y="9669"/>
                  <a:pt x="18480" y="9703"/>
                </a:cubicBezTo>
                <a:lnTo>
                  <a:pt x="18480" y="10395"/>
                </a:lnTo>
                <a:cubicBezTo>
                  <a:pt x="18249" y="10429"/>
                  <a:pt x="18075" y="10568"/>
                  <a:pt x="18075" y="10734"/>
                </a:cubicBezTo>
                <a:lnTo>
                  <a:pt x="18075" y="13326"/>
                </a:lnTo>
                <a:cubicBezTo>
                  <a:pt x="18075" y="13518"/>
                  <a:pt x="18308" y="13672"/>
                  <a:pt x="18594" y="13672"/>
                </a:cubicBezTo>
                <a:lnTo>
                  <a:pt x="18790" y="13672"/>
                </a:lnTo>
                <a:lnTo>
                  <a:pt x="18136" y="14205"/>
                </a:lnTo>
                <a:cubicBezTo>
                  <a:pt x="18028" y="14293"/>
                  <a:pt x="17991" y="14412"/>
                  <a:pt x="18038" y="14521"/>
                </a:cubicBezTo>
                <a:lnTo>
                  <a:pt x="18498" y="15614"/>
                </a:lnTo>
                <a:cubicBezTo>
                  <a:pt x="18524" y="15676"/>
                  <a:pt x="18609" y="15719"/>
                  <a:pt x="18704" y="15719"/>
                </a:cubicBezTo>
                <a:lnTo>
                  <a:pt x="19039" y="15719"/>
                </a:lnTo>
                <a:cubicBezTo>
                  <a:pt x="19157" y="15719"/>
                  <a:pt x="19250" y="15655"/>
                  <a:pt x="19250" y="15576"/>
                </a:cubicBezTo>
                <a:lnTo>
                  <a:pt x="19250" y="14788"/>
                </a:lnTo>
                <a:cubicBezTo>
                  <a:pt x="19250" y="14591"/>
                  <a:pt x="19488" y="14431"/>
                  <a:pt x="19781" y="14431"/>
                </a:cubicBezTo>
                <a:cubicBezTo>
                  <a:pt x="20074" y="14431"/>
                  <a:pt x="20312" y="14591"/>
                  <a:pt x="20312" y="14788"/>
                </a:cubicBezTo>
                <a:lnTo>
                  <a:pt x="20312" y="15576"/>
                </a:lnTo>
                <a:cubicBezTo>
                  <a:pt x="20312" y="15655"/>
                  <a:pt x="20408" y="15719"/>
                  <a:pt x="20525" y="15719"/>
                </a:cubicBezTo>
                <a:lnTo>
                  <a:pt x="20860" y="15719"/>
                </a:lnTo>
                <a:cubicBezTo>
                  <a:pt x="20955" y="15719"/>
                  <a:pt x="21038" y="15676"/>
                  <a:pt x="21064" y="15614"/>
                </a:cubicBezTo>
                <a:lnTo>
                  <a:pt x="21527" y="14521"/>
                </a:lnTo>
                <a:cubicBezTo>
                  <a:pt x="21573" y="14412"/>
                  <a:pt x="21536" y="14293"/>
                  <a:pt x="21429" y="14205"/>
                </a:cubicBezTo>
                <a:lnTo>
                  <a:pt x="20775" y="13672"/>
                </a:lnTo>
                <a:lnTo>
                  <a:pt x="20971" y="13672"/>
                </a:lnTo>
                <a:cubicBezTo>
                  <a:pt x="21256" y="13672"/>
                  <a:pt x="21489" y="13518"/>
                  <a:pt x="21489" y="13326"/>
                </a:cubicBezTo>
                <a:lnTo>
                  <a:pt x="21489" y="10734"/>
                </a:lnTo>
                <a:cubicBezTo>
                  <a:pt x="21489" y="10568"/>
                  <a:pt x="21313" y="10429"/>
                  <a:pt x="21081" y="10395"/>
                </a:cubicBezTo>
                <a:lnTo>
                  <a:pt x="21081" y="9703"/>
                </a:lnTo>
                <a:cubicBezTo>
                  <a:pt x="21313" y="9669"/>
                  <a:pt x="21489" y="9530"/>
                  <a:pt x="21489" y="9364"/>
                </a:cubicBezTo>
                <a:lnTo>
                  <a:pt x="21489" y="5197"/>
                </a:lnTo>
                <a:cubicBezTo>
                  <a:pt x="21489" y="5006"/>
                  <a:pt x="21256" y="4850"/>
                  <a:pt x="20971" y="4850"/>
                </a:cubicBezTo>
                <a:lnTo>
                  <a:pt x="18594" y="4850"/>
                </a:lnTo>
                <a:cubicBezTo>
                  <a:pt x="18308" y="4850"/>
                  <a:pt x="18075" y="5006"/>
                  <a:pt x="18075" y="5197"/>
                </a:cubicBezTo>
                <a:lnTo>
                  <a:pt x="18075" y="5592"/>
                </a:lnTo>
                <a:lnTo>
                  <a:pt x="17444" y="5592"/>
                </a:lnTo>
                <a:lnTo>
                  <a:pt x="17444" y="4455"/>
                </a:lnTo>
                <a:cubicBezTo>
                  <a:pt x="17444" y="4230"/>
                  <a:pt x="17173" y="4048"/>
                  <a:pt x="16838" y="4048"/>
                </a:cubicBezTo>
                <a:lnTo>
                  <a:pt x="14503" y="4048"/>
                </a:lnTo>
                <a:lnTo>
                  <a:pt x="14503" y="2779"/>
                </a:lnTo>
                <a:cubicBezTo>
                  <a:pt x="14503" y="2688"/>
                  <a:pt x="14614" y="2614"/>
                  <a:pt x="14750" y="2614"/>
                </a:cubicBezTo>
                <a:lnTo>
                  <a:pt x="15102" y="2614"/>
                </a:lnTo>
                <a:cubicBezTo>
                  <a:pt x="15238" y="2614"/>
                  <a:pt x="15349" y="2541"/>
                  <a:pt x="15349" y="2450"/>
                </a:cubicBezTo>
                <a:lnTo>
                  <a:pt x="15349" y="1600"/>
                </a:lnTo>
                <a:cubicBezTo>
                  <a:pt x="15349" y="1509"/>
                  <a:pt x="15238" y="1434"/>
                  <a:pt x="15102" y="1434"/>
                </a:cubicBezTo>
                <a:lnTo>
                  <a:pt x="14750" y="1434"/>
                </a:lnTo>
                <a:cubicBezTo>
                  <a:pt x="14614" y="1434"/>
                  <a:pt x="14503" y="1360"/>
                  <a:pt x="14503" y="1269"/>
                </a:cubicBezTo>
                <a:lnTo>
                  <a:pt x="14503" y="398"/>
                </a:lnTo>
                <a:cubicBezTo>
                  <a:pt x="14503" y="178"/>
                  <a:pt x="14238" y="0"/>
                  <a:pt x="13910" y="0"/>
                </a:cubicBezTo>
                <a:lnTo>
                  <a:pt x="7636" y="0"/>
                </a:lnTo>
                <a:close/>
                <a:moveTo>
                  <a:pt x="9228" y="1434"/>
                </a:moveTo>
                <a:cubicBezTo>
                  <a:pt x="9713" y="1434"/>
                  <a:pt x="10106" y="1700"/>
                  <a:pt x="10106" y="2025"/>
                </a:cubicBezTo>
                <a:cubicBezTo>
                  <a:pt x="10106" y="2350"/>
                  <a:pt x="9713" y="2614"/>
                  <a:pt x="9228" y="2614"/>
                </a:cubicBezTo>
                <a:cubicBezTo>
                  <a:pt x="8743" y="2614"/>
                  <a:pt x="8351" y="2350"/>
                  <a:pt x="8351" y="2025"/>
                </a:cubicBezTo>
                <a:cubicBezTo>
                  <a:pt x="8351" y="1700"/>
                  <a:pt x="8743" y="1434"/>
                  <a:pt x="9228" y="1434"/>
                </a:cubicBezTo>
                <a:close/>
                <a:moveTo>
                  <a:pt x="12317" y="1434"/>
                </a:moveTo>
                <a:cubicBezTo>
                  <a:pt x="12802" y="1434"/>
                  <a:pt x="13195" y="1700"/>
                  <a:pt x="13195" y="2025"/>
                </a:cubicBezTo>
                <a:cubicBezTo>
                  <a:pt x="13195" y="2350"/>
                  <a:pt x="12802" y="2614"/>
                  <a:pt x="12317" y="2614"/>
                </a:cubicBezTo>
                <a:cubicBezTo>
                  <a:pt x="11832" y="2614"/>
                  <a:pt x="11440" y="2350"/>
                  <a:pt x="11440" y="2025"/>
                </a:cubicBezTo>
                <a:cubicBezTo>
                  <a:pt x="11440" y="1700"/>
                  <a:pt x="11832" y="1434"/>
                  <a:pt x="12317" y="1434"/>
                </a:cubicBezTo>
                <a:close/>
                <a:moveTo>
                  <a:pt x="8091" y="5474"/>
                </a:moveTo>
                <a:lnTo>
                  <a:pt x="13454" y="5474"/>
                </a:lnTo>
                <a:lnTo>
                  <a:pt x="13454" y="7795"/>
                </a:lnTo>
                <a:lnTo>
                  <a:pt x="8091" y="7795"/>
                </a:lnTo>
                <a:lnTo>
                  <a:pt x="8091" y="5474"/>
                </a:lnTo>
                <a:close/>
                <a:moveTo>
                  <a:pt x="8688" y="8716"/>
                </a:moveTo>
                <a:cubicBezTo>
                  <a:pt x="9016" y="8716"/>
                  <a:pt x="9281" y="8895"/>
                  <a:pt x="9281" y="9116"/>
                </a:cubicBezTo>
                <a:cubicBezTo>
                  <a:pt x="9281" y="9336"/>
                  <a:pt x="9016" y="9514"/>
                  <a:pt x="8688" y="9514"/>
                </a:cubicBezTo>
                <a:cubicBezTo>
                  <a:pt x="8359" y="9514"/>
                  <a:pt x="8091" y="9336"/>
                  <a:pt x="8091" y="9116"/>
                </a:cubicBezTo>
                <a:cubicBezTo>
                  <a:pt x="8091" y="8895"/>
                  <a:pt x="8359" y="8716"/>
                  <a:pt x="8688" y="8716"/>
                </a:cubicBezTo>
                <a:close/>
                <a:moveTo>
                  <a:pt x="10773" y="8716"/>
                </a:moveTo>
                <a:cubicBezTo>
                  <a:pt x="11102" y="8716"/>
                  <a:pt x="11369" y="8895"/>
                  <a:pt x="11369" y="9116"/>
                </a:cubicBezTo>
                <a:cubicBezTo>
                  <a:pt x="11369" y="9336"/>
                  <a:pt x="11102" y="9514"/>
                  <a:pt x="10773" y="9514"/>
                </a:cubicBezTo>
                <a:cubicBezTo>
                  <a:pt x="10444" y="9514"/>
                  <a:pt x="10177" y="9336"/>
                  <a:pt x="10177" y="9116"/>
                </a:cubicBezTo>
                <a:cubicBezTo>
                  <a:pt x="10177" y="8895"/>
                  <a:pt x="10444" y="8716"/>
                  <a:pt x="10773" y="8716"/>
                </a:cubicBezTo>
                <a:close/>
                <a:moveTo>
                  <a:pt x="12858" y="8716"/>
                </a:moveTo>
                <a:cubicBezTo>
                  <a:pt x="13187" y="8716"/>
                  <a:pt x="13454" y="8895"/>
                  <a:pt x="13454" y="9116"/>
                </a:cubicBezTo>
                <a:cubicBezTo>
                  <a:pt x="13454" y="9336"/>
                  <a:pt x="13187" y="9514"/>
                  <a:pt x="12858" y="9514"/>
                </a:cubicBezTo>
                <a:cubicBezTo>
                  <a:pt x="12530" y="9514"/>
                  <a:pt x="12265" y="9336"/>
                  <a:pt x="12265" y="9116"/>
                </a:cubicBezTo>
                <a:cubicBezTo>
                  <a:pt x="12265" y="8895"/>
                  <a:pt x="12530" y="8716"/>
                  <a:pt x="12858" y="8716"/>
                </a:cubicBezTo>
                <a:close/>
                <a:moveTo>
                  <a:pt x="10773" y="10277"/>
                </a:moveTo>
                <a:cubicBezTo>
                  <a:pt x="11801" y="10277"/>
                  <a:pt x="12768" y="10545"/>
                  <a:pt x="13495" y="11033"/>
                </a:cubicBezTo>
                <a:lnTo>
                  <a:pt x="11917" y="12093"/>
                </a:lnTo>
                <a:cubicBezTo>
                  <a:pt x="11612" y="11888"/>
                  <a:pt x="11205" y="11774"/>
                  <a:pt x="10773" y="11774"/>
                </a:cubicBezTo>
                <a:cubicBezTo>
                  <a:pt x="10341" y="11774"/>
                  <a:pt x="9934" y="11888"/>
                  <a:pt x="9628" y="12093"/>
                </a:cubicBezTo>
                <a:lnTo>
                  <a:pt x="8051" y="11033"/>
                </a:lnTo>
                <a:cubicBezTo>
                  <a:pt x="8778" y="10545"/>
                  <a:pt x="9745" y="10277"/>
                  <a:pt x="10773" y="10277"/>
                </a:cubicBezTo>
                <a:close/>
              </a:path>
            </a:pathLst>
          </a:custGeom>
          <a:solidFill>
            <a:srgbClr val="21D7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타원형 설명선 11">
            <a:extLst>
              <a:ext uri="{FF2B5EF4-FFF2-40B4-BE49-F238E27FC236}">
                <a16:creationId xmlns:a16="http://schemas.microsoft.com/office/drawing/2014/main" id="{C49C29AF-3949-488B-B89E-C99EB5A2551E}"/>
              </a:ext>
            </a:extLst>
          </p:cNvPr>
          <p:cNvSpPr/>
          <p:nvPr/>
        </p:nvSpPr>
        <p:spPr bwMode="auto">
          <a:xfrm rot="1590760">
            <a:off x="6470491" y="4426843"/>
            <a:ext cx="605641" cy="522514"/>
          </a:xfrm>
          <a:prstGeom prst="wedgeEllipseCallout">
            <a:avLst/>
          </a:prstGeom>
          <a:solidFill>
            <a:srgbClr val="21D78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6</a:t>
            </a:r>
            <a:endParaRPr lang="ko-KR" alt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3135D2E-A7A4-4D71-A3FF-A298D5E21461}"/>
              </a:ext>
            </a:extLst>
          </p:cNvPr>
          <p:cNvSpPr txBox="1">
            <a:spLocks/>
          </p:cNvSpPr>
          <p:nvPr/>
        </p:nvSpPr>
        <p:spPr>
          <a:xfrm>
            <a:off x="838200" y="1510453"/>
            <a:ext cx="10515600" cy="4666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  <a:p>
            <a:r>
              <a:rPr lang="ko-KR" altLang="en-US"/>
              <a:t>필연적으로 많은 기계가 필요</a:t>
            </a:r>
            <a:endParaRPr lang="ko-KR" altLang="en-US" dirty="0"/>
          </a:p>
        </p:txBody>
      </p:sp>
      <p:sp>
        <p:nvSpPr>
          <p:cNvPr id="15" name="로봇">
            <a:extLst>
              <a:ext uri="{FF2B5EF4-FFF2-40B4-BE49-F238E27FC236}">
                <a16:creationId xmlns:a16="http://schemas.microsoft.com/office/drawing/2014/main" id="{46EE35E6-5832-488A-A392-F7A7847D7C29}"/>
              </a:ext>
            </a:extLst>
          </p:cNvPr>
          <p:cNvSpPr/>
          <p:nvPr/>
        </p:nvSpPr>
        <p:spPr>
          <a:xfrm>
            <a:off x="2651176" y="3355039"/>
            <a:ext cx="979818" cy="1464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7636" y="0"/>
                </a:moveTo>
                <a:cubicBezTo>
                  <a:pt x="7308" y="0"/>
                  <a:pt x="7042" y="178"/>
                  <a:pt x="7042" y="398"/>
                </a:cubicBezTo>
                <a:lnTo>
                  <a:pt x="7042" y="1269"/>
                </a:lnTo>
                <a:cubicBezTo>
                  <a:pt x="7042" y="1360"/>
                  <a:pt x="6932" y="1434"/>
                  <a:pt x="6796" y="1434"/>
                </a:cubicBezTo>
                <a:lnTo>
                  <a:pt x="6444" y="1434"/>
                </a:lnTo>
                <a:cubicBezTo>
                  <a:pt x="6308" y="1434"/>
                  <a:pt x="6197" y="1509"/>
                  <a:pt x="6197" y="1600"/>
                </a:cubicBezTo>
                <a:lnTo>
                  <a:pt x="6197" y="2450"/>
                </a:lnTo>
                <a:cubicBezTo>
                  <a:pt x="6197" y="2541"/>
                  <a:pt x="6308" y="2614"/>
                  <a:pt x="6444" y="2614"/>
                </a:cubicBezTo>
                <a:lnTo>
                  <a:pt x="6796" y="2614"/>
                </a:lnTo>
                <a:cubicBezTo>
                  <a:pt x="6932" y="2614"/>
                  <a:pt x="7042" y="2688"/>
                  <a:pt x="7042" y="2779"/>
                </a:cubicBezTo>
                <a:lnTo>
                  <a:pt x="7042" y="4048"/>
                </a:lnTo>
                <a:lnTo>
                  <a:pt x="4708" y="4048"/>
                </a:lnTo>
                <a:cubicBezTo>
                  <a:pt x="4373" y="4048"/>
                  <a:pt x="4102" y="4230"/>
                  <a:pt x="4102" y="4455"/>
                </a:cubicBezTo>
                <a:lnTo>
                  <a:pt x="4102" y="5592"/>
                </a:lnTo>
                <a:lnTo>
                  <a:pt x="3470" y="5592"/>
                </a:lnTo>
                <a:lnTo>
                  <a:pt x="3470" y="5197"/>
                </a:lnTo>
                <a:cubicBezTo>
                  <a:pt x="3470" y="5006"/>
                  <a:pt x="3238" y="4850"/>
                  <a:pt x="2952" y="4850"/>
                </a:cubicBezTo>
                <a:lnTo>
                  <a:pt x="575" y="4850"/>
                </a:lnTo>
                <a:cubicBezTo>
                  <a:pt x="289" y="4850"/>
                  <a:pt x="57" y="5006"/>
                  <a:pt x="57" y="5197"/>
                </a:cubicBezTo>
                <a:lnTo>
                  <a:pt x="57" y="9364"/>
                </a:lnTo>
                <a:cubicBezTo>
                  <a:pt x="57" y="9530"/>
                  <a:pt x="233" y="9669"/>
                  <a:pt x="464" y="9703"/>
                </a:cubicBezTo>
                <a:lnTo>
                  <a:pt x="464" y="10395"/>
                </a:lnTo>
                <a:cubicBezTo>
                  <a:pt x="233" y="10429"/>
                  <a:pt x="57" y="10568"/>
                  <a:pt x="57" y="10734"/>
                </a:cubicBezTo>
                <a:lnTo>
                  <a:pt x="57" y="13326"/>
                </a:lnTo>
                <a:cubicBezTo>
                  <a:pt x="57" y="13518"/>
                  <a:pt x="290" y="13672"/>
                  <a:pt x="575" y="13672"/>
                </a:cubicBezTo>
                <a:lnTo>
                  <a:pt x="771" y="13672"/>
                </a:lnTo>
                <a:lnTo>
                  <a:pt x="117" y="14205"/>
                </a:lnTo>
                <a:cubicBezTo>
                  <a:pt x="10" y="14293"/>
                  <a:pt x="-27" y="14412"/>
                  <a:pt x="19" y="14521"/>
                </a:cubicBezTo>
                <a:lnTo>
                  <a:pt x="480" y="15614"/>
                </a:lnTo>
                <a:cubicBezTo>
                  <a:pt x="506" y="15676"/>
                  <a:pt x="590" y="15719"/>
                  <a:pt x="686" y="15719"/>
                </a:cubicBezTo>
                <a:lnTo>
                  <a:pt x="1020" y="15719"/>
                </a:lnTo>
                <a:cubicBezTo>
                  <a:pt x="1138" y="15719"/>
                  <a:pt x="1234" y="15655"/>
                  <a:pt x="1234" y="15576"/>
                </a:cubicBezTo>
                <a:lnTo>
                  <a:pt x="1234" y="14788"/>
                </a:lnTo>
                <a:cubicBezTo>
                  <a:pt x="1234" y="14591"/>
                  <a:pt x="1472" y="14431"/>
                  <a:pt x="1765" y="14431"/>
                </a:cubicBezTo>
                <a:cubicBezTo>
                  <a:pt x="2058" y="14431"/>
                  <a:pt x="2293" y="14591"/>
                  <a:pt x="2293" y="14788"/>
                </a:cubicBezTo>
                <a:lnTo>
                  <a:pt x="2293" y="15576"/>
                </a:lnTo>
                <a:cubicBezTo>
                  <a:pt x="2293" y="15655"/>
                  <a:pt x="2389" y="15719"/>
                  <a:pt x="2507" y="15719"/>
                </a:cubicBezTo>
                <a:lnTo>
                  <a:pt x="2842" y="15719"/>
                </a:lnTo>
                <a:cubicBezTo>
                  <a:pt x="2937" y="15719"/>
                  <a:pt x="3022" y="15676"/>
                  <a:pt x="3048" y="15614"/>
                </a:cubicBezTo>
                <a:lnTo>
                  <a:pt x="3508" y="14521"/>
                </a:lnTo>
                <a:cubicBezTo>
                  <a:pt x="3554" y="14412"/>
                  <a:pt x="3518" y="14293"/>
                  <a:pt x="3410" y="14205"/>
                </a:cubicBezTo>
                <a:lnTo>
                  <a:pt x="2756" y="13672"/>
                </a:lnTo>
                <a:lnTo>
                  <a:pt x="2952" y="13672"/>
                </a:lnTo>
                <a:cubicBezTo>
                  <a:pt x="3238" y="13672"/>
                  <a:pt x="3470" y="13518"/>
                  <a:pt x="3470" y="13326"/>
                </a:cubicBezTo>
                <a:lnTo>
                  <a:pt x="3470" y="10734"/>
                </a:lnTo>
                <a:cubicBezTo>
                  <a:pt x="3470" y="10568"/>
                  <a:pt x="3297" y="10429"/>
                  <a:pt x="3065" y="10395"/>
                </a:cubicBezTo>
                <a:lnTo>
                  <a:pt x="3065" y="9703"/>
                </a:lnTo>
                <a:cubicBezTo>
                  <a:pt x="3297" y="9669"/>
                  <a:pt x="3470" y="9530"/>
                  <a:pt x="3470" y="9364"/>
                </a:cubicBezTo>
                <a:lnTo>
                  <a:pt x="3470" y="7843"/>
                </a:lnTo>
                <a:lnTo>
                  <a:pt x="4102" y="7843"/>
                </a:lnTo>
                <a:lnTo>
                  <a:pt x="4102" y="13265"/>
                </a:lnTo>
                <a:cubicBezTo>
                  <a:pt x="4102" y="13490"/>
                  <a:pt x="4373" y="13672"/>
                  <a:pt x="4708" y="13672"/>
                </a:cubicBezTo>
                <a:lnTo>
                  <a:pt x="5367" y="13672"/>
                </a:lnTo>
                <a:lnTo>
                  <a:pt x="5367" y="19636"/>
                </a:lnTo>
                <a:cubicBezTo>
                  <a:pt x="5367" y="19764"/>
                  <a:pt x="5302" y="19890"/>
                  <a:pt x="5186" y="19992"/>
                </a:cubicBezTo>
                <a:lnTo>
                  <a:pt x="4326" y="20751"/>
                </a:lnTo>
                <a:cubicBezTo>
                  <a:pt x="4210" y="20853"/>
                  <a:pt x="4145" y="20979"/>
                  <a:pt x="4145" y="21107"/>
                </a:cubicBezTo>
                <a:lnTo>
                  <a:pt x="4145" y="21327"/>
                </a:lnTo>
                <a:cubicBezTo>
                  <a:pt x="4145" y="21477"/>
                  <a:pt x="4328" y="21600"/>
                  <a:pt x="4552" y="21600"/>
                </a:cubicBezTo>
                <a:lnTo>
                  <a:pt x="9040" y="21600"/>
                </a:lnTo>
                <a:cubicBezTo>
                  <a:pt x="9264" y="21600"/>
                  <a:pt x="9447" y="21477"/>
                  <a:pt x="9447" y="21327"/>
                </a:cubicBezTo>
                <a:lnTo>
                  <a:pt x="9447" y="13672"/>
                </a:lnTo>
                <a:lnTo>
                  <a:pt x="12099" y="13672"/>
                </a:lnTo>
                <a:lnTo>
                  <a:pt x="12099" y="21327"/>
                </a:lnTo>
                <a:cubicBezTo>
                  <a:pt x="12099" y="21477"/>
                  <a:pt x="12282" y="21600"/>
                  <a:pt x="12506" y="21600"/>
                </a:cubicBezTo>
                <a:lnTo>
                  <a:pt x="16994" y="21600"/>
                </a:lnTo>
                <a:cubicBezTo>
                  <a:pt x="17218" y="21600"/>
                  <a:pt x="17399" y="21477"/>
                  <a:pt x="17399" y="21327"/>
                </a:cubicBezTo>
                <a:lnTo>
                  <a:pt x="17399" y="21107"/>
                </a:lnTo>
                <a:cubicBezTo>
                  <a:pt x="17399" y="20979"/>
                  <a:pt x="17336" y="20853"/>
                  <a:pt x="17220" y="20751"/>
                </a:cubicBezTo>
                <a:lnTo>
                  <a:pt x="16357" y="19992"/>
                </a:lnTo>
                <a:cubicBezTo>
                  <a:pt x="16241" y="19890"/>
                  <a:pt x="16179" y="19764"/>
                  <a:pt x="16179" y="19636"/>
                </a:cubicBezTo>
                <a:lnTo>
                  <a:pt x="16179" y="13672"/>
                </a:lnTo>
                <a:lnTo>
                  <a:pt x="16838" y="13672"/>
                </a:lnTo>
                <a:cubicBezTo>
                  <a:pt x="17173" y="13672"/>
                  <a:pt x="17444" y="13490"/>
                  <a:pt x="17444" y="13265"/>
                </a:cubicBezTo>
                <a:lnTo>
                  <a:pt x="17444" y="7843"/>
                </a:lnTo>
                <a:lnTo>
                  <a:pt x="18075" y="7843"/>
                </a:lnTo>
                <a:lnTo>
                  <a:pt x="18075" y="9364"/>
                </a:lnTo>
                <a:cubicBezTo>
                  <a:pt x="18075" y="9530"/>
                  <a:pt x="18249" y="9669"/>
                  <a:pt x="18480" y="9703"/>
                </a:cubicBezTo>
                <a:lnTo>
                  <a:pt x="18480" y="10395"/>
                </a:lnTo>
                <a:cubicBezTo>
                  <a:pt x="18249" y="10429"/>
                  <a:pt x="18075" y="10568"/>
                  <a:pt x="18075" y="10734"/>
                </a:cubicBezTo>
                <a:lnTo>
                  <a:pt x="18075" y="13326"/>
                </a:lnTo>
                <a:cubicBezTo>
                  <a:pt x="18075" y="13518"/>
                  <a:pt x="18308" y="13672"/>
                  <a:pt x="18594" y="13672"/>
                </a:cubicBezTo>
                <a:lnTo>
                  <a:pt x="18790" y="13672"/>
                </a:lnTo>
                <a:lnTo>
                  <a:pt x="18136" y="14205"/>
                </a:lnTo>
                <a:cubicBezTo>
                  <a:pt x="18028" y="14293"/>
                  <a:pt x="17991" y="14412"/>
                  <a:pt x="18038" y="14521"/>
                </a:cubicBezTo>
                <a:lnTo>
                  <a:pt x="18498" y="15614"/>
                </a:lnTo>
                <a:cubicBezTo>
                  <a:pt x="18524" y="15676"/>
                  <a:pt x="18609" y="15719"/>
                  <a:pt x="18704" y="15719"/>
                </a:cubicBezTo>
                <a:lnTo>
                  <a:pt x="19039" y="15719"/>
                </a:lnTo>
                <a:cubicBezTo>
                  <a:pt x="19157" y="15719"/>
                  <a:pt x="19250" y="15655"/>
                  <a:pt x="19250" y="15576"/>
                </a:cubicBezTo>
                <a:lnTo>
                  <a:pt x="19250" y="14788"/>
                </a:lnTo>
                <a:cubicBezTo>
                  <a:pt x="19250" y="14591"/>
                  <a:pt x="19488" y="14431"/>
                  <a:pt x="19781" y="14431"/>
                </a:cubicBezTo>
                <a:cubicBezTo>
                  <a:pt x="20074" y="14431"/>
                  <a:pt x="20312" y="14591"/>
                  <a:pt x="20312" y="14788"/>
                </a:cubicBezTo>
                <a:lnTo>
                  <a:pt x="20312" y="15576"/>
                </a:lnTo>
                <a:cubicBezTo>
                  <a:pt x="20312" y="15655"/>
                  <a:pt x="20408" y="15719"/>
                  <a:pt x="20525" y="15719"/>
                </a:cubicBezTo>
                <a:lnTo>
                  <a:pt x="20860" y="15719"/>
                </a:lnTo>
                <a:cubicBezTo>
                  <a:pt x="20955" y="15719"/>
                  <a:pt x="21038" y="15676"/>
                  <a:pt x="21064" y="15614"/>
                </a:cubicBezTo>
                <a:lnTo>
                  <a:pt x="21527" y="14521"/>
                </a:lnTo>
                <a:cubicBezTo>
                  <a:pt x="21573" y="14412"/>
                  <a:pt x="21536" y="14293"/>
                  <a:pt x="21429" y="14205"/>
                </a:cubicBezTo>
                <a:lnTo>
                  <a:pt x="20775" y="13672"/>
                </a:lnTo>
                <a:lnTo>
                  <a:pt x="20971" y="13672"/>
                </a:lnTo>
                <a:cubicBezTo>
                  <a:pt x="21256" y="13672"/>
                  <a:pt x="21489" y="13518"/>
                  <a:pt x="21489" y="13326"/>
                </a:cubicBezTo>
                <a:lnTo>
                  <a:pt x="21489" y="10734"/>
                </a:lnTo>
                <a:cubicBezTo>
                  <a:pt x="21489" y="10568"/>
                  <a:pt x="21313" y="10429"/>
                  <a:pt x="21081" y="10395"/>
                </a:cubicBezTo>
                <a:lnTo>
                  <a:pt x="21081" y="9703"/>
                </a:lnTo>
                <a:cubicBezTo>
                  <a:pt x="21313" y="9669"/>
                  <a:pt x="21489" y="9530"/>
                  <a:pt x="21489" y="9364"/>
                </a:cubicBezTo>
                <a:lnTo>
                  <a:pt x="21489" y="5197"/>
                </a:lnTo>
                <a:cubicBezTo>
                  <a:pt x="21489" y="5006"/>
                  <a:pt x="21256" y="4850"/>
                  <a:pt x="20971" y="4850"/>
                </a:cubicBezTo>
                <a:lnTo>
                  <a:pt x="18594" y="4850"/>
                </a:lnTo>
                <a:cubicBezTo>
                  <a:pt x="18308" y="4850"/>
                  <a:pt x="18075" y="5006"/>
                  <a:pt x="18075" y="5197"/>
                </a:cubicBezTo>
                <a:lnTo>
                  <a:pt x="18075" y="5592"/>
                </a:lnTo>
                <a:lnTo>
                  <a:pt x="17444" y="5592"/>
                </a:lnTo>
                <a:lnTo>
                  <a:pt x="17444" y="4455"/>
                </a:lnTo>
                <a:cubicBezTo>
                  <a:pt x="17444" y="4230"/>
                  <a:pt x="17173" y="4048"/>
                  <a:pt x="16838" y="4048"/>
                </a:cubicBezTo>
                <a:lnTo>
                  <a:pt x="14503" y="4048"/>
                </a:lnTo>
                <a:lnTo>
                  <a:pt x="14503" y="2779"/>
                </a:lnTo>
                <a:cubicBezTo>
                  <a:pt x="14503" y="2688"/>
                  <a:pt x="14614" y="2614"/>
                  <a:pt x="14750" y="2614"/>
                </a:cubicBezTo>
                <a:lnTo>
                  <a:pt x="15102" y="2614"/>
                </a:lnTo>
                <a:cubicBezTo>
                  <a:pt x="15238" y="2614"/>
                  <a:pt x="15349" y="2541"/>
                  <a:pt x="15349" y="2450"/>
                </a:cubicBezTo>
                <a:lnTo>
                  <a:pt x="15349" y="1600"/>
                </a:lnTo>
                <a:cubicBezTo>
                  <a:pt x="15349" y="1509"/>
                  <a:pt x="15238" y="1434"/>
                  <a:pt x="15102" y="1434"/>
                </a:cubicBezTo>
                <a:lnTo>
                  <a:pt x="14750" y="1434"/>
                </a:lnTo>
                <a:cubicBezTo>
                  <a:pt x="14614" y="1434"/>
                  <a:pt x="14503" y="1360"/>
                  <a:pt x="14503" y="1269"/>
                </a:cubicBezTo>
                <a:lnTo>
                  <a:pt x="14503" y="398"/>
                </a:lnTo>
                <a:cubicBezTo>
                  <a:pt x="14503" y="178"/>
                  <a:pt x="14238" y="0"/>
                  <a:pt x="13910" y="0"/>
                </a:cubicBezTo>
                <a:lnTo>
                  <a:pt x="7636" y="0"/>
                </a:lnTo>
                <a:close/>
                <a:moveTo>
                  <a:pt x="9228" y="1434"/>
                </a:moveTo>
                <a:cubicBezTo>
                  <a:pt x="9713" y="1434"/>
                  <a:pt x="10106" y="1700"/>
                  <a:pt x="10106" y="2025"/>
                </a:cubicBezTo>
                <a:cubicBezTo>
                  <a:pt x="10106" y="2350"/>
                  <a:pt x="9713" y="2614"/>
                  <a:pt x="9228" y="2614"/>
                </a:cubicBezTo>
                <a:cubicBezTo>
                  <a:pt x="8743" y="2614"/>
                  <a:pt x="8351" y="2350"/>
                  <a:pt x="8351" y="2025"/>
                </a:cubicBezTo>
                <a:cubicBezTo>
                  <a:pt x="8351" y="1700"/>
                  <a:pt x="8743" y="1434"/>
                  <a:pt x="9228" y="1434"/>
                </a:cubicBezTo>
                <a:close/>
                <a:moveTo>
                  <a:pt x="12317" y="1434"/>
                </a:moveTo>
                <a:cubicBezTo>
                  <a:pt x="12802" y="1434"/>
                  <a:pt x="13195" y="1700"/>
                  <a:pt x="13195" y="2025"/>
                </a:cubicBezTo>
                <a:cubicBezTo>
                  <a:pt x="13195" y="2350"/>
                  <a:pt x="12802" y="2614"/>
                  <a:pt x="12317" y="2614"/>
                </a:cubicBezTo>
                <a:cubicBezTo>
                  <a:pt x="11832" y="2614"/>
                  <a:pt x="11440" y="2350"/>
                  <a:pt x="11440" y="2025"/>
                </a:cubicBezTo>
                <a:cubicBezTo>
                  <a:pt x="11440" y="1700"/>
                  <a:pt x="11832" y="1434"/>
                  <a:pt x="12317" y="1434"/>
                </a:cubicBezTo>
                <a:close/>
                <a:moveTo>
                  <a:pt x="8091" y="5474"/>
                </a:moveTo>
                <a:lnTo>
                  <a:pt x="13454" y="5474"/>
                </a:lnTo>
                <a:lnTo>
                  <a:pt x="13454" y="7795"/>
                </a:lnTo>
                <a:lnTo>
                  <a:pt x="8091" y="7795"/>
                </a:lnTo>
                <a:lnTo>
                  <a:pt x="8091" y="5474"/>
                </a:lnTo>
                <a:close/>
                <a:moveTo>
                  <a:pt x="8688" y="8716"/>
                </a:moveTo>
                <a:cubicBezTo>
                  <a:pt x="9016" y="8716"/>
                  <a:pt x="9281" y="8895"/>
                  <a:pt x="9281" y="9116"/>
                </a:cubicBezTo>
                <a:cubicBezTo>
                  <a:pt x="9281" y="9336"/>
                  <a:pt x="9016" y="9514"/>
                  <a:pt x="8688" y="9514"/>
                </a:cubicBezTo>
                <a:cubicBezTo>
                  <a:pt x="8359" y="9514"/>
                  <a:pt x="8091" y="9336"/>
                  <a:pt x="8091" y="9116"/>
                </a:cubicBezTo>
                <a:cubicBezTo>
                  <a:pt x="8091" y="8895"/>
                  <a:pt x="8359" y="8716"/>
                  <a:pt x="8688" y="8716"/>
                </a:cubicBezTo>
                <a:close/>
                <a:moveTo>
                  <a:pt x="10773" y="8716"/>
                </a:moveTo>
                <a:cubicBezTo>
                  <a:pt x="11102" y="8716"/>
                  <a:pt x="11369" y="8895"/>
                  <a:pt x="11369" y="9116"/>
                </a:cubicBezTo>
                <a:cubicBezTo>
                  <a:pt x="11369" y="9336"/>
                  <a:pt x="11102" y="9514"/>
                  <a:pt x="10773" y="9514"/>
                </a:cubicBezTo>
                <a:cubicBezTo>
                  <a:pt x="10444" y="9514"/>
                  <a:pt x="10177" y="9336"/>
                  <a:pt x="10177" y="9116"/>
                </a:cubicBezTo>
                <a:cubicBezTo>
                  <a:pt x="10177" y="8895"/>
                  <a:pt x="10444" y="8716"/>
                  <a:pt x="10773" y="8716"/>
                </a:cubicBezTo>
                <a:close/>
                <a:moveTo>
                  <a:pt x="12858" y="8716"/>
                </a:moveTo>
                <a:cubicBezTo>
                  <a:pt x="13187" y="8716"/>
                  <a:pt x="13454" y="8895"/>
                  <a:pt x="13454" y="9116"/>
                </a:cubicBezTo>
                <a:cubicBezTo>
                  <a:pt x="13454" y="9336"/>
                  <a:pt x="13187" y="9514"/>
                  <a:pt x="12858" y="9514"/>
                </a:cubicBezTo>
                <a:cubicBezTo>
                  <a:pt x="12530" y="9514"/>
                  <a:pt x="12265" y="9336"/>
                  <a:pt x="12265" y="9116"/>
                </a:cubicBezTo>
                <a:cubicBezTo>
                  <a:pt x="12265" y="8895"/>
                  <a:pt x="12530" y="8716"/>
                  <a:pt x="12858" y="8716"/>
                </a:cubicBezTo>
                <a:close/>
                <a:moveTo>
                  <a:pt x="10773" y="10277"/>
                </a:moveTo>
                <a:cubicBezTo>
                  <a:pt x="11801" y="10277"/>
                  <a:pt x="12768" y="10545"/>
                  <a:pt x="13495" y="11033"/>
                </a:cubicBezTo>
                <a:lnTo>
                  <a:pt x="11917" y="12093"/>
                </a:lnTo>
                <a:cubicBezTo>
                  <a:pt x="11612" y="11888"/>
                  <a:pt x="11205" y="11774"/>
                  <a:pt x="10773" y="11774"/>
                </a:cubicBezTo>
                <a:cubicBezTo>
                  <a:pt x="10341" y="11774"/>
                  <a:pt x="9934" y="11888"/>
                  <a:pt x="9628" y="12093"/>
                </a:cubicBezTo>
                <a:lnTo>
                  <a:pt x="8051" y="11033"/>
                </a:lnTo>
                <a:cubicBezTo>
                  <a:pt x="8778" y="10545"/>
                  <a:pt x="9745" y="10277"/>
                  <a:pt x="10773" y="10277"/>
                </a:cubicBezTo>
                <a:close/>
              </a:path>
            </a:pathLst>
          </a:custGeom>
          <a:solidFill>
            <a:srgbClr val="4775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200"/>
          </a:p>
        </p:txBody>
      </p:sp>
      <p:sp>
        <p:nvSpPr>
          <p:cNvPr id="16" name="타원형 설명선 3">
            <a:extLst>
              <a:ext uri="{FF2B5EF4-FFF2-40B4-BE49-F238E27FC236}">
                <a16:creationId xmlns:a16="http://schemas.microsoft.com/office/drawing/2014/main" id="{F23AA97D-5D7F-400B-9B26-FA70D3A36118}"/>
              </a:ext>
            </a:extLst>
          </p:cNvPr>
          <p:cNvSpPr/>
          <p:nvPr/>
        </p:nvSpPr>
        <p:spPr bwMode="auto">
          <a:xfrm>
            <a:off x="3025353" y="2648103"/>
            <a:ext cx="605641" cy="522514"/>
          </a:xfrm>
          <a:prstGeom prst="wedgeEllipseCallout">
            <a:avLst/>
          </a:prstGeom>
          <a:solidFill>
            <a:srgbClr val="4775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</a:rPr>
              <a:t>4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54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C1621-AFC0-4504-B882-AA48BAED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근본적인 문제</a:t>
            </a:r>
            <a:endParaRPr lang="ko-KR" altLang="en-US" dirty="0"/>
          </a:p>
        </p:txBody>
      </p:sp>
      <p:sp>
        <p:nvSpPr>
          <p:cNvPr id="4" name="로봇">
            <a:extLst>
              <a:ext uri="{FF2B5EF4-FFF2-40B4-BE49-F238E27FC236}">
                <a16:creationId xmlns:a16="http://schemas.microsoft.com/office/drawing/2014/main" id="{DE626EF0-D89E-4C5B-A845-DA23795A6B4E}"/>
              </a:ext>
            </a:extLst>
          </p:cNvPr>
          <p:cNvSpPr/>
          <p:nvPr/>
        </p:nvSpPr>
        <p:spPr>
          <a:xfrm>
            <a:off x="2928715" y="4417307"/>
            <a:ext cx="979818" cy="1464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7636" y="0"/>
                </a:moveTo>
                <a:cubicBezTo>
                  <a:pt x="7308" y="0"/>
                  <a:pt x="7042" y="178"/>
                  <a:pt x="7042" y="398"/>
                </a:cubicBezTo>
                <a:lnTo>
                  <a:pt x="7042" y="1269"/>
                </a:lnTo>
                <a:cubicBezTo>
                  <a:pt x="7042" y="1360"/>
                  <a:pt x="6932" y="1434"/>
                  <a:pt x="6796" y="1434"/>
                </a:cubicBezTo>
                <a:lnTo>
                  <a:pt x="6444" y="1434"/>
                </a:lnTo>
                <a:cubicBezTo>
                  <a:pt x="6308" y="1434"/>
                  <a:pt x="6197" y="1509"/>
                  <a:pt x="6197" y="1600"/>
                </a:cubicBezTo>
                <a:lnTo>
                  <a:pt x="6197" y="2450"/>
                </a:lnTo>
                <a:cubicBezTo>
                  <a:pt x="6197" y="2541"/>
                  <a:pt x="6308" y="2614"/>
                  <a:pt x="6444" y="2614"/>
                </a:cubicBezTo>
                <a:lnTo>
                  <a:pt x="6796" y="2614"/>
                </a:lnTo>
                <a:cubicBezTo>
                  <a:pt x="6932" y="2614"/>
                  <a:pt x="7042" y="2688"/>
                  <a:pt x="7042" y="2779"/>
                </a:cubicBezTo>
                <a:lnTo>
                  <a:pt x="7042" y="4048"/>
                </a:lnTo>
                <a:lnTo>
                  <a:pt x="4708" y="4048"/>
                </a:lnTo>
                <a:cubicBezTo>
                  <a:pt x="4373" y="4048"/>
                  <a:pt x="4102" y="4230"/>
                  <a:pt x="4102" y="4455"/>
                </a:cubicBezTo>
                <a:lnTo>
                  <a:pt x="4102" y="5592"/>
                </a:lnTo>
                <a:lnTo>
                  <a:pt x="3470" y="5592"/>
                </a:lnTo>
                <a:lnTo>
                  <a:pt x="3470" y="5197"/>
                </a:lnTo>
                <a:cubicBezTo>
                  <a:pt x="3470" y="5006"/>
                  <a:pt x="3238" y="4850"/>
                  <a:pt x="2952" y="4850"/>
                </a:cubicBezTo>
                <a:lnTo>
                  <a:pt x="575" y="4850"/>
                </a:lnTo>
                <a:cubicBezTo>
                  <a:pt x="289" y="4850"/>
                  <a:pt x="57" y="5006"/>
                  <a:pt x="57" y="5197"/>
                </a:cubicBezTo>
                <a:lnTo>
                  <a:pt x="57" y="9364"/>
                </a:lnTo>
                <a:cubicBezTo>
                  <a:pt x="57" y="9530"/>
                  <a:pt x="233" y="9669"/>
                  <a:pt x="464" y="9703"/>
                </a:cubicBezTo>
                <a:lnTo>
                  <a:pt x="464" y="10395"/>
                </a:lnTo>
                <a:cubicBezTo>
                  <a:pt x="233" y="10429"/>
                  <a:pt x="57" y="10568"/>
                  <a:pt x="57" y="10734"/>
                </a:cubicBezTo>
                <a:lnTo>
                  <a:pt x="57" y="13326"/>
                </a:lnTo>
                <a:cubicBezTo>
                  <a:pt x="57" y="13518"/>
                  <a:pt x="290" y="13672"/>
                  <a:pt x="575" y="13672"/>
                </a:cubicBezTo>
                <a:lnTo>
                  <a:pt x="771" y="13672"/>
                </a:lnTo>
                <a:lnTo>
                  <a:pt x="117" y="14205"/>
                </a:lnTo>
                <a:cubicBezTo>
                  <a:pt x="10" y="14293"/>
                  <a:pt x="-27" y="14412"/>
                  <a:pt x="19" y="14521"/>
                </a:cubicBezTo>
                <a:lnTo>
                  <a:pt x="480" y="15614"/>
                </a:lnTo>
                <a:cubicBezTo>
                  <a:pt x="506" y="15676"/>
                  <a:pt x="590" y="15719"/>
                  <a:pt x="686" y="15719"/>
                </a:cubicBezTo>
                <a:lnTo>
                  <a:pt x="1020" y="15719"/>
                </a:lnTo>
                <a:cubicBezTo>
                  <a:pt x="1138" y="15719"/>
                  <a:pt x="1234" y="15655"/>
                  <a:pt x="1234" y="15576"/>
                </a:cubicBezTo>
                <a:lnTo>
                  <a:pt x="1234" y="14788"/>
                </a:lnTo>
                <a:cubicBezTo>
                  <a:pt x="1234" y="14591"/>
                  <a:pt x="1472" y="14431"/>
                  <a:pt x="1765" y="14431"/>
                </a:cubicBezTo>
                <a:cubicBezTo>
                  <a:pt x="2058" y="14431"/>
                  <a:pt x="2293" y="14591"/>
                  <a:pt x="2293" y="14788"/>
                </a:cubicBezTo>
                <a:lnTo>
                  <a:pt x="2293" y="15576"/>
                </a:lnTo>
                <a:cubicBezTo>
                  <a:pt x="2293" y="15655"/>
                  <a:pt x="2389" y="15719"/>
                  <a:pt x="2507" y="15719"/>
                </a:cubicBezTo>
                <a:lnTo>
                  <a:pt x="2842" y="15719"/>
                </a:lnTo>
                <a:cubicBezTo>
                  <a:pt x="2937" y="15719"/>
                  <a:pt x="3022" y="15676"/>
                  <a:pt x="3048" y="15614"/>
                </a:cubicBezTo>
                <a:lnTo>
                  <a:pt x="3508" y="14521"/>
                </a:lnTo>
                <a:cubicBezTo>
                  <a:pt x="3554" y="14412"/>
                  <a:pt x="3518" y="14293"/>
                  <a:pt x="3410" y="14205"/>
                </a:cubicBezTo>
                <a:lnTo>
                  <a:pt x="2756" y="13672"/>
                </a:lnTo>
                <a:lnTo>
                  <a:pt x="2952" y="13672"/>
                </a:lnTo>
                <a:cubicBezTo>
                  <a:pt x="3238" y="13672"/>
                  <a:pt x="3470" y="13518"/>
                  <a:pt x="3470" y="13326"/>
                </a:cubicBezTo>
                <a:lnTo>
                  <a:pt x="3470" y="10734"/>
                </a:lnTo>
                <a:cubicBezTo>
                  <a:pt x="3470" y="10568"/>
                  <a:pt x="3297" y="10429"/>
                  <a:pt x="3065" y="10395"/>
                </a:cubicBezTo>
                <a:lnTo>
                  <a:pt x="3065" y="9703"/>
                </a:lnTo>
                <a:cubicBezTo>
                  <a:pt x="3297" y="9669"/>
                  <a:pt x="3470" y="9530"/>
                  <a:pt x="3470" y="9364"/>
                </a:cubicBezTo>
                <a:lnTo>
                  <a:pt x="3470" y="7843"/>
                </a:lnTo>
                <a:lnTo>
                  <a:pt x="4102" y="7843"/>
                </a:lnTo>
                <a:lnTo>
                  <a:pt x="4102" y="13265"/>
                </a:lnTo>
                <a:cubicBezTo>
                  <a:pt x="4102" y="13490"/>
                  <a:pt x="4373" y="13672"/>
                  <a:pt x="4708" y="13672"/>
                </a:cubicBezTo>
                <a:lnTo>
                  <a:pt x="5367" y="13672"/>
                </a:lnTo>
                <a:lnTo>
                  <a:pt x="5367" y="19636"/>
                </a:lnTo>
                <a:cubicBezTo>
                  <a:pt x="5367" y="19764"/>
                  <a:pt x="5302" y="19890"/>
                  <a:pt x="5186" y="19992"/>
                </a:cubicBezTo>
                <a:lnTo>
                  <a:pt x="4326" y="20751"/>
                </a:lnTo>
                <a:cubicBezTo>
                  <a:pt x="4210" y="20853"/>
                  <a:pt x="4145" y="20979"/>
                  <a:pt x="4145" y="21107"/>
                </a:cubicBezTo>
                <a:lnTo>
                  <a:pt x="4145" y="21327"/>
                </a:lnTo>
                <a:cubicBezTo>
                  <a:pt x="4145" y="21477"/>
                  <a:pt x="4328" y="21600"/>
                  <a:pt x="4552" y="21600"/>
                </a:cubicBezTo>
                <a:lnTo>
                  <a:pt x="9040" y="21600"/>
                </a:lnTo>
                <a:cubicBezTo>
                  <a:pt x="9264" y="21600"/>
                  <a:pt x="9447" y="21477"/>
                  <a:pt x="9447" y="21327"/>
                </a:cubicBezTo>
                <a:lnTo>
                  <a:pt x="9447" y="13672"/>
                </a:lnTo>
                <a:lnTo>
                  <a:pt x="12099" y="13672"/>
                </a:lnTo>
                <a:lnTo>
                  <a:pt x="12099" y="21327"/>
                </a:lnTo>
                <a:cubicBezTo>
                  <a:pt x="12099" y="21477"/>
                  <a:pt x="12282" y="21600"/>
                  <a:pt x="12506" y="21600"/>
                </a:cubicBezTo>
                <a:lnTo>
                  <a:pt x="16994" y="21600"/>
                </a:lnTo>
                <a:cubicBezTo>
                  <a:pt x="17218" y="21600"/>
                  <a:pt x="17399" y="21477"/>
                  <a:pt x="17399" y="21327"/>
                </a:cubicBezTo>
                <a:lnTo>
                  <a:pt x="17399" y="21107"/>
                </a:lnTo>
                <a:cubicBezTo>
                  <a:pt x="17399" y="20979"/>
                  <a:pt x="17336" y="20853"/>
                  <a:pt x="17220" y="20751"/>
                </a:cubicBezTo>
                <a:lnTo>
                  <a:pt x="16357" y="19992"/>
                </a:lnTo>
                <a:cubicBezTo>
                  <a:pt x="16241" y="19890"/>
                  <a:pt x="16179" y="19764"/>
                  <a:pt x="16179" y="19636"/>
                </a:cubicBezTo>
                <a:lnTo>
                  <a:pt x="16179" y="13672"/>
                </a:lnTo>
                <a:lnTo>
                  <a:pt x="16838" y="13672"/>
                </a:lnTo>
                <a:cubicBezTo>
                  <a:pt x="17173" y="13672"/>
                  <a:pt x="17444" y="13490"/>
                  <a:pt x="17444" y="13265"/>
                </a:cubicBezTo>
                <a:lnTo>
                  <a:pt x="17444" y="7843"/>
                </a:lnTo>
                <a:lnTo>
                  <a:pt x="18075" y="7843"/>
                </a:lnTo>
                <a:lnTo>
                  <a:pt x="18075" y="9364"/>
                </a:lnTo>
                <a:cubicBezTo>
                  <a:pt x="18075" y="9530"/>
                  <a:pt x="18249" y="9669"/>
                  <a:pt x="18480" y="9703"/>
                </a:cubicBezTo>
                <a:lnTo>
                  <a:pt x="18480" y="10395"/>
                </a:lnTo>
                <a:cubicBezTo>
                  <a:pt x="18249" y="10429"/>
                  <a:pt x="18075" y="10568"/>
                  <a:pt x="18075" y="10734"/>
                </a:cubicBezTo>
                <a:lnTo>
                  <a:pt x="18075" y="13326"/>
                </a:lnTo>
                <a:cubicBezTo>
                  <a:pt x="18075" y="13518"/>
                  <a:pt x="18308" y="13672"/>
                  <a:pt x="18594" y="13672"/>
                </a:cubicBezTo>
                <a:lnTo>
                  <a:pt x="18790" y="13672"/>
                </a:lnTo>
                <a:lnTo>
                  <a:pt x="18136" y="14205"/>
                </a:lnTo>
                <a:cubicBezTo>
                  <a:pt x="18028" y="14293"/>
                  <a:pt x="17991" y="14412"/>
                  <a:pt x="18038" y="14521"/>
                </a:cubicBezTo>
                <a:lnTo>
                  <a:pt x="18498" y="15614"/>
                </a:lnTo>
                <a:cubicBezTo>
                  <a:pt x="18524" y="15676"/>
                  <a:pt x="18609" y="15719"/>
                  <a:pt x="18704" y="15719"/>
                </a:cubicBezTo>
                <a:lnTo>
                  <a:pt x="19039" y="15719"/>
                </a:lnTo>
                <a:cubicBezTo>
                  <a:pt x="19157" y="15719"/>
                  <a:pt x="19250" y="15655"/>
                  <a:pt x="19250" y="15576"/>
                </a:cubicBezTo>
                <a:lnTo>
                  <a:pt x="19250" y="14788"/>
                </a:lnTo>
                <a:cubicBezTo>
                  <a:pt x="19250" y="14591"/>
                  <a:pt x="19488" y="14431"/>
                  <a:pt x="19781" y="14431"/>
                </a:cubicBezTo>
                <a:cubicBezTo>
                  <a:pt x="20074" y="14431"/>
                  <a:pt x="20312" y="14591"/>
                  <a:pt x="20312" y="14788"/>
                </a:cubicBezTo>
                <a:lnTo>
                  <a:pt x="20312" y="15576"/>
                </a:lnTo>
                <a:cubicBezTo>
                  <a:pt x="20312" y="15655"/>
                  <a:pt x="20408" y="15719"/>
                  <a:pt x="20525" y="15719"/>
                </a:cubicBezTo>
                <a:lnTo>
                  <a:pt x="20860" y="15719"/>
                </a:lnTo>
                <a:cubicBezTo>
                  <a:pt x="20955" y="15719"/>
                  <a:pt x="21038" y="15676"/>
                  <a:pt x="21064" y="15614"/>
                </a:cubicBezTo>
                <a:lnTo>
                  <a:pt x="21527" y="14521"/>
                </a:lnTo>
                <a:cubicBezTo>
                  <a:pt x="21573" y="14412"/>
                  <a:pt x="21536" y="14293"/>
                  <a:pt x="21429" y="14205"/>
                </a:cubicBezTo>
                <a:lnTo>
                  <a:pt x="20775" y="13672"/>
                </a:lnTo>
                <a:lnTo>
                  <a:pt x="20971" y="13672"/>
                </a:lnTo>
                <a:cubicBezTo>
                  <a:pt x="21256" y="13672"/>
                  <a:pt x="21489" y="13518"/>
                  <a:pt x="21489" y="13326"/>
                </a:cubicBezTo>
                <a:lnTo>
                  <a:pt x="21489" y="10734"/>
                </a:lnTo>
                <a:cubicBezTo>
                  <a:pt x="21489" y="10568"/>
                  <a:pt x="21313" y="10429"/>
                  <a:pt x="21081" y="10395"/>
                </a:cubicBezTo>
                <a:lnTo>
                  <a:pt x="21081" y="9703"/>
                </a:lnTo>
                <a:cubicBezTo>
                  <a:pt x="21313" y="9669"/>
                  <a:pt x="21489" y="9530"/>
                  <a:pt x="21489" y="9364"/>
                </a:cubicBezTo>
                <a:lnTo>
                  <a:pt x="21489" y="5197"/>
                </a:lnTo>
                <a:cubicBezTo>
                  <a:pt x="21489" y="5006"/>
                  <a:pt x="21256" y="4850"/>
                  <a:pt x="20971" y="4850"/>
                </a:cubicBezTo>
                <a:lnTo>
                  <a:pt x="18594" y="4850"/>
                </a:lnTo>
                <a:cubicBezTo>
                  <a:pt x="18308" y="4850"/>
                  <a:pt x="18075" y="5006"/>
                  <a:pt x="18075" y="5197"/>
                </a:cubicBezTo>
                <a:lnTo>
                  <a:pt x="18075" y="5592"/>
                </a:lnTo>
                <a:lnTo>
                  <a:pt x="17444" y="5592"/>
                </a:lnTo>
                <a:lnTo>
                  <a:pt x="17444" y="4455"/>
                </a:lnTo>
                <a:cubicBezTo>
                  <a:pt x="17444" y="4230"/>
                  <a:pt x="17173" y="4048"/>
                  <a:pt x="16838" y="4048"/>
                </a:cubicBezTo>
                <a:lnTo>
                  <a:pt x="14503" y="4048"/>
                </a:lnTo>
                <a:lnTo>
                  <a:pt x="14503" y="2779"/>
                </a:lnTo>
                <a:cubicBezTo>
                  <a:pt x="14503" y="2688"/>
                  <a:pt x="14614" y="2614"/>
                  <a:pt x="14750" y="2614"/>
                </a:cubicBezTo>
                <a:lnTo>
                  <a:pt x="15102" y="2614"/>
                </a:lnTo>
                <a:cubicBezTo>
                  <a:pt x="15238" y="2614"/>
                  <a:pt x="15349" y="2541"/>
                  <a:pt x="15349" y="2450"/>
                </a:cubicBezTo>
                <a:lnTo>
                  <a:pt x="15349" y="1600"/>
                </a:lnTo>
                <a:cubicBezTo>
                  <a:pt x="15349" y="1509"/>
                  <a:pt x="15238" y="1434"/>
                  <a:pt x="15102" y="1434"/>
                </a:cubicBezTo>
                <a:lnTo>
                  <a:pt x="14750" y="1434"/>
                </a:lnTo>
                <a:cubicBezTo>
                  <a:pt x="14614" y="1434"/>
                  <a:pt x="14503" y="1360"/>
                  <a:pt x="14503" y="1269"/>
                </a:cubicBezTo>
                <a:lnTo>
                  <a:pt x="14503" y="398"/>
                </a:lnTo>
                <a:cubicBezTo>
                  <a:pt x="14503" y="178"/>
                  <a:pt x="14238" y="0"/>
                  <a:pt x="13910" y="0"/>
                </a:cubicBezTo>
                <a:lnTo>
                  <a:pt x="7636" y="0"/>
                </a:lnTo>
                <a:close/>
                <a:moveTo>
                  <a:pt x="9228" y="1434"/>
                </a:moveTo>
                <a:cubicBezTo>
                  <a:pt x="9713" y="1434"/>
                  <a:pt x="10106" y="1700"/>
                  <a:pt x="10106" y="2025"/>
                </a:cubicBezTo>
                <a:cubicBezTo>
                  <a:pt x="10106" y="2350"/>
                  <a:pt x="9713" y="2614"/>
                  <a:pt x="9228" y="2614"/>
                </a:cubicBezTo>
                <a:cubicBezTo>
                  <a:pt x="8743" y="2614"/>
                  <a:pt x="8351" y="2350"/>
                  <a:pt x="8351" y="2025"/>
                </a:cubicBezTo>
                <a:cubicBezTo>
                  <a:pt x="8351" y="1700"/>
                  <a:pt x="8743" y="1434"/>
                  <a:pt x="9228" y="1434"/>
                </a:cubicBezTo>
                <a:close/>
                <a:moveTo>
                  <a:pt x="12317" y="1434"/>
                </a:moveTo>
                <a:cubicBezTo>
                  <a:pt x="12802" y="1434"/>
                  <a:pt x="13195" y="1700"/>
                  <a:pt x="13195" y="2025"/>
                </a:cubicBezTo>
                <a:cubicBezTo>
                  <a:pt x="13195" y="2350"/>
                  <a:pt x="12802" y="2614"/>
                  <a:pt x="12317" y="2614"/>
                </a:cubicBezTo>
                <a:cubicBezTo>
                  <a:pt x="11832" y="2614"/>
                  <a:pt x="11440" y="2350"/>
                  <a:pt x="11440" y="2025"/>
                </a:cubicBezTo>
                <a:cubicBezTo>
                  <a:pt x="11440" y="1700"/>
                  <a:pt x="11832" y="1434"/>
                  <a:pt x="12317" y="1434"/>
                </a:cubicBezTo>
                <a:close/>
                <a:moveTo>
                  <a:pt x="8091" y="5474"/>
                </a:moveTo>
                <a:lnTo>
                  <a:pt x="13454" y="5474"/>
                </a:lnTo>
                <a:lnTo>
                  <a:pt x="13454" y="7795"/>
                </a:lnTo>
                <a:lnTo>
                  <a:pt x="8091" y="7795"/>
                </a:lnTo>
                <a:lnTo>
                  <a:pt x="8091" y="5474"/>
                </a:lnTo>
                <a:close/>
                <a:moveTo>
                  <a:pt x="8688" y="8716"/>
                </a:moveTo>
                <a:cubicBezTo>
                  <a:pt x="9016" y="8716"/>
                  <a:pt x="9281" y="8895"/>
                  <a:pt x="9281" y="9116"/>
                </a:cubicBezTo>
                <a:cubicBezTo>
                  <a:pt x="9281" y="9336"/>
                  <a:pt x="9016" y="9514"/>
                  <a:pt x="8688" y="9514"/>
                </a:cubicBezTo>
                <a:cubicBezTo>
                  <a:pt x="8359" y="9514"/>
                  <a:pt x="8091" y="9336"/>
                  <a:pt x="8091" y="9116"/>
                </a:cubicBezTo>
                <a:cubicBezTo>
                  <a:pt x="8091" y="8895"/>
                  <a:pt x="8359" y="8716"/>
                  <a:pt x="8688" y="8716"/>
                </a:cubicBezTo>
                <a:close/>
                <a:moveTo>
                  <a:pt x="10773" y="8716"/>
                </a:moveTo>
                <a:cubicBezTo>
                  <a:pt x="11102" y="8716"/>
                  <a:pt x="11369" y="8895"/>
                  <a:pt x="11369" y="9116"/>
                </a:cubicBezTo>
                <a:cubicBezTo>
                  <a:pt x="11369" y="9336"/>
                  <a:pt x="11102" y="9514"/>
                  <a:pt x="10773" y="9514"/>
                </a:cubicBezTo>
                <a:cubicBezTo>
                  <a:pt x="10444" y="9514"/>
                  <a:pt x="10177" y="9336"/>
                  <a:pt x="10177" y="9116"/>
                </a:cubicBezTo>
                <a:cubicBezTo>
                  <a:pt x="10177" y="8895"/>
                  <a:pt x="10444" y="8716"/>
                  <a:pt x="10773" y="8716"/>
                </a:cubicBezTo>
                <a:close/>
                <a:moveTo>
                  <a:pt x="12858" y="8716"/>
                </a:moveTo>
                <a:cubicBezTo>
                  <a:pt x="13187" y="8716"/>
                  <a:pt x="13454" y="8895"/>
                  <a:pt x="13454" y="9116"/>
                </a:cubicBezTo>
                <a:cubicBezTo>
                  <a:pt x="13454" y="9336"/>
                  <a:pt x="13187" y="9514"/>
                  <a:pt x="12858" y="9514"/>
                </a:cubicBezTo>
                <a:cubicBezTo>
                  <a:pt x="12530" y="9514"/>
                  <a:pt x="12265" y="9336"/>
                  <a:pt x="12265" y="9116"/>
                </a:cubicBezTo>
                <a:cubicBezTo>
                  <a:pt x="12265" y="8895"/>
                  <a:pt x="12530" y="8716"/>
                  <a:pt x="12858" y="8716"/>
                </a:cubicBezTo>
                <a:close/>
                <a:moveTo>
                  <a:pt x="10773" y="10277"/>
                </a:moveTo>
                <a:cubicBezTo>
                  <a:pt x="11801" y="10277"/>
                  <a:pt x="12768" y="10545"/>
                  <a:pt x="13495" y="11033"/>
                </a:cubicBezTo>
                <a:lnTo>
                  <a:pt x="11917" y="12093"/>
                </a:lnTo>
                <a:cubicBezTo>
                  <a:pt x="11612" y="11888"/>
                  <a:pt x="11205" y="11774"/>
                  <a:pt x="10773" y="11774"/>
                </a:cubicBezTo>
                <a:cubicBezTo>
                  <a:pt x="10341" y="11774"/>
                  <a:pt x="9934" y="11888"/>
                  <a:pt x="9628" y="12093"/>
                </a:cubicBezTo>
                <a:lnTo>
                  <a:pt x="8051" y="11033"/>
                </a:lnTo>
                <a:cubicBezTo>
                  <a:pt x="8778" y="10545"/>
                  <a:pt x="9745" y="10277"/>
                  <a:pt x="10773" y="10277"/>
                </a:cubicBezTo>
                <a:close/>
              </a:path>
            </a:pathLst>
          </a:custGeom>
          <a:solidFill>
            <a:srgbClr val="4775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200"/>
          </a:p>
        </p:txBody>
      </p:sp>
      <p:sp>
        <p:nvSpPr>
          <p:cNvPr id="5" name="로봇">
            <a:extLst>
              <a:ext uri="{FF2B5EF4-FFF2-40B4-BE49-F238E27FC236}">
                <a16:creationId xmlns:a16="http://schemas.microsoft.com/office/drawing/2014/main" id="{A1AA949B-BE13-4B09-AC5B-67497AC021D0}"/>
              </a:ext>
            </a:extLst>
          </p:cNvPr>
          <p:cNvSpPr/>
          <p:nvPr/>
        </p:nvSpPr>
        <p:spPr>
          <a:xfrm>
            <a:off x="5468370" y="4417307"/>
            <a:ext cx="979818" cy="1464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7636" y="0"/>
                </a:moveTo>
                <a:cubicBezTo>
                  <a:pt x="7308" y="0"/>
                  <a:pt x="7042" y="178"/>
                  <a:pt x="7042" y="398"/>
                </a:cubicBezTo>
                <a:lnTo>
                  <a:pt x="7042" y="1269"/>
                </a:lnTo>
                <a:cubicBezTo>
                  <a:pt x="7042" y="1360"/>
                  <a:pt x="6932" y="1434"/>
                  <a:pt x="6796" y="1434"/>
                </a:cubicBezTo>
                <a:lnTo>
                  <a:pt x="6444" y="1434"/>
                </a:lnTo>
                <a:cubicBezTo>
                  <a:pt x="6308" y="1434"/>
                  <a:pt x="6197" y="1509"/>
                  <a:pt x="6197" y="1600"/>
                </a:cubicBezTo>
                <a:lnTo>
                  <a:pt x="6197" y="2450"/>
                </a:lnTo>
                <a:cubicBezTo>
                  <a:pt x="6197" y="2541"/>
                  <a:pt x="6308" y="2614"/>
                  <a:pt x="6444" y="2614"/>
                </a:cubicBezTo>
                <a:lnTo>
                  <a:pt x="6796" y="2614"/>
                </a:lnTo>
                <a:cubicBezTo>
                  <a:pt x="6932" y="2614"/>
                  <a:pt x="7042" y="2688"/>
                  <a:pt x="7042" y="2779"/>
                </a:cubicBezTo>
                <a:lnTo>
                  <a:pt x="7042" y="4048"/>
                </a:lnTo>
                <a:lnTo>
                  <a:pt x="4708" y="4048"/>
                </a:lnTo>
                <a:cubicBezTo>
                  <a:pt x="4373" y="4048"/>
                  <a:pt x="4102" y="4230"/>
                  <a:pt x="4102" y="4455"/>
                </a:cubicBezTo>
                <a:lnTo>
                  <a:pt x="4102" y="5592"/>
                </a:lnTo>
                <a:lnTo>
                  <a:pt x="3470" y="5592"/>
                </a:lnTo>
                <a:lnTo>
                  <a:pt x="3470" y="5197"/>
                </a:lnTo>
                <a:cubicBezTo>
                  <a:pt x="3470" y="5006"/>
                  <a:pt x="3238" y="4850"/>
                  <a:pt x="2952" y="4850"/>
                </a:cubicBezTo>
                <a:lnTo>
                  <a:pt x="575" y="4850"/>
                </a:lnTo>
                <a:cubicBezTo>
                  <a:pt x="289" y="4850"/>
                  <a:pt x="57" y="5006"/>
                  <a:pt x="57" y="5197"/>
                </a:cubicBezTo>
                <a:lnTo>
                  <a:pt x="57" y="9364"/>
                </a:lnTo>
                <a:cubicBezTo>
                  <a:pt x="57" y="9530"/>
                  <a:pt x="233" y="9669"/>
                  <a:pt x="464" y="9703"/>
                </a:cubicBezTo>
                <a:lnTo>
                  <a:pt x="464" y="10395"/>
                </a:lnTo>
                <a:cubicBezTo>
                  <a:pt x="233" y="10429"/>
                  <a:pt x="57" y="10568"/>
                  <a:pt x="57" y="10734"/>
                </a:cubicBezTo>
                <a:lnTo>
                  <a:pt x="57" y="13326"/>
                </a:lnTo>
                <a:cubicBezTo>
                  <a:pt x="57" y="13518"/>
                  <a:pt x="290" y="13672"/>
                  <a:pt x="575" y="13672"/>
                </a:cubicBezTo>
                <a:lnTo>
                  <a:pt x="771" y="13672"/>
                </a:lnTo>
                <a:lnTo>
                  <a:pt x="117" y="14205"/>
                </a:lnTo>
                <a:cubicBezTo>
                  <a:pt x="10" y="14293"/>
                  <a:pt x="-27" y="14412"/>
                  <a:pt x="19" y="14521"/>
                </a:cubicBezTo>
                <a:lnTo>
                  <a:pt x="480" y="15614"/>
                </a:lnTo>
                <a:cubicBezTo>
                  <a:pt x="506" y="15676"/>
                  <a:pt x="590" y="15719"/>
                  <a:pt x="686" y="15719"/>
                </a:cubicBezTo>
                <a:lnTo>
                  <a:pt x="1020" y="15719"/>
                </a:lnTo>
                <a:cubicBezTo>
                  <a:pt x="1138" y="15719"/>
                  <a:pt x="1234" y="15655"/>
                  <a:pt x="1234" y="15576"/>
                </a:cubicBezTo>
                <a:lnTo>
                  <a:pt x="1234" y="14788"/>
                </a:lnTo>
                <a:cubicBezTo>
                  <a:pt x="1234" y="14591"/>
                  <a:pt x="1472" y="14431"/>
                  <a:pt x="1765" y="14431"/>
                </a:cubicBezTo>
                <a:cubicBezTo>
                  <a:pt x="2058" y="14431"/>
                  <a:pt x="2293" y="14591"/>
                  <a:pt x="2293" y="14788"/>
                </a:cubicBezTo>
                <a:lnTo>
                  <a:pt x="2293" y="15576"/>
                </a:lnTo>
                <a:cubicBezTo>
                  <a:pt x="2293" y="15655"/>
                  <a:pt x="2389" y="15719"/>
                  <a:pt x="2507" y="15719"/>
                </a:cubicBezTo>
                <a:lnTo>
                  <a:pt x="2842" y="15719"/>
                </a:lnTo>
                <a:cubicBezTo>
                  <a:pt x="2937" y="15719"/>
                  <a:pt x="3022" y="15676"/>
                  <a:pt x="3048" y="15614"/>
                </a:cubicBezTo>
                <a:lnTo>
                  <a:pt x="3508" y="14521"/>
                </a:lnTo>
                <a:cubicBezTo>
                  <a:pt x="3554" y="14412"/>
                  <a:pt x="3518" y="14293"/>
                  <a:pt x="3410" y="14205"/>
                </a:cubicBezTo>
                <a:lnTo>
                  <a:pt x="2756" y="13672"/>
                </a:lnTo>
                <a:lnTo>
                  <a:pt x="2952" y="13672"/>
                </a:lnTo>
                <a:cubicBezTo>
                  <a:pt x="3238" y="13672"/>
                  <a:pt x="3470" y="13518"/>
                  <a:pt x="3470" y="13326"/>
                </a:cubicBezTo>
                <a:lnTo>
                  <a:pt x="3470" y="10734"/>
                </a:lnTo>
                <a:cubicBezTo>
                  <a:pt x="3470" y="10568"/>
                  <a:pt x="3297" y="10429"/>
                  <a:pt x="3065" y="10395"/>
                </a:cubicBezTo>
                <a:lnTo>
                  <a:pt x="3065" y="9703"/>
                </a:lnTo>
                <a:cubicBezTo>
                  <a:pt x="3297" y="9669"/>
                  <a:pt x="3470" y="9530"/>
                  <a:pt x="3470" y="9364"/>
                </a:cubicBezTo>
                <a:lnTo>
                  <a:pt x="3470" y="7843"/>
                </a:lnTo>
                <a:lnTo>
                  <a:pt x="4102" y="7843"/>
                </a:lnTo>
                <a:lnTo>
                  <a:pt x="4102" y="13265"/>
                </a:lnTo>
                <a:cubicBezTo>
                  <a:pt x="4102" y="13490"/>
                  <a:pt x="4373" y="13672"/>
                  <a:pt x="4708" y="13672"/>
                </a:cubicBezTo>
                <a:lnTo>
                  <a:pt x="5367" y="13672"/>
                </a:lnTo>
                <a:lnTo>
                  <a:pt x="5367" y="19636"/>
                </a:lnTo>
                <a:cubicBezTo>
                  <a:pt x="5367" y="19764"/>
                  <a:pt x="5302" y="19890"/>
                  <a:pt x="5186" y="19992"/>
                </a:cubicBezTo>
                <a:lnTo>
                  <a:pt x="4326" y="20751"/>
                </a:lnTo>
                <a:cubicBezTo>
                  <a:pt x="4210" y="20853"/>
                  <a:pt x="4145" y="20979"/>
                  <a:pt x="4145" y="21107"/>
                </a:cubicBezTo>
                <a:lnTo>
                  <a:pt x="4145" y="21327"/>
                </a:lnTo>
                <a:cubicBezTo>
                  <a:pt x="4145" y="21477"/>
                  <a:pt x="4328" y="21600"/>
                  <a:pt x="4552" y="21600"/>
                </a:cubicBezTo>
                <a:lnTo>
                  <a:pt x="9040" y="21600"/>
                </a:lnTo>
                <a:cubicBezTo>
                  <a:pt x="9264" y="21600"/>
                  <a:pt x="9447" y="21477"/>
                  <a:pt x="9447" y="21327"/>
                </a:cubicBezTo>
                <a:lnTo>
                  <a:pt x="9447" y="13672"/>
                </a:lnTo>
                <a:lnTo>
                  <a:pt x="12099" y="13672"/>
                </a:lnTo>
                <a:lnTo>
                  <a:pt x="12099" y="21327"/>
                </a:lnTo>
                <a:cubicBezTo>
                  <a:pt x="12099" y="21477"/>
                  <a:pt x="12282" y="21600"/>
                  <a:pt x="12506" y="21600"/>
                </a:cubicBezTo>
                <a:lnTo>
                  <a:pt x="16994" y="21600"/>
                </a:lnTo>
                <a:cubicBezTo>
                  <a:pt x="17218" y="21600"/>
                  <a:pt x="17399" y="21477"/>
                  <a:pt x="17399" y="21327"/>
                </a:cubicBezTo>
                <a:lnTo>
                  <a:pt x="17399" y="21107"/>
                </a:lnTo>
                <a:cubicBezTo>
                  <a:pt x="17399" y="20979"/>
                  <a:pt x="17336" y="20853"/>
                  <a:pt x="17220" y="20751"/>
                </a:cubicBezTo>
                <a:lnTo>
                  <a:pt x="16357" y="19992"/>
                </a:lnTo>
                <a:cubicBezTo>
                  <a:pt x="16241" y="19890"/>
                  <a:pt x="16179" y="19764"/>
                  <a:pt x="16179" y="19636"/>
                </a:cubicBezTo>
                <a:lnTo>
                  <a:pt x="16179" y="13672"/>
                </a:lnTo>
                <a:lnTo>
                  <a:pt x="16838" y="13672"/>
                </a:lnTo>
                <a:cubicBezTo>
                  <a:pt x="17173" y="13672"/>
                  <a:pt x="17444" y="13490"/>
                  <a:pt x="17444" y="13265"/>
                </a:cubicBezTo>
                <a:lnTo>
                  <a:pt x="17444" y="7843"/>
                </a:lnTo>
                <a:lnTo>
                  <a:pt x="18075" y="7843"/>
                </a:lnTo>
                <a:lnTo>
                  <a:pt x="18075" y="9364"/>
                </a:lnTo>
                <a:cubicBezTo>
                  <a:pt x="18075" y="9530"/>
                  <a:pt x="18249" y="9669"/>
                  <a:pt x="18480" y="9703"/>
                </a:cubicBezTo>
                <a:lnTo>
                  <a:pt x="18480" y="10395"/>
                </a:lnTo>
                <a:cubicBezTo>
                  <a:pt x="18249" y="10429"/>
                  <a:pt x="18075" y="10568"/>
                  <a:pt x="18075" y="10734"/>
                </a:cubicBezTo>
                <a:lnTo>
                  <a:pt x="18075" y="13326"/>
                </a:lnTo>
                <a:cubicBezTo>
                  <a:pt x="18075" y="13518"/>
                  <a:pt x="18308" y="13672"/>
                  <a:pt x="18594" y="13672"/>
                </a:cubicBezTo>
                <a:lnTo>
                  <a:pt x="18790" y="13672"/>
                </a:lnTo>
                <a:lnTo>
                  <a:pt x="18136" y="14205"/>
                </a:lnTo>
                <a:cubicBezTo>
                  <a:pt x="18028" y="14293"/>
                  <a:pt x="17991" y="14412"/>
                  <a:pt x="18038" y="14521"/>
                </a:cubicBezTo>
                <a:lnTo>
                  <a:pt x="18498" y="15614"/>
                </a:lnTo>
                <a:cubicBezTo>
                  <a:pt x="18524" y="15676"/>
                  <a:pt x="18609" y="15719"/>
                  <a:pt x="18704" y="15719"/>
                </a:cubicBezTo>
                <a:lnTo>
                  <a:pt x="19039" y="15719"/>
                </a:lnTo>
                <a:cubicBezTo>
                  <a:pt x="19157" y="15719"/>
                  <a:pt x="19250" y="15655"/>
                  <a:pt x="19250" y="15576"/>
                </a:cubicBezTo>
                <a:lnTo>
                  <a:pt x="19250" y="14788"/>
                </a:lnTo>
                <a:cubicBezTo>
                  <a:pt x="19250" y="14591"/>
                  <a:pt x="19488" y="14431"/>
                  <a:pt x="19781" y="14431"/>
                </a:cubicBezTo>
                <a:cubicBezTo>
                  <a:pt x="20074" y="14431"/>
                  <a:pt x="20312" y="14591"/>
                  <a:pt x="20312" y="14788"/>
                </a:cubicBezTo>
                <a:lnTo>
                  <a:pt x="20312" y="15576"/>
                </a:lnTo>
                <a:cubicBezTo>
                  <a:pt x="20312" y="15655"/>
                  <a:pt x="20408" y="15719"/>
                  <a:pt x="20525" y="15719"/>
                </a:cubicBezTo>
                <a:lnTo>
                  <a:pt x="20860" y="15719"/>
                </a:lnTo>
                <a:cubicBezTo>
                  <a:pt x="20955" y="15719"/>
                  <a:pt x="21038" y="15676"/>
                  <a:pt x="21064" y="15614"/>
                </a:cubicBezTo>
                <a:lnTo>
                  <a:pt x="21527" y="14521"/>
                </a:lnTo>
                <a:cubicBezTo>
                  <a:pt x="21573" y="14412"/>
                  <a:pt x="21536" y="14293"/>
                  <a:pt x="21429" y="14205"/>
                </a:cubicBezTo>
                <a:lnTo>
                  <a:pt x="20775" y="13672"/>
                </a:lnTo>
                <a:lnTo>
                  <a:pt x="20971" y="13672"/>
                </a:lnTo>
                <a:cubicBezTo>
                  <a:pt x="21256" y="13672"/>
                  <a:pt x="21489" y="13518"/>
                  <a:pt x="21489" y="13326"/>
                </a:cubicBezTo>
                <a:lnTo>
                  <a:pt x="21489" y="10734"/>
                </a:lnTo>
                <a:cubicBezTo>
                  <a:pt x="21489" y="10568"/>
                  <a:pt x="21313" y="10429"/>
                  <a:pt x="21081" y="10395"/>
                </a:cubicBezTo>
                <a:lnTo>
                  <a:pt x="21081" y="9703"/>
                </a:lnTo>
                <a:cubicBezTo>
                  <a:pt x="21313" y="9669"/>
                  <a:pt x="21489" y="9530"/>
                  <a:pt x="21489" y="9364"/>
                </a:cubicBezTo>
                <a:lnTo>
                  <a:pt x="21489" y="5197"/>
                </a:lnTo>
                <a:cubicBezTo>
                  <a:pt x="21489" y="5006"/>
                  <a:pt x="21256" y="4850"/>
                  <a:pt x="20971" y="4850"/>
                </a:cubicBezTo>
                <a:lnTo>
                  <a:pt x="18594" y="4850"/>
                </a:lnTo>
                <a:cubicBezTo>
                  <a:pt x="18308" y="4850"/>
                  <a:pt x="18075" y="5006"/>
                  <a:pt x="18075" y="5197"/>
                </a:cubicBezTo>
                <a:lnTo>
                  <a:pt x="18075" y="5592"/>
                </a:lnTo>
                <a:lnTo>
                  <a:pt x="17444" y="5592"/>
                </a:lnTo>
                <a:lnTo>
                  <a:pt x="17444" y="4455"/>
                </a:lnTo>
                <a:cubicBezTo>
                  <a:pt x="17444" y="4230"/>
                  <a:pt x="17173" y="4048"/>
                  <a:pt x="16838" y="4048"/>
                </a:cubicBezTo>
                <a:lnTo>
                  <a:pt x="14503" y="4048"/>
                </a:lnTo>
                <a:lnTo>
                  <a:pt x="14503" y="2779"/>
                </a:lnTo>
                <a:cubicBezTo>
                  <a:pt x="14503" y="2688"/>
                  <a:pt x="14614" y="2614"/>
                  <a:pt x="14750" y="2614"/>
                </a:cubicBezTo>
                <a:lnTo>
                  <a:pt x="15102" y="2614"/>
                </a:lnTo>
                <a:cubicBezTo>
                  <a:pt x="15238" y="2614"/>
                  <a:pt x="15349" y="2541"/>
                  <a:pt x="15349" y="2450"/>
                </a:cubicBezTo>
                <a:lnTo>
                  <a:pt x="15349" y="1600"/>
                </a:lnTo>
                <a:cubicBezTo>
                  <a:pt x="15349" y="1509"/>
                  <a:pt x="15238" y="1434"/>
                  <a:pt x="15102" y="1434"/>
                </a:cubicBezTo>
                <a:lnTo>
                  <a:pt x="14750" y="1434"/>
                </a:lnTo>
                <a:cubicBezTo>
                  <a:pt x="14614" y="1434"/>
                  <a:pt x="14503" y="1360"/>
                  <a:pt x="14503" y="1269"/>
                </a:cubicBezTo>
                <a:lnTo>
                  <a:pt x="14503" y="398"/>
                </a:lnTo>
                <a:cubicBezTo>
                  <a:pt x="14503" y="178"/>
                  <a:pt x="14238" y="0"/>
                  <a:pt x="13910" y="0"/>
                </a:cubicBezTo>
                <a:lnTo>
                  <a:pt x="7636" y="0"/>
                </a:lnTo>
                <a:close/>
                <a:moveTo>
                  <a:pt x="9228" y="1434"/>
                </a:moveTo>
                <a:cubicBezTo>
                  <a:pt x="9713" y="1434"/>
                  <a:pt x="10106" y="1700"/>
                  <a:pt x="10106" y="2025"/>
                </a:cubicBezTo>
                <a:cubicBezTo>
                  <a:pt x="10106" y="2350"/>
                  <a:pt x="9713" y="2614"/>
                  <a:pt x="9228" y="2614"/>
                </a:cubicBezTo>
                <a:cubicBezTo>
                  <a:pt x="8743" y="2614"/>
                  <a:pt x="8351" y="2350"/>
                  <a:pt x="8351" y="2025"/>
                </a:cubicBezTo>
                <a:cubicBezTo>
                  <a:pt x="8351" y="1700"/>
                  <a:pt x="8743" y="1434"/>
                  <a:pt x="9228" y="1434"/>
                </a:cubicBezTo>
                <a:close/>
                <a:moveTo>
                  <a:pt x="12317" y="1434"/>
                </a:moveTo>
                <a:cubicBezTo>
                  <a:pt x="12802" y="1434"/>
                  <a:pt x="13195" y="1700"/>
                  <a:pt x="13195" y="2025"/>
                </a:cubicBezTo>
                <a:cubicBezTo>
                  <a:pt x="13195" y="2350"/>
                  <a:pt x="12802" y="2614"/>
                  <a:pt x="12317" y="2614"/>
                </a:cubicBezTo>
                <a:cubicBezTo>
                  <a:pt x="11832" y="2614"/>
                  <a:pt x="11440" y="2350"/>
                  <a:pt x="11440" y="2025"/>
                </a:cubicBezTo>
                <a:cubicBezTo>
                  <a:pt x="11440" y="1700"/>
                  <a:pt x="11832" y="1434"/>
                  <a:pt x="12317" y="1434"/>
                </a:cubicBezTo>
                <a:close/>
                <a:moveTo>
                  <a:pt x="8091" y="5474"/>
                </a:moveTo>
                <a:lnTo>
                  <a:pt x="13454" y="5474"/>
                </a:lnTo>
                <a:lnTo>
                  <a:pt x="13454" y="7795"/>
                </a:lnTo>
                <a:lnTo>
                  <a:pt x="8091" y="7795"/>
                </a:lnTo>
                <a:lnTo>
                  <a:pt x="8091" y="5474"/>
                </a:lnTo>
                <a:close/>
                <a:moveTo>
                  <a:pt x="8688" y="8716"/>
                </a:moveTo>
                <a:cubicBezTo>
                  <a:pt x="9016" y="8716"/>
                  <a:pt x="9281" y="8895"/>
                  <a:pt x="9281" y="9116"/>
                </a:cubicBezTo>
                <a:cubicBezTo>
                  <a:pt x="9281" y="9336"/>
                  <a:pt x="9016" y="9514"/>
                  <a:pt x="8688" y="9514"/>
                </a:cubicBezTo>
                <a:cubicBezTo>
                  <a:pt x="8359" y="9514"/>
                  <a:pt x="8091" y="9336"/>
                  <a:pt x="8091" y="9116"/>
                </a:cubicBezTo>
                <a:cubicBezTo>
                  <a:pt x="8091" y="8895"/>
                  <a:pt x="8359" y="8716"/>
                  <a:pt x="8688" y="8716"/>
                </a:cubicBezTo>
                <a:close/>
                <a:moveTo>
                  <a:pt x="10773" y="8716"/>
                </a:moveTo>
                <a:cubicBezTo>
                  <a:pt x="11102" y="8716"/>
                  <a:pt x="11369" y="8895"/>
                  <a:pt x="11369" y="9116"/>
                </a:cubicBezTo>
                <a:cubicBezTo>
                  <a:pt x="11369" y="9336"/>
                  <a:pt x="11102" y="9514"/>
                  <a:pt x="10773" y="9514"/>
                </a:cubicBezTo>
                <a:cubicBezTo>
                  <a:pt x="10444" y="9514"/>
                  <a:pt x="10177" y="9336"/>
                  <a:pt x="10177" y="9116"/>
                </a:cubicBezTo>
                <a:cubicBezTo>
                  <a:pt x="10177" y="8895"/>
                  <a:pt x="10444" y="8716"/>
                  <a:pt x="10773" y="8716"/>
                </a:cubicBezTo>
                <a:close/>
                <a:moveTo>
                  <a:pt x="12858" y="8716"/>
                </a:moveTo>
                <a:cubicBezTo>
                  <a:pt x="13187" y="8716"/>
                  <a:pt x="13454" y="8895"/>
                  <a:pt x="13454" y="9116"/>
                </a:cubicBezTo>
                <a:cubicBezTo>
                  <a:pt x="13454" y="9336"/>
                  <a:pt x="13187" y="9514"/>
                  <a:pt x="12858" y="9514"/>
                </a:cubicBezTo>
                <a:cubicBezTo>
                  <a:pt x="12530" y="9514"/>
                  <a:pt x="12265" y="9336"/>
                  <a:pt x="12265" y="9116"/>
                </a:cubicBezTo>
                <a:cubicBezTo>
                  <a:pt x="12265" y="8895"/>
                  <a:pt x="12530" y="8716"/>
                  <a:pt x="12858" y="8716"/>
                </a:cubicBezTo>
                <a:close/>
                <a:moveTo>
                  <a:pt x="10773" y="10277"/>
                </a:moveTo>
                <a:cubicBezTo>
                  <a:pt x="11801" y="10277"/>
                  <a:pt x="12768" y="10545"/>
                  <a:pt x="13495" y="11033"/>
                </a:cubicBezTo>
                <a:lnTo>
                  <a:pt x="11917" y="12093"/>
                </a:lnTo>
                <a:cubicBezTo>
                  <a:pt x="11612" y="11888"/>
                  <a:pt x="11205" y="11774"/>
                  <a:pt x="10773" y="11774"/>
                </a:cubicBezTo>
                <a:cubicBezTo>
                  <a:pt x="10341" y="11774"/>
                  <a:pt x="9934" y="11888"/>
                  <a:pt x="9628" y="12093"/>
                </a:cubicBezTo>
                <a:lnTo>
                  <a:pt x="8051" y="11033"/>
                </a:lnTo>
                <a:cubicBezTo>
                  <a:pt x="8778" y="10545"/>
                  <a:pt x="9745" y="10277"/>
                  <a:pt x="10773" y="10277"/>
                </a:cubicBezTo>
                <a:close/>
              </a:path>
            </a:pathLst>
          </a:custGeom>
          <a:solidFill>
            <a:srgbClr val="FE96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200"/>
          </a:p>
        </p:txBody>
      </p:sp>
      <p:sp>
        <p:nvSpPr>
          <p:cNvPr id="6" name="로봇">
            <a:extLst>
              <a:ext uri="{FF2B5EF4-FFF2-40B4-BE49-F238E27FC236}">
                <a16:creationId xmlns:a16="http://schemas.microsoft.com/office/drawing/2014/main" id="{B8F570C4-5D71-430F-92FF-2FBDEC7BCE93}"/>
              </a:ext>
            </a:extLst>
          </p:cNvPr>
          <p:cNvSpPr/>
          <p:nvPr/>
        </p:nvSpPr>
        <p:spPr>
          <a:xfrm>
            <a:off x="8008025" y="4417307"/>
            <a:ext cx="979818" cy="1464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7636" y="0"/>
                </a:moveTo>
                <a:cubicBezTo>
                  <a:pt x="7308" y="0"/>
                  <a:pt x="7042" y="178"/>
                  <a:pt x="7042" y="398"/>
                </a:cubicBezTo>
                <a:lnTo>
                  <a:pt x="7042" y="1269"/>
                </a:lnTo>
                <a:cubicBezTo>
                  <a:pt x="7042" y="1360"/>
                  <a:pt x="6932" y="1434"/>
                  <a:pt x="6796" y="1434"/>
                </a:cubicBezTo>
                <a:lnTo>
                  <a:pt x="6444" y="1434"/>
                </a:lnTo>
                <a:cubicBezTo>
                  <a:pt x="6308" y="1434"/>
                  <a:pt x="6197" y="1509"/>
                  <a:pt x="6197" y="1600"/>
                </a:cubicBezTo>
                <a:lnTo>
                  <a:pt x="6197" y="2450"/>
                </a:lnTo>
                <a:cubicBezTo>
                  <a:pt x="6197" y="2541"/>
                  <a:pt x="6308" y="2614"/>
                  <a:pt x="6444" y="2614"/>
                </a:cubicBezTo>
                <a:lnTo>
                  <a:pt x="6796" y="2614"/>
                </a:lnTo>
                <a:cubicBezTo>
                  <a:pt x="6932" y="2614"/>
                  <a:pt x="7042" y="2688"/>
                  <a:pt x="7042" y="2779"/>
                </a:cubicBezTo>
                <a:lnTo>
                  <a:pt x="7042" y="4048"/>
                </a:lnTo>
                <a:lnTo>
                  <a:pt x="4708" y="4048"/>
                </a:lnTo>
                <a:cubicBezTo>
                  <a:pt x="4373" y="4048"/>
                  <a:pt x="4102" y="4230"/>
                  <a:pt x="4102" y="4455"/>
                </a:cubicBezTo>
                <a:lnTo>
                  <a:pt x="4102" y="5592"/>
                </a:lnTo>
                <a:lnTo>
                  <a:pt x="3470" y="5592"/>
                </a:lnTo>
                <a:lnTo>
                  <a:pt x="3470" y="5197"/>
                </a:lnTo>
                <a:cubicBezTo>
                  <a:pt x="3470" y="5006"/>
                  <a:pt x="3238" y="4850"/>
                  <a:pt x="2952" y="4850"/>
                </a:cubicBezTo>
                <a:lnTo>
                  <a:pt x="575" y="4850"/>
                </a:lnTo>
                <a:cubicBezTo>
                  <a:pt x="289" y="4850"/>
                  <a:pt x="57" y="5006"/>
                  <a:pt x="57" y="5197"/>
                </a:cubicBezTo>
                <a:lnTo>
                  <a:pt x="57" y="9364"/>
                </a:lnTo>
                <a:cubicBezTo>
                  <a:pt x="57" y="9530"/>
                  <a:pt x="233" y="9669"/>
                  <a:pt x="464" y="9703"/>
                </a:cubicBezTo>
                <a:lnTo>
                  <a:pt x="464" y="10395"/>
                </a:lnTo>
                <a:cubicBezTo>
                  <a:pt x="233" y="10429"/>
                  <a:pt x="57" y="10568"/>
                  <a:pt x="57" y="10734"/>
                </a:cubicBezTo>
                <a:lnTo>
                  <a:pt x="57" y="13326"/>
                </a:lnTo>
                <a:cubicBezTo>
                  <a:pt x="57" y="13518"/>
                  <a:pt x="290" y="13672"/>
                  <a:pt x="575" y="13672"/>
                </a:cubicBezTo>
                <a:lnTo>
                  <a:pt x="771" y="13672"/>
                </a:lnTo>
                <a:lnTo>
                  <a:pt x="117" y="14205"/>
                </a:lnTo>
                <a:cubicBezTo>
                  <a:pt x="10" y="14293"/>
                  <a:pt x="-27" y="14412"/>
                  <a:pt x="19" y="14521"/>
                </a:cubicBezTo>
                <a:lnTo>
                  <a:pt x="480" y="15614"/>
                </a:lnTo>
                <a:cubicBezTo>
                  <a:pt x="506" y="15676"/>
                  <a:pt x="590" y="15719"/>
                  <a:pt x="686" y="15719"/>
                </a:cubicBezTo>
                <a:lnTo>
                  <a:pt x="1020" y="15719"/>
                </a:lnTo>
                <a:cubicBezTo>
                  <a:pt x="1138" y="15719"/>
                  <a:pt x="1234" y="15655"/>
                  <a:pt x="1234" y="15576"/>
                </a:cubicBezTo>
                <a:lnTo>
                  <a:pt x="1234" y="14788"/>
                </a:lnTo>
                <a:cubicBezTo>
                  <a:pt x="1234" y="14591"/>
                  <a:pt x="1472" y="14431"/>
                  <a:pt x="1765" y="14431"/>
                </a:cubicBezTo>
                <a:cubicBezTo>
                  <a:pt x="2058" y="14431"/>
                  <a:pt x="2293" y="14591"/>
                  <a:pt x="2293" y="14788"/>
                </a:cubicBezTo>
                <a:lnTo>
                  <a:pt x="2293" y="15576"/>
                </a:lnTo>
                <a:cubicBezTo>
                  <a:pt x="2293" y="15655"/>
                  <a:pt x="2389" y="15719"/>
                  <a:pt x="2507" y="15719"/>
                </a:cubicBezTo>
                <a:lnTo>
                  <a:pt x="2842" y="15719"/>
                </a:lnTo>
                <a:cubicBezTo>
                  <a:pt x="2937" y="15719"/>
                  <a:pt x="3022" y="15676"/>
                  <a:pt x="3048" y="15614"/>
                </a:cubicBezTo>
                <a:lnTo>
                  <a:pt x="3508" y="14521"/>
                </a:lnTo>
                <a:cubicBezTo>
                  <a:pt x="3554" y="14412"/>
                  <a:pt x="3518" y="14293"/>
                  <a:pt x="3410" y="14205"/>
                </a:cubicBezTo>
                <a:lnTo>
                  <a:pt x="2756" y="13672"/>
                </a:lnTo>
                <a:lnTo>
                  <a:pt x="2952" y="13672"/>
                </a:lnTo>
                <a:cubicBezTo>
                  <a:pt x="3238" y="13672"/>
                  <a:pt x="3470" y="13518"/>
                  <a:pt x="3470" y="13326"/>
                </a:cubicBezTo>
                <a:lnTo>
                  <a:pt x="3470" y="10734"/>
                </a:lnTo>
                <a:cubicBezTo>
                  <a:pt x="3470" y="10568"/>
                  <a:pt x="3297" y="10429"/>
                  <a:pt x="3065" y="10395"/>
                </a:cubicBezTo>
                <a:lnTo>
                  <a:pt x="3065" y="9703"/>
                </a:lnTo>
                <a:cubicBezTo>
                  <a:pt x="3297" y="9669"/>
                  <a:pt x="3470" y="9530"/>
                  <a:pt x="3470" y="9364"/>
                </a:cubicBezTo>
                <a:lnTo>
                  <a:pt x="3470" y="7843"/>
                </a:lnTo>
                <a:lnTo>
                  <a:pt x="4102" y="7843"/>
                </a:lnTo>
                <a:lnTo>
                  <a:pt x="4102" y="13265"/>
                </a:lnTo>
                <a:cubicBezTo>
                  <a:pt x="4102" y="13490"/>
                  <a:pt x="4373" y="13672"/>
                  <a:pt x="4708" y="13672"/>
                </a:cubicBezTo>
                <a:lnTo>
                  <a:pt x="5367" y="13672"/>
                </a:lnTo>
                <a:lnTo>
                  <a:pt x="5367" y="19636"/>
                </a:lnTo>
                <a:cubicBezTo>
                  <a:pt x="5367" y="19764"/>
                  <a:pt x="5302" y="19890"/>
                  <a:pt x="5186" y="19992"/>
                </a:cubicBezTo>
                <a:lnTo>
                  <a:pt x="4326" y="20751"/>
                </a:lnTo>
                <a:cubicBezTo>
                  <a:pt x="4210" y="20853"/>
                  <a:pt x="4145" y="20979"/>
                  <a:pt x="4145" y="21107"/>
                </a:cubicBezTo>
                <a:lnTo>
                  <a:pt x="4145" y="21327"/>
                </a:lnTo>
                <a:cubicBezTo>
                  <a:pt x="4145" y="21477"/>
                  <a:pt x="4328" y="21600"/>
                  <a:pt x="4552" y="21600"/>
                </a:cubicBezTo>
                <a:lnTo>
                  <a:pt x="9040" y="21600"/>
                </a:lnTo>
                <a:cubicBezTo>
                  <a:pt x="9264" y="21600"/>
                  <a:pt x="9447" y="21477"/>
                  <a:pt x="9447" y="21327"/>
                </a:cubicBezTo>
                <a:lnTo>
                  <a:pt x="9447" y="13672"/>
                </a:lnTo>
                <a:lnTo>
                  <a:pt x="12099" y="13672"/>
                </a:lnTo>
                <a:lnTo>
                  <a:pt x="12099" y="21327"/>
                </a:lnTo>
                <a:cubicBezTo>
                  <a:pt x="12099" y="21477"/>
                  <a:pt x="12282" y="21600"/>
                  <a:pt x="12506" y="21600"/>
                </a:cubicBezTo>
                <a:lnTo>
                  <a:pt x="16994" y="21600"/>
                </a:lnTo>
                <a:cubicBezTo>
                  <a:pt x="17218" y="21600"/>
                  <a:pt x="17399" y="21477"/>
                  <a:pt x="17399" y="21327"/>
                </a:cubicBezTo>
                <a:lnTo>
                  <a:pt x="17399" y="21107"/>
                </a:lnTo>
                <a:cubicBezTo>
                  <a:pt x="17399" y="20979"/>
                  <a:pt x="17336" y="20853"/>
                  <a:pt x="17220" y="20751"/>
                </a:cubicBezTo>
                <a:lnTo>
                  <a:pt x="16357" y="19992"/>
                </a:lnTo>
                <a:cubicBezTo>
                  <a:pt x="16241" y="19890"/>
                  <a:pt x="16179" y="19764"/>
                  <a:pt x="16179" y="19636"/>
                </a:cubicBezTo>
                <a:lnTo>
                  <a:pt x="16179" y="13672"/>
                </a:lnTo>
                <a:lnTo>
                  <a:pt x="16838" y="13672"/>
                </a:lnTo>
                <a:cubicBezTo>
                  <a:pt x="17173" y="13672"/>
                  <a:pt x="17444" y="13490"/>
                  <a:pt x="17444" y="13265"/>
                </a:cubicBezTo>
                <a:lnTo>
                  <a:pt x="17444" y="7843"/>
                </a:lnTo>
                <a:lnTo>
                  <a:pt x="18075" y="7843"/>
                </a:lnTo>
                <a:lnTo>
                  <a:pt x="18075" y="9364"/>
                </a:lnTo>
                <a:cubicBezTo>
                  <a:pt x="18075" y="9530"/>
                  <a:pt x="18249" y="9669"/>
                  <a:pt x="18480" y="9703"/>
                </a:cubicBezTo>
                <a:lnTo>
                  <a:pt x="18480" y="10395"/>
                </a:lnTo>
                <a:cubicBezTo>
                  <a:pt x="18249" y="10429"/>
                  <a:pt x="18075" y="10568"/>
                  <a:pt x="18075" y="10734"/>
                </a:cubicBezTo>
                <a:lnTo>
                  <a:pt x="18075" y="13326"/>
                </a:lnTo>
                <a:cubicBezTo>
                  <a:pt x="18075" y="13518"/>
                  <a:pt x="18308" y="13672"/>
                  <a:pt x="18594" y="13672"/>
                </a:cubicBezTo>
                <a:lnTo>
                  <a:pt x="18790" y="13672"/>
                </a:lnTo>
                <a:lnTo>
                  <a:pt x="18136" y="14205"/>
                </a:lnTo>
                <a:cubicBezTo>
                  <a:pt x="18028" y="14293"/>
                  <a:pt x="17991" y="14412"/>
                  <a:pt x="18038" y="14521"/>
                </a:cubicBezTo>
                <a:lnTo>
                  <a:pt x="18498" y="15614"/>
                </a:lnTo>
                <a:cubicBezTo>
                  <a:pt x="18524" y="15676"/>
                  <a:pt x="18609" y="15719"/>
                  <a:pt x="18704" y="15719"/>
                </a:cubicBezTo>
                <a:lnTo>
                  <a:pt x="19039" y="15719"/>
                </a:lnTo>
                <a:cubicBezTo>
                  <a:pt x="19157" y="15719"/>
                  <a:pt x="19250" y="15655"/>
                  <a:pt x="19250" y="15576"/>
                </a:cubicBezTo>
                <a:lnTo>
                  <a:pt x="19250" y="14788"/>
                </a:lnTo>
                <a:cubicBezTo>
                  <a:pt x="19250" y="14591"/>
                  <a:pt x="19488" y="14431"/>
                  <a:pt x="19781" y="14431"/>
                </a:cubicBezTo>
                <a:cubicBezTo>
                  <a:pt x="20074" y="14431"/>
                  <a:pt x="20312" y="14591"/>
                  <a:pt x="20312" y="14788"/>
                </a:cubicBezTo>
                <a:lnTo>
                  <a:pt x="20312" y="15576"/>
                </a:lnTo>
                <a:cubicBezTo>
                  <a:pt x="20312" y="15655"/>
                  <a:pt x="20408" y="15719"/>
                  <a:pt x="20525" y="15719"/>
                </a:cubicBezTo>
                <a:lnTo>
                  <a:pt x="20860" y="15719"/>
                </a:lnTo>
                <a:cubicBezTo>
                  <a:pt x="20955" y="15719"/>
                  <a:pt x="21038" y="15676"/>
                  <a:pt x="21064" y="15614"/>
                </a:cubicBezTo>
                <a:lnTo>
                  <a:pt x="21527" y="14521"/>
                </a:lnTo>
                <a:cubicBezTo>
                  <a:pt x="21573" y="14412"/>
                  <a:pt x="21536" y="14293"/>
                  <a:pt x="21429" y="14205"/>
                </a:cubicBezTo>
                <a:lnTo>
                  <a:pt x="20775" y="13672"/>
                </a:lnTo>
                <a:lnTo>
                  <a:pt x="20971" y="13672"/>
                </a:lnTo>
                <a:cubicBezTo>
                  <a:pt x="21256" y="13672"/>
                  <a:pt x="21489" y="13518"/>
                  <a:pt x="21489" y="13326"/>
                </a:cubicBezTo>
                <a:lnTo>
                  <a:pt x="21489" y="10734"/>
                </a:lnTo>
                <a:cubicBezTo>
                  <a:pt x="21489" y="10568"/>
                  <a:pt x="21313" y="10429"/>
                  <a:pt x="21081" y="10395"/>
                </a:cubicBezTo>
                <a:lnTo>
                  <a:pt x="21081" y="9703"/>
                </a:lnTo>
                <a:cubicBezTo>
                  <a:pt x="21313" y="9669"/>
                  <a:pt x="21489" y="9530"/>
                  <a:pt x="21489" y="9364"/>
                </a:cubicBezTo>
                <a:lnTo>
                  <a:pt x="21489" y="5197"/>
                </a:lnTo>
                <a:cubicBezTo>
                  <a:pt x="21489" y="5006"/>
                  <a:pt x="21256" y="4850"/>
                  <a:pt x="20971" y="4850"/>
                </a:cubicBezTo>
                <a:lnTo>
                  <a:pt x="18594" y="4850"/>
                </a:lnTo>
                <a:cubicBezTo>
                  <a:pt x="18308" y="4850"/>
                  <a:pt x="18075" y="5006"/>
                  <a:pt x="18075" y="5197"/>
                </a:cubicBezTo>
                <a:lnTo>
                  <a:pt x="18075" y="5592"/>
                </a:lnTo>
                <a:lnTo>
                  <a:pt x="17444" y="5592"/>
                </a:lnTo>
                <a:lnTo>
                  <a:pt x="17444" y="4455"/>
                </a:lnTo>
                <a:cubicBezTo>
                  <a:pt x="17444" y="4230"/>
                  <a:pt x="17173" y="4048"/>
                  <a:pt x="16838" y="4048"/>
                </a:cubicBezTo>
                <a:lnTo>
                  <a:pt x="14503" y="4048"/>
                </a:lnTo>
                <a:lnTo>
                  <a:pt x="14503" y="2779"/>
                </a:lnTo>
                <a:cubicBezTo>
                  <a:pt x="14503" y="2688"/>
                  <a:pt x="14614" y="2614"/>
                  <a:pt x="14750" y="2614"/>
                </a:cubicBezTo>
                <a:lnTo>
                  <a:pt x="15102" y="2614"/>
                </a:lnTo>
                <a:cubicBezTo>
                  <a:pt x="15238" y="2614"/>
                  <a:pt x="15349" y="2541"/>
                  <a:pt x="15349" y="2450"/>
                </a:cubicBezTo>
                <a:lnTo>
                  <a:pt x="15349" y="1600"/>
                </a:lnTo>
                <a:cubicBezTo>
                  <a:pt x="15349" y="1509"/>
                  <a:pt x="15238" y="1434"/>
                  <a:pt x="15102" y="1434"/>
                </a:cubicBezTo>
                <a:lnTo>
                  <a:pt x="14750" y="1434"/>
                </a:lnTo>
                <a:cubicBezTo>
                  <a:pt x="14614" y="1434"/>
                  <a:pt x="14503" y="1360"/>
                  <a:pt x="14503" y="1269"/>
                </a:cubicBezTo>
                <a:lnTo>
                  <a:pt x="14503" y="398"/>
                </a:lnTo>
                <a:cubicBezTo>
                  <a:pt x="14503" y="178"/>
                  <a:pt x="14238" y="0"/>
                  <a:pt x="13910" y="0"/>
                </a:cubicBezTo>
                <a:lnTo>
                  <a:pt x="7636" y="0"/>
                </a:lnTo>
                <a:close/>
                <a:moveTo>
                  <a:pt x="9228" y="1434"/>
                </a:moveTo>
                <a:cubicBezTo>
                  <a:pt x="9713" y="1434"/>
                  <a:pt x="10106" y="1700"/>
                  <a:pt x="10106" y="2025"/>
                </a:cubicBezTo>
                <a:cubicBezTo>
                  <a:pt x="10106" y="2350"/>
                  <a:pt x="9713" y="2614"/>
                  <a:pt x="9228" y="2614"/>
                </a:cubicBezTo>
                <a:cubicBezTo>
                  <a:pt x="8743" y="2614"/>
                  <a:pt x="8351" y="2350"/>
                  <a:pt x="8351" y="2025"/>
                </a:cubicBezTo>
                <a:cubicBezTo>
                  <a:pt x="8351" y="1700"/>
                  <a:pt x="8743" y="1434"/>
                  <a:pt x="9228" y="1434"/>
                </a:cubicBezTo>
                <a:close/>
                <a:moveTo>
                  <a:pt x="12317" y="1434"/>
                </a:moveTo>
                <a:cubicBezTo>
                  <a:pt x="12802" y="1434"/>
                  <a:pt x="13195" y="1700"/>
                  <a:pt x="13195" y="2025"/>
                </a:cubicBezTo>
                <a:cubicBezTo>
                  <a:pt x="13195" y="2350"/>
                  <a:pt x="12802" y="2614"/>
                  <a:pt x="12317" y="2614"/>
                </a:cubicBezTo>
                <a:cubicBezTo>
                  <a:pt x="11832" y="2614"/>
                  <a:pt x="11440" y="2350"/>
                  <a:pt x="11440" y="2025"/>
                </a:cubicBezTo>
                <a:cubicBezTo>
                  <a:pt x="11440" y="1700"/>
                  <a:pt x="11832" y="1434"/>
                  <a:pt x="12317" y="1434"/>
                </a:cubicBezTo>
                <a:close/>
                <a:moveTo>
                  <a:pt x="8091" y="5474"/>
                </a:moveTo>
                <a:lnTo>
                  <a:pt x="13454" y="5474"/>
                </a:lnTo>
                <a:lnTo>
                  <a:pt x="13454" y="7795"/>
                </a:lnTo>
                <a:lnTo>
                  <a:pt x="8091" y="7795"/>
                </a:lnTo>
                <a:lnTo>
                  <a:pt x="8091" y="5474"/>
                </a:lnTo>
                <a:close/>
                <a:moveTo>
                  <a:pt x="8688" y="8716"/>
                </a:moveTo>
                <a:cubicBezTo>
                  <a:pt x="9016" y="8716"/>
                  <a:pt x="9281" y="8895"/>
                  <a:pt x="9281" y="9116"/>
                </a:cubicBezTo>
                <a:cubicBezTo>
                  <a:pt x="9281" y="9336"/>
                  <a:pt x="9016" y="9514"/>
                  <a:pt x="8688" y="9514"/>
                </a:cubicBezTo>
                <a:cubicBezTo>
                  <a:pt x="8359" y="9514"/>
                  <a:pt x="8091" y="9336"/>
                  <a:pt x="8091" y="9116"/>
                </a:cubicBezTo>
                <a:cubicBezTo>
                  <a:pt x="8091" y="8895"/>
                  <a:pt x="8359" y="8716"/>
                  <a:pt x="8688" y="8716"/>
                </a:cubicBezTo>
                <a:close/>
                <a:moveTo>
                  <a:pt x="10773" y="8716"/>
                </a:moveTo>
                <a:cubicBezTo>
                  <a:pt x="11102" y="8716"/>
                  <a:pt x="11369" y="8895"/>
                  <a:pt x="11369" y="9116"/>
                </a:cubicBezTo>
                <a:cubicBezTo>
                  <a:pt x="11369" y="9336"/>
                  <a:pt x="11102" y="9514"/>
                  <a:pt x="10773" y="9514"/>
                </a:cubicBezTo>
                <a:cubicBezTo>
                  <a:pt x="10444" y="9514"/>
                  <a:pt x="10177" y="9336"/>
                  <a:pt x="10177" y="9116"/>
                </a:cubicBezTo>
                <a:cubicBezTo>
                  <a:pt x="10177" y="8895"/>
                  <a:pt x="10444" y="8716"/>
                  <a:pt x="10773" y="8716"/>
                </a:cubicBezTo>
                <a:close/>
                <a:moveTo>
                  <a:pt x="12858" y="8716"/>
                </a:moveTo>
                <a:cubicBezTo>
                  <a:pt x="13187" y="8716"/>
                  <a:pt x="13454" y="8895"/>
                  <a:pt x="13454" y="9116"/>
                </a:cubicBezTo>
                <a:cubicBezTo>
                  <a:pt x="13454" y="9336"/>
                  <a:pt x="13187" y="9514"/>
                  <a:pt x="12858" y="9514"/>
                </a:cubicBezTo>
                <a:cubicBezTo>
                  <a:pt x="12530" y="9514"/>
                  <a:pt x="12265" y="9336"/>
                  <a:pt x="12265" y="9116"/>
                </a:cubicBezTo>
                <a:cubicBezTo>
                  <a:pt x="12265" y="8895"/>
                  <a:pt x="12530" y="8716"/>
                  <a:pt x="12858" y="8716"/>
                </a:cubicBezTo>
                <a:close/>
                <a:moveTo>
                  <a:pt x="10773" y="10277"/>
                </a:moveTo>
                <a:cubicBezTo>
                  <a:pt x="11801" y="10277"/>
                  <a:pt x="12768" y="10545"/>
                  <a:pt x="13495" y="11033"/>
                </a:cubicBezTo>
                <a:lnTo>
                  <a:pt x="11917" y="12093"/>
                </a:lnTo>
                <a:cubicBezTo>
                  <a:pt x="11612" y="11888"/>
                  <a:pt x="11205" y="11774"/>
                  <a:pt x="10773" y="11774"/>
                </a:cubicBezTo>
                <a:cubicBezTo>
                  <a:pt x="10341" y="11774"/>
                  <a:pt x="9934" y="11888"/>
                  <a:pt x="9628" y="12093"/>
                </a:cubicBezTo>
                <a:lnTo>
                  <a:pt x="8051" y="11033"/>
                </a:lnTo>
                <a:cubicBezTo>
                  <a:pt x="8778" y="10545"/>
                  <a:pt x="9745" y="10277"/>
                  <a:pt x="10773" y="10277"/>
                </a:cubicBezTo>
                <a:close/>
              </a:path>
            </a:pathLst>
          </a:custGeom>
          <a:solidFill>
            <a:srgbClr val="21D7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200"/>
          </a:p>
        </p:txBody>
      </p:sp>
      <p:pic>
        <p:nvPicPr>
          <p:cNvPr id="7" name="robotic-arm_fill.png" descr="robotic-arm_fill.png">
            <a:extLst>
              <a:ext uri="{FF2B5EF4-FFF2-40B4-BE49-F238E27FC236}">
                <a16:creationId xmlns:a16="http://schemas.microsoft.com/office/drawing/2014/main" id="{09DCC929-0653-4BA2-8DCD-8F69C8FA6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28017" y="2615211"/>
            <a:ext cx="2159001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6421D9-57BF-4A24-B6FD-BF1FC213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ko-KR" altLang="en-US"/>
              <a:t>어떻게 하면 많은 기계들을 효율적으로 관리할 수 있을까</a:t>
            </a:r>
            <a:r>
              <a:rPr lang="en-US" altLang="ko-KR"/>
              <a:t>?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3BCF4-C391-4E5B-8EF6-72398CAA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근본적인 문제</a:t>
            </a:r>
          </a:p>
        </p:txBody>
      </p:sp>
      <p:sp>
        <p:nvSpPr>
          <p:cNvPr id="4" name="컴퓨터">
            <a:extLst>
              <a:ext uri="{FF2B5EF4-FFF2-40B4-BE49-F238E27FC236}">
                <a16:creationId xmlns:a16="http://schemas.microsoft.com/office/drawing/2014/main" id="{AF4C5B45-3D65-49D2-B62E-6D1C1308DDAF}"/>
              </a:ext>
            </a:extLst>
          </p:cNvPr>
          <p:cNvSpPr/>
          <p:nvPr/>
        </p:nvSpPr>
        <p:spPr>
          <a:xfrm>
            <a:off x="2178196" y="5133976"/>
            <a:ext cx="1126832" cy="90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컴퓨터">
            <a:extLst>
              <a:ext uri="{FF2B5EF4-FFF2-40B4-BE49-F238E27FC236}">
                <a16:creationId xmlns:a16="http://schemas.microsoft.com/office/drawing/2014/main" id="{CBFC4CEE-6A16-4DE7-8E78-83D8C8507F8D}"/>
              </a:ext>
            </a:extLst>
          </p:cNvPr>
          <p:cNvSpPr/>
          <p:nvPr/>
        </p:nvSpPr>
        <p:spPr>
          <a:xfrm>
            <a:off x="4559593" y="5133976"/>
            <a:ext cx="1126832" cy="90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머리와 어깨">
            <a:extLst>
              <a:ext uri="{FF2B5EF4-FFF2-40B4-BE49-F238E27FC236}">
                <a16:creationId xmlns:a16="http://schemas.microsoft.com/office/drawing/2014/main" id="{DD5A1719-02F2-4C64-A65B-9462AECB0E0F}"/>
              </a:ext>
            </a:extLst>
          </p:cNvPr>
          <p:cNvSpPr/>
          <p:nvPr/>
        </p:nvSpPr>
        <p:spPr>
          <a:xfrm>
            <a:off x="4664368" y="2207352"/>
            <a:ext cx="926954" cy="83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컴퓨터">
            <a:extLst>
              <a:ext uri="{FF2B5EF4-FFF2-40B4-BE49-F238E27FC236}">
                <a16:creationId xmlns:a16="http://schemas.microsoft.com/office/drawing/2014/main" id="{8DD270B4-DB93-4278-9BB6-611405E90EB9}"/>
              </a:ext>
            </a:extLst>
          </p:cNvPr>
          <p:cNvSpPr/>
          <p:nvPr/>
        </p:nvSpPr>
        <p:spPr>
          <a:xfrm>
            <a:off x="6940990" y="5133976"/>
            <a:ext cx="1126832" cy="90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머리와 어깨">
            <a:extLst>
              <a:ext uri="{FF2B5EF4-FFF2-40B4-BE49-F238E27FC236}">
                <a16:creationId xmlns:a16="http://schemas.microsoft.com/office/drawing/2014/main" id="{A5BBBF05-31E5-4523-A150-679AA40B56C0}"/>
              </a:ext>
            </a:extLst>
          </p:cNvPr>
          <p:cNvSpPr/>
          <p:nvPr/>
        </p:nvSpPr>
        <p:spPr>
          <a:xfrm>
            <a:off x="7045765" y="2207352"/>
            <a:ext cx="926954" cy="83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Scheduling">
            <a:extLst>
              <a:ext uri="{FF2B5EF4-FFF2-40B4-BE49-F238E27FC236}">
                <a16:creationId xmlns:a16="http://schemas.microsoft.com/office/drawing/2014/main" id="{B65720A8-28B6-4B67-A612-A3DA89F79038}"/>
              </a:ext>
            </a:extLst>
          </p:cNvPr>
          <p:cNvSpPr/>
          <p:nvPr/>
        </p:nvSpPr>
        <p:spPr>
          <a:xfrm>
            <a:off x="9401587" y="2301880"/>
            <a:ext cx="1871605" cy="91813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Scheduling</a:t>
            </a:r>
          </a:p>
        </p:txBody>
      </p:sp>
      <p:sp>
        <p:nvSpPr>
          <p:cNvPr id="11" name="Resource…">
            <a:extLst>
              <a:ext uri="{FF2B5EF4-FFF2-40B4-BE49-F238E27FC236}">
                <a16:creationId xmlns:a16="http://schemas.microsoft.com/office/drawing/2014/main" id="{97B01D99-3CBC-4E15-AF16-109773209CDB}"/>
              </a:ext>
            </a:extLst>
          </p:cNvPr>
          <p:cNvSpPr/>
          <p:nvPr/>
        </p:nvSpPr>
        <p:spPr>
          <a:xfrm>
            <a:off x="9401586" y="3700571"/>
            <a:ext cx="1871605" cy="918130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18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Resource</a:t>
            </a:r>
          </a:p>
          <a:p>
            <a:pPr algn="ctr">
              <a:defRPr sz="18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Management</a:t>
            </a:r>
          </a:p>
        </p:txBody>
      </p:sp>
      <p:sp>
        <p:nvSpPr>
          <p:cNvPr id="12" name="Job…">
            <a:extLst>
              <a:ext uri="{FF2B5EF4-FFF2-40B4-BE49-F238E27FC236}">
                <a16:creationId xmlns:a16="http://schemas.microsoft.com/office/drawing/2014/main" id="{0DB6390A-B51A-41D0-99EB-1620DCDBA6B9}"/>
              </a:ext>
            </a:extLst>
          </p:cNvPr>
          <p:cNvSpPr/>
          <p:nvPr/>
        </p:nvSpPr>
        <p:spPr>
          <a:xfrm>
            <a:off x="9401586" y="5099261"/>
            <a:ext cx="1871605" cy="933189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18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Job</a:t>
            </a:r>
          </a:p>
          <a:p>
            <a:pPr algn="ctr">
              <a:defRPr sz="18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Management</a:t>
            </a:r>
            <a:endParaRPr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2F3939-965F-4743-BB70-145A3C5A106E}"/>
              </a:ext>
            </a:extLst>
          </p:cNvPr>
          <p:cNvCxnSpPr>
            <a:cxnSpLocks/>
          </p:cNvCxnSpPr>
          <p:nvPr/>
        </p:nvCxnSpPr>
        <p:spPr>
          <a:xfrm>
            <a:off x="2762250" y="3041207"/>
            <a:ext cx="0" cy="2058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203B89A-F643-4E17-9659-7863E03F38F4}"/>
              </a:ext>
            </a:extLst>
          </p:cNvPr>
          <p:cNvCxnSpPr>
            <a:cxnSpLocks/>
          </p:cNvCxnSpPr>
          <p:nvPr/>
        </p:nvCxnSpPr>
        <p:spPr>
          <a:xfrm flipH="1">
            <a:off x="5146236" y="3041207"/>
            <a:ext cx="2388040" cy="2058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532206F-4ED6-4DE8-BD8B-30ED63510704}"/>
              </a:ext>
            </a:extLst>
          </p:cNvPr>
          <p:cNvCxnSpPr>
            <a:cxnSpLocks/>
          </p:cNvCxnSpPr>
          <p:nvPr/>
        </p:nvCxnSpPr>
        <p:spPr>
          <a:xfrm>
            <a:off x="5146236" y="3041207"/>
            <a:ext cx="2388040" cy="2058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머리와 어깨">
            <a:extLst>
              <a:ext uri="{FF2B5EF4-FFF2-40B4-BE49-F238E27FC236}">
                <a16:creationId xmlns:a16="http://schemas.microsoft.com/office/drawing/2014/main" id="{59C93CA2-AA12-439A-B728-AE6C25DC3CE6}"/>
              </a:ext>
            </a:extLst>
          </p:cNvPr>
          <p:cNvSpPr/>
          <p:nvPr/>
        </p:nvSpPr>
        <p:spPr>
          <a:xfrm>
            <a:off x="2282971" y="2207352"/>
            <a:ext cx="926954" cy="83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279F9A6-E710-430D-9D74-CD6B9064F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직접 관리</a:t>
            </a:r>
          </a:p>
        </p:txBody>
      </p:sp>
    </p:spTree>
    <p:extLst>
      <p:ext uri="{BB962C8B-B14F-4D97-AF65-F5344CB8AC3E}">
        <p14:creationId xmlns:p14="http://schemas.microsoft.com/office/powerpoint/2010/main" val="271993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3BCF4-C391-4E5B-8EF6-72398CAA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해결 </a:t>
            </a:r>
            <a:r>
              <a:rPr lang="ko-KR" altLang="en-US" dirty="0"/>
              <a:t>방법</a:t>
            </a:r>
          </a:p>
        </p:txBody>
      </p:sp>
      <p:sp>
        <p:nvSpPr>
          <p:cNvPr id="4" name="컴퓨터">
            <a:extLst>
              <a:ext uri="{FF2B5EF4-FFF2-40B4-BE49-F238E27FC236}">
                <a16:creationId xmlns:a16="http://schemas.microsoft.com/office/drawing/2014/main" id="{AF4C5B45-3D65-49D2-B62E-6D1C1308DDAF}"/>
              </a:ext>
            </a:extLst>
          </p:cNvPr>
          <p:cNvSpPr/>
          <p:nvPr/>
        </p:nvSpPr>
        <p:spPr>
          <a:xfrm>
            <a:off x="2178196" y="5133976"/>
            <a:ext cx="1126832" cy="90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컴퓨터">
            <a:extLst>
              <a:ext uri="{FF2B5EF4-FFF2-40B4-BE49-F238E27FC236}">
                <a16:creationId xmlns:a16="http://schemas.microsoft.com/office/drawing/2014/main" id="{CBFC4CEE-6A16-4DE7-8E78-83D8C8507F8D}"/>
              </a:ext>
            </a:extLst>
          </p:cNvPr>
          <p:cNvSpPr/>
          <p:nvPr/>
        </p:nvSpPr>
        <p:spPr>
          <a:xfrm>
            <a:off x="4559593" y="5133976"/>
            <a:ext cx="1126832" cy="90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머리와 어깨">
            <a:extLst>
              <a:ext uri="{FF2B5EF4-FFF2-40B4-BE49-F238E27FC236}">
                <a16:creationId xmlns:a16="http://schemas.microsoft.com/office/drawing/2014/main" id="{DD5A1719-02F2-4C64-A65B-9462AECB0E0F}"/>
              </a:ext>
            </a:extLst>
          </p:cNvPr>
          <p:cNvSpPr/>
          <p:nvPr/>
        </p:nvSpPr>
        <p:spPr>
          <a:xfrm>
            <a:off x="4664368" y="2207352"/>
            <a:ext cx="926954" cy="83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컴퓨터">
            <a:extLst>
              <a:ext uri="{FF2B5EF4-FFF2-40B4-BE49-F238E27FC236}">
                <a16:creationId xmlns:a16="http://schemas.microsoft.com/office/drawing/2014/main" id="{8DD270B4-DB93-4278-9BB6-611405E90EB9}"/>
              </a:ext>
            </a:extLst>
          </p:cNvPr>
          <p:cNvSpPr/>
          <p:nvPr/>
        </p:nvSpPr>
        <p:spPr>
          <a:xfrm>
            <a:off x="6940990" y="5133976"/>
            <a:ext cx="1126832" cy="90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머리와 어깨">
            <a:extLst>
              <a:ext uri="{FF2B5EF4-FFF2-40B4-BE49-F238E27FC236}">
                <a16:creationId xmlns:a16="http://schemas.microsoft.com/office/drawing/2014/main" id="{A5BBBF05-31E5-4523-A150-679AA40B56C0}"/>
              </a:ext>
            </a:extLst>
          </p:cNvPr>
          <p:cNvSpPr/>
          <p:nvPr/>
        </p:nvSpPr>
        <p:spPr>
          <a:xfrm>
            <a:off x="7045765" y="2207352"/>
            <a:ext cx="926954" cy="83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Scheduling">
            <a:extLst>
              <a:ext uri="{FF2B5EF4-FFF2-40B4-BE49-F238E27FC236}">
                <a16:creationId xmlns:a16="http://schemas.microsoft.com/office/drawing/2014/main" id="{B65720A8-28B6-4B67-A612-A3DA89F79038}"/>
              </a:ext>
            </a:extLst>
          </p:cNvPr>
          <p:cNvSpPr/>
          <p:nvPr/>
        </p:nvSpPr>
        <p:spPr>
          <a:xfrm>
            <a:off x="9401587" y="2301880"/>
            <a:ext cx="1871605" cy="918131"/>
          </a:xfrm>
          <a:prstGeom prst="rect">
            <a:avLst/>
          </a:prstGeom>
          <a:solidFill>
            <a:srgbClr val="527FFF">
              <a:alpha val="68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Scheduling</a:t>
            </a:r>
          </a:p>
        </p:txBody>
      </p:sp>
      <p:sp>
        <p:nvSpPr>
          <p:cNvPr id="11" name="Resource…">
            <a:extLst>
              <a:ext uri="{FF2B5EF4-FFF2-40B4-BE49-F238E27FC236}">
                <a16:creationId xmlns:a16="http://schemas.microsoft.com/office/drawing/2014/main" id="{97B01D99-3CBC-4E15-AF16-109773209CDB}"/>
              </a:ext>
            </a:extLst>
          </p:cNvPr>
          <p:cNvSpPr/>
          <p:nvPr/>
        </p:nvSpPr>
        <p:spPr>
          <a:xfrm>
            <a:off x="9401586" y="3700571"/>
            <a:ext cx="1871605" cy="918130"/>
          </a:xfrm>
          <a:prstGeom prst="rect">
            <a:avLst/>
          </a:prstGeom>
          <a:solidFill>
            <a:srgbClr val="527FFF">
              <a:alpha val="68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/>
            <a:r>
              <a:rPr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Resource</a:t>
            </a:r>
          </a:p>
          <a:p>
            <a:pPr algn="ctr"/>
            <a:r>
              <a:rPr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Management</a:t>
            </a:r>
          </a:p>
        </p:txBody>
      </p:sp>
      <p:sp>
        <p:nvSpPr>
          <p:cNvPr id="12" name="Job…">
            <a:extLst>
              <a:ext uri="{FF2B5EF4-FFF2-40B4-BE49-F238E27FC236}">
                <a16:creationId xmlns:a16="http://schemas.microsoft.com/office/drawing/2014/main" id="{0DB6390A-B51A-41D0-99EB-1620DCDBA6B9}"/>
              </a:ext>
            </a:extLst>
          </p:cNvPr>
          <p:cNvSpPr/>
          <p:nvPr/>
        </p:nvSpPr>
        <p:spPr>
          <a:xfrm>
            <a:off x="9401586" y="5099261"/>
            <a:ext cx="1871605" cy="933189"/>
          </a:xfrm>
          <a:prstGeom prst="rect">
            <a:avLst/>
          </a:prstGeom>
          <a:solidFill>
            <a:srgbClr val="527FFF">
              <a:alpha val="68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/>
            <a:r>
              <a:rPr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Job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Management</a:t>
            </a:r>
            <a:endParaRPr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2F3939-965F-4743-BB70-145A3C5A106E}"/>
              </a:ext>
            </a:extLst>
          </p:cNvPr>
          <p:cNvCxnSpPr>
            <a:cxnSpLocks/>
          </p:cNvCxnSpPr>
          <p:nvPr/>
        </p:nvCxnSpPr>
        <p:spPr>
          <a:xfrm>
            <a:off x="2762250" y="3041207"/>
            <a:ext cx="1797343" cy="775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203B89A-F643-4E17-9659-7863E03F38F4}"/>
              </a:ext>
            </a:extLst>
          </p:cNvPr>
          <p:cNvCxnSpPr>
            <a:cxnSpLocks/>
          </p:cNvCxnSpPr>
          <p:nvPr/>
        </p:nvCxnSpPr>
        <p:spPr>
          <a:xfrm flipH="1">
            <a:off x="5686425" y="3041207"/>
            <a:ext cx="1847851" cy="775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532206F-4ED6-4DE8-BD8B-30ED63510704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136553" y="3036436"/>
            <a:ext cx="0" cy="584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머리와 어깨">
            <a:extLst>
              <a:ext uri="{FF2B5EF4-FFF2-40B4-BE49-F238E27FC236}">
                <a16:creationId xmlns:a16="http://schemas.microsoft.com/office/drawing/2014/main" id="{59C93CA2-AA12-439A-B728-AE6C25DC3CE6}"/>
              </a:ext>
            </a:extLst>
          </p:cNvPr>
          <p:cNvSpPr/>
          <p:nvPr/>
        </p:nvSpPr>
        <p:spPr>
          <a:xfrm>
            <a:off x="2282971" y="2207352"/>
            <a:ext cx="926954" cy="83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직사각형">
            <a:extLst>
              <a:ext uri="{FF2B5EF4-FFF2-40B4-BE49-F238E27FC236}">
                <a16:creationId xmlns:a16="http://schemas.microsoft.com/office/drawing/2014/main" id="{5D793778-C701-4C9A-BDE4-636B0F14A495}"/>
              </a:ext>
            </a:extLst>
          </p:cNvPr>
          <p:cNvSpPr/>
          <p:nvPr/>
        </p:nvSpPr>
        <p:spPr>
          <a:xfrm>
            <a:off x="1843749" y="4073474"/>
            <a:ext cx="6604973" cy="69883"/>
          </a:xfrm>
          <a:prstGeom prst="rect">
            <a:avLst/>
          </a:prstGeom>
          <a:solidFill>
            <a:srgbClr val="6C6C6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7" name="이미지" descr="이미지">
            <a:extLst>
              <a:ext uri="{FF2B5EF4-FFF2-40B4-BE49-F238E27FC236}">
                <a16:creationId xmlns:a16="http://schemas.microsoft.com/office/drawing/2014/main" id="{B4B757A7-A5C5-4D13-897C-4829A6356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747" y="3620786"/>
            <a:ext cx="1625611" cy="1197534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17993C1-C67E-40D4-A028-C4B1BB367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위임 관리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68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컨테이너 스케줄링이 편리해집니다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머리와 어깨">
            <a:extLst>
              <a:ext uri="{FF2B5EF4-FFF2-40B4-BE49-F238E27FC236}">
                <a16:creationId xmlns:a16="http://schemas.microsoft.com/office/drawing/2014/main" id="{1772D9D3-D63F-4E3A-9B74-19A3F85DC9FA}"/>
              </a:ext>
            </a:extLst>
          </p:cNvPr>
          <p:cNvSpPr/>
          <p:nvPr/>
        </p:nvSpPr>
        <p:spPr>
          <a:xfrm>
            <a:off x="2986162" y="3439593"/>
            <a:ext cx="1353987" cy="1173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선">
            <a:extLst>
              <a:ext uri="{FF2B5EF4-FFF2-40B4-BE49-F238E27FC236}">
                <a16:creationId xmlns:a16="http://schemas.microsoft.com/office/drawing/2014/main" id="{479EBE10-9B09-4F7E-88B7-BF57B14F0993}"/>
              </a:ext>
            </a:extLst>
          </p:cNvPr>
          <p:cNvSpPr/>
          <p:nvPr/>
        </p:nvSpPr>
        <p:spPr>
          <a:xfrm>
            <a:off x="4469643" y="4026124"/>
            <a:ext cx="1685498" cy="0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2AAF24D7-22FC-4108-A86F-C4758D10D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5835" y="2499279"/>
            <a:ext cx="841993" cy="841993"/>
          </a:xfrm>
          <a:prstGeom prst="rect">
            <a:avLst/>
          </a:prstGeom>
        </p:spPr>
      </p:pic>
      <p:pic>
        <p:nvPicPr>
          <p:cNvPr id="7" name="Graphic 8">
            <a:extLst>
              <a:ext uri="{FF2B5EF4-FFF2-40B4-BE49-F238E27FC236}">
                <a16:creationId xmlns:a16="http://schemas.microsoft.com/office/drawing/2014/main" id="{B043724F-63EB-4B04-86D8-23DC58F63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5835" y="3711564"/>
            <a:ext cx="841993" cy="841993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4E9A2551-B4E7-4DDA-8FAF-D7BB554C2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5835" y="4923849"/>
            <a:ext cx="841993" cy="84199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BBC6E8F-32C2-40FC-AF65-2086B9B90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1702" y="2499279"/>
            <a:ext cx="841993" cy="841993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B406EE08-4886-4790-A836-EF557924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1702" y="3711564"/>
            <a:ext cx="841993" cy="841993"/>
          </a:xfrm>
          <a:prstGeom prst="rect">
            <a:avLst/>
          </a:prstGeom>
        </p:spPr>
      </p:pic>
      <p:pic>
        <p:nvPicPr>
          <p:cNvPr id="11" name="Graphic 8">
            <a:extLst>
              <a:ext uri="{FF2B5EF4-FFF2-40B4-BE49-F238E27FC236}">
                <a16:creationId xmlns:a16="http://schemas.microsoft.com/office/drawing/2014/main" id="{A23323C6-2CA7-4704-8A76-202343F75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1702" y="4923849"/>
            <a:ext cx="841993" cy="841993"/>
          </a:xfrm>
          <a:prstGeom prst="rect">
            <a:avLst/>
          </a:prstGeom>
        </p:spPr>
      </p:pic>
      <p:pic>
        <p:nvPicPr>
          <p:cNvPr id="12" name="Graphic 8">
            <a:extLst>
              <a:ext uri="{FF2B5EF4-FFF2-40B4-BE49-F238E27FC236}">
                <a16:creationId xmlns:a16="http://schemas.microsoft.com/office/drawing/2014/main" id="{7734D457-F795-4B01-B7E8-902638974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7569" y="2499279"/>
            <a:ext cx="841993" cy="841993"/>
          </a:xfrm>
          <a:prstGeom prst="rect">
            <a:avLst/>
          </a:prstGeom>
        </p:spPr>
      </p:pic>
      <p:pic>
        <p:nvPicPr>
          <p:cNvPr id="13" name="Graphic 8">
            <a:extLst>
              <a:ext uri="{FF2B5EF4-FFF2-40B4-BE49-F238E27FC236}">
                <a16:creationId xmlns:a16="http://schemas.microsoft.com/office/drawing/2014/main" id="{E4C7038F-3234-4507-81A9-57CDDA5DB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7569" y="3711564"/>
            <a:ext cx="841993" cy="841993"/>
          </a:xfrm>
          <a:prstGeom prst="rect">
            <a:avLst/>
          </a:prstGeom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E43E6E15-16AD-458F-9DFA-BF90D7FB8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7569" y="4923849"/>
            <a:ext cx="841993" cy="841993"/>
          </a:xfrm>
          <a:prstGeom prst="rect">
            <a:avLst/>
          </a:prstGeom>
        </p:spPr>
      </p:pic>
      <p:sp>
        <p:nvSpPr>
          <p:cNvPr id="15" name="Rectangle 9">
            <a:extLst>
              <a:ext uri="{FF2B5EF4-FFF2-40B4-BE49-F238E27FC236}">
                <a16:creationId xmlns:a16="http://schemas.microsoft.com/office/drawing/2014/main" id="{3A0A54FD-8B7F-4B84-945F-095667CE2C34}"/>
              </a:ext>
            </a:extLst>
          </p:cNvPr>
          <p:cNvSpPr/>
          <p:nvPr/>
        </p:nvSpPr>
        <p:spPr>
          <a:xfrm>
            <a:off x="7690505" y="2259884"/>
            <a:ext cx="3978234" cy="372885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D86613"/>
              </a:solidFill>
            </a:endParaRPr>
          </a:p>
        </p:txBody>
      </p:sp>
      <p:pic>
        <p:nvPicPr>
          <p:cNvPr id="42" name="이미지" descr="이미지">
            <a:extLst>
              <a:ext uri="{FF2B5EF4-FFF2-40B4-BE49-F238E27FC236}">
                <a16:creationId xmlns:a16="http://schemas.microsoft.com/office/drawing/2014/main" id="{7A01E51B-9CA2-45DC-8741-6C24DAEE71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81" r="14402" b="23086"/>
          <a:stretch/>
        </p:blipFill>
        <p:spPr>
          <a:xfrm>
            <a:off x="6310024" y="3453885"/>
            <a:ext cx="1373874" cy="1144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icture 2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5B929687-202A-4389-B759-DA7D9D2C9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37" y="2562745"/>
            <a:ext cx="891140" cy="891140"/>
          </a:xfrm>
          <a:prstGeom prst="rect">
            <a:avLst/>
          </a:prstGeom>
        </p:spPr>
      </p:pic>
      <p:pic>
        <p:nvPicPr>
          <p:cNvPr id="26" name="Picture 2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E625C40-D125-4C61-BD47-334F38A77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977" y="2791506"/>
            <a:ext cx="891140" cy="891140"/>
          </a:xfrm>
          <a:prstGeom prst="rect">
            <a:avLst/>
          </a:prstGeom>
        </p:spPr>
      </p:pic>
      <p:pic>
        <p:nvPicPr>
          <p:cNvPr id="27" name="Picture 2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4FE2F90-BCF5-4DE2-80DF-5DB0D2EC7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37" y="3586014"/>
            <a:ext cx="891140" cy="891140"/>
          </a:xfrm>
          <a:prstGeom prst="rect">
            <a:avLst/>
          </a:prstGeom>
        </p:spPr>
      </p:pic>
      <p:pic>
        <p:nvPicPr>
          <p:cNvPr id="28" name="Picture 2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F0155BE-AC25-4D41-BD70-E6C043996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14" y="3586014"/>
            <a:ext cx="891140" cy="891140"/>
          </a:xfrm>
          <a:prstGeom prst="rect">
            <a:avLst/>
          </a:prstGeom>
        </p:spPr>
      </p:pic>
      <p:pic>
        <p:nvPicPr>
          <p:cNvPr id="29" name="Picture 2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B604679-9FD9-4338-9CC1-9587058D26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83" y="4609283"/>
            <a:ext cx="891140" cy="891140"/>
          </a:xfrm>
          <a:prstGeom prst="rect">
            <a:avLst/>
          </a:prstGeom>
        </p:spPr>
      </p:pic>
      <p:pic>
        <p:nvPicPr>
          <p:cNvPr id="30" name="Picture 2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13401FB0-8254-4AD8-8EC8-49D0E5EF5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60" y="4609283"/>
            <a:ext cx="891140" cy="891140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68D793B-EE1E-423D-B7C1-FC0B149F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학습서버마다 일일이 확인할 필요 없다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35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확장성이 좋아집니다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머리와 어깨">
            <a:extLst>
              <a:ext uri="{FF2B5EF4-FFF2-40B4-BE49-F238E27FC236}">
                <a16:creationId xmlns:a16="http://schemas.microsoft.com/office/drawing/2014/main" id="{1772D9D3-D63F-4E3A-9B74-19A3F85DC9FA}"/>
              </a:ext>
            </a:extLst>
          </p:cNvPr>
          <p:cNvSpPr/>
          <p:nvPr/>
        </p:nvSpPr>
        <p:spPr>
          <a:xfrm>
            <a:off x="2986162" y="3439589"/>
            <a:ext cx="1353987" cy="1173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선">
            <a:extLst>
              <a:ext uri="{FF2B5EF4-FFF2-40B4-BE49-F238E27FC236}">
                <a16:creationId xmlns:a16="http://schemas.microsoft.com/office/drawing/2014/main" id="{479EBE10-9B09-4F7E-88B7-BF57B14F0993}"/>
              </a:ext>
            </a:extLst>
          </p:cNvPr>
          <p:cNvSpPr/>
          <p:nvPr/>
        </p:nvSpPr>
        <p:spPr>
          <a:xfrm>
            <a:off x="4469643" y="4026120"/>
            <a:ext cx="1685498" cy="0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2AAF24D7-22FC-4108-A86F-C4758D10D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5835" y="2499275"/>
            <a:ext cx="841993" cy="841993"/>
          </a:xfrm>
          <a:prstGeom prst="rect">
            <a:avLst/>
          </a:prstGeom>
        </p:spPr>
      </p:pic>
      <p:pic>
        <p:nvPicPr>
          <p:cNvPr id="7" name="Graphic 8">
            <a:extLst>
              <a:ext uri="{FF2B5EF4-FFF2-40B4-BE49-F238E27FC236}">
                <a16:creationId xmlns:a16="http://schemas.microsoft.com/office/drawing/2014/main" id="{B043724F-63EB-4B04-86D8-23DC58F63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5835" y="3711560"/>
            <a:ext cx="841993" cy="841993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4E9A2551-B4E7-4DDA-8FAF-D7BB554C2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5835" y="4923845"/>
            <a:ext cx="841993" cy="84199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BBC6E8F-32C2-40FC-AF65-2086B9B90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1702" y="2499275"/>
            <a:ext cx="841993" cy="841993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B406EE08-4886-4790-A836-EF557924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1702" y="3711560"/>
            <a:ext cx="841993" cy="841993"/>
          </a:xfrm>
          <a:prstGeom prst="rect">
            <a:avLst/>
          </a:prstGeom>
        </p:spPr>
      </p:pic>
      <p:pic>
        <p:nvPicPr>
          <p:cNvPr id="11" name="Graphic 8">
            <a:extLst>
              <a:ext uri="{FF2B5EF4-FFF2-40B4-BE49-F238E27FC236}">
                <a16:creationId xmlns:a16="http://schemas.microsoft.com/office/drawing/2014/main" id="{A23323C6-2CA7-4704-8A76-202343F75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1702" y="4923845"/>
            <a:ext cx="841993" cy="841993"/>
          </a:xfrm>
          <a:prstGeom prst="rect">
            <a:avLst/>
          </a:prstGeom>
        </p:spPr>
      </p:pic>
      <p:pic>
        <p:nvPicPr>
          <p:cNvPr id="12" name="Graphic 8">
            <a:extLst>
              <a:ext uri="{FF2B5EF4-FFF2-40B4-BE49-F238E27FC236}">
                <a16:creationId xmlns:a16="http://schemas.microsoft.com/office/drawing/2014/main" id="{7734D457-F795-4B01-B7E8-902638974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7569" y="2499275"/>
            <a:ext cx="841993" cy="841993"/>
          </a:xfrm>
          <a:prstGeom prst="rect">
            <a:avLst/>
          </a:prstGeom>
        </p:spPr>
      </p:pic>
      <p:pic>
        <p:nvPicPr>
          <p:cNvPr id="13" name="Graphic 8">
            <a:extLst>
              <a:ext uri="{FF2B5EF4-FFF2-40B4-BE49-F238E27FC236}">
                <a16:creationId xmlns:a16="http://schemas.microsoft.com/office/drawing/2014/main" id="{E4C7038F-3234-4507-81A9-57CDDA5DB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7569" y="3711560"/>
            <a:ext cx="841993" cy="841993"/>
          </a:xfrm>
          <a:prstGeom prst="rect">
            <a:avLst/>
          </a:prstGeom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E43E6E15-16AD-458F-9DFA-BF90D7FB8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7569" y="4923845"/>
            <a:ext cx="841993" cy="841993"/>
          </a:xfrm>
          <a:prstGeom prst="rect">
            <a:avLst/>
          </a:prstGeom>
        </p:spPr>
      </p:pic>
      <p:sp>
        <p:nvSpPr>
          <p:cNvPr id="15" name="Rectangle 9">
            <a:extLst>
              <a:ext uri="{FF2B5EF4-FFF2-40B4-BE49-F238E27FC236}">
                <a16:creationId xmlns:a16="http://schemas.microsoft.com/office/drawing/2014/main" id="{3A0A54FD-8B7F-4B84-945F-095667CE2C34}"/>
              </a:ext>
            </a:extLst>
          </p:cNvPr>
          <p:cNvSpPr/>
          <p:nvPr/>
        </p:nvSpPr>
        <p:spPr>
          <a:xfrm>
            <a:off x="7690505" y="2259880"/>
            <a:ext cx="3978234" cy="372885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D86613"/>
              </a:solidFill>
            </a:endParaRPr>
          </a:p>
        </p:txBody>
      </p:sp>
      <p:pic>
        <p:nvPicPr>
          <p:cNvPr id="42" name="이미지" descr="이미지">
            <a:extLst>
              <a:ext uri="{FF2B5EF4-FFF2-40B4-BE49-F238E27FC236}">
                <a16:creationId xmlns:a16="http://schemas.microsoft.com/office/drawing/2014/main" id="{7A01E51B-9CA2-45DC-8741-6C24DAEE71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81" r="14402" b="23086"/>
          <a:stretch/>
        </p:blipFill>
        <p:spPr>
          <a:xfrm>
            <a:off x="6310024" y="3453881"/>
            <a:ext cx="1373874" cy="1144477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직사각형 1">
            <a:extLst>
              <a:ext uri="{FF2B5EF4-FFF2-40B4-BE49-F238E27FC236}">
                <a16:creationId xmlns:a16="http://schemas.microsoft.com/office/drawing/2014/main" id="{49CD9AE0-9977-4D36-A9E7-53685EA5BE34}"/>
              </a:ext>
            </a:extLst>
          </p:cNvPr>
          <p:cNvSpPr/>
          <p:nvPr/>
        </p:nvSpPr>
        <p:spPr bwMode="auto">
          <a:xfrm>
            <a:off x="10440269" y="2351758"/>
            <a:ext cx="1216594" cy="346759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89F71C8-C542-4201-B81C-10B562DF15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446" y="2082479"/>
            <a:ext cx="891140" cy="891140"/>
          </a:xfrm>
          <a:prstGeom prst="rect">
            <a:avLst/>
          </a:prstGeom>
        </p:spPr>
      </p:pic>
      <p:pic>
        <p:nvPicPr>
          <p:cNvPr id="20" name="Picture 1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309C180C-B3F2-4BB2-BE03-A866B0D44E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677" y="2132637"/>
            <a:ext cx="891140" cy="891140"/>
          </a:xfrm>
          <a:prstGeom prst="rect">
            <a:avLst/>
          </a:prstGeom>
        </p:spPr>
      </p:pic>
      <p:pic>
        <p:nvPicPr>
          <p:cNvPr id="21" name="Picture 20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443D253-E7B3-40CE-A3E2-5AC0C1F41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446" y="3349798"/>
            <a:ext cx="891140" cy="891140"/>
          </a:xfrm>
          <a:prstGeom prst="rect">
            <a:avLst/>
          </a:prstGeom>
        </p:spPr>
      </p:pic>
      <p:pic>
        <p:nvPicPr>
          <p:cNvPr id="22" name="Picture 2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99493D72-A4D8-4AA6-B01E-AAC8B58BA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75" y="3301564"/>
            <a:ext cx="891140" cy="891140"/>
          </a:xfrm>
          <a:prstGeom prst="rect">
            <a:avLst/>
          </a:prstGeom>
        </p:spPr>
      </p:pic>
      <p:pic>
        <p:nvPicPr>
          <p:cNvPr id="23" name="Picture 2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1A61E08-D6F0-4E65-933C-45223E72A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431" y="4680796"/>
            <a:ext cx="891140" cy="891140"/>
          </a:xfrm>
          <a:prstGeom prst="rect">
            <a:avLst/>
          </a:prstGeom>
        </p:spPr>
      </p:pic>
      <p:pic>
        <p:nvPicPr>
          <p:cNvPr id="24" name="Picture 2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41B3D51-4734-4907-B5BE-FB7EA7FD8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325" y="4652112"/>
            <a:ext cx="891140" cy="891140"/>
          </a:xfrm>
          <a:prstGeom prst="rect">
            <a:avLst/>
          </a:prstGeom>
        </p:spPr>
      </p:pic>
      <p:sp>
        <p:nvSpPr>
          <p:cNvPr id="25" name="왼쪽/오른쪽 화살표 16">
            <a:extLst>
              <a:ext uri="{FF2B5EF4-FFF2-40B4-BE49-F238E27FC236}">
                <a16:creationId xmlns:a16="http://schemas.microsoft.com/office/drawing/2014/main" id="{F5E0D2B1-2CF0-43CF-ADED-E99178184394}"/>
              </a:ext>
            </a:extLst>
          </p:cNvPr>
          <p:cNvSpPr/>
          <p:nvPr/>
        </p:nvSpPr>
        <p:spPr bwMode="auto">
          <a:xfrm>
            <a:off x="7702381" y="3432414"/>
            <a:ext cx="2737888" cy="1306285"/>
          </a:xfrm>
          <a:prstGeom prst="leftRightArrow">
            <a:avLst/>
          </a:prstGeom>
          <a:solidFill>
            <a:schemeClr val="accent1">
              <a:alpha val="9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Auto Scaling</a:t>
            </a:r>
            <a:endParaRPr lang="ko-KR" alt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35C4C80-1926-423E-BF8E-1F3590A48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필요할 때만 필요한 만큼만</a:t>
            </a:r>
            <a:r>
              <a:rPr lang="en-US" altLang="ko-KR"/>
              <a:t>! </a:t>
            </a:r>
            <a:r>
              <a:rPr lang="en-US" altLang="ko-KR" sz="2000"/>
              <a:t>(feat. </a:t>
            </a:r>
            <a:r>
              <a:rPr lang="ko-KR" altLang="en-US" sz="2000"/>
              <a:t>클라우드</a:t>
            </a:r>
            <a:r>
              <a:rPr lang="en-US" altLang="ko-KR" sz="2000"/>
              <a:t>)</a:t>
            </a:r>
            <a:endParaRPr lang="ko-KR" altLang="en-US"/>
          </a:p>
        </p:txBody>
      </p:sp>
      <p:pic>
        <p:nvPicPr>
          <p:cNvPr id="28" name="Picture 2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10E56C9-4968-4A35-A6ED-C2B21D07C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977" y="2791506"/>
            <a:ext cx="891140" cy="89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5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모니터링이 쉬워집니다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4" name="Graphic 8">
            <a:extLst>
              <a:ext uri="{FF2B5EF4-FFF2-40B4-BE49-F238E27FC236}">
                <a16:creationId xmlns:a16="http://schemas.microsoft.com/office/drawing/2014/main" id="{EF984956-5896-4B43-9A80-FA6164004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2962" y="3708911"/>
            <a:ext cx="841993" cy="841993"/>
          </a:xfrm>
          <a:prstGeom prst="rect">
            <a:avLst/>
          </a:prstGeom>
        </p:spPr>
      </p:pic>
      <p:pic>
        <p:nvPicPr>
          <p:cNvPr id="5" name="Graphic 8">
            <a:extLst>
              <a:ext uri="{FF2B5EF4-FFF2-40B4-BE49-F238E27FC236}">
                <a16:creationId xmlns:a16="http://schemas.microsoft.com/office/drawing/2014/main" id="{F6D04F8D-31D3-40AC-B917-1B38B6E5B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2962" y="4921196"/>
            <a:ext cx="841993" cy="841993"/>
          </a:xfrm>
          <a:prstGeom prst="rect">
            <a:avLst/>
          </a:prstGeom>
        </p:spPr>
      </p:pic>
      <p:pic>
        <p:nvPicPr>
          <p:cNvPr id="6" name="Graphic 8">
            <a:extLst>
              <a:ext uri="{FF2B5EF4-FFF2-40B4-BE49-F238E27FC236}">
                <a16:creationId xmlns:a16="http://schemas.microsoft.com/office/drawing/2014/main" id="{A10B8942-CCAB-42BB-A0BF-B2C358CC4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8829" y="3708911"/>
            <a:ext cx="841993" cy="841993"/>
          </a:xfrm>
          <a:prstGeom prst="rect">
            <a:avLst/>
          </a:prstGeom>
        </p:spPr>
      </p:pic>
      <p:pic>
        <p:nvPicPr>
          <p:cNvPr id="7" name="Graphic 8">
            <a:extLst>
              <a:ext uri="{FF2B5EF4-FFF2-40B4-BE49-F238E27FC236}">
                <a16:creationId xmlns:a16="http://schemas.microsoft.com/office/drawing/2014/main" id="{222F51D8-0B99-449E-8965-AA17DADF1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8829" y="4921196"/>
            <a:ext cx="841993" cy="841993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6A87A28A-42A3-4158-BE2A-6398E6A5E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4696" y="2496626"/>
            <a:ext cx="841993" cy="84199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7F0EBEA-070F-4E2C-ABEF-CDE93E39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4696" y="3708911"/>
            <a:ext cx="841993" cy="841993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F6D18806-1191-4EE9-BC63-5A93832A8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4696" y="4921196"/>
            <a:ext cx="841993" cy="841993"/>
          </a:xfrm>
          <a:prstGeom prst="rect">
            <a:avLst/>
          </a:prstGeom>
        </p:spPr>
      </p:pic>
      <p:pic>
        <p:nvPicPr>
          <p:cNvPr id="11" name="Graphic 8">
            <a:extLst>
              <a:ext uri="{FF2B5EF4-FFF2-40B4-BE49-F238E27FC236}">
                <a16:creationId xmlns:a16="http://schemas.microsoft.com/office/drawing/2014/main" id="{FD6CB729-36CB-47BC-8DFB-63EAC2F29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8829" y="2496626"/>
            <a:ext cx="841993" cy="841993"/>
          </a:xfrm>
          <a:prstGeom prst="rect">
            <a:avLst/>
          </a:prstGeom>
        </p:spPr>
      </p:pic>
      <p:pic>
        <p:nvPicPr>
          <p:cNvPr id="12" name="Graphic 8">
            <a:extLst>
              <a:ext uri="{FF2B5EF4-FFF2-40B4-BE49-F238E27FC236}">
                <a16:creationId xmlns:a16="http://schemas.microsoft.com/office/drawing/2014/main" id="{D7ECEC19-CD06-4E88-BB84-52461DB4F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2962" y="2496626"/>
            <a:ext cx="841993" cy="841993"/>
          </a:xfrm>
          <a:prstGeom prst="rect">
            <a:avLst/>
          </a:prstGeom>
        </p:spPr>
      </p:pic>
      <p:sp>
        <p:nvSpPr>
          <p:cNvPr id="13" name="직사각형 71">
            <a:extLst>
              <a:ext uri="{FF2B5EF4-FFF2-40B4-BE49-F238E27FC236}">
                <a16:creationId xmlns:a16="http://schemas.microsoft.com/office/drawing/2014/main" id="{16D6A868-BB29-44E2-8676-C63D6B6D69E0}"/>
              </a:ext>
            </a:extLst>
          </p:cNvPr>
          <p:cNvSpPr/>
          <p:nvPr/>
        </p:nvSpPr>
        <p:spPr bwMode="auto">
          <a:xfrm>
            <a:off x="7853887" y="2336239"/>
            <a:ext cx="3728851" cy="346759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F9D7D7C0-04BF-49BA-A57C-973238A4FFD3}"/>
              </a:ext>
            </a:extLst>
          </p:cNvPr>
          <p:cNvSpPr/>
          <p:nvPr/>
        </p:nvSpPr>
        <p:spPr>
          <a:xfrm>
            <a:off x="7687632" y="2257231"/>
            <a:ext cx="3978234" cy="372885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D86613"/>
              </a:solidFill>
            </a:endParaRPr>
          </a:p>
        </p:txBody>
      </p:sp>
      <p:sp>
        <p:nvSpPr>
          <p:cNvPr id="16" name="직사각형">
            <a:extLst>
              <a:ext uri="{FF2B5EF4-FFF2-40B4-BE49-F238E27FC236}">
                <a16:creationId xmlns:a16="http://schemas.microsoft.com/office/drawing/2014/main" id="{D9DC0488-7558-4CB3-83DC-0BDD113CBA94}"/>
              </a:ext>
            </a:extLst>
          </p:cNvPr>
          <p:cNvSpPr/>
          <p:nvPr/>
        </p:nvSpPr>
        <p:spPr>
          <a:xfrm>
            <a:off x="4969203" y="3084705"/>
            <a:ext cx="1795353" cy="1238292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2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모서리가 둥근 직사각형">
            <a:extLst>
              <a:ext uri="{FF2B5EF4-FFF2-40B4-BE49-F238E27FC236}">
                <a16:creationId xmlns:a16="http://schemas.microsoft.com/office/drawing/2014/main" id="{771272BE-D4C0-4228-8957-C73DC47B2AF1}"/>
              </a:ext>
            </a:extLst>
          </p:cNvPr>
          <p:cNvSpPr/>
          <p:nvPr/>
        </p:nvSpPr>
        <p:spPr>
          <a:xfrm>
            <a:off x="5155458" y="3813217"/>
            <a:ext cx="51899" cy="3349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모서리가 둥근 직사각형">
            <a:extLst>
              <a:ext uri="{FF2B5EF4-FFF2-40B4-BE49-F238E27FC236}">
                <a16:creationId xmlns:a16="http://schemas.microsoft.com/office/drawing/2014/main" id="{860DB0CC-A70F-49CA-86B0-01FD75460BC5}"/>
              </a:ext>
            </a:extLst>
          </p:cNvPr>
          <p:cNvSpPr/>
          <p:nvPr/>
        </p:nvSpPr>
        <p:spPr>
          <a:xfrm>
            <a:off x="5270321" y="3640235"/>
            <a:ext cx="51899" cy="5078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원">
            <a:extLst>
              <a:ext uri="{FF2B5EF4-FFF2-40B4-BE49-F238E27FC236}">
                <a16:creationId xmlns:a16="http://schemas.microsoft.com/office/drawing/2014/main" id="{71CDD438-CC95-4996-859E-49A6F60E7EFA}"/>
              </a:ext>
            </a:extLst>
          </p:cNvPr>
          <p:cNvSpPr/>
          <p:nvPr/>
        </p:nvSpPr>
        <p:spPr>
          <a:xfrm>
            <a:off x="5990359" y="3270981"/>
            <a:ext cx="534809" cy="533123"/>
          </a:xfrm>
          <a:prstGeom prst="ellipse">
            <a:avLst/>
          </a:prstGeom>
          <a:solidFill>
            <a:schemeClr val="bg1"/>
          </a:solidFill>
          <a:ln w="1016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" name="모서리가 둥근 직사각형">
            <a:extLst>
              <a:ext uri="{FF2B5EF4-FFF2-40B4-BE49-F238E27FC236}">
                <a16:creationId xmlns:a16="http://schemas.microsoft.com/office/drawing/2014/main" id="{39919C2A-10DB-42EB-80A1-F431E38F0D4B}"/>
              </a:ext>
            </a:extLst>
          </p:cNvPr>
          <p:cNvSpPr/>
          <p:nvPr/>
        </p:nvSpPr>
        <p:spPr>
          <a:xfrm rot="2400000">
            <a:off x="6283321" y="3302537"/>
            <a:ext cx="47834" cy="28611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모서리가 둥근 직사각형">
            <a:extLst>
              <a:ext uri="{FF2B5EF4-FFF2-40B4-BE49-F238E27FC236}">
                <a16:creationId xmlns:a16="http://schemas.microsoft.com/office/drawing/2014/main" id="{8F1A858A-C990-44AB-8856-CACA650F0F72}"/>
              </a:ext>
            </a:extLst>
          </p:cNvPr>
          <p:cNvSpPr/>
          <p:nvPr/>
        </p:nvSpPr>
        <p:spPr>
          <a:xfrm rot="5060923">
            <a:off x="6341766" y="3382734"/>
            <a:ext cx="47489" cy="30377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모서리가 둥근 직사각형">
            <a:extLst>
              <a:ext uri="{FF2B5EF4-FFF2-40B4-BE49-F238E27FC236}">
                <a16:creationId xmlns:a16="http://schemas.microsoft.com/office/drawing/2014/main" id="{2B7C196F-BA11-4554-BD54-1B3C3DB4C3BC}"/>
              </a:ext>
            </a:extLst>
          </p:cNvPr>
          <p:cNvSpPr/>
          <p:nvPr/>
        </p:nvSpPr>
        <p:spPr>
          <a:xfrm>
            <a:off x="5959496" y="4071464"/>
            <a:ext cx="586707" cy="50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모서리가 둥근 직사각형">
            <a:extLst>
              <a:ext uri="{FF2B5EF4-FFF2-40B4-BE49-F238E27FC236}">
                <a16:creationId xmlns:a16="http://schemas.microsoft.com/office/drawing/2014/main" id="{1A098623-F2E1-4E09-899D-315F3C8D3C38}"/>
              </a:ext>
            </a:extLst>
          </p:cNvPr>
          <p:cNvSpPr/>
          <p:nvPr/>
        </p:nvSpPr>
        <p:spPr>
          <a:xfrm>
            <a:off x="5959496" y="3958400"/>
            <a:ext cx="586707" cy="50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" name="모서리가 둥근 직사각형">
            <a:extLst>
              <a:ext uri="{FF2B5EF4-FFF2-40B4-BE49-F238E27FC236}">
                <a16:creationId xmlns:a16="http://schemas.microsoft.com/office/drawing/2014/main" id="{73A9743E-DDFB-45B0-A757-849C11D3816B}"/>
              </a:ext>
            </a:extLst>
          </p:cNvPr>
          <p:cNvSpPr/>
          <p:nvPr/>
        </p:nvSpPr>
        <p:spPr>
          <a:xfrm>
            <a:off x="5500046" y="3550806"/>
            <a:ext cx="51899" cy="5973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" name="모서리가 둥근 직사각형">
            <a:extLst>
              <a:ext uri="{FF2B5EF4-FFF2-40B4-BE49-F238E27FC236}">
                <a16:creationId xmlns:a16="http://schemas.microsoft.com/office/drawing/2014/main" id="{232BC4E4-50F3-40AB-ACCC-EDC46007EE33}"/>
              </a:ext>
            </a:extLst>
          </p:cNvPr>
          <p:cNvSpPr/>
          <p:nvPr/>
        </p:nvSpPr>
        <p:spPr>
          <a:xfrm>
            <a:off x="5385183" y="3745088"/>
            <a:ext cx="51899" cy="4030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" name="모서리가 둥근 직사각형">
            <a:extLst>
              <a:ext uri="{FF2B5EF4-FFF2-40B4-BE49-F238E27FC236}">
                <a16:creationId xmlns:a16="http://schemas.microsoft.com/office/drawing/2014/main" id="{79C11994-489C-4984-8B2F-4126FC2DF87F}"/>
              </a:ext>
            </a:extLst>
          </p:cNvPr>
          <p:cNvSpPr/>
          <p:nvPr/>
        </p:nvSpPr>
        <p:spPr>
          <a:xfrm>
            <a:off x="5614849" y="3415370"/>
            <a:ext cx="51958" cy="7327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" name="모서리가 둥근 직사각형">
            <a:extLst>
              <a:ext uri="{FF2B5EF4-FFF2-40B4-BE49-F238E27FC236}">
                <a16:creationId xmlns:a16="http://schemas.microsoft.com/office/drawing/2014/main" id="{1D60CCFB-FC0D-4D02-89CE-83C9319A06A8}"/>
              </a:ext>
            </a:extLst>
          </p:cNvPr>
          <p:cNvSpPr/>
          <p:nvPr/>
        </p:nvSpPr>
        <p:spPr>
          <a:xfrm>
            <a:off x="5729771" y="3298371"/>
            <a:ext cx="51899" cy="849762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" name="모서리가 둥근 직사각형">
            <a:extLst>
              <a:ext uri="{FF2B5EF4-FFF2-40B4-BE49-F238E27FC236}">
                <a16:creationId xmlns:a16="http://schemas.microsoft.com/office/drawing/2014/main" id="{D6630F77-E642-47BC-9943-A332234085B0}"/>
              </a:ext>
            </a:extLst>
          </p:cNvPr>
          <p:cNvSpPr/>
          <p:nvPr/>
        </p:nvSpPr>
        <p:spPr>
          <a:xfrm>
            <a:off x="5538870" y="4435935"/>
            <a:ext cx="738465" cy="8371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DFFC9CE6-1D0F-4711-BA45-CC530AB38BBF}"/>
              </a:ext>
            </a:extLst>
          </p:cNvPr>
          <p:cNvSpPr txBox="1">
            <a:spLocks/>
          </p:cNvSpPr>
          <p:nvPr/>
        </p:nvSpPr>
        <p:spPr>
          <a:xfrm>
            <a:off x="7846941" y="2601260"/>
            <a:ext cx="881528" cy="6278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1097278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00"/>
              </a:spcBef>
            </a:pPr>
            <a:r>
              <a:rPr lang="en-US" altLang="ko-KR" sz="1600" dirty="0">
                <a:latin typeface="+mn-lt"/>
              </a:rPr>
              <a:t>CPU</a:t>
            </a:r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MEM</a:t>
            </a:r>
          </a:p>
        </p:txBody>
      </p:sp>
      <p:sp>
        <p:nvSpPr>
          <p:cNvPr id="31" name="직사각형 51">
            <a:extLst>
              <a:ext uri="{FF2B5EF4-FFF2-40B4-BE49-F238E27FC236}">
                <a16:creationId xmlns:a16="http://schemas.microsoft.com/office/drawing/2014/main" id="{063060C9-5C3F-4687-8A84-E621B405BB62}"/>
              </a:ext>
            </a:extLst>
          </p:cNvPr>
          <p:cNvSpPr/>
          <p:nvPr/>
        </p:nvSpPr>
        <p:spPr bwMode="auto">
          <a:xfrm>
            <a:off x="8521425" y="2623250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직사각형 52">
            <a:extLst>
              <a:ext uri="{FF2B5EF4-FFF2-40B4-BE49-F238E27FC236}">
                <a16:creationId xmlns:a16="http://schemas.microsoft.com/office/drawing/2014/main" id="{34F561E2-373C-452F-8E9E-07E79CDD3F85}"/>
              </a:ext>
            </a:extLst>
          </p:cNvPr>
          <p:cNvSpPr/>
          <p:nvPr/>
        </p:nvSpPr>
        <p:spPr bwMode="auto">
          <a:xfrm>
            <a:off x="8604281" y="2623250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직사각형 53">
            <a:extLst>
              <a:ext uri="{FF2B5EF4-FFF2-40B4-BE49-F238E27FC236}">
                <a16:creationId xmlns:a16="http://schemas.microsoft.com/office/drawing/2014/main" id="{47A4D3AA-6B69-44EB-98A6-E78524EC3471}"/>
              </a:ext>
            </a:extLst>
          </p:cNvPr>
          <p:cNvSpPr/>
          <p:nvPr/>
        </p:nvSpPr>
        <p:spPr bwMode="auto">
          <a:xfrm>
            <a:off x="8687137" y="2623250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직사각형 54">
            <a:extLst>
              <a:ext uri="{FF2B5EF4-FFF2-40B4-BE49-F238E27FC236}">
                <a16:creationId xmlns:a16="http://schemas.microsoft.com/office/drawing/2014/main" id="{2BCE3CA2-103A-4E4E-A9AF-5E1072E17F5D}"/>
              </a:ext>
            </a:extLst>
          </p:cNvPr>
          <p:cNvSpPr/>
          <p:nvPr/>
        </p:nvSpPr>
        <p:spPr bwMode="auto">
          <a:xfrm>
            <a:off x="8521425" y="2910585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직사각형 55">
            <a:extLst>
              <a:ext uri="{FF2B5EF4-FFF2-40B4-BE49-F238E27FC236}">
                <a16:creationId xmlns:a16="http://schemas.microsoft.com/office/drawing/2014/main" id="{5348EBB9-4DA8-4E4B-89FA-7CD026B409C7}"/>
              </a:ext>
            </a:extLst>
          </p:cNvPr>
          <p:cNvSpPr/>
          <p:nvPr/>
        </p:nvSpPr>
        <p:spPr bwMode="auto">
          <a:xfrm>
            <a:off x="8604281" y="2910585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직사각형 73">
            <a:extLst>
              <a:ext uri="{FF2B5EF4-FFF2-40B4-BE49-F238E27FC236}">
                <a16:creationId xmlns:a16="http://schemas.microsoft.com/office/drawing/2014/main" id="{02A1676D-1D41-4B91-963E-D02FE9445D1E}"/>
              </a:ext>
            </a:extLst>
          </p:cNvPr>
          <p:cNvSpPr/>
          <p:nvPr/>
        </p:nvSpPr>
        <p:spPr bwMode="auto">
          <a:xfrm>
            <a:off x="9870185" y="2645240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직사각형 74">
            <a:extLst>
              <a:ext uri="{FF2B5EF4-FFF2-40B4-BE49-F238E27FC236}">
                <a16:creationId xmlns:a16="http://schemas.microsoft.com/office/drawing/2014/main" id="{F6922EC2-E021-4925-8B82-2B6B4A03EBC1}"/>
              </a:ext>
            </a:extLst>
          </p:cNvPr>
          <p:cNvSpPr/>
          <p:nvPr/>
        </p:nvSpPr>
        <p:spPr bwMode="auto">
          <a:xfrm>
            <a:off x="9953041" y="2645240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직사각형 76">
            <a:extLst>
              <a:ext uri="{FF2B5EF4-FFF2-40B4-BE49-F238E27FC236}">
                <a16:creationId xmlns:a16="http://schemas.microsoft.com/office/drawing/2014/main" id="{45B1E433-0044-4246-9269-CCF91C9A9A79}"/>
              </a:ext>
            </a:extLst>
          </p:cNvPr>
          <p:cNvSpPr/>
          <p:nvPr/>
        </p:nvSpPr>
        <p:spPr bwMode="auto">
          <a:xfrm>
            <a:off x="9870185" y="2932575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직사각형 77">
            <a:extLst>
              <a:ext uri="{FF2B5EF4-FFF2-40B4-BE49-F238E27FC236}">
                <a16:creationId xmlns:a16="http://schemas.microsoft.com/office/drawing/2014/main" id="{04DB238F-A94E-42FC-B0F5-8C3F013AB9D3}"/>
              </a:ext>
            </a:extLst>
          </p:cNvPr>
          <p:cNvSpPr/>
          <p:nvPr/>
        </p:nvSpPr>
        <p:spPr bwMode="auto">
          <a:xfrm>
            <a:off x="9953041" y="2932575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A8DD659D-788C-43AF-B288-5852C3A9BB8A}"/>
              </a:ext>
            </a:extLst>
          </p:cNvPr>
          <p:cNvSpPr txBox="1">
            <a:spLocks/>
          </p:cNvSpPr>
          <p:nvPr/>
        </p:nvSpPr>
        <p:spPr>
          <a:xfrm>
            <a:off x="9197679" y="2633354"/>
            <a:ext cx="881528" cy="6278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1097278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00"/>
              </a:spcBef>
            </a:pPr>
            <a:r>
              <a:rPr lang="en-US" altLang="ko-KR" sz="1600" dirty="0">
                <a:latin typeface="+mn-lt"/>
              </a:rPr>
              <a:t>CPU</a:t>
            </a:r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MEM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62CB874-DFD7-4899-A109-940BAB9769C6}"/>
              </a:ext>
            </a:extLst>
          </p:cNvPr>
          <p:cNvSpPr txBox="1">
            <a:spLocks/>
          </p:cNvSpPr>
          <p:nvPr/>
        </p:nvSpPr>
        <p:spPr>
          <a:xfrm>
            <a:off x="10541568" y="2623250"/>
            <a:ext cx="881528" cy="6278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1097278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00"/>
              </a:spcBef>
            </a:pPr>
            <a:r>
              <a:rPr lang="en-US" altLang="ko-KR" sz="1600" dirty="0">
                <a:latin typeface="+mn-lt"/>
              </a:rPr>
              <a:t>CPU</a:t>
            </a:r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MEM</a:t>
            </a:r>
          </a:p>
        </p:txBody>
      </p:sp>
      <p:sp>
        <p:nvSpPr>
          <p:cNvPr id="42" name="직사각형 87">
            <a:extLst>
              <a:ext uri="{FF2B5EF4-FFF2-40B4-BE49-F238E27FC236}">
                <a16:creationId xmlns:a16="http://schemas.microsoft.com/office/drawing/2014/main" id="{EC3A058A-B0BD-4E9B-AD8D-5C1C67D72576}"/>
              </a:ext>
            </a:extLst>
          </p:cNvPr>
          <p:cNvSpPr/>
          <p:nvPr/>
        </p:nvSpPr>
        <p:spPr bwMode="auto">
          <a:xfrm>
            <a:off x="11216052" y="2645240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직사각형 88">
            <a:extLst>
              <a:ext uri="{FF2B5EF4-FFF2-40B4-BE49-F238E27FC236}">
                <a16:creationId xmlns:a16="http://schemas.microsoft.com/office/drawing/2014/main" id="{9AA5CCF4-8136-4E7E-8101-62EEB9D876C0}"/>
              </a:ext>
            </a:extLst>
          </p:cNvPr>
          <p:cNvSpPr/>
          <p:nvPr/>
        </p:nvSpPr>
        <p:spPr bwMode="auto">
          <a:xfrm>
            <a:off x="11298908" y="2645240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직사각형 89">
            <a:extLst>
              <a:ext uri="{FF2B5EF4-FFF2-40B4-BE49-F238E27FC236}">
                <a16:creationId xmlns:a16="http://schemas.microsoft.com/office/drawing/2014/main" id="{6671DD15-0732-411B-9888-A8759EA36DC1}"/>
              </a:ext>
            </a:extLst>
          </p:cNvPr>
          <p:cNvSpPr/>
          <p:nvPr/>
        </p:nvSpPr>
        <p:spPr bwMode="auto">
          <a:xfrm>
            <a:off x="11382610" y="2931505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직사각형 90">
            <a:extLst>
              <a:ext uri="{FF2B5EF4-FFF2-40B4-BE49-F238E27FC236}">
                <a16:creationId xmlns:a16="http://schemas.microsoft.com/office/drawing/2014/main" id="{D1870AFF-CBA1-486E-85AF-20A1207A1EAB}"/>
              </a:ext>
            </a:extLst>
          </p:cNvPr>
          <p:cNvSpPr/>
          <p:nvPr/>
        </p:nvSpPr>
        <p:spPr bwMode="auto">
          <a:xfrm>
            <a:off x="11216052" y="2932575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직사각형 91">
            <a:extLst>
              <a:ext uri="{FF2B5EF4-FFF2-40B4-BE49-F238E27FC236}">
                <a16:creationId xmlns:a16="http://schemas.microsoft.com/office/drawing/2014/main" id="{FC53885F-F524-42B8-BCDB-52BF82A33AB0}"/>
              </a:ext>
            </a:extLst>
          </p:cNvPr>
          <p:cNvSpPr/>
          <p:nvPr/>
        </p:nvSpPr>
        <p:spPr bwMode="auto">
          <a:xfrm>
            <a:off x="11298908" y="2932575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F0D106F0-DF1C-40E3-932F-EBC44D56252F}"/>
              </a:ext>
            </a:extLst>
          </p:cNvPr>
          <p:cNvSpPr txBox="1">
            <a:spLocks/>
          </p:cNvSpPr>
          <p:nvPr/>
        </p:nvSpPr>
        <p:spPr>
          <a:xfrm>
            <a:off x="7846941" y="3838922"/>
            <a:ext cx="881528" cy="6278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1097278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00"/>
              </a:spcBef>
            </a:pPr>
            <a:r>
              <a:rPr lang="en-US" altLang="ko-KR" sz="1600" dirty="0">
                <a:latin typeface="+mn-lt"/>
              </a:rPr>
              <a:t>CPU</a:t>
            </a:r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MEM</a:t>
            </a:r>
          </a:p>
        </p:txBody>
      </p:sp>
      <p:sp>
        <p:nvSpPr>
          <p:cNvPr id="48" name="직사각형 93">
            <a:extLst>
              <a:ext uri="{FF2B5EF4-FFF2-40B4-BE49-F238E27FC236}">
                <a16:creationId xmlns:a16="http://schemas.microsoft.com/office/drawing/2014/main" id="{DF45959F-AA89-4EA0-92ED-0EB64FC1BFF2}"/>
              </a:ext>
            </a:extLst>
          </p:cNvPr>
          <p:cNvSpPr/>
          <p:nvPr/>
        </p:nvSpPr>
        <p:spPr bwMode="auto">
          <a:xfrm>
            <a:off x="8521425" y="3860912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직사각형 95">
            <a:extLst>
              <a:ext uri="{FF2B5EF4-FFF2-40B4-BE49-F238E27FC236}">
                <a16:creationId xmlns:a16="http://schemas.microsoft.com/office/drawing/2014/main" id="{2E5EAA50-8AD3-4176-8A01-44C58B4B65A7}"/>
              </a:ext>
            </a:extLst>
          </p:cNvPr>
          <p:cNvSpPr/>
          <p:nvPr/>
        </p:nvSpPr>
        <p:spPr bwMode="auto">
          <a:xfrm>
            <a:off x="10041727" y="4165527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직사각형 96">
            <a:extLst>
              <a:ext uri="{FF2B5EF4-FFF2-40B4-BE49-F238E27FC236}">
                <a16:creationId xmlns:a16="http://schemas.microsoft.com/office/drawing/2014/main" id="{456DB2B2-C130-4554-8490-45265476B287}"/>
              </a:ext>
            </a:extLst>
          </p:cNvPr>
          <p:cNvSpPr/>
          <p:nvPr/>
        </p:nvSpPr>
        <p:spPr bwMode="auto">
          <a:xfrm>
            <a:off x="8521425" y="4148247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직사각형 97">
            <a:extLst>
              <a:ext uri="{FF2B5EF4-FFF2-40B4-BE49-F238E27FC236}">
                <a16:creationId xmlns:a16="http://schemas.microsoft.com/office/drawing/2014/main" id="{D8F96B90-E6B9-4B32-B8D7-63879B6E38AF}"/>
              </a:ext>
            </a:extLst>
          </p:cNvPr>
          <p:cNvSpPr/>
          <p:nvPr/>
        </p:nvSpPr>
        <p:spPr bwMode="auto">
          <a:xfrm>
            <a:off x="8604281" y="4148247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직사각형 98">
            <a:extLst>
              <a:ext uri="{FF2B5EF4-FFF2-40B4-BE49-F238E27FC236}">
                <a16:creationId xmlns:a16="http://schemas.microsoft.com/office/drawing/2014/main" id="{EDF39453-E139-4DF2-A89C-07A0D5A7A003}"/>
              </a:ext>
            </a:extLst>
          </p:cNvPr>
          <p:cNvSpPr/>
          <p:nvPr/>
        </p:nvSpPr>
        <p:spPr bwMode="auto">
          <a:xfrm>
            <a:off x="9870185" y="3882902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직사각형 99">
            <a:extLst>
              <a:ext uri="{FF2B5EF4-FFF2-40B4-BE49-F238E27FC236}">
                <a16:creationId xmlns:a16="http://schemas.microsoft.com/office/drawing/2014/main" id="{A871F5A8-58C9-47DA-ADAC-C4960DF0EDE2}"/>
              </a:ext>
            </a:extLst>
          </p:cNvPr>
          <p:cNvSpPr/>
          <p:nvPr/>
        </p:nvSpPr>
        <p:spPr bwMode="auto">
          <a:xfrm>
            <a:off x="9953041" y="3882902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직사각형 100">
            <a:extLst>
              <a:ext uri="{FF2B5EF4-FFF2-40B4-BE49-F238E27FC236}">
                <a16:creationId xmlns:a16="http://schemas.microsoft.com/office/drawing/2014/main" id="{7C71462E-34EC-45EA-A50C-F6E40CC9B4F5}"/>
              </a:ext>
            </a:extLst>
          </p:cNvPr>
          <p:cNvSpPr/>
          <p:nvPr/>
        </p:nvSpPr>
        <p:spPr bwMode="auto">
          <a:xfrm>
            <a:off x="9870185" y="4170237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직사각형 101">
            <a:extLst>
              <a:ext uri="{FF2B5EF4-FFF2-40B4-BE49-F238E27FC236}">
                <a16:creationId xmlns:a16="http://schemas.microsoft.com/office/drawing/2014/main" id="{D37E353E-476F-4EDC-B5FE-746A02E35134}"/>
              </a:ext>
            </a:extLst>
          </p:cNvPr>
          <p:cNvSpPr/>
          <p:nvPr/>
        </p:nvSpPr>
        <p:spPr bwMode="auto">
          <a:xfrm>
            <a:off x="9953041" y="4170237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1A6B100C-324A-4F63-847D-7C874971B6AF}"/>
              </a:ext>
            </a:extLst>
          </p:cNvPr>
          <p:cNvSpPr txBox="1">
            <a:spLocks/>
          </p:cNvSpPr>
          <p:nvPr/>
        </p:nvSpPr>
        <p:spPr>
          <a:xfrm>
            <a:off x="9197679" y="3871016"/>
            <a:ext cx="881528" cy="6278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1097278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00"/>
              </a:spcBef>
            </a:pPr>
            <a:r>
              <a:rPr lang="en-US" altLang="ko-KR" sz="1600" dirty="0">
                <a:latin typeface="+mn-lt"/>
              </a:rPr>
              <a:t>CPU</a:t>
            </a:r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MEM</a:t>
            </a:r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F643BAE1-95B2-48B3-ADB7-FBD9D7FBA2E9}"/>
              </a:ext>
            </a:extLst>
          </p:cNvPr>
          <p:cNvSpPr txBox="1">
            <a:spLocks/>
          </p:cNvSpPr>
          <p:nvPr/>
        </p:nvSpPr>
        <p:spPr>
          <a:xfrm>
            <a:off x="10541568" y="3860912"/>
            <a:ext cx="881528" cy="6278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1097278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00"/>
              </a:spcBef>
            </a:pPr>
            <a:r>
              <a:rPr lang="en-US" altLang="ko-KR" sz="1600" dirty="0">
                <a:latin typeface="+mn-lt"/>
              </a:rPr>
              <a:t>CPU</a:t>
            </a:r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MEM</a:t>
            </a:r>
          </a:p>
        </p:txBody>
      </p:sp>
      <p:sp>
        <p:nvSpPr>
          <p:cNvPr id="58" name="직사각형 104">
            <a:extLst>
              <a:ext uri="{FF2B5EF4-FFF2-40B4-BE49-F238E27FC236}">
                <a16:creationId xmlns:a16="http://schemas.microsoft.com/office/drawing/2014/main" id="{83405D9A-CD1D-41E1-83A7-735E58A8BCA5}"/>
              </a:ext>
            </a:extLst>
          </p:cNvPr>
          <p:cNvSpPr/>
          <p:nvPr/>
        </p:nvSpPr>
        <p:spPr bwMode="auto">
          <a:xfrm>
            <a:off x="11216052" y="3882902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직사각형 105">
            <a:extLst>
              <a:ext uri="{FF2B5EF4-FFF2-40B4-BE49-F238E27FC236}">
                <a16:creationId xmlns:a16="http://schemas.microsoft.com/office/drawing/2014/main" id="{5BB56D1E-2F92-4E5C-AA8A-4F7C99597F5C}"/>
              </a:ext>
            </a:extLst>
          </p:cNvPr>
          <p:cNvSpPr/>
          <p:nvPr/>
        </p:nvSpPr>
        <p:spPr bwMode="auto">
          <a:xfrm>
            <a:off x="11298908" y="3882902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직사각형 106">
            <a:extLst>
              <a:ext uri="{FF2B5EF4-FFF2-40B4-BE49-F238E27FC236}">
                <a16:creationId xmlns:a16="http://schemas.microsoft.com/office/drawing/2014/main" id="{64C33D40-AD0F-42A2-A054-B58A4566C97B}"/>
              </a:ext>
            </a:extLst>
          </p:cNvPr>
          <p:cNvSpPr/>
          <p:nvPr/>
        </p:nvSpPr>
        <p:spPr bwMode="auto">
          <a:xfrm>
            <a:off x="11382610" y="4169167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직사각형 107">
            <a:extLst>
              <a:ext uri="{FF2B5EF4-FFF2-40B4-BE49-F238E27FC236}">
                <a16:creationId xmlns:a16="http://schemas.microsoft.com/office/drawing/2014/main" id="{9F75B75F-B174-4757-B3F8-47E7E738F37E}"/>
              </a:ext>
            </a:extLst>
          </p:cNvPr>
          <p:cNvSpPr/>
          <p:nvPr/>
        </p:nvSpPr>
        <p:spPr bwMode="auto">
          <a:xfrm>
            <a:off x="11216052" y="4170237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직사각형 108">
            <a:extLst>
              <a:ext uri="{FF2B5EF4-FFF2-40B4-BE49-F238E27FC236}">
                <a16:creationId xmlns:a16="http://schemas.microsoft.com/office/drawing/2014/main" id="{2711B38A-5661-4DF4-BB32-84838C1D168C}"/>
              </a:ext>
            </a:extLst>
          </p:cNvPr>
          <p:cNvSpPr/>
          <p:nvPr/>
        </p:nvSpPr>
        <p:spPr bwMode="auto">
          <a:xfrm>
            <a:off x="11298908" y="4170237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05AF77E1-BCCC-437C-A673-954DADAF21EE}"/>
              </a:ext>
            </a:extLst>
          </p:cNvPr>
          <p:cNvSpPr txBox="1">
            <a:spLocks/>
          </p:cNvSpPr>
          <p:nvPr/>
        </p:nvSpPr>
        <p:spPr>
          <a:xfrm>
            <a:off x="7846521" y="5029995"/>
            <a:ext cx="881528" cy="6278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1097278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00"/>
              </a:spcBef>
            </a:pPr>
            <a:r>
              <a:rPr lang="en-US" altLang="ko-KR" sz="1600" dirty="0">
                <a:latin typeface="+mn-lt"/>
              </a:rPr>
              <a:t>CPU</a:t>
            </a:r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MEM</a:t>
            </a:r>
          </a:p>
        </p:txBody>
      </p:sp>
      <p:sp>
        <p:nvSpPr>
          <p:cNvPr id="64" name="직사각형 110">
            <a:extLst>
              <a:ext uri="{FF2B5EF4-FFF2-40B4-BE49-F238E27FC236}">
                <a16:creationId xmlns:a16="http://schemas.microsoft.com/office/drawing/2014/main" id="{F0DE3518-2F6D-4358-8892-B5EF6491984E}"/>
              </a:ext>
            </a:extLst>
          </p:cNvPr>
          <p:cNvSpPr/>
          <p:nvPr/>
        </p:nvSpPr>
        <p:spPr bwMode="auto">
          <a:xfrm>
            <a:off x="8521005" y="5051985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직사각형 111">
            <a:extLst>
              <a:ext uri="{FF2B5EF4-FFF2-40B4-BE49-F238E27FC236}">
                <a16:creationId xmlns:a16="http://schemas.microsoft.com/office/drawing/2014/main" id="{397954EA-2185-431D-99C9-DFEC3E2B98E2}"/>
              </a:ext>
            </a:extLst>
          </p:cNvPr>
          <p:cNvSpPr/>
          <p:nvPr/>
        </p:nvSpPr>
        <p:spPr bwMode="auto">
          <a:xfrm>
            <a:off x="8603861" y="5051985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직사각형 112">
            <a:extLst>
              <a:ext uri="{FF2B5EF4-FFF2-40B4-BE49-F238E27FC236}">
                <a16:creationId xmlns:a16="http://schemas.microsoft.com/office/drawing/2014/main" id="{C39BF251-B21A-4F4D-8E9D-DCF925677310}"/>
              </a:ext>
            </a:extLst>
          </p:cNvPr>
          <p:cNvSpPr/>
          <p:nvPr/>
        </p:nvSpPr>
        <p:spPr bwMode="auto">
          <a:xfrm>
            <a:off x="8686717" y="5051985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직사각형 113">
            <a:extLst>
              <a:ext uri="{FF2B5EF4-FFF2-40B4-BE49-F238E27FC236}">
                <a16:creationId xmlns:a16="http://schemas.microsoft.com/office/drawing/2014/main" id="{FD3D4C47-549F-4323-81E1-2D6A1159536D}"/>
              </a:ext>
            </a:extLst>
          </p:cNvPr>
          <p:cNvSpPr/>
          <p:nvPr/>
        </p:nvSpPr>
        <p:spPr bwMode="auto">
          <a:xfrm>
            <a:off x="8521005" y="5339320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직사각형 114">
            <a:extLst>
              <a:ext uri="{FF2B5EF4-FFF2-40B4-BE49-F238E27FC236}">
                <a16:creationId xmlns:a16="http://schemas.microsoft.com/office/drawing/2014/main" id="{09393848-A381-45A9-A73E-0B5E33204024}"/>
              </a:ext>
            </a:extLst>
          </p:cNvPr>
          <p:cNvSpPr/>
          <p:nvPr/>
        </p:nvSpPr>
        <p:spPr bwMode="auto">
          <a:xfrm>
            <a:off x="8603861" y="5339320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직사각형 115">
            <a:extLst>
              <a:ext uri="{FF2B5EF4-FFF2-40B4-BE49-F238E27FC236}">
                <a16:creationId xmlns:a16="http://schemas.microsoft.com/office/drawing/2014/main" id="{36260D1D-6C37-401B-B601-844FB21D8FB6}"/>
              </a:ext>
            </a:extLst>
          </p:cNvPr>
          <p:cNvSpPr/>
          <p:nvPr/>
        </p:nvSpPr>
        <p:spPr bwMode="auto">
          <a:xfrm>
            <a:off x="9869765" y="5073975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직사각형 116">
            <a:extLst>
              <a:ext uri="{FF2B5EF4-FFF2-40B4-BE49-F238E27FC236}">
                <a16:creationId xmlns:a16="http://schemas.microsoft.com/office/drawing/2014/main" id="{64C327BD-FF25-4557-BAEC-92AFF405D8AD}"/>
              </a:ext>
            </a:extLst>
          </p:cNvPr>
          <p:cNvSpPr/>
          <p:nvPr/>
        </p:nvSpPr>
        <p:spPr bwMode="auto">
          <a:xfrm>
            <a:off x="9952621" y="5073975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직사각형 117">
            <a:extLst>
              <a:ext uri="{FF2B5EF4-FFF2-40B4-BE49-F238E27FC236}">
                <a16:creationId xmlns:a16="http://schemas.microsoft.com/office/drawing/2014/main" id="{B56A202B-6FD7-4AE5-84C4-2EDF1C8B58F3}"/>
              </a:ext>
            </a:extLst>
          </p:cNvPr>
          <p:cNvSpPr/>
          <p:nvPr/>
        </p:nvSpPr>
        <p:spPr bwMode="auto">
          <a:xfrm>
            <a:off x="9869765" y="5361310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26666DF6-48F7-41C9-A54E-4F9C8082FE55}"/>
              </a:ext>
            </a:extLst>
          </p:cNvPr>
          <p:cNvSpPr txBox="1">
            <a:spLocks/>
          </p:cNvSpPr>
          <p:nvPr/>
        </p:nvSpPr>
        <p:spPr>
          <a:xfrm>
            <a:off x="9197259" y="5062089"/>
            <a:ext cx="881528" cy="6278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1097278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00"/>
              </a:spcBef>
            </a:pPr>
            <a:r>
              <a:rPr lang="en-US" altLang="ko-KR" sz="1600" dirty="0">
                <a:latin typeface="+mn-lt"/>
              </a:rPr>
              <a:t>CPU</a:t>
            </a:r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MEM</a:t>
            </a:r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00AD5A79-153C-4388-B6D4-1404DBE56C09}"/>
              </a:ext>
            </a:extLst>
          </p:cNvPr>
          <p:cNvSpPr txBox="1">
            <a:spLocks/>
          </p:cNvSpPr>
          <p:nvPr/>
        </p:nvSpPr>
        <p:spPr>
          <a:xfrm>
            <a:off x="10529273" y="5051985"/>
            <a:ext cx="881528" cy="6278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1097278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00"/>
              </a:spcBef>
            </a:pPr>
            <a:r>
              <a:rPr lang="en-US" altLang="ko-KR" sz="1600" dirty="0">
                <a:latin typeface="+mn-lt"/>
              </a:rPr>
              <a:t>CPU</a:t>
            </a:r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MEM</a:t>
            </a:r>
          </a:p>
        </p:txBody>
      </p:sp>
      <p:sp>
        <p:nvSpPr>
          <p:cNvPr id="74" name="직사각형 121">
            <a:extLst>
              <a:ext uri="{FF2B5EF4-FFF2-40B4-BE49-F238E27FC236}">
                <a16:creationId xmlns:a16="http://schemas.microsoft.com/office/drawing/2014/main" id="{DE740516-95FD-44DA-9913-4C675E63884F}"/>
              </a:ext>
            </a:extLst>
          </p:cNvPr>
          <p:cNvSpPr/>
          <p:nvPr/>
        </p:nvSpPr>
        <p:spPr bwMode="auto">
          <a:xfrm>
            <a:off x="11203757" y="5073975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직사각형 122">
            <a:extLst>
              <a:ext uri="{FF2B5EF4-FFF2-40B4-BE49-F238E27FC236}">
                <a16:creationId xmlns:a16="http://schemas.microsoft.com/office/drawing/2014/main" id="{E9176C18-D744-4603-8DFA-AD6A4AE7A951}"/>
              </a:ext>
            </a:extLst>
          </p:cNvPr>
          <p:cNvSpPr/>
          <p:nvPr/>
        </p:nvSpPr>
        <p:spPr bwMode="auto">
          <a:xfrm>
            <a:off x="11286613" y="5073975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직사각형 123">
            <a:extLst>
              <a:ext uri="{FF2B5EF4-FFF2-40B4-BE49-F238E27FC236}">
                <a16:creationId xmlns:a16="http://schemas.microsoft.com/office/drawing/2014/main" id="{A6AC24CD-DB62-4453-A7EB-E7B7CA3A3396}"/>
              </a:ext>
            </a:extLst>
          </p:cNvPr>
          <p:cNvSpPr/>
          <p:nvPr/>
        </p:nvSpPr>
        <p:spPr bwMode="auto">
          <a:xfrm>
            <a:off x="11370566" y="5076979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직사각형 124">
            <a:extLst>
              <a:ext uri="{FF2B5EF4-FFF2-40B4-BE49-F238E27FC236}">
                <a16:creationId xmlns:a16="http://schemas.microsoft.com/office/drawing/2014/main" id="{914C4E59-7713-4F93-946B-C96DB8B4C9AE}"/>
              </a:ext>
            </a:extLst>
          </p:cNvPr>
          <p:cNvSpPr/>
          <p:nvPr/>
        </p:nvSpPr>
        <p:spPr bwMode="auto">
          <a:xfrm>
            <a:off x="11203757" y="5361310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직사각형 125">
            <a:extLst>
              <a:ext uri="{FF2B5EF4-FFF2-40B4-BE49-F238E27FC236}">
                <a16:creationId xmlns:a16="http://schemas.microsoft.com/office/drawing/2014/main" id="{6CDFB8F9-8FA8-47A7-9DB0-B77F5E6FA4AD}"/>
              </a:ext>
            </a:extLst>
          </p:cNvPr>
          <p:cNvSpPr/>
          <p:nvPr/>
        </p:nvSpPr>
        <p:spPr bwMode="auto">
          <a:xfrm>
            <a:off x="11286613" y="5361310"/>
            <a:ext cx="46769" cy="2137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9" name="이미지" descr="이미지">
            <a:extLst>
              <a:ext uri="{FF2B5EF4-FFF2-40B4-BE49-F238E27FC236}">
                <a16:creationId xmlns:a16="http://schemas.microsoft.com/office/drawing/2014/main" id="{BB13D9A0-F93D-4B30-AF96-77E6D204C2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81" r="14402" b="23086"/>
          <a:stretch/>
        </p:blipFill>
        <p:spPr>
          <a:xfrm>
            <a:off x="6281268" y="4096662"/>
            <a:ext cx="1150256" cy="958197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머리와 어깨">
            <a:extLst>
              <a:ext uri="{FF2B5EF4-FFF2-40B4-BE49-F238E27FC236}">
                <a16:creationId xmlns:a16="http://schemas.microsoft.com/office/drawing/2014/main" id="{18C9B849-D7D1-48B5-B746-A00613789C7F}"/>
              </a:ext>
            </a:extLst>
          </p:cNvPr>
          <p:cNvSpPr/>
          <p:nvPr/>
        </p:nvSpPr>
        <p:spPr>
          <a:xfrm>
            <a:off x="1433319" y="3145265"/>
            <a:ext cx="1353987" cy="1173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1" name="선">
            <a:extLst>
              <a:ext uri="{FF2B5EF4-FFF2-40B4-BE49-F238E27FC236}">
                <a16:creationId xmlns:a16="http://schemas.microsoft.com/office/drawing/2014/main" id="{B3EF31B0-857C-4737-B21E-F220598185B5}"/>
              </a:ext>
            </a:extLst>
          </p:cNvPr>
          <p:cNvSpPr/>
          <p:nvPr/>
        </p:nvSpPr>
        <p:spPr>
          <a:xfrm>
            <a:off x="2916800" y="3731796"/>
            <a:ext cx="1685498" cy="0"/>
          </a:xfrm>
          <a:prstGeom prst="line">
            <a:avLst/>
          </a:prstGeom>
          <a:ln w="25400">
            <a:solidFill>
              <a:schemeClr val="tx1"/>
            </a:solidFill>
            <a:miter lim="400000"/>
            <a:headEnd type="triangle"/>
            <a:tailEnd type="none"/>
          </a:ln>
        </p:spPr>
        <p:txBody>
          <a:bodyPr lIns="50800" tIns="50800" rIns="50800" bIns="50800" anchor="ctr"/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44F9F4-30BF-4F74-B878-466EFE69A411}"/>
              </a:ext>
            </a:extLst>
          </p:cNvPr>
          <p:cNvSpPr txBox="1"/>
          <p:nvPr/>
        </p:nvSpPr>
        <p:spPr>
          <a:xfrm>
            <a:off x="3374922" y="318826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stats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9A62F2A-E43C-4468-8835-77D5D23B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어떤 서버에 어떤 문제가 있는지</a:t>
            </a:r>
          </a:p>
        </p:txBody>
      </p:sp>
    </p:spTree>
    <p:extLst>
      <p:ext uri="{BB962C8B-B14F-4D97-AF65-F5344CB8AC3E}">
        <p14:creationId xmlns:p14="http://schemas.microsoft.com/office/powerpoint/2010/main" val="418348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장애에 견고해집니다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10" name="Graphic 8">
            <a:extLst>
              <a:ext uri="{FF2B5EF4-FFF2-40B4-BE49-F238E27FC236}">
                <a16:creationId xmlns:a16="http://schemas.microsoft.com/office/drawing/2014/main" id="{1236B26B-D5AD-46A6-A98D-198875ACD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5003" y="2870376"/>
            <a:ext cx="841993" cy="841993"/>
          </a:xfrm>
          <a:prstGeom prst="rect">
            <a:avLst/>
          </a:prstGeom>
        </p:spPr>
      </p:pic>
      <p:pic>
        <p:nvPicPr>
          <p:cNvPr id="11" name="Graphic 8">
            <a:extLst>
              <a:ext uri="{FF2B5EF4-FFF2-40B4-BE49-F238E27FC236}">
                <a16:creationId xmlns:a16="http://schemas.microsoft.com/office/drawing/2014/main" id="{DCF4D059-124E-4B37-8695-69EEFA831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5003" y="4082661"/>
            <a:ext cx="841993" cy="841993"/>
          </a:xfrm>
          <a:prstGeom prst="rect">
            <a:avLst/>
          </a:prstGeom>
        </p:spPr>
      </p:pic>
      <p:pic>
        <p:nvPicPr>
          <p:cNvPr id="12" name="Graphic 8">
            <a:extLst>
              <a:ext uri="{FF2B5EF4-FFF2-40B4-BE49-F238E27FC236}">
                <a16:creationId xmlns:a16="http://schemas.microsoft.com/office/drawing/2014/main" id="{D0AB5869-293D-4BEA-BDC8-81AC1E21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5003" y="5294946"/>
            <a:ext cx="841993" cy="84199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A59E882-E253-41A6-A8A6-16368BD7B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0870" y="2870376"/>
            <a:ext cx="841993" cy="841993"/>
          </a:xfrm>
          <a:prstGeom prst="rect">
            <a:avLst/>
          </a:prstGeom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EBD699E6-6154-46A5-80F6-9DE10BB14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0870" y="4082661"/>
            <a:ext cx="841993" cy="841993"/>
          </a:xfrm>
          <a:prstGeom prst="rect">
            <a:avLst/>
          </a:prstGeom>
        </p:spPr>
      </p:pic>
      <p:pic>
        <p:nvPicPr>
          <p:cNvPr id="15" name="Graphic 8">
            <a:extLst>
              <a:ext uri="{FF2B5EF4-FFF2-40B4-BE49-F238E27FC236}">
                <a16:creationId xmlns:a16="http://schemas.microsoft.com/office/drawing/2014/main" id="{F3B7D18D-26DE-4F31-BA47-7432E45D2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0870" y="5294946"/>
            <a:ext cx="841993" cy="841993"/>
          </a:xfrm>
          <a:prstGeom prst="rect">
            <a:avLst/>
          </a:prstGeom>
        </p:spPr>
      </p:pic>
      <p:pic>
        <p:nvPicPr>
          <p:cNvPr id="16" name="Graphic 8">
            <a:extLst>
              <a:ext uri="{FF2B5EF4-FFF2-40B4-BE49-F238E27FC236}">
                <a16:creationId xmlns:a16="http://schemas.microsoft.com/office/drawing/2014/main" id="{7DBE71AE-2D22-4F8C-A0E3-097B2246E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6737" y="2870376"/>
            <a:ext cx="841993" cy="841993"/>
          </a:xfrm>
          <a:prstGeom prst="rect">
            <a:avLst/>
          </a:prstGeom>
        </p:spPr>
      </p:pic>
      <p:pic>
        <p:nvPicPr>
          <p:cNvPr id="17" name="Graphic 8">
            <a:extLst>
              <a:ext uri="{FF2B5EF4-FFF2-40B4-BE49-F238E27FC236}">
                <a16:creationId xmlns:a16="http://schemas.microsoft.com/office/drawing/2014/main" id="{B99BE796-F698-4391-8C57-4549349C1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6737" y="4082661"/>
            <a:ext cx="841993" cy="841993"/>
          </a:xfrm>
          <a:prstGeom prst="rect">
            <a:avLst/>
          </a:prstGeom>
        </p:spPr>
      </p:pic>
      <p:pic>
        <p:nvPicPr>
          <p:cNvPr id="18" name="Graphic 8">
            <a:extLst>
              <a:ext uri="{FF2B5EF4-FFF2-40B4-BE49-F238E27FC236}">
                <a16:creationId xmlns:a16="http://schemas.microsoft.com/office/drawing/2014/main" id="{5A0B0783-EB7B-41D7-9B38-1DBC54C9E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6737" y="5294946"/>
            <a:ext cx="841993" cy="841993"/>
          </a:xfrm>
          <a:prstGeom prst="rect">
            <a:avLst/>
          </a:prstGeom>
        </p:spPr>
      </p:pic>
      <p:sp>
        <p:nvSpPr>
          <p:cNvPr id="19" name="Rectangle 9">
            <a:extLst>
              <a:ext uri="{FF2B5EF4-FFF2-40B4-BE49-F238E27FC236}">
                <a16:creationId xmlns:a16="http://schemas.microsoft.com/office/drawing/2014/main" id="{D1E013D1-7353-460C-9F4D-AD961600F880}"/>
              </a:ext>
            </a:extLst>
          </p:cNvPr>
          <p:cNvSpPr/>
          <p:nvPr/>
        </p:nvSpPr>
        <p:spPr>
          <a:xfrm>
            <a:off x="5059673" y="2630981"/>
            <a:ext cx="3978234" cy="372885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D86613"/>
              </a:solidFill>
            </a:endParaRPr>
          </a:p>
        </p:txBody>
      </p:sp>
      <p:sp>
        <p:nvSpPr>
          <p:cNvPr id="21" name="모서리가 둥근 직사각형 30">
            <a:extLst>
              <a:ext uri="{FF2B5EF4-FFF2-40B4-BE49-F238E27FC236}">
                <a16:creationId xmlns:a16="http://schemas.microsoft.com/office/drawing/2014/main" id="{B2284360-6B10-4545-B3AD-1165C415F8A5}"/>
              </a:ext>
            </a:extLst>
          </p:cNvPr>
          <p:cNvSpPr/>
          <p:nvPr/>
        </p:nvSpPr>
        <p:spPr bwMode="auto">
          <a:xfrm>
            <a:off x="5305003" y="2866724"/>
            <a:ext cx="841993" cy="85264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  <a:lumOff val="10000"/>
              <a:alpha val="9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2" name="그림 31">
            <a:extLst>
              <a:ext uri="{FF2B5EF4-FFF2-40B4-BE49-F238E27FC236}">
                <a16:creationId xmlns:a16="http://schemas.microsoft.com/office/drawing/2014/main" id="{81C79A0F-0D92-438D-BC63-48D7B5BD7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23" y="3037244"/>
            <a:ext cx="500952" cy="500952"/>
          </a:xfrm>
          <a:prstGeom prst="rect">
            <a:avLst/>
          </a:prstGeom>
          <a:ln>
            <a:noFill/>
          </a:ln>
        </p:spPr>
      </p:pic>
      <p:pic>
        <p:nvPicPr>
          <p:cNvPr id="23" name="Graphic 8">
            <a:extLst>
              <a:ext uri="{FF2B5EF4-FFF2-40B4-BE49-F238E27FC236}">
                <a16:creationId xmlns:a16="http://schemas.microsoft.com/office/drawing/2014/main" id="{1F767774-DE44-4404-93AF-8FEF505A2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9480" y="1747703"/>
            <a:ext cx="841993" cy="841993"/>
          </a:xfrm>
          <a:prstGeom prst="rect">
            <a:avLst/>
          </a:prstGeom>
        </p:spPr>
      </p:pic>
      <p:sp>
        <p:nvSpPr>
          <p:cNvPr id="24" name="왼쪽으로 구부러진 화살표 1">
            <a:extLst>
              <a:ext uri="{FF2B5EF4-FFF2-40B4-BE49-F238E27FC236}">
                <a16:creationId xmlns:a16="http://schemas.microsoft.com/office/drawing/2014/main" id="{5F5C8BDB-C882-4908-9426-BEE86908BDA1}"/>
              </a:ext>
            </a:extLst>
          </p:cNvPr>
          <p:cNvSpPr/>
          <p:nvPr/>
        </p:nvSpPr>
        <p:spPr bwMode="auto">
          <a:xfrm rot="10800000">
            <a:off x="4656080" y="2284432"/>
            <a:ext cx="558140" cy="953964"/>
          </a:xfrm>
          <a:prstGeom prst="curvedLef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772652E4-0E6E-49AB-9CFF-238A72225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453"/>
            <a:ext cx="10515600" cy="4666509"/>
          </a:xfrm>
        </p:spPr>
        <p:txBody>
          <a:bodyPr/>
          <a:lstStyle/>
          <a:p>
            <a:r>
              <a:rPr lang="ko-KR" altLang="en-US"/>
              <a:t>클러스터 시스템의 장점</a:t>
            </a:r>
          </a:p>
        </p:txBody>
      </p:sp>
    </p:spTree>
    <p:extLst>
      <p:ext uri="{BB962C8B-B14F-4D97-AF65-F5344CB8AC3E}">
        <p14:creationId xmlns:p14="http://schemas.microsoft.com/office/powerpoint/2010/main" val="9796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7B63-C410-4F9F-868D-AB1EBB4D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대상 청중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BAB1-6CE2-4F0A-81CB-595891A1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453" y="1401679"/>
            <a:ext cx="10651347" cy="47752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쿠버네티스를 잘 몰라도 그 기능을 활용해 보고 싶은 </a:t>
            </a:r>
            <a:r>
              <a:rPr lang="ko-KR" altLang="en-US" b="1">
                <a:solidFill>
                  <a:srgbClr val="4775A9"/>
                </a:solidFill>
              </a:rPr>
              <a:t>데이터과학자</a:t>
            </a:r>
            <a:endParaRPr lang="en-US" altLang="ko-KR" b="1">
              <a:solidFill>
                <a:srgbClr val="4775A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효율적인 </a:t>
            </a:r>
            <a:r>
              <a:rPr lang="en-US" altLang="ko-KR"/>
              <a:t>ML </a:t>
            </a:r>
            <a:r>
              <a:rPr lang="ko-KR" altLang="en-US"/>
              <a:t>환경과 </a:t>
            </a:r>
            <a:r>
              <a:rPr lang="en-US" altLang="ko-KR"/>
              <a:t>workflow</a:t>
            </a:r>
            <a:r>
              <a:rPr lang="ko-KR" altLang="en-US"/>
              <a:t>를 고민하는 </a:t>
            </a:r>
            <a:r>
              <a:rPr lang="en-US" altLang="ko-KR" b="1">
                <a:solidFill>
                  <a:srgbClr val="FF7E79"/>
                </a:solidFill>
              </a:rPr>
              <a:t>MLOps Engineer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좋은 </a:t>
            </a:r>
            <a:r>
              <a:rPr lang="en-US" altLang="ko-KR"/>
              <a:t>ML</a:t>
            </a:r>
            <a:r>
              <a:rPr lang="ko-KR" altLang="en-US"/>
              <a:t>툴을 찾고자 하는 </a:t>
            </a:r>
            <a:r>
              <a:rPr lang="ko-KR" altLang="en-US" b="1">
                <a:solidFill>
                  <a:srgbClr val="4775A9"/>
                </a:solidFill>
              </a:rPr>
              <a:t>모델러</a:t>
            </a:r>
            <a:endParaRPr lang="en-US" altLang="ko-KR" b="1">
              <a:solidFill>
                <a:srgbClr val="4775A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D9DAF-3571-43F7-912D-553FD34726FC}"/>
              </a:ext>
            </a:extLst>
          </p:cNvPr>
          <p:cNvSpPr txBox="1"/>
          <p:nvPr/>
        </p:nvSpPr>
        <p:spPr>
          <a:xfrm>
            <a:off x="1102941" y="6057207"/>
            <a:ext cx="4565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약간의 쿠버네티스 지식이 필요합니다</a:t>
            </a:r>
            <a:r>
              <a:rPr lang="en-US" altLang="ko-KR" sz="2000" b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Picture 2" descr="caution - FABTECH U.S.A.">
            <a:extLst>
              <a:ext uri="{FF2B5EF4-FFF2-40B4-BE49-F238E27FC236}">
                <a16:creationId xmlns:a16="http://schemas.microsoft.com/office/drawing/2014/main" id="{D7123139-DE58-435C-8F01-AE098760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84" y="5986580"/>
            <a:ext cx="541365" cy="54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2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CE6F-02D3-4AC8-B7AE-D89D1F90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줄 요약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3B44-71EC-45B8-8836-944370EB5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많은 컴퓨팅 자원이 필요</a:t>
            </a:r>
            <a:r>
              <a:rPr lang="en-US" altLang="ko-KR"/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너무 많아 어떻게 다 관리해ㅜ</a:t>
            </a: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쿠버네티스가 해결해줄께</a:t>
            </a:r>
            <a:r>
              <a:rPr lang="en-US" altLang="ko-KR"/>
              <a:t>!</a:t>
            </a:r>
          </a:p>
          <a:p>
            <a:endParaRPr lang="en-US" altLang="ko-KR"/>
          </a:p>
          <a:p>
            <a:r>
              <a:rPr lang="en-US" altLang="ko-KR" sz="3600"/>
              <a:t>     MLOps </a:t>
            </a:r>
            <a:r>
              <a:rPr lang="ko-KR" altLang="en-US" sz="3600"/>
              <a:t>만세</a:t>
            </a:r>
            <a:r>
              <a:rPr lang="en-US" altLang="ko-KR" sz="3600"/>
              <a:t>! </a:t>
            </a:r>
            <a:r>
              <a:rPr lang="ko-KR" altLang="en-US" sz="3600"/>
              <a:t>끄읕</a:t>
            </a:r>
            <a:r>
              <a:rPr lang="en-US" altLang="ko-KR" sz="3600"/>
              <a:t>~ </a:t>
            </a:r>
            <a:endParaRPr lang="ko-KR" altLang="en-US" sz="3600"/>
          </a:p>
        </p:txBody>
      </p:sp>
      <p:pic>
        <p:nvPicPr>
          <p:cNvPr id="4" name="이미지" descr="이미지">
            <a:extLst>
              <a:ext uri="{FF2B5EF4-FFF2-40B4-BE49-F238E27FC236}">
                <a16:creationId xmlns:a16="http://schemas.microsoft.com/office/drawing/2014/main" id="{4A1B0256-96DB-4D76-AAE1-1ADC76E47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81" r="14402" b="23086"/>
          <a:stretch/>
        </p:blipFill>
        <p:spPr>
          <a:xfrm>
            <a:off x="5224303" y="3843707"/>
            <a:ext cx="1150256" cy="95819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FCC59AE-01B5-4D6E-A3DE-D8215C009FD4}"/>
              </a:ext>
            </a:extLst>
          </p:cNvPr>
          <p:cNvSpPr/>
          <p:nvPr/>
        </p:nvSpPr>
        <p:spPr>
          <a:xfrm>
            <a:off x="974678" y="5128260"/>
            <a:ext cx="419947" cy="43857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4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58B2-5814-490E-97B6-AA22168A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But, No</a:t>
            </a:r>
            <a:r>
              <a:rPr lang="ko-KR" altLang="en-US"/>
              <a:t> </a:t>
            </a:r>
            <a:r>
              <a:rPr lang="en-US" altLang="ko-KR"/>
              <a:t>Free</a:t>
            </a:r>
            <a:r>
              <a:rPr lang="ko-KR" altLang="en-US"/>
              <a:t> </a:t>
            </a:r>
            <a:r>
              <a:rPr lang="en-US" altLang="ko-KR"/>
              <a:t>Lunch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EC1D-D47D-45CE-B74B-B7E3A8A9A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/>
          </a:p>
          <a:p>
            <a:r>
              <a:rPr lang="ko-KR" altLang="en-US" sz="3200"/>
              <a:t>쿠버네티스가 모두에게 익숙한 것은 아니다</a:t>
            </a:r>
            <a:endParaRPr lang="en-US" altLang="ko-KR" sz="3200"/>
          </a:p>
          <a:p>
            <a:endParaRPr lang="en-US" altLang="ko-KR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rgbClr val="4775A9"/>
                </a:solidFill>
              </a:rPr>
              <a:t>컨테이너화</a:t>
            </a:r>
            <a:r>
              <a:rPr lang="ko-KR" altLang="en-US" sz="3600"/>
              <a:t> 작업 </a:t>
            </a:r>
            <a:r>
              <a:rPr lang="en-US" altLang="ko-KR" sz="3600"/>
              <a:t>(Containerization)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rgbClr val="FF7E79"/>
                </a:solidFill>
              </a:rPr>
              <a:t>Manifest</a:t>
            </a:r>
            <a:r>
              <a:rPr lang="ko-KR" altLang="en-US" sz="3600">
                <a:solidFill>
                  <a:srgbClr val="FF7E79"/>
                </a:solidFill>
              </a:rPr>
              <a:t> 파일</a:t>
            </a:r>
            <a:r>
              <a:rPr lang="en-US" altLang="ko-KR" sz="3600"/>
              <a:t>(YAML)</a:t>
            </a:r>
            <a:r>
              <a:rPr lang="ko-KR" altLang="en-US" sz="3600"/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303413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8EE0-9091-4543-A331-003A77B2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Containerization</a:t>
            </a:r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2296DE-1F2C-4927-931C-A5A44ABD9C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88359"/>
            <a:ext cx="10515600" cy="378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Image build</a:t>
            </a:r>
            <a:endParaRPr lang="en-US" altLang="ko-KR" sz="20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docker build . -t &lt;IMAGE_NAME&gt;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z="20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Image push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docker push &lt;IMAGE_NAME&gt;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z="200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Run container</a:t>
            </a:r>
            <a:endParaRPr lang="en-US" altLang="ko-KR" sz="20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docker run &lt;IMAGE_NAME&gt;</a:t>
            </a:r>
            <a:endParaRPr lang="en-US" altLang="ko-KR" sz="200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C6A64-7D3F-4844-96D8-E1D30418FB3E}"/>
              </a:ext>
            </a:extLst>
          </p:cNvPr>
          <p:cNvSpPr txBox="1"/>
          <p:nvPr/>
        </p:nvSpPr>
        <p:spPr>
          <a:xfrm>
            <a:off x="9095334" y="5347547"/>
            <a:ext cx="1848904" cy="62998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ko-KR" altLang="en-US" sz="2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넘 귀찮음ㅜ</a:t>
            </a:r>
            <a:endParaRPr lang="ko-KR" altLang="en-US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3AD792-C0A9-43FA-B26A-7C772EBCE47D}"/>
              </a:ext>
            </a:extLst>
          </p:cNvPr>
          <p:cNvSpPr txBox="1">
            <a:spLocks/>
          </p:cNvSpPr>
          <p:nvPr/>
        </p:nvSpPr>
        <p:spPr>
          <a:xfrm>
            <a:off x="838200" y="1510453"/>
            <a:ext cx="10515600" cy="4666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/>
              <a:t>모델 스크립트 한줄 수정할 때마다 재빌드</a:t>
            </a:r>
            <a:r>
              <a:rPr lang="en-US" altLang="ko-KR" sz="3200"/>
              <a:t>...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59966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7047DF18-9F2E-46B8-BCCB-B5A255BDD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5" r="4516"/>
          <a:stretch/>
        </p:blipFill>
        <p:spPr bwMode="auto">
          <a:xfrm>
            <a:off x="6591125" y="2383551"/>
            <a:ext cx="5260003" cy="329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5C8EE0-9091-4543-A331-003A77B2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YAML</a:t>
            </a:r>
            <a:r>
              <a:rPr lang="ko-KR" altLang="en-US"/>
              <a:t> 지옥 </a:t>
            </a:r>
            <a:r>
              <a:rPr lang="en-US" altLang="ko-KR"/>
              <a:t>(Writing Manifest)</a:t>
            </a:r>
            <a:endParaRPr lang="ko-KR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0156B0-E48E-4C34-A64D-CD983CC21233}"/>
              </a:ext>
            </a:extLst>
          </p:cNvPr>
          <p:cNvSpPr txBox="1">
            <a:spLocks/>
          </p:cNvSpPr>
          <p:nvPr/>
        </p:nvSpPr>
        <p:spPr>
          <a:xfrm>
            <a:off x="681197" y="2243970"/>
            <a:ext cx="5781017" cy="42740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batch/v1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kind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Job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metadata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ml-job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spec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spec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containers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    -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ml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python:3.7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command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["python", "train.py"]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restartPolicy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Never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backoffLimit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74091-8FA8-4818-906D-6CB8ADA4B758}"/>
              </a:ext>
            </a:extLst>
          </p:cNvPr>
          <p:cNvSpPr txBox="1"/>
          <p:nvPr/>
        </p:nvSpPr>
        <p:spPr>
          <a:xfrm rot="20506204">
            <a:off x="8855589" y="1165994"/>
            <a:ext cx="526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>
                <a:solidFill>
                  <a:srgbClr val="FF7E79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8000">
              <a:solidFill>
                <a:srgbClr val="FF7E79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A07F3-61AC-437F-A236-CAF7DF845D8B}"/>
              </a:ext>
            </a:extLst>
          </p:cNvPr>
          <p:cNvSpPr txBox="1"/>
          <p:nvPr/>
        </p:nvSpPr>
        <p:spPr>
          <a:xfrm rot="942222">
            <a:off x="9312796" y="1061588"/>
            <a:ext cx="526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>
                <a:solidFill>
                  <a:srgbClr val="4775A9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8000">
              <a:solidFill>
                <a:srgbClr val="4775A9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A26087-FA54-4827-8864-099A7E39D89F}"/>
              </a:ext>
            </a:extLst>
          </p:cNvPr>
          <p:cNvSpPr txBox="1">
            <a:spLocks/>
          </p:cNvSpPr>
          <p:nvPr/>
        </p:nvSpPr>
        <p:spPr>
          <a:xfrm>
            <a:off x="838200" y="1510453"/>
            <a:ext cx="10515600" cy="680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/>
              <a:t>이렇게 실행하시면 됩니다</a:t>
            </a:r>
            <a:r>
              <a:rPr lang="en-US" altLang="ko-KR" sz="3200"/>
              <a:t>~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92831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Why Being The 'Unicorn' In A Threesome Isn't Always A Magical Experience |  HuffPost UK Life">
            <a:extLst>
              <a:ext uri="{FF2B5EF4-FFF2-40B4-BE49-F238E27FC236}">
                <a16:creationId xmlns:a16="http://schemas.microsoft.com/office/drawing/2014/main" id="{CA11C581-F07E-4B9C-BD34-752D3578E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38"/>
          <a:stretch/>
        </p:blipFill>
        <p:spPr bwMode="auto">
          <a:xfrm>
            <a:off x="0" y="964033"/>
            <a:ext cx="12194821" cy="592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DEF3F0F-F7D5-4133-A436-5F3BF859FC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7" y="3627897"/>
            <a:ext cx="5319991" cy="27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FFFA53-9161-45E2-8AE4-757C494782CC}"/>
              </a:ext>
            </a:extLst>
          </p:cNvPr>
          <p:cNvSpPr txBox="1">
            <a:spLocks/>
          </p:cNvSpPr>
          <p:nvPr/>
        </p:nvSpPr>
        <p:spPr>
          <a:xfrm>
            <a:off x="614148" y="1735226"/>
            <a:ext cx="4496803" cy="118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모두가 들어봤지만 </a:t>
            </a:r>
            <a:endParaRPr lang="en-US" altLang="ko-KR"/>
          </a:p>
          <a:p>
            <a:r>
              <a:rPr lang="ko-KR" altLang="en-US"/>
              <a:t>아무도 보지 못한</a:t>
            </a:r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8B243-6700-41B4-86C2-9558326F060D}"/>
              </a:ext>
            </a:extLst>
          </p:cNvPr>
          <p:cNvSpPr txBox="1"/>
          <p:nvPr/>
        </p:nvSpPr>
        <p:spPr>
          <a:xfrm>
            <a:off x="1247216" y="3198167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775A9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 잘하는 가상의 존재</a:t>
            </a:r>
          </a:p>
        </p:txBody>
      </p:sp>
      <p:pic>
        <p:nvPicPr>
          <p:cNvPr id="8" name="Picture 4" descr="Why Being The 'Unicorn' In A Threesome Isn't Always A Magical Experience |  HuffPost UK Life">
            <a:extLst>
              <a:ext uri="{FF2B5EF4-FFF2-40B4-BE49-F238E27FC236}">
                <a16:creationId xmlns:a16="http://schemas.microsoft.com/office/drawing/2014/main" id="{C9175C29-530E-40E3-BB52-268993E08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45" b="64568"/>
          <a:stretch/>
        </p:blipFill>
        <p:spPr bwMode="auto">
          <a:xfrm>
            <a:off x="0" y="-14722"/>
            <a:ext cx="12192000" cy="99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C93E76A-5192-4254-8E58-58668843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125"/>
            <a:ext cx="8203442" cy="922254"/>
          </a:xfrm>
          <a:noFill/>
        </p:spPr>
        <p:txBody>
          <a:bodyPr/>
          <a:lstStyle/>
          <a:p>
            <a:r>
              <a:rPr lang="ko-KR" altLang="en-US"/>
              <a:t>물론</a:t>
            </a:r>
            <a:r>
              <a:rPr lang="en-US" altLang="ko-KR"/>
              <a:t>,</a:t>
            </a:r>
            <a:r>
              <a:rPr lang="ko-KR" altLang="en-US"/>
              <a:t> 간혹 유니콘들이 있긴 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033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">
            <a:extLst>
              <a:ext uri="{FF2B5EF4-FFF2-40B4-BE49-F238E27FC236}">
                <a16:creationId xmlns:a16="http://schemas.microsoft.com/office/drawing/2014/main" id="{97A9B3C2-E8F3-43C1-A9F4-AD8B765D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98" y="1321379"/>
            <a:ext cx="9136003" cy="546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31E72F07-EBD6-4D84-B50C-8AB0B8D8B4DB}"/>
              </a:ext>
            </a:extLst>
          </p:cNvPr>
          <p:cNvSpPr txBox="1">
            <a:spLocks/>
          </p:cNvSpPr>
          <p:nvPr/>
        </p:nvSpPr>
        <p:spPr>
          <a:xfrm>
            <a:off x="838200" y="399125"/>
            <a:ext cx="10515600" cy="922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ko-KR" altLang="en-US"/>
              <a:t>단지 나는 아닐 뿐</a:t>
            </a:r>
            <a:r>
              <a:rPr lang="en-US" altLang="ko-KR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71B8-E2C4-4AC7-BDBC-B2E1DB4B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하나씩 해결해 봅시다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7640-34EC-46B9-94AB-B787825CF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453"/>
            <a:ext cx="10619096" cy="4666509"/>
          </a:xfrm>
        </p:spPr>
        <p:txBody>
          <a:bodyPr/>
          <a:lstStyle/>
          <a:p>
            <a:r>
              <a:rPr lang="ko-KR" altLang="en-US"/>
              <a:t>먼저 </a:t>
            </a:r>
            <a:r>
              <a:rPr lang="en-US" altLang="ko-KR"/>
              <a:t>Containerization</a:t>
            </a:r>
            <a:r>
              <a:rPr lang="ko-KR" altLang="en-US"/>
              <a:t>을 없애려면</a:t>
            </a:r>
            <a:r>
              <a:rPr lang="en-US" altLang="ko-KR"/>
              <a:t>? </a:t>
            </a:r>
          </a:p>
          <a:p>
            <a:r>
              <a:rPr lang="en-US" altLang="ko-KR"/>
              <a:t>-&gt; </a:t>
            </a:r>
            <a:r>
              <a:rPr lang="ko-KR" altLang="en-US"/>
              <a:t>애초에 하지 말자</a:t>
            </a:r>
            <a:r>
              <a:rPr lang="en-US" altLang="ko-KR"/>
              <a:t>!</a:t>
            </a:r>
          </a:p>
        </p:txBody>
      </p:sp>
      <p:pic>
        <p:nvPicPr>
          <p:cNvPr id="7" name="Picture 2" descr="뭔 개소리야 &amp;gt; 유머게시판 (썰,짤) | 카카영 - 판타지,무협,로판,BL,로맨스 소설">
            <a:extLst>
              <a:ext uri="{FF2B5EF4-FFF2-40B4-BE49-F238E27FC236}">
                <a16:creationId xmlns:a16="http://schemas.microsoft.com/office/drawing/2014/main" id="{9555CA6C-50D4-4CBF-8A38-A4EAC9C30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183" y="2487660"/>
            <a:ext cx="37433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20395F-8FDE-4A8F-B080-65C157A6BD22}"/>
              </a:ext>
            </a:extLst>
          </p:cNvPr>
          <p:cNvSpPr/>
          <p:nvPr/>
        </p:nvSpPr>
        <p:spPr>
          <a:xfrm>
            <a:off x="5533944" y="3312784"/>
            <a:ext cx="416480" cy="423291"/>
          </a:xfrm>
          <a:prstGeom prst="rect">
            <a:avLst/>
          </a:prstGeom>
          <a:solidFill>
            <a:srgbClr val="FE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2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2F53A-3A12-4DBC-B606-371F62E17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쿠버네티스 자체가 </a:t>
            </a:r>
            <a:r>
              <a:rPr lang="ko-KR" altLang="en-US">
                <a:solidFill>
                  <a:srgbClr val="FE9693"/>
                </a:solidFill>
              </a:rPr>
              <a:t>컨테이너 오케스트레이션</a:t>
            </a:r>
            <a:r>
              <a:rPr lang="ko-KR" altLang="en-US"/>
              <a:t>인데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컨테이너화 작업을 하지 말자고</a:t>
            </a:r>
            <a:r>
              <a:rPr lang="en-US" altLang="ko-KR"/>
              <a:t>??</a:t>
            </a:r>
          </a:p>
          <a:p>
            <a:endParaRPr lang="en-US" altLang="ko-KR"/>
          </a:p>
          <a:p>
            <a:r>
              <a:rPr lang="ko-KR" altLang="en-US">
                <a:solidFill>
                  <a:srgbClr val="4775A9"/>
                </a:solidFill>
              </a:rPr>
              <a:t>쌉가능</a:t>
            </a:r>
            <a:r>
              <a:rPr lang="en-US" altLang="ko-KR">
                <a:solidFill>
                  <a:srgbClr val="4775A9"/>
                </a:solidFill>
              </a:rPr>
              <a:t>?!</a:t>
            </a:r>
          </a:p>
          <a:p>
            <a:endParaRPr lang="en-US" altLang="ko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06C6D-006B-4F40-8108-3CAAF256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79" y="658808"/>
            <a:ext cx="7229917" cy="170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71B8-E2C4-4AC7-BDBC-B2E1DB4B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처음부터 컨테이너 안에서 개발</a:t>
            </a:r>
            <a:endParaRPr lang="en-US" altLang="ko-K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AAC423-2B64-46EF-9C16-A42A4B633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453"/>
            <a:ext cx="10619096" cy="4666509"/>
          </a:xfrm>
        </p:spPr>
        <p:txBody>
          <a:bodyPr/>
          <a:lstStyle/>
          <a:p>
            <a:r>
              <a:rPr lang="en-US" altLang="ko-KR"/>
              <a:t>JupyterHub on</a:t>
            </a:r>
            <a:r>
              <a:rPr lang="ko-KR" altLang="en-US"/>
              <a:t> </a:t>
            </a:r>
            <a:r>
              <a:rPr lang="en-US" altLang="ko-KR"/>
              <a:t>Kubernetes</a:t>
            </a:r>
          </a:p>
          <a:p>
            <a:r>
              <a:rPr lang="ko-KR" altLang="en-US"/>
              <a:t>     </a:t>
            </a:r>
            <a:r>
              <a:rPr lang="ko-KR" altLang="en-US">
                <a:solidFill>
                  <a:srgbClr val="FE9693"/>
                </a:solidFill>
              </a:rPr>
              <a:t>미리 컨테이너화된 환경</a:t>
            </a:r>
            <a:r>
              <a:rPr lang="ko-KR" altLang="en-US"/>
              <a:t>을 데이터 과학자에게 제공</a:t>
            </a:r>
            <a:endParaRPr lang="en-US" altLang="ko-K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8FF2A99-1DBF-4547-BC8D-E7F089289B12}"/>
              </a:ext>
            </a:extLst>
          </p:cNvPr>
          <p:cNvSpPr/>
          <p:nvPr/>
        </p:nvSpPr>
        <p:spPr>
          <a:xfrm>
            <a:off x="904812" y="1990050"/>
            <a:ext cx="419947" cy="43857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Project Jupyter | JupyterHub">
            <a:extLst>
              <a:ext uri="{FF2B5EF4-FFF2-40B4-BE49-F238E27FC236}">
                <a16:creationId xmlns:a16="http://schemas.microsoft.com/office/drawing/2014/main" id="{7937DB6D-8C09-4D65-BBF1-4E7CE297C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199" y="4019202"/>
            <a:ext cx="2252198" cy="9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AILY ENGINEERING DASHBOARD (DED): How to add Jupyter notebook icon in  Ubuntu Unity Sidebar - Ubuntu 16.04">
            <a:extLst>
              <a:ext uri="{FF2B5EF4-FFF2-40B4-BE49-F238E27FC236}">
                <a16:creationId xmlns:a16="http://schemas.microsoft.com/office/drawing/2014/main" id="{5187517C-6CEE-4771-9378-A7529C87C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099" y="2908215"/>
            <a:ext cx="884123" cy="88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DAILY ENGINEERING DASHBOARD (DED): How to add Jupyter notebook icon in  Ubuntu Unity Sidebar - Ubuntu 16.04">
            <a:extLst>
              <a:ext uri="{FF2B5EF4-FFF2-40B4-BE49-F238E27FC236}">
                <a16:creationId xmlns:a16="http://schemas.microsoft.com/office/drawing/2014/main" id="{F0025394-1917-4CA7-B6CF-E1E7FE604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099" y="4061165"/>
            <a:ext cx="884123" cy="88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DAILY ENGINEERING DASHBOARD (DED): How to add Jupyter notebook icon in  Ubuntu Unity Sidebar - Ubuntu 16.04">
            <a:extLst>
              <a:ext uri="{FF2B5EF4-FFF2-40B4-BE49-F238E27FC236}">
                <a16:creationId xmlns:a16="http://schemas.microsoft.com/office/drawing/2014/main" id="{F8B30A8E-D82F-4D36-8E63-907D1B7A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098" y="5214116"/>
            <a:ext cx="884123" cy="88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D5A065-3DFE-421A-B33C-BE1ED2B23F1A}"/>
              </a:ext>
            </a:extLst>
          </p:cNvPr>
          <p:cNvCxnSpPr>
            <a:stCxn id="2050" idx="3"/>
            <a:endCxn id="2056" idx="1"/>
          </p:cNvCxnSpPr>
          <p:nvPr/>
        </p:nvCxnSpPr>
        <p:spPr>
          <a:xfrm flipV="1">
            <a:off x="4539397" y="3350277"/>
            <a:ext cx="2043702" cy="115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743893-1C77-4345-B5AC-B4AAD4433B5E}"/>
              </a:ext>
            </a:extLst>
          </p:cNvPr>
          <p:cNvCxnSpPr>
            <a:cxnSpLocks/>
            <a:stCxn id="2050" idx="3"/>
            <a:endCxn id="10" idx="1"/>
          </p:cNvCxnSpPr>
          <p:nvPr/>
        </p:nvCxnSpPr>
        <p:spPr>
          <a:xfrm>
            <a:off x="4539397" y="4503227"/>
            <a:ext cx="2043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1B52AA-FC1F-4106-A0C0-DDC03657C82F}"/>
              </a:ext>
            </a:extLst>
          </p:cNvPr>
          <p:cNvCxnSpPr>
            <a:cxnSpLocks/>
            <a:stCxn id="2050" idx="3"/>
            <a:endCxn id="11" idx="1"/>
          </p:cNvCxnSpPr>
          <p:nvPr/>
        </p:nvCxnSpPr>
        <p:spPr>
          <a:xfrm>
            <a:off x="4539397" y="4503227"/>
            <a:ext cx="2043701" cy="115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482039-FB75-43DE-A03A-A46058526415}"/>
              </a:ext>
            </a:extLst>
          </p:cNvPr>
          <p:cNvSpPr txBox="1"/>
          <p:nvPr/>
        </p:nvSpPr>
        <p:spPr>
          <a:xfrm>
            <a:off x="4522065" y="3165846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run container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DA7EFD9-DD93-4403-A6DF-31B808451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945" y="3350277"/>
            <a:ext cx="520155" cy="5201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AC53A5-FBBD-486E-8F36-A4544222B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945" y="4503541"/>
            <a:ext cx="520155" cy="5201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7FB18DD-BDD5-4D0E-AD26-EE5BC4843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945" y="5610577"/>
            <a:ext cx="520155" cy="5201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CAA229-112D-431B-9B9A-142CDE02CF66}"/>
              </a:ext>
            </a:extLst>
          </p:cNvPr>
          <p:cNvSpPr txBox="1"/>
          <p:nvPr/>
        </p:nvSpPr>
        <p:spPr>
          <a:xfrm>
            <a:off x="6583098" y="619943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컨테이너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A3CF19-642B-43EB-9B03-C16ECE76DED8}"/>
              </a:ext>
            </a:extLst>
          </p:cNvPr>
          <p:cNvSpPr/>
          <p:nvPr/>
        </p:nvSpPr>
        <p:spPr>
          <a:xfrm>
            <a:off x="7301051" y="3666359"/>
            <a:ext cx="78724" cy="78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7AF661-EE67-47FB-A175-8FBC66B54CDE}"/>
              </a:ext>
            </a:extLst>
          </p:cNvPr>
          <p:cNvSpPr/>
          <p:nvPr/>
        </p:nvSpPr>
        <p:spPr>
          <a:xfrm>
            <a:off x="7236923" y="4841266"/>
            <a:ext cx="78724" cy="78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70CAA-AB6E-453D-9D1B-EB526FCA901C}"/>
              </a:ext>
            </a:extLst>
          </p:cNvPr>
          <p:cNvSpPr/>
          <p:nvPr/>
        </p:nvSpPr>
        <p:spPr>
          <a:xfrm>
            <a:off x="7475941" y="5514633"/>
            <a:ext cx="78724" cy="78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71B8-E2C4-4AC7-BDBC-B2E1DB4B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아직 문제가 남아 있습니다</a:t>
            </a:r>
            <a:endParaRPr lang="en-US" altLang="ko-K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AAC423-2B64-46EF-9C16-A42A4B633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453"/>
            <a:ext cx="10619096" cy="4666509"/>
          </a:xfrm>
        </p:spPr>
        <p:txBody>
          <a:bodyPr/>
          <a:lstStyle/>
          <a:p>
            <a:endParaRPr lang="en-US" altLang="ko-KR"/>
          </a:p>
          <a:p>
            <a:r>
              <a:rPr lang="ko-KR" altLang="en-US" sz="3200"/>
              <a:t>컨테이너 안에서 개발한 코드를 쿠버네티스에 어떻게 </a:t>
            </a:r>
            <a:r>
              <a:rPr lang="ko-KR" altLang="en-US" sz="3200">
                <a:solidFill>
                  <a:srgbClr val="FE9693"/>
                </a:solidFill>
              </a:rPr>
              <a:t>전달</a:t>
            </a:r>
            <a:r>
              <a:rPr lang="ko-KR" altLang="en-US" sz="3200"/>
              <a:t> 하나</a:t>
            </a:r>
            <a:r>
              <a:rPr lang="en-US" altLang="ko-KR" sz="3200"/>
              <a:t>?</a:t>
            </a:r>
          </a:p>
          <a:p>
            <a:endParaRPr lang="en-US" altLang="ko-KR"/>
          </a:p>
        </p:txBody>
      </p:sp>
      <p:pic>
        <p:nvPicPr>
          <p:cNvPr id="4" name="Picture 8" descr="DAILY ENGINEERING DASHBOARD (DED): How to add Jupyter notebook icon in  Ubuntu Unity Sidebar - Ubuntu 16.04">
            <a:extLst>
              <a:ext uri="{FF2B5EF4-FFF2-40B4-BE49-F238E27FC236}">
                <a16:creationId xmlns:a16="http://schemas.microsoft.com/office/drawing/2014/main" id="{E677C9AB-26C6-41FE-8EB5-F83917840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737" y="3646351"/>
            <a:ext cx="1113168" cy="111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81875D-2626-4027-AEE7-3B5AEC113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15" y="4339727"/>
            <a:ext cx="608866" cy="608866"/>
          </a:xfrm>
          <a:prstGeom prst="rect">
            <a:avLst/>
          </a:prstGeom>
        </p:spPr>
      </p:pic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F1619D0E-576E-4BE4-88E6-D5FDCC4AC16E}"/>
              </a:ext>
            </a:extLst>
          </p:cNvPr>
          <p:cNvSpPr/>
          <p:nvPr/>
        </p:nvSpPr>
        <p:spPr>
          <a:xfrm>
            <a:off x="3480550" y="3519171"/>
            <a:ext cx="943466" cy="12403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train.py</a:t>
            </a:r>
            <a:endParaRPr lang="ko-KR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이미지" descr="이미지">
            <a:extLst>
              <a:ext uri="{FF2B5EF4-FFF2-40B4-BE49-F238E27FC236}">
                <a16:creationId xmlns:a16="http://schemas.microsoft.com/office/drawing/2014/main" id="{C6BA4A40-CF68-43AB-A557-95251880C9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81" r="14402" b="23086"/>
          <a:stretch/>
        </p:blipFill>
        <p:spPr>
          <a:xfrm>
            <a:off x="7602429" y="3429000"/>
            <a:ext cx="1824177" cy="151959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5326854-28D2-4730-8CA5-612729564D27}"/>
              </a:ext>
            </a:extLst>
          </p:cNvPr>
          <p:cNvSpPr/>
          <p:nvPr/>
        </p:nvSpPr>
        <p:spPr>
          <a:xfrm>
            <a:off x="5269719" y="3859019"/>
            <a:ext cx="1749703" cy="560652"/>
          </a:xfrm>
          <a:prstGeom prst="rightArrow">
            <a:avLst/>
          </a:prstGeom>
          <a:solidFill>
            <a:srgbClr val="477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775A9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F1C144-63FE-4228-AA10-E67B19E48071}"/>
              </a:ext>
            </a:extLst>
          </p:cNvPr>
          <p:cNvCxnSpPr/>
          <p:nvPr/>
        </p:nvCxnSpPr>
        <p:spPr>
          <a:xfrm>
            <a:off x="1928086" y="5028583"/>
            <a:ext cx="2331417" cy="0"/>
          </a:xfrm>
          <a:prstGeom prst="line">
            <a:avLst/>
          </a:prstGeom>
          <a:ln w="25400">
            <a:solidFill>
              <a:srgbClr val="FE9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3695AC-B019-4EFA-8158-6B33ACFB153A}"/>
              </a:ext>
            </a:extLst>
          </p:cNvPr>
          <p:cNvSpPr txBox="1"/>
          <p:nvPr/>
        </p:nvSpPr>
        <p:spPr>
          <a:xfrm>
            <a:off x="2388974" y="5094942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FE969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얘는 컨테이너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CF9C9-7A8D-4A8F-B982-AAFC4EDAAD03}"/>
              </a:ext>
            </a:extLst>
          </p:cNvPr>
          <p:cNvCxnSpPr>
            <a:cxnSpLocks/>
          </p:cNvCxnSpPr>
          <p:nvPr/>
        </p:nvCxnSpPr>
        <p:spPr>
          <a:xfrm>
            <a:off x="7400843" y="5028582"/>
            <a:ext cx="2198761" cy="0"/>
          </a:xfrm>
          <a:prstGeom prst="line">
            <a:avLst/>
          </a:prstGeom>
          <a:ln w="25400">
            <a:solidFill>
              <a:srgbClr val="4775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BDE988-FBC4-4688-B2E7-48FF8092485C}"/>
              </a:ext>
            </a:extLst>
          </p:cNvPr>
          <p:cNvSpPr txBox="1"/>
          <p:nvPr/>
        </p:nvSpPr>
        <p:spPr>
          <a:xfrm>
            <a:off x="7103292" y="5094942"/>
            <a:ext cx="2941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4775A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얘는 이미지로부터 컨테이너 실행</a:t>
            </a:r>
          </a:p>
        </p:txBody>
      </p:sp>
    </p:spTree>
    <p:extLst>
      <p:ext uri="{BB962C8B-B14F-4D97-AF65-F5344CB8AC3E}">
        <p14:creationId xmlns:p14="http://schemas.microsoft.com/office/powerpoint/2010/main" val="24668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BAB1-6CE2-4F0A-81CB-595891A1A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오늘 발표는 </a:t>
            </a:r>
            <a:r>
              <a:rPr lang="en-US" altLang="ko-KR" sz="2600">
                <a:solidFill>
                  <a:srgbClr val="FE969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 Development </a:t>
            </a:r>
            <a:r>
              <a:rPr lang="en-US" altLang="ko-KR" sz="1800">
                <a:solidFill>
                  <a:srgbClr val="FE969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800">
                <a:solidFill>
                  <a:srgbClr val="FE969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</a:t>
            </a:r>
            <a:r>
              <a:rPr lang="en-US" altLang="ko-KR" sz="1800">
                <a:solidFill>
                  <a:srgbClr val="FE969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en-US" altLang="ko-KR" sz="2600">
                <a:solidFill>
                  <a:srgbClr val="FE969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/>
              <a:t>의 내용을 다룹니다</a:t>
            </a:r>
            <a:r>
              <a:rPr lang="en-US" altLang="ko-KR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27B63-C410-4F9F-868D-AB1EBB4D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발표 범위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EA611-5A76-4E7D-88DC-62E40A2E5A7D}"/>
              </a:ext>
            </a:extLst>
          </p:cNvPr>
          <p:cNvSpPr txBox="1"/>
          <p:nvPr/>
        </p:nvSpPr>
        <p:spPr>
          <a:xfrm>
            <a:off x="999177" y="1744329"/>
            <a:ext cx="4878821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rgbClr val="FE969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 </a:t>
            </a:r>
          </a:p>
          <a:p>
            <a:pPr algn="ctr"/>
            <a:r>
              <a:rPr lang="en-US" altLang="ko-KR" sz="3600">
                <a:solidFill>
                  <a:srgbClr val="FE969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Development</a:t>
            </a:r>
          </a:p>
          <a:p>
            <a:pPr algn="ctr"/>
            <a:endParaRPr lang="en-US" altLang="ko-KR" sz="1100">
              <a:solidFill>
                <a:srgbClr val="4775A9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800">
                <a:solidFill>
                  <a:srgbClr val="FE969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3B4AD-D8F4-4EE6-B6C1-258485203C2C}"/>
              </a:ext>
            </a:extLst>
          </p:cNvPr>
          <p:cNvSpPr txBox="1"/>
          <p:nvPr/>
        </p:nvSpPr>
        <p:spPr>
          <a:xfrm>
            <a:off x="6783312" y="1744329"/>
            <a:ext cx="303387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rgbClr val="4775A9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 Serving</a:t>
            </a:r>
          </a:p>
          <a:p>
            <a:pPr algn="ctr"/>
            <a:endParaRPr lang="en-US" altLang="ko-KR" sz="1100">
              <a:solidFill>
                <a:srgbClr val="FE9693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800">
                <a:solidFill>
                  <a:srgbClr val="4775A9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예측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B97FCEF-9F95-4A29-A6DC-547290A0336E}"/>
              </a:ext>
            </a:extLst>
          </p:cNvPr>
          <p:cNvSpPr/>
          <p:nvPr/>
        </p:nvSpPr>
        <p:spPr>
          <a:xfrm>
            <a:off x="5951473" y="2325897"/>
            <a:ext cx="362531" cy="63735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FF76A-A042-4073-B546-C244CCFFD44C}"/>
              </a:ext>
            </a:extLst>
          </p:cNvPr>
          <p:cNvSpPr txBox="1"/>
          <p:nvPr/>
        </p:nvSpPr>
        <p:spPr>
          <a:xfrm>
            <a:off x="1072652" y="3843707"/>
            <a:ext cx="487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E969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처리</a:t>
            </a:r>
            <a:r>
              <a:rPr lang="en-US" altLang="ko-KR" sz="2000">
                <a:solidFill>
                  <a:srgbClr val="FE969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FE969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모델 개발</a:t>
            </a:r>
            <a:r>
              <a:rPr lang="en-US" altLang="ko-KR" sz="2000">
                <a:solidFill>
                  <a:srgbClr val="FE969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FE969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EFEA3-6A8E-4FFA-8065-BD7E05CB77A4}"/>
              </a:ext>
            </a:extLst>
          </p:cNvPr>
          <p:cNvSpPr txBox="1"/>
          <p:nvPr/>
        </p:nvSpPr>
        <p:spPr>
          <a:xfrm>
            <a:off x="5877998" y="3843707"/>
            <a:ext cx="487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4775A9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모델 배포</a:t>
            </a:r>
            <a:r>
              <a:rPr lang="en-US" altLang="ko-KR" sz="2000">
                <a:solidFill>
                  <a:srgbClr val="4775A9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4775A9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서빙</a:t>
            </a:r>
            <a:r>
              <a:rPr lang="en-US" altLang="ko-KR" sz="2000">
                <a:solidFill>
                  <a:srgbClr val="4775A9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4775A9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모델평가</a:t>
            </a:r>
            <a:r>
              <a:rPr lang="en-US" altLang="ko-KR" sz="2000">
                <a:solidFill>
                  <a:srgbClr val="4775A9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4775A9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운영</a:t>
            </a:r>
          </a:p>
        </p:txBody>
      </p:sp>
    </p:spTree>
    <p:extLst>
      <p:ext uri="{BB962C8B-B14F-4D97-AF65-F5344CB8AC3E}">
        <p14:creationId xmlns:p14="http://schemas.microsoft.com/office/powerpoint/2010/main" val="41178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71B8-E2C4-4AC7-BDBC-B2E1DB4B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아직 문제가 남아 있습니다</a:t>
            </a:r>
            <a:endParaRPr lang="en-US" altLang="ko-K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AAC423-2B64-46EF-9C16-A42A4B633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453"/>
            <a:ext cx="10619096" cy="4666509"/>
          </a:xfrm>
        </p:spPr>
        <p:txBody>
          <a:bodyPr/>
          <a:lstStyle/>
          <a:p>
            <a:endParaRPr lang="en-US" altLang="ko-KR"/>
          </a:p>
          <a:p>
            <a:r>
              <a:rPr lang="en-US" altLang="ko-KR"/>
              <a:t>1. CI/CD </a:t>
            </a:r>
            <a:r>
              <a:rPr lang="ko-KR" altLang="en-US"/>
              <a:t>이용</a:t>
            </a:r>
            <a:r>
              <a:rPr lang="en-US" altLang="ko-KR"/>
              <a:t>? </a:t>
            </a:r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(git push -&gt; docker build &amp; push)</a:t>
            </a:r>
          </a:p>
          <a:p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컨테이너로부터 이미지 생성</a:t>
            </a:r>
            <a:r>
              <a:rPr lang="en-US" altLang="ko-KR"/>
              <a:t>? </a:t>
            </a:r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(docker commit)</a:t>
            </a:r>
          </a:p>
          <a:p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혹시 다른 방법</a:t>
            </a:r>
            <a:r>
              <a:rPr lang="en-US" altLang="ko-KR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760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71B8-E2C4-4AC7-BDBC-B2E1DB4B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우리가 정말 필요한 것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43B412-14D3-46D6-8BBA-8E3C91A4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ML</a:t>
            </a:r>
            <a:r>
              <a:rPr lang="ko-KR" altLang="en-US"/>
              <a:t>학습에 필요한 </a:t>
            </a:r>
            <a:r>
              <a:rPr lang="en-US" altLang="ko-KR"/>
              <a:t>3</a:t>
            </a:r>
            <a:r>
              <a:rPr lang="ko-KR" altLang="en-US"/>
              <a:t>가지 요소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/>
              <a:t>모델 실행환경</a:t>
            </a:r>
            <a:r>
              <a:rPr lang="en-US" altLang="ko-KR" sz="2400"/>
              <a:t>:   </a:t>
            </a:r>
            <a:r>
              <a:rPr lang="ko-KR" altLang="en-US" sz="2400"/>
              <a:t>실행환경</a:t>
            </a:r>
            <a:r>
              <a:rPr lang="en-US" altLang="ko-KR" sz="2400">
                <a:latin typeface="Courier New" panose="02070309020205020404" pitchFamily="49" charset="0"/>
                <a:cs typeface="Courier New" panose="02070309020205020404" pitchFamily="49" charset="0"/>
              </a:rPr>
              <a:t>(venv, conda)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/>
              <a:t>모델 소스코드</a:t>
            </a:r>
            <a:r>
              <a:rPr lang="en-US" altLang="ko-KR" sz="2400"/>
              <a:t>:   </a:t>
            </a:r>
            <a:r>
              <a:rPr lang="en-US" altLang="ko-KR" sz="2400">
                <a:latin typeface="Courier New" panose="02070309020205020404" pitchFamily="49" charset="0"/>
                <a:cs typeface="Courier New" panose="02070309020205020404" pitchFamily="49" charset="0"/>
              </a:rPr>
              <a:t>train.py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/>
              <a:t>모델 파라미터</a:t>
            </a:r>
            <a:r>
              <a:rPr lang="en-US" altLang="ko-KR" sz="2400"/>
              <a:t>:   </a:t>
            </a:r>
            <a:r>
              <a:rPr lang="en-US" altLang="ko-KR" sz="2400">
                <a:latin typeface="Courier New" panose="02070309020205020404" pitchFamily="49" charset="0"/>
                <a:cs typeface="Courier New" panose="02070309020205020404" pitchFamily="49" charset="0"/>
              </a:rPr>
              <a:t>epoch=10 dropout=0.5</a:t>
            </a:r>
          </a:p>
          <a:p>
            <a:endParaRPr lang="en-US" altLang="ko-K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/>
              <a:t>어떤 방법을 이용해서든지 이 </a:t>
            </a:r>
            <a:r>
              <a:rPr lang="en-US" altLang="ko-KR">
                <a:solidFill>
                  <a:srgbClr val="FE9693"/>
                </a:solidFill>
              </a:rPr>
              <a:t>3</a:t>
            </a:r>
            <a:r>
              <a:rPr lang="ko-KR" altLang="en-US">
                <a:solidFill>
                  <a:srgbClr val="FE9693"/>
                </a:solidFill>
              </a:rPr>
              <a:t>가지 정보</a:t>
            </a:r>
            <a:r>
              <a:rPr lang="ko-KR" altLang="en-US"/>
              <a:t>만 있으면 </a:t>
            </a:r>
            <a:r>
              <a:rPr lang="en-US" altLang="ko-KR"/>
              <a:t>OK</a:t>
            </a:r>
            <a:endParaRPr lang="ko-KR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F1E3952-971C-423B-9D95-9293D8683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6" y="2070626"/>
            <a:ext cx="6758025" cy="7464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run ml training</a:t>
            </a:r>
          </a:p>
          <a:p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venv/bin/python train.py epoch=10 dropout=0.5</a:t>
            </a:r>
            <a:endParaRPr lang="en-US" altLang="ko-KR" sz="200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1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F02DB1-78E2-423F-AF21-AF1F093AA639}"/>
              </a:ext>
            </a:extLst>
          </p:cNvPr>
          <p:cNvSpPr/>
          <p:nvPr/>
        </p:nvSpPr>
        <p:spPr>
          <a:xfrm>
            <a:off x="6531595" y="2238232"/>
            <a:ext cx="122830" cy="122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0654AD-8879-4F72-A71E-BB8D73F2AC30}"/>
              </a:ext>
            </a:extLst>
          </p:cNvPr>
          <p:cNvSpPr/>
          <p:nvPr/>
        </p:nvSpPr>
        <p:spPr>
          <a:xfrm>
            <a:off x="6533871" y="2752245"/>
            <a:ext cx="122830" cy="122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46B08D-FC69-4CC2-AC44-45EFC431ED44}"/>
              </a:ext>
            </a:extLst>
          </p:cNvPr>
          <p:cNvSpPr/>
          <p:nvPr/>
        </p:nvSpPr>
        <p:spPr>
          <a:xfrm>
            <a:off x="6531595" y="3269672"/>
            <a:ext cx="122830" cy="122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B71B8-E2C4-4AC7-BDBC-B2E1DB4B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ML</a:t>
            </a:r>
            <a:r>
              <a:rPr lang="ko-KR" altLang="en-US"/>
              <a:t>학습에 필요한 요소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7640-34EC-46B9-94AB-B787825CF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453"/>
            <a:ext cx="9783374" cy="4666509"/>
          </a:xfrm>
        </p:spPr>
        <p:txBody>
          <a:bodyPr/>
          <a:lstStyle/>
          <a:p>
            <a:r>
              <a:rPr lang="en-US" altLang="ko-KR"/>
              <a:t>K8s Manifest</a:t>
            </a:r>
            <a:r>
              <a:rPr lang="ko-KR" altLang="en-US"/>
              <a:t>에서도 동일</a:t>
            </a:r>
            <a:endParaRPr lang="en-US" altLang="ko-K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A4D6B8-5931-4C83-9B0E-1ACBF3E82BF8}"/>
              </a:ext>
            </a:extLst>
          </p:cNvPr>
          <p:cNvSpPr txBox="1">
            <a:spLocks/>
          </p:cNvSpPr>
          <p:nvPr/>
        </p:nvSpPr>
        <p:spPr>
          <a:xfrm>
            <a:off x="838199" y="2099788"/>
            <a:ext cx="5472751" cy="4580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batch/v1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kind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Job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metadata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my-ml-job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spec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spec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containers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    -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ml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python:3.7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command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[python, train.py]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      - epoch=10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      - dropout=0.5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restartPolicy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Never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backoffLimit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693988-AB6F-45B8-B405-4E233448414F}"/>
              </a:ext>
            </a:extLst>
          </p:cNvPr>
          <p:cNvSpPr/>
          <p:nvPr/>
        </p:nvSpPr>
        <p:spPr>
          <a:xfrm>
            <a:off x="2034782" y="4586868"/>
            <a:ext cx="2564514" cy="2740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F47361-7939-455C-8523-BD5D09C3E156}"/>
              </a:ext>
            </a:extLst>
          </p:cNvPr>
          <p:cNvSpPr/>
          <p:nvPr/>
        </p:nvSpPr>
        <p:spPr>
          <a:xfrm>
            <a:off x="2034782" y="5450206"/>
            <a:ext cx="3192311" cy="5275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885786-4A5B-4249-AEE7-6C36F64F48D0}"/>
              </a:ext>
            </a:extLst>
          </p:cNvPr>
          <p:cNvSpPr txBox="1">
            <a:spLocks/>
          </p:cNvSpPr>
          <p:nvPr/>
        </p:nvSpPr>
        <p:spPr>
          <a:xfrm>
            <a:off x="6547520" y="2099788"/>
            <a:ext cx="5084922" cy="407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어떤 실행환경 </a:t>
            </a:r>
            <a:r>
              <a:rPr lang="en-US" altLang="ko-KR"/>
              <a:t>(image)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어떤 </a:t>
            </a:r>
            <a:r>
              <a:rPr lang="en-US" altLang="ko-KR"/>
              <a:t>ML code (script)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어떤 파라미터 </a:t>
            </a:r>
            <a:r>
              <a:rPr lang="en-US" altLang="ko-KR"/>
              <a:t>(param)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DD7322A-58B8-4E79-AB3F-427478C5F2F2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4599296" y="2299647"/>
            <a:ext cx="1932299" cy="2424223"/>
          </a:xfrm>
          <a:prstGeom prst="bentConnector3">
            <a:avLst>
              <a:gd name="adj1" fmla="val 56004"/>
            </a:avLst>
          </a:prstGeom>
          <a:noFill/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B70D299-F837-4F88-82F8-84ABCC599ABA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5227093" y="3331087"/>
            <a:ext cx="1304502" cy="2382875"/>
          </a:xfrm>
          <a:prstGeom prst="bentConnector3">
            <a:avLst>
              <a:gd name="adj1" fmla="val 74063"/>
            </a:avLst>
          </a:prstGeom>
          <a:noFill/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01BD19E-0941-4C4B-B2F3-76E115445669}"/>
              </a:ext>
            </a:extLst>
          </p:cNvPr>
          <p:cNvSpPr/>
          <p:nvPr/>
        </p:nvSpPr>
        <p:spPr>
          <a:xfrm>
            <a:off x="2034782" y="4898806"/>
            <a:ext cx="3826931" cy="2740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AA2BD4D-D035-44D4-86DA-187FFDCC47CD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 flipV="1">
            <a:off x="5861713" y="2813660"/>
            <a:ext cx="672158" cy="2222148"/>
          </a:xfrm>
          <a:prstGeom prst="bentConnector3">
            <a:avLst>
              <a:gd name="adj1" fmla="val 17513"/>
            </a:avLst>
          </a:prstGeom>
          <a:noFill/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60466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6426-B5A8-4354-8EDC-395A48BD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재밌게도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EE88C8-0B64-42C1-805D-A9DB73FC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/>
              <a:t>JupyterHub</a:t>
            </a:r>
            <a:r>
              <a:rPr lang="ko-KR" altLang="en-US"/>
              <a:t>를 이용하면 손쉽게 획득 가능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왜</a:t>
            </a:r>
            <a:r>
              <a:rPr lang="en-US" altLang="ko-KR"/>
              <a:t>? Jupyter</a:t>
            </a:r>
            <a:r>
              <a:rPr lang="ko-KR" altLang="en-US"/>
              <a:t>도 컨테이너</a:t>
            </a:r>
            <a:r>
              <a:rPr lang="en-US" altLang="ko-KR"/>
              <a:t>(Pod)</a:t>
            </a:r>
            <a:r>
              <a:rPr lang="ko-KR" altLang="en-US"/>
              <a:t>로 만들어졌기 때문에</a:t>
            </a:r>
            <a:r>
              <a:rPr lang="en-US" altLang="ko-KR"/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/>
              <a:t>Pod</a:t>
            </a:r>
            <a:r>
              <a:rPr lang="ko-KR" altLang="en-US" sz="2400"/>
              <a:t> 정보</a:t>
            </a:r>
            <a:endParaRPr lang="en-US" altLang="ko-KR" sz="2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/>
              <a:t>이미지 주소 </a:t>
            </a:r>
            <a:r>
              <a:rPr lang="en-US" altLang="ko-KR" sz="2000"/>
              <a:t>(</a:t>
            </a:r>
            <a:r>
              <a:rPr lang="ko-KR" altLang="en-US" sz="2000"/>
              <a:t>실행환경</a:t>
            </a:r>
            <a:r>
              <a:rPr lang="en-US" altLang="ko-KR" sz="200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/>
              <a:t>볼륨 정보 </a:t>
            </a:r>
            <a:r>
              <a:rPr lang="en-US" altLang="ko-KR" sz="2000"/>
              <a:t>(ML code)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/>
              <a:t>args </a:t>
            </a:r>
            <a:r>
              <a:rPr lang="ko-KR" altLang="en-US" sz="2000"/>
              <a:t>정보 </a:t>
            </a:r>
            <a:r>
              <a:rPr lang="en-US" altLang="ko-KR" sz="2000"/>
              <a:t>(</a:t>
            </a:r>
            <a:r>
              <a:rPr lang="ko-KR" altLang="en-US" sz="2000"/>
              <a:t>파라미터</a:t>
            </a:r>
            <a:r>
              <a:rPr lang="en-US" altLang="ko-KR" sz="2000"/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4C2A1E-1B6E-4B26-9FFB-7A534073A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364" y="2046564"/>
            <a:ext cx="6643782" cy="8433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in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jupyter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notebook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Pod</a:t>
            </a:r>
          </a:p>
          <a:p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POD_INFO=$(kubectl get pod $(hostname) -oyaml)</a:t>
            </a:r>
          </a:p>
        </p:txBody>
      </p:sp>
    </p:spTree>
    <p:extLst>
      <p:ext uri="{BB962C8B-B14F-4D97-AF65-F5344CB8AC3E}">
        <p14:creationId xmlns:p14="http://schemas.microsoft.com/office/powerpoint/2010/main" val="77325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6BD1-01E8-43C3-991D-D3B2A738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그렇다면 만약에</a:t>
            </a:r>
            <a:r>
              <a:rPr lang="en-US" altLang="ko-KR"/>
              <a:t>..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F454-468E-41D7-9E88-0552B6217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JupyterHub</a:t>
            </a:r>
            <a:r>
              <a:rPr lang="ko-KR" altLang="en-US"/>
              <a:t>를 통해 이 </a:t>
            </a:r>
            <a:r>
              <a:rPr lang="en-US" altLang="ko-KR">
                <a:solidFill>
                  <a:srgbClr val="FE9693"/>
                </a:solidFill>
              </a:rPr>
              <a:t>3</a:t>
            </a:r>
            <a:r>
              <a:rPr lang="ko-KR" altLang="en-US">
                <a:solidFill>
                  <a:srgbClr val="FE9693"/>
                </a:solidFill>
              </a:rPr>
              <a:t>가지 정보</a:t>
            </a:r>
            <a:r>
              <a:rPr lang="ko-KR" altLang="en-US"/>
              <a:t>를 얻어서 </a:t>
            </a:r>
            <a:endParaRPr lang="en-US" altLang="ko-KR"/>
          </a:p>
          <a:p>
            <a:endParaRPr lang="en-US" altLang="ko-KR"/>
          </a:p>
          <a:p>
            <a:r>
              <a:rPr lang="ko-KR" altLang="en-US">
                <a:solidFill>
                  <a:srgbClr val="FE9693"/>
                </a:solidFill>
              </a:rPr>
              <a:t>컨테이너화 작업</a:t>
            </a:r>
            <a:r>
              <a:rPr lang="ko-KR" altLang="en-US"/>
              <a:t> 없이</a:t>
            </a:r>
            <a:endParaRPr lang="en-US" altLang="ko-KR"/>
          </a:p>
          <a:p>
            <a:endParaRPr lang="en-US" altLang="ko-KR"/>
          </a:p>
          <a:p>
            <a:r>
              <a:rPr lang="en-US" altLang="ko-KR">
                <a:solidFill>
                  <a:srgbClr val="4775A9"/>
                </a:solidFill>
              </a:rPr>
              <a:t>K8s Manifest</a:t>
            </a:r>
            <a:r>
              <a:rPr lang="ko-KR" altLang="en-US"/>
              <a:t>를 자동으로 만들어주는 </a:t>
            </a:r>
            <a:r>
              <a:rPr lang="ko-KR" altLang="en-US">
                <a:solidFill>
                  <a:srgbClr val="FE9693"/>
                </a:solidFill>
              </a:rPr>
              <a:t>어떤 툴</a:t>
            </a:r>
            <a:r>
              <a:rPr lang="ko-KR" altLang="en-US"/>
              <a:t>이 있다면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정말 편리하지 않을까요</a:t>
            </a:r>
            <a:r>
              <a:rPr lang="en-US" altLang="ko-KR"/>
              <a:t>?</a:t>
            </a:r>
            <a:endParaRPr lang="ko-KR" alt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56AC8E-A7F0-4632-ADF1-CD8CF69A83EA}"/>
              </a:ext>
            </a:extLst>
          </p:cNvPr>
          <p:cNvCxnSpPr/>
          <p:nvPr/>
        </p:nvCxnSpPr>
        <p:spPr>
          <a:xfrm>
            <a:off x="938623" y="3481217"/>
            <a:ext cx="2331417" cy="0"/>
          </a:xfrm>
          <a:prstGeom prst="line">
            <a:avLst/>
          </a:prstGeom>
          <a:ln w="25400">
            <a:solidFill>
              <a:srgbClr val="FE9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291908-261B-4D3E-B7EC-96ABDCCC98C0}"/>
              </a:ext>
            </a:extLst>
          </p:cNvPr>
          <p:cNvSpPr txBox="1"/>
          <p:nvPr/>
        </p:nvSpPr>
        <p:spPr>
          <a:xfrm>
            <a:off x="959416" y="3481216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FE969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(No containerization)</a:t>
            </a:r>
            <a:endParaRPr lang="ko-KR" altLang="en-US" sz="1600">
              <a:solidFill>
                <a:srgbClr val="FE969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FDFBE-A89C-4B34-884E-BA48AFA5BB9F}"/>
              </a:ext>
            </a:extLst>
          </p:cNvPr>
          <p:cNvCxnSpPr>
            <a:cxnSpLocks/>
          </p:cNvCxnSpPr>
          <p:nvPr/>
        </p:nvCxnSpPr>
        <p:spPr>
          <a:xfrm>
            <a:off x="938623" y="4476704"/>
            <a:ext cx="2198761" cy="0"/>
          </a:xfrm>
          <a:prstGeom prst="line">
            <a:avLst/>
          </a:prstGeom>
          <a:ln w="25400">
            <a:solidFill>
              <a:srgbClr val="4775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88E84E-57ED-46FA-9698-5EB93EEF2DFE}"/>
              </a:ext>
            </a:extLst>
          </p:cNvPr>
          <p:cNvSpPr txBox="1"/>
          <p:nvPr/>
        </p:nvSpPr>
        <p:spPr>
          <a:xfrm>
            <a:off x="1221475" y="4476704"/>
            <a:ext cx="1712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4775A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(YAML </a:t>
            </a:r>
            <a:r>
              <a:rPr lang="ko-KR" altLang="en-US" sz="1600">
                <a:solidFill>
                  <a:srgbClr val="4775A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지옥 해방</a:t>
            </a:r>
            <a:r>
              <a:rPr lang="en-US" altLang="ko-KR" sz="1600">
                <a:solidFill>
                  <a:srgbClr val="4775A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600">
              <a:solidFill>
                <a:srgbClr val="4775A9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33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B56A5B6-C29B-4484-8AE7-BE48A9E860D0}"/>
              </a:ext>
            </a:extLst>
          </p:cNvPr>
          <p:cNvGrpSpPr/>
          <p:nvPr/>
        </p:nvGrpSpPr>
        <p:grpSpPr>
          <a:xfrm rot="20202336">
            <a:off x="733036" y="3325812"/>
            <a:ext cx="1204865" cy="366157"/>
            <a:chOff x="1667733" y="1941878"/>
            <a:chExt cx="2061274" cy="626419"/>
          </a:xfrm>
        </p:grpSpPr>
        <p:pic>
          <p:nvPicPr>
            <p:cNvPr id="5" name="Picture 2" descr="Wing Logo | Logotipo, Asas, Anjos">
              <a:extLst>
                <a:ext uri="{FF2B5EF4-FFF2-40B4-BE49-F238E27FC236}">
                  <a16:creationId xmlns:a16="http://schemas.microsoft.com/office/drawing/2014/main" id="{EAE0052E-7866-4B0C-AEE7-A40FB6E2FA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93" t="39245" r="35756" b="38833"/>
            <a:stretch/>
          </p:blipFill>
          <p:spPr bwMode="auto">
            <a:xfrm>
              <a:off x="2698370" y="1941880"/>
              <a:ext cx="1030637" cy="626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Wing Logo | Logotipo, Asas, Anjos">
              <a:extLst>
                <a:ext uri="{FF2B5EF4-FFF2-40B4-BE49-F238E27FC236}">
                  <a16:creationId xmlns:a16="http://schemas.microsoft.com/office/drawing/2014/main" id="{7947A50B-E26A-40B3-AB63-12CFE9B58B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93" t="39245" r="35756" b="38833"/>
            <a:stretch/>
          </p:blipFill>
          <p:spPr bwMode="auto">
            <a:xfrm flipH="1">
              <a:off x="1667733" y="1941878"/>
              <a:ext cx="1030637" cy="626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9858B2-5814-490E-97B6-AA22168A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그래서 준비했습니다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EC1D-D47D-45CE-B74B-B7E3A8A9A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ko-KR" altLang="en-US" sz="3200"/>
              <a:t>여러분의 모델에</a:t>
            </a:r>
            <a:endParaRPr lang="en-US" altLang="ko-KR" sz="3200"/>
          </a:p>
          <a:p>
            <a:endParaRPr lang="en-US" altLang="ko-KR">
              <a:solidFill>
                <a:srgbClr val="FF7E79"/>
              </a:solidFill>
            </a:endParaRPr>
          </a:p>
          <a:p>
            <a:endParaRPr lang="en-US" altLang="ko-KR">
              <a:solidFill>
                <a:srgbClr val="FF7E79"/>
              </a:solidFill>
            </a:endParaRPr>
          </a:p>
          <a:p>
            <a:r>
              <a:rPr lang="ko-KR" altLang="en-US" sz="4400">
                <a:solidFill>
                  <a:srgbClr val="FF7E79"/>
                </a:solidFill>
              </a:rPr>
              <a:t>   날개</a:t>
            </a:r>
            <a:r>
              <a:rPr lang="ko-KR" altLang="en-US" sz="4400"/>
              <a:t>를 달아 줄 바로 그 </a:t>
            </a:r>
            <a:r>
              <a:rPr lang="en-US" altLang="ko-KR" sz="4400"/>
              <a:t>ML</a:t>
            </a:r>
            <a:r>
              <a:rPr lang="ko-KR" altLang="en-US" sz="4400"/>
              <a:t>툴</a:t>
            </a:r>
            <a:r>
              <a:rPr lang="en-US" altLang="ko-KR" sz="4400"/>
              <a:t>!!</a:t>
            </a:r>
            <a:endParaRPr lang="ko-KR" altLang="en-US" sz="4400"/>
          </a:p>
        </p:txBody>
      </p:sp>
    </p:spTree>
    <p:extLst>
      <p:ext uri="{BB962C8B-B14F-4D97-AF65-F5344CB8AC3E}">
        <p14:creationId xmlns:p14="http://schemas.microsoft.com/office/powerpoint/2010/main" val="33492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58B2-5814-490E-97B6-AA22168A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JupyterFlow</a:t>
            </a:r>
            <a:r>
              <a:rPr lang="ko-KR" altLang="en-US"/>
              <a:t>를 소개합니다</a:t>
            </a:r>
            <a:r>
              <a:rPr lang="en-US" altLang="ko-KR"/>
              <a:t>!</a:t>
            </a:r>
            <a:endParaRPr lang="ko-KR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45B73BF-298D-446A-8C42-38057FFE91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31" y="1816791"/>
            <a:ext cx="9587280" cy="479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D9871A-E6C1-4770-A568-B80D1ADAB680}"/>
              </a:ext>
            </a:extLst>
          </p:cNvPr>
          <p:cNvSpPr txBox="1"/>
          <p:nvPr/>
        </p:nvSpPr>
        <p:spPr>
          <a:xfrm rot="19952746">
            <a:off x="1067777" y="2576978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뚜뚠</a:t>
            </a:r>
            <a:r>
              <a:rPr lang="en-US" altLang="ko-KR" sz="3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  <a:endParaRPr lang="ko-KR" altLang="en-US" sz="32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73DF5-057B-427C-A757-922E486C6F8F}"/>
              </a:ext>
            </a:extLst>
          </p:cNvPr>
          <p:cNvSpPr/>
          <p:nvPr/>
        </p:nvSpPr>
        <p:spPr>
          <a:xfrm>
            <a:off x="1053395" y="1573846"/>
            <a:ext cx="3412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hlinkClick r:id="rId3"/>
              </a:rPr>
              <a:t>https://jupyterflow.com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26212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65F6-3D56-462D-97A7-123E8DD6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JupyterFlow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E7AE-BEDD-47A9-B7DB-D4CD36B2E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pPr algn="ctr"/>
            <a:r>
              <a:rPr lang="ko-KR" altLang="en-US" sz="4000">
                <a:solidFill>
                  <a:srgbClr val="FF7E79"/>
                </a:solidFill>
              </a:rPr>
              <a:t>컨테이너화 작업 </a:t>
            </a:r>
            <a:r>
              <a:rPr lang="en-US" altLang="ko-KR" sz="4000">
                <a:solidFill>
                  <a:srgbClr val="FF7E79"/>
                </a:solidFill>
              </a:rPr>
              <a:t>&amp; </a:t>
            </a:r>
            <a:r>
              <a:rPr lang="en-US" altLang="ko-KR" sz="4000">
                <a:solidFill>
                  <a:srgbClr val="4775A9"/>
                </a:solidFill>
              </a:rPr>
              <a:t>Manifest </a:t>
            </a:r>
            <a:r>
              <a:rPr lang="ko-KR" altLang="en-US" sz="4000">
                <a:solidFill>
                  <a:srgbClr val="4775A9"/>
                </a:solidFill>
              </a:rPr>
              <a:t>작성 없이</a:t>
            </a:r>
            <a:endParaRPr lang="en-US" altLang="ko-KR" sz="4000">
              <a:solidFill>
                <a:srgbClr val="4775A9"/>
              </a:solidFill>
            </a:endParaRPr>
          </a:p>
          <a:p>
            <a:pPr algn="ctr"/>
            <a:r>
              <a:rPr lang="ko-KR" altLang="en-US"/>
              <a:t>곧바로 학습할 수 있도록 도와주는 </a:t>
            </a:r>
            <a:r>
              <a:rPr lang="en-US" altLang="ko-KR"/>
              <a:t>CLI</a:t>
            </a:r>
            <a:r>
              <a:rPr lang="ko-KR" altLang="en-US"/>
              <a:t>툴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392AFEE-62FF-4F4B-8885-EC5470079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080" y="3938958"/>
            <a:ext cx="10219379" cy="2036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install</a:t>
            </a:r>
            <a:endParaRPr lang="en-US" altLang="ko-KR" sz="20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pip install jupyterflow</a:t>
            </a:r>
          </a:p>
          <a:p>
            <a:endParaRPr lang="en-US" altLang="ko-KR" sz="200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run ml workflow</a:t>
            </a:r>
            <a:endParaRPr lang="en-US" altLang="ko-KR" sz="20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jupyterflow run -c "python train"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sz="200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89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72A6-A4ED-44DD-80FC-883C7F32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JupyterFlow</a:t>
            </a:r>
            <a:r>
              <a:rPr lang="ko-KR" altLang="en-US"/>
              <a:t>와 함께라면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560D3-23C6-4154-A368-3E894FF2F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작성한 코드를 </a:t>
            </a:r>
            <a:r>
              <a:rPr lang="ko-KR" altLang="en-US">
                <a:solidFill>
                  <a:srgbClr val="FE9693"/>
                </a:solidFill>
              </a:rPr>
              <a:t>바로</a:t>
            </a:r>
            <a:r>
              <a:rPr lang="ko-KR" altLang="en-US"/>
              <a:t> 클러스터로 실행 가능</a:t>
            </a:r>
            <a:r>
              <a:rPr lang="en-US" altLang="ko-KR"/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쿠버네티스 전혀 </a:t>
            </a:r>
            <a:r>
              <a:rPr lang="ko-KR" altLang="en-US">
                <a:solidFill>
                  <a:srgbClr val="4775A9"/>
                </a:solidFill>
              </a:rPr>
              <a:t>몰라도</a:t>
            </a:r>
            <a:r>
              <a:rPr lang="ko-KR" altLang="en-US"/>
              <a:t> 괜찮아요</a:t>
            </a:r>
            <a:r>
              <a:rPr lang="en-US" altLang="ko-KR"/>
              <a:t>~</a:t>
            </a:r>
            <a:endParaRPr lang="en-US" altLang="ko-KR" sz="1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이제 </a:t>
            </a:r>
            <a:r>
              <a:rPr lang="en-US" altLang="ko-KR"/>
              <a:t>ML</a:t>
            </a:r>
            <a:r>
              <a:rPr lang="ko-KR" altLang="en-US"/>
              <a:t>에만 집중하고 귀찮은 작업은 </a:t>
            </a:r>
            <a:r>
              <a:rPr lang="en-US" altLang="ko-KR">
                <a:solidFill>
                  <a:srgbClr val="FE9693"/>
                </a:solidFill>
              </a:rPr>
              <a:t>JupyterFlow</a:t>
            </a:r>
            <a:r>
              <a:rPr lang="ko-KR" altLang="en-US"/>
              <a:t>에게</a:t>
            </a:r>
            <a:r>
              <a:rPr lang="en-US" altLang="ko-KR"/>
              <a:t>!</a:t>
            </a:r>
          </a:p>
        </p:txBody>
      </p:sp>
      <p:pic>
        <p:nvPicPr>
          <p:cNvPr id="4100" name="Picture 4" descr="어머 이건 꼭 사야 돼! - - 막이슈 - 쭉빵카페">
            <a:extLst>
              <a:ext uri="{FF2B5EF4-FFF2-40B4-BE49-F238E27FC236}">
                <a16:creationId xmlns:a16="http://schemas.microsoft.com/office/drawing/2014/main" id="{BD15CDEB-2AB5-41DD-A7EE-70B496ABD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34" y="4384172"/>
            <a:ext cx="3383181" cy="207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6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284E-318E-493A-83F6-A1BDF0BB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JupyterFlow </a:t>
            </a:r>
            <a:r>
              <a:rPr lang="ko-KR" altLang="en-US"/>
              <a:t>전과 후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921AC77-4FAF-4EE4-859A-62BDB52EC5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42" y="1411309"/>
            <a:ext cx="3281332" cy="248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6BFFE9-74DB-4119-B345-BA89EAC8CF47}"/>
              </a:ext>
            </a:extLst>
          </p:cNvPr>
          <p:cNvSpPr/>
          <p:nvPr/>
        </p:nvSpPr>
        <p:spPr>
          <a:xfrm>
            <a:off x="4653940" y="1502757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JupyterFlow</a:t>
            </a:r>
            <a:r>
              <a:rPr lang="ko-KR" altLang="en-US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없다면</a:t>
            </a:r>
            <a:endParaRPr lang="en-US" altLang="ko-KR" sz="24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 스크립트 작성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Dockerfile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작성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도커 빌드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푸시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K8s Manifest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kubectl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apply</a:t>
            </a:r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54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저는요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702" y="1706218"/>
            <a:ext cx="6556933" cy="4298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/>
              <a:t>커피고래</a:t>
            </a:r>
            <a:r>
              <a:rPr lang="ko-KR" altLang="en-US" sz="3200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coffeewhale.com</a:t>
            </a:r>
            <a:r>
              <a:rPr lang="en-US" altLang="ko-KR" dirty="0"/>
              <a:t>)</a:t>
            </a:r>
            <a:endParaRPr lang="en-US" altLang="ko-KR" sz="3200" dirty="0"/>
          </a:p>
          <a:p>
            <a:pPr marL="0" indent="0">
              <a:buNone/>
            </a:pPr>
            <a:r>
              <a:rPr lang="ko-KR" altLang="en-US" sz="2400"/>
              <a:t>술 </a:t>
            </a:r>
            <a:r>
              <a:rPr lang="ko-KR" altLang="en-US" sz="2400" dirty="0"/>
              <a:t>좋아하면 술고래</a:t>
            </a:r>
            <a:r>
              <a:rPr lang="en-US" altLang="ko-KR" sz="2400"/>
              <a:t>,</a:t>
            </a:r>
            <a:r>
              <a:rPr lang="ko-KR" altLang="en-US" sz="2400"/>
              <a:t> 커피 </a:t>
            </a:r>
            <a:r>
              <a:rPr lang="ko-KR" altLang="en-US" sz="2400" dirty="0"/>
              <a:t>좋아하면 </a:t>
            </a:r>
            <a:r>
              <a:rPr lang="ko-KR" altLang="en-US" sz="2400" dirty="0" err="1"/>
              <a:t>커피고래</a:t>
            </a:r>
            <a:endParaRPr lang="en-US" altLang="ko-KR" dirty="0"/>
          </a:p>
          <a:p>
            <a:pPr marL="0" indent="0">
              <a:buNone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700"/>
              <a:t>ML, </a:t>
            </a:r>
            <a:r>
              <a:rPr lang="ko-KR" altLang="en-US" sz="2700"/>
              <a:t>컨테이너</a:t>
            </a:r>
            <a:r>
              <a:rPr lang="en-US" altLang="ko-KR" sz="2700"/>
              <a:t>, K8s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7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700"/>
              <a:t>LINE - K8s</a:t>
            </a:r>
            <a:r>
              <a:rPr lang="ko-KR" altLang="en-US" sz="2700"/>
              <a:t> 기반 데이터 플랫폼 구축</a:t>
            </a:r>
            <a:endParaRPr lang="en-US" altLang="ko-KR" sz="2700" dirty="0"/>
          </a:p>
        </p:txBody>
      </p:sp>
      <p:pic>
        <p:nvPicPr>
          <p:cNvPr id="4" name="coffee_whale_only_new3.png" descr="coffee_whale_only_new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086" y="1991783"/>
            <a:ext cx="2874434" cy="2874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4" name="Picture 6" descr="LINE FRIENDS - characters / backgrounds / GIFs APK 2.1.7 Download for  Android – Download LINE FRIENDS - characters / backgrounds / GIFs APK  Latest Version - APKFab.com">
            <a:extLst>
              <a:ext uri="{FF2B5EF4-FFF2-40B4-BE49-F238E27FC236}">
                <a16:creationId xmlns:a16="http://schemas.microsoft.com/office/drawing/2014/main" id="{980F5A9D-C029-46DD-8208-D167C550A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935" y="5184621"/>
            <a:ext cx="1639823" cy="16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48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284E-318E-493A-83F6-A1BDF0BB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JupyterFlow </a:t>
            </a:r>
            <a:r>
              <a:rPr lang="ko-KR" altLang="en-US"/>
              <a:t>전과 후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921AC77-4FAF-4EE4-859A-62BDB52EC5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42" y="1411309"/>
            <a:ext cx="3281332" cy="248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5566BE1-3E78-4FA2-A804-A9483BA42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885" y="3587793"/>
            <a:ext cx="3906624" cy="293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6BFFE9-74DB-4119-B345-BA89EAC8CF47}"/>
              </a:ext>
            </a:extLst>
          </p:cNvPr>
          <p:cNvSpPr/>
          <p:nvPr/>
        </p:nvSpPr>
        <p:spPr>
          <a:xfrm>
            <a:off x="4653940" y="1502757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JupyterFlow</a:t>
            </a:r>
            <a:r>
              <a:rPr lang="ko-KR" altLang="en-US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없다면</a:t>
            </a:r>
            <a:endParaRPr lang="en-US" altLang="ko-KR" sz="24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 스크립트 작성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Dockerfile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작성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도커 빌드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푸시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K8s Manifest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kubectl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apply</a:t>
            </a:r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93E5B-D34F-4D79-97DF-FA7F5B68A12C}"/>
              </a:ext>
            </a:extLst>
          </p:cNvPr>
          <p:cNvSpPr/>
          <p:nvPr/>
        </p:nvSpPr>
        <p:spPr>
          <a:xfrm>
            <a:off x="4201786" y="4547979"/>
            <a:ext cx="35001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JupyterFlow</a:t>
            </a:r>
            <a:r>
              <a:rPr lang="ko-KR" altLang="en-US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함께라면</a:t>
            </a:r>
            <a:endParaRPr lang="en-US" altLang="ko-KR" sz="24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Jupyter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노트북 생성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 스크립트 작성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jupyterflow run!</a:t>
            </a:r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82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DC8B-4525-4EF9-9C17-DB6106EA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JupyterFlow </a:t>
            </a:r>
            <a:r>
              <a:rPr lang="ko-KR" altLang="en-US"/>
              <a:t>데모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8606A-90B3-4D0C-87E7-FEA49488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ko-KR" altLang="en-US"/>
              <a:t>직접 테스트 가능한 환경</a:t>
            </a:r>
            <a:r>
              <a:rPr lang="en-US" altLang="ko-KR"/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/>
              <a:t>JupyterHub:  </a:t>
            </a:r>
            <a:r>
              <a:rPr lang="en-US" altLang="ko-KR">
                <a:hlinkClick r:id="rId2"/>
              </a:rPr>
              <a:t>https://jupyter.coffeewhale.net</a:t>
            </a: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/>
              <a:t>Workflow UI: </a:t>
            </a:r>
            <a:r>
              <a:rPr lang="en-US" altLang="ko-KR">
                <a:hlinkClick r:id="rId3"/>
              </a:rPr>
              <a:t>https://argo.coffeewhale.net/workflows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FFF77A8A-44F8-4140-87AC-6339789BC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155" y="0"/>
            <a:ext cx="2976845" cy="297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0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71B8-E2C4-4AC7-BDBC-B2E1DB4B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어떤 원리야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7640-34EC-46B9-94AB-B787825C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Argo</a:t>
            </a:r>
            <a:r>
              <a:rPr lang="ko-KR" altLang="en-US"/>
              <a:t> </a:t>
            </a:r>
            <a:r>
              <a:rPr lang="en-US" altLang="ko-KR"/>
              <a:t>Workflow - Custom Resource</a:t>
            </a:r>
          </a:p>
          <a:p>
            <a:endParaRPr lang="en-US" altLang="ko-K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359B0E-E82B-4624-A42A-F8071FAA4CAA}"/>
              </a:ext>
            </a:extLst>
          </p:cNvPr>
          <p:cNvSpPr txBox="1">
            <a:spLocks/>
          </p:cNvSpPr>
          <p:nvPr/>
        </p:nvSpPr>
        <p:spPr>
          <a:xfrm>
            <a:off x="945105" y="2010786"/>
            <a:ext cx="5028061" cy="45160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argoproj.io/v1alpha1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kind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Workflow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metadata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  generateName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ml-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spec: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  entrypoint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  templates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  - name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entry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    container: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      image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python:3.7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      command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["python"]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      args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["train.py", "epoch=5"]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volumeMounts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    -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A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mounts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"/home/jovyan"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volumes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  -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A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persistentVolumeClaim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      - </a:t>
            </a:r>
            <a:r>
              <a:rPr lang="en-US" altLang="ko-KR" sz="2000">
                <a:solidFill>
                  <a:srgbClr val="03B0F2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</a:rPr>
              <a:t>: mypvc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377A43-BA49-47CC-9D52-80860E02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606" y="3127912"/>
            <a:ext cx="1533739" cy="221963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DDB243D-3F9A-4CCB-B021-13FD132F5D8A}"/>
              </a:ext>
            </a:extLst>
          </p:cNvPr>
          <p:cNvSpPr/>
          <p:nvPr/>
        </p:nvSpPr>
        <p:spPr>
          <a:xfrm>
            <a:off x="6836412" y="4018442"/>
            <a:ext cx="419947" cy="43857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8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58B2-5814-490E-97B6-AA22168A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Architecture</a:t>
            </a:r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AF19A66-176B-459B-BEE7-E4691E45D6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15" y="1713086"/>
            <a:ext cx="7996709" cy="444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457091-967E-4284-850B-5D10B9495258}"/>
              </a:ext>
            </a:extLst>
          </p:cNvPr>
          <p:cNvSpPr txBox="1"/>
          <p:nvPr/>
        </p:nvSpPr>
        <p:spPr>
          <a:xfrm>
            <a:off x="2676682" y="4446007"/>
            <a:ext cx="17892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FE96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[Save]</a:t>
            </a:r>
          </a:p>
          <a:p>
            <a:r>
              <a:rPr lang="en-US" altLang="ko-KR" sz="2000" b="1">
                <a:solidFill>
                  <a:srgbClr val="FE96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~/train.py</a:t>
            </a:r>
          </a:p>
          <a:p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 volume A)</a:t>
            </a:r>
            <a:endParaRPr lang="ko-KR" altLang="en-US" sz="16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94DA6-8B9D-4507-AF2B-6DF904C778A3}"/>
              </a:ext>
            </a:extLst>
          </p:cNvPr>
          <p:cNvSpPr txBox="1"/>
          <p:nvPr/>
        </p:nvSpPr>
        <p:spPr>
          <a:xfrm>
            <a:off x="7649363" y="4446007"/>
            <a:ext cx="17892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FE96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[Load]</a:t>
            </a:r>
          </a:p>
          <a:p>
            <a:r>
              <a:rPr lang="en-US" altLang="ko-KR" sz="2000" b="1">
                <a:solidFill>
                  <a:srgbClr val="FE96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~/train.py</a:t>
            </a:r>
          </a:p>
          <a:p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 volume A)</a:t>
            </a:r>
            <a:endParaRPr lang="ko-KR" altLang="en-US" sz="16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F14A2-5AC2-4AF3-AB3F-75ED34146D6C}"/>
              </a:ext>
            </a:extLst>
          </p:cNvPr>
          <p:cNvSpPr txBox="1"/>
          <p:nvPr/>
        </p:nvSpPr>
        <p:spPr>
          <a:xfrm>
            <a:off x="4366955" y="28000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FE96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endParaRPr lang="ko-KR" altLang="en-US" sz="1600" b="1">
              <a:solidFill>
                <a:srgbClr val="FE969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23C1A-7C1F-4B52-9664-54B3FA801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69" b="21517"/>
          <a:stretch/>
        </p:blipFill>
        <p:spPr>
          <a:xfrm>
            <a:off x="6799303" y="2602868"/>
            <a:ext cx="781928" cy="7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EB09-1CAB-433F-9E18-F7B7D79D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각자의 역할</a:t>
            </a:r>
          </a:p>
        </p:txBody>
      </p:sp>
      <p:pic>
        <p:nvPicPr>
          <p:cNvPr id="6146" name="Picture 2" descr="Getting Stuff Done With Argo Workflows | BoxBoat">
            <a:extLst>
              <a:ext uri="{FF2B5EF4-FFF2-40B4-BE49-F238E27FC236}">
                <a16:creationId xmlns:a16="http://schemas.microsoft.com/office/drawing/2014/main" id="{7DB4BE91-DC3B-4E6E-9167-8766FE11C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894" y="3042532"/>
            <a:ext cx="2660650" cy="130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roject Jupyter | JupyterHub">
            <a:extLst>
              <a:ext uri="{FF2B5EF4-FFF2-40B4-BE49-F238E27FC236}">
                <a16:creationId xmlns:a16="http://schemas.microsoft.com/office/drawing/2014/main" id="{B8815270-2706-4845-97AE-E153BBA84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06" y="3068345"/>
            <a:ext cx="2777636" cy="119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B8E21E5-5CE8-4483-A5D9-6FF991490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" t="15274" r="4544" b="12175"/>
          <a:stretch/>
        </p:blipFill>
        <p:spPr bwMode="auto">
          <a:xfrm>
            <a:off x="4386189" y="3010378"/>
            <a:ext cx="3201258" cy="133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1A2C65-F2E5-4187-B171-064960719770}"/>
              </a:ext>
            </a:extLst>
          </p:cNvPr>
          <p:cNvSpPr txBox="1"/>
          <p:nvPr/>
        </p:nvSpPr>
        <p:spPr>
          <a:xfrm>
            <a:off x="7794281" y="1918127"/>
            <a:ext cx="421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Argo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누가 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Manifest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만들었는지 모름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010A7-19DE-4671-AD8F-041FAE4B2312}"/>
              </a:ext>
            </a:extLst>
          </p:cNvPr>
          <p:cNvSpPr txBox="1"/>
          <p:nvPr/>
        </p:nvSpPr>
        <p:spPr>
          <a:xfrm>
            <a:off x="324424" y="1918127"/>
            <a:ext cx="363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JupyterHub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Argo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있는지 모름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0930CB-2711-4D33-8145-2B1DDF83D8D7}"/>
              </a:ext>
            </a:extLst>
          </p:cNvPr>
          <p:cNvSpPr txBox="1"/>
          <p:nvPr/>
        </p:nvSpPr>
        <p:spPr>
          <a:xfrm>
            <a:off x="4280131" y="4902439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얘가 중간에서 열일함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471A4EB-DC37-403D-8A01-62878DB62295}"/>
              </a:ext>
            </a:extLst>
          </p:cNvPr>
          <p:cNvCxnSpPr>
            <a:cxnSpLocks/>
            <a:stCxn id="6148" idx="0"/>
          </p:cNvCxnSpPr>
          <p:nvPr/>
        </p:nvCxnSpPr>
        <p:spPr>
          <a:xfrm rot="16200000" flipV="1">
            <a:off x="1197760" y="2427180"/>
            <a:ext cx="780886" cy="501443"/>
          </a:xfrm>
          <a:prstGeom prst="curvedConnector3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8BEB4293-2D5A-4DA6-8401-7BC3267E98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93778" y="2367417"/>
            <a:ext cx="780887" cy="620972"/>
          </a:xfrm>
          <a:prstGeom prst="curvedConnector3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0FB7AF8-6261-45FC-8609-9ECB6FA245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93349" y="4432215"/>
            <a:ext cx="558309" cy="382138"/>
          </a:xfrm>
          <a:prstGeom prst="curvedConnector3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68D52F7-FCFA-45E7-AE55-1B626A887A50}"/>
              </a:ext>
            </a:extLst>
          </p:cNvPr>
          <p:cNvSpPr/>
          <p:nvPr/>
        </p:nvSpPr>
        <p:spPr>
          <a:xfrm>
            <a:off x="3668633" y="3483049"/>
            <a:ext cx="292620" cy="30559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1880D7A-60AE-45FE-8945-8D8DDCCFAEC7}"/>
              </a:ext>
            </a:extLst>
          </p:cNvPr>
          <p:cNvSpPr/>
          <p:nvPr/>
        </p:nvSpPr>
        <p:spPr>
          <a:xfrm>
            <a:off x="8079183" y="3483049"/>
            <a:ext cx="292620" cy="30559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983FF8-8909-440B-B5C5-E99F5795E9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269" b="21517"/>
          <a:stretch/>
        </p:blipFill>
        <p:spPr>
          <a:xfrm>
            <a:off x="7775706" y="2516969"/>
            <a:ext cx="781928" cy="7943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B90ACE-B6C0-4342-90BF-FE4B70A44B7F}"/>
              </a:ext>
            </a:extLst>
          </p:cNvPr>
          <p:cNvSpPr txBox="1"/>
          <p:nvPr/>
        </p:nvSpPr>
        <p:spPr>
          <a:xfrm>
            <a:off x="3227742" y="2665472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ML </a:t>
            </a:r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</a:t>
            </a:r>
          </a:p>
        </p:txBody>
      </p:sp>
    </p:spTree>
    <p:extLst>
      <p:ext uri="{BB962C8B-B14F-4D97-AF65-F5344CB8AC3E}">
        <p14:creationId xmlns:p14="http://schemas.microsoft.com/office/powerpoint/2010/main" val="2462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65F6-3D56-462D-97A7-123E8DD6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개인적인 견해의 </a:t>
            </a:r>
            <a:r>
              <a:rPr lang="en-US" altLang="ko-KR"/>
              <a:t>ML</a:t>
            </a:r>
            <a:r>
              <a:rPr lang="ko-KR" altLang="en-US"/>
              <a:t>툴 비교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E7AE-BEDD-47A9-B7DB-D4CD36B2E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먼저 짚고 넘어가야 할 사항</a:t>
            </a:r>
            <a:r>
              <a:rPr lang="en-US" altLang="ko-KR"/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FF7E79"/>
                </a:solidFill>
              </a:rPr>
              <a:t>주관적인</a:t>
            </a:r>
            <a:r>
              <a:rPr lang="ko-KR" altLang="en-US"/>
              <a:t> 관점에서의 비교 내용</a:t>
            </a: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장점을 어필하기 위해 </a:t>
            </a:r>
            <a:r>
              <a:rPr lang="ko-KR" altLang="en-US">
                <a:solidFill>
                  <a:srgbClr val="FF7E79"/>
                </a:solidFill>
              </a:rPr>
              <a:t>부득이</a:t>
            </a:r>
            <a:r>
              <a:rPr lang="ko-KR" altLang="en-US"/>
              <a:t> </a:t>
            </a:r>
            <a:r>
              <a:rPr lang="ko-KR" altLang="en-US">
                <a:solidFill>
                  <a:srgbClr val="FF7E79"/>
                </a:solidFill>
              </a:rPr>
              <a:t>기존의 오픈소스들과 비교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513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FD2F-6C8F-4F47-B9AD-15B8ECB3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ML</a:t>
            </a:r>
            <a:r>
              <a:rPr lang="ko-KR" altLang="en-US"/>
              <a:t>툴 비교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BCD01C-3F28-4D17-8ACF-A1AA80F69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903592"/>
              </p:ext>
            </p:extLst>
          </p:nvPr>
        </p:nvGraphicFramePr>
        <p:xfrm>
          <a:off x="838199" y="1534343"/>
          <a:ext cx="10273879" cy="3829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4832">
                  <a:extLst>
                    <a:ext uri="{9D8B030D-6E8A-4147-A177-3AD203B41FA5}">
                      <a16:colId xmlns:a16="http://schemas.microsoft.com/office/drawing/2014/main" val="2184214970"/>
                    </a:ext>
                  </a:extLst>
                </a:gridCol>
                <a:gridCol w="3052107">
                  <a:extLst>
                    <a:ext uri="{9D8B030D-6E8A-4147-A177-3AD203B41FA5}">
                      <a16:colId xmlns:a16="http://schemas.microsoft.com/office/drawing/2014/main" val="228630429"/>
                    </a:ext>
                  </a:extLst>
                </a:gridCol>
                <a:gridCol w="2568470">
                  <a:extLst>
                    <a:ext uri="{9D8B030D-6E8A-4147-A177-3AD203B41FA5}">
                      <a16:colId xmlns:a16="http://schemas.microsoft.com/office/drawing/2014/main" val="1055720629"/>
                    </a:ext>
                  </a:extLst>
                </a:gridCol>
                <a:gridCol w="2568470">
                  <a:extLst>
                    <a:ext uri="{9D8B030D-6E8A-4147-A177-3AD203B41FA5}">
                      <a16:colId xmlns:a16="http://schemas.microsoft.com/office/drawing/2014/main" val="752632073"/>
                    </a:ext>
                  </a:extLst>
                </a:gridCol>
              </a:tblGrid>
              <a:tr h="765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Product</a:t>
                      </a:r>
                      <a:endParaRPr lang="ko-KR" altLang="en-US" sz="16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Containerization</a:t>
                      </a:r>
                      <a:endParaRPr lang="ko-KR" altLang="en-US" sz="16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rgbClr val="FE96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Manifest </a:t>
                      </a:r>
                      <a:r>
                        <a:rPr lang="ko-KR" altLang="en-US" sz="16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난이도</a:t>
                      </a:r>
                      <a:r>
                        <a:rPr lang="en-US" altLang="ko-KR" sz="16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*</a:t>
                      </a:r>
                      <a:endParaRPr lang="ko-KR" altLang="en-US" sz="16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rgbClr val="FE96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지속적 모델 배포</a:t>
                      </a:r>
                    </a:p>
                  </a:txBody>
                  <a:tcPr anchor="ctr">
                    <a:solidFill>
                      <a:srgbClr val="FE9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437456"/>
                  </a:ext>
                </a:extLst>
              </a:tr>
              <a:tr h="765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JupyterFlow</a:t>
                      </a:r>
                      <a:endParaRPr lang="ko-KR" altLang="en-US" sz="16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  <a:alpha val="6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No need</a:t>
                      </a:r>
                      <a:endParaRPr lang="ko-KR" altLang="en-US" sz="1600" kern="1200">
                        <a:solidFill>
                          <a:schemeClr val="dk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E9693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하</a:t>
                      </a:r>
                      <a:endParaRPr lang="en-US" altLang="ko-KR" sz="1600" kern="1200">
                        <a:solidFill>
                          <a:schemeClr val="dk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(workflow.yaml)</a:t>
                      </a:r>
                      <a:endParaRPr lang="ko-KR" altLang="en-US" sz="1100" kern="1200">
                        <a:solidFill>
                          <a:schemeClr val="dk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E9693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즉각</a:t>
                      </a:r>
                    </a:p>
                  </a:txBody>
                  <a:tcPr anchor="ctr">
                    <a:solidFill>
                      <a:srgbClr val="FE9693">
                        <a:alpha val="2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73644"/>
                  </a:ext>
                </a:extLst>
              </a:tr>
              <a:tr h="765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Argo Workflow</a:t>
                      </a:r>
                      <a:endParaRPr lang="ko-KR" altLang="en-US" sz="16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  <a:alpha val="6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Required</a:t>
                      </a:r>
                      <a:endParaRPr lang="ko-KR" altLang="en-US" sz="1600" kern="1200">
                        <a:solidFill>
                          <a:schemeClr val="dk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E9693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상</a:t>
                      </a:r>
                      <a:endParaRPr lang="en-US" altLang="ko-KR" sz="1600" kern="1200">
                        <a:solidFill>
                          <a:schemeClr val="dk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(Kubernetes</a:t>
                      </a:r>
                      <a:r>
                        <a:rPr lang="ko-KR" altLang="en-US" sz="1100" kern="120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Manifest)</a:t>
                      </a:r>
                      <a:endParaRPr lang="ko-KR" altLang="en-US" sz="1100" kern="1200">
                        <a:solidFill>
                          <a:schemeClr val="dk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E9693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이미지 배포</a:t>
                      </a:r>
                    </a:p>
                  </a:txBody>
                  <a:tcPr anchor="ctr">
                    <a:solidFill>
                      <a:srgbClr val="FE9693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90591"/>
                  </a:ext>
                </a:extLst>
              </a:tr>
              <a:tr h="765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Airflow</a:t>
                      </a:r>
                      <a:endParaRPr lang="ko-KR" altLang="en-US" sz="16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  <a:alpha val="6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No need</a:t>
                      </a:r>
                      <a:endParaRPr lang="ko-KR" altLang="en-US" sz="1600" kern="1200">
                        <a:solidFill>
                          <a:schemeClr val="dk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E9693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중</a:t>
                      </a:r>
                      <a:endParaRPr lang="en-US" altLang="ko-KR" sz="1600" kern="1200">
                        <a:solidFill>
                          <a:schemeClr val="dk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(Airflow DAG)</a:t>
                      </a:r>
                      <a:endParaRPr lang="ko-KR" altLang="en-US" sz="1100" kern="1200">
                        <a:solidFill>
                          <a:schemeClr val="dk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E9693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깃 배포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, ansible </a:t>
                      </a:r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배포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, </a:t>
                      </a:r>
                      <a:br>
                        <a:rPr lang="en-US" altLang="ko-KR" sz="1600" kern="1200">
                          <a:solidFill>
                            <a:schemeClr val="dk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</a:br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이미지 배포</a:t>
                      </a:r>
                    </a:p>
                  </a:txBody>
                  <a:tcPr anchor="ctr">
                    <a:solidFill>
                      <a:srgbClr val="FE9693">
                        <a:alpha val="2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090442"/>
                  </a:ext>
                </a:extLst>
              </a:tr>
              <a:tr h="765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Kubeflow</a:t>
                      </a:r>
                      <a:endParaRPr lang="ko-KR" altLang="en-US" sz="16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  <a:alpha val="6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Required</a:t>
                      </a:r>
                      <a:endParaRPr lang="ko-KR" altLang="en-US" sz="1600" kern="1200">
                        <a:solidFill>
                          <a:schemeClr val="dk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E9693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상</a:t>
                      </a:r>
                      <a:endParaRPr lang="en-US" altLang="ko-KR" sz="1600" kern="1200">
                        <a:solidFill>
                          <a:schemeClr val="dk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(Kubeflow Pipelines SDK)</a:t>
                      </a:r>
                      <a:endParaRPr lang="ko-KR" altLang="en-US" sz="1100" kern="1200">
                        <a:solidFill>
                          <a:schemeClr val="dk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E9693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이미지 배포</a:t>
                      </a:r>
                    </a:p>
                  </a:txBody>
                  <a:tcPr anchor="ctr">
                    <a:solidFill>
                      <a:srgbClr val="FE9693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7749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2A4BC9-66AF-4480-BF75-C7BE0CE7C19E}"/>
              </a:ext>
            </a:extLst>
          </p:cNvPr>
          <p:cNvSpPr txBox="1"/>
          <p:nvPr/>
        </p:nvSpPr>
        <p:spPr>
          <a:xfrm>
            <a:off x="838199" y="5853824"/>
            <a:ext cx="456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난이도</a:t>
            </a:r>
            <a:r>
              <a:rPr lang="en-US" altLang="ko-KR" b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주관적인 기준입니다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963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CB85-D443-48E5-AD92-D098CE74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JupyterFlow</a:t>
            </a:r>
            <a:r>
              <a:rPr lang="ko-KR" altLang="en-US"/>
              <a:t> 개선점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4846-3DAD-44EC-AB86-D0118965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/>
              <a:t>Distributed training </a:t>
            </a:r>
            <a:r>
              <a:rPr lang="ko-KR" altLang="en-US"/>
              <a:t>기능 부재</a:t>
            </a:r>
            <a:endParaRPr lang="en-US" altLang="ko-KR"/>
          </a:p>
          <a:p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설치가 조금 복잡</a:t>
            </a:r>
            <a:endParaRPr lang="en-US" altLang="ko-KR"/>
          </a:p>
          <a:p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고급 </a:t>
            </a:r>
            <a:r>
              <a:rPr lang="en-US" altLang="ko-KR"/>
              <a:t>Admission Control </a:t>
            </a:r>
            <a:r>
              <a:rPr lang="ko-KR" altLang="en-US"/>
              <a:t>기능 부재</a:t>
            </a:r>
            <a:endParaRPr lang="en-US" altLang="ko-KR"/>
          </a:p>
          <a:p>
            <a:r>
              <a:rPr lang="en-US" altLang="ko-KR" sz="2000"/>
              <a:t>       (</a:t>
            </a:r>
            <a:r>
              <a:rPr lang="ko-KR" altLang="en-US" sz="2000"/>
              <a:t>사용자별 </a:t>
            </a:r>
            <a:r>
              <a:rPr lang="en-US" altLang="ko-KR" sz="2000"/>
              <a:t>Workflow </a:t>
            </a:r>
            <a:r>
              <a:rPr lang="ko-KR" altLang="en-US" sz="2000"/>
              <a:t>조회</a:t>
            </a:r>
            <a:r>
              <a:rPr lang="en-US" altLang="ko-KR" sz="2000"/>
              <a:t>, </a:t>
            </a:r>
            <a:r>
              <a:rPr lang="ko-KR" altLang="en-US" sz="2000"/>
              <a:t>삭제</a:t>
            </a:r>
            <a:r>
              <a:rPr lang="en-US" altLang="ko-KR" sz="2000"/>
              <a:t>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28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70D7-3BE8-443C-A9D2-C96A82D4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근데 그거</a:t>
            </a:r>
            <a:r>
              <a:rPr lang="en-US" altLang="ko-KR"/>
              <a:t>... </a:t>
            </a:r>
            <a:r>
              <a:rPr lang="ko-KR" altLang="en-US"/>
              <a:t>혹시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80F9-B152-4EAB-96AD-4D02D650B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Argo Workflow Manifest</a:t>
            </a:r>
            <a:r>
              <a:rPr lang="ko-KR" altLang="en-US"/>
              <a:t>만 잘 만들면 되지 않나요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en-US" altLang="ko-KR"/>
              <a:t>Airflow on Kubernetes</a:t>
            </a:r>
            <a:r>
              <a:rPr lang="ko-KR" altLang="en-US"/>
              <a:t>랑 거의 비슷한거 같은데</a:t>
            </a:r>
            <a:r>
              <a:rPr lang="en-US" altLang="ko-KR"/>
              <a:t>..?</a:t>
            </a:r>
          </a:p>
          <a:p>
            <a:endParaRPr lang="en-US" altLang="ko-KR"/>
          </a:p>
          <a:p>
            <a:r>
              <a:rPr lang="en-US" altLang="ko-KR"/>
              <a:t>Kubeflow </a:t>
            </a:r>
            <a:r>
              <a:rPr lang="ko-KR" altLang="en-US"/>
              <a:t>쓰지 왜 이걸 써야 하나요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7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F90E-5E84-4AF2-94C0-68E49C43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</a:t>
            </a:r>
            <a:r>
              <a:rPr lang="en-US" altLang="ko-KR"/>
              <a:t>, </a:t>
            </a:r>
            <a:r>
              <a:rPr lang="ko-KR" altLang="en-US"/>
              <a:t>다 맞는 말입니다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B6806-94E5-416A-9081-A605282F6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사실 기존 </a:t>
            </a:r>
            <a:r>
              <a:rPr lang="en-US" altLang="ko-KR"/>
              <a:t>wf </a:t>
            </a:r>
            <a:r>
              <a:rPr lang="ko-KR" altLang="en-US"/>
              <a:t>엔진을 사용해도 </a:t>
            </a:r>
            <a:r>
              <a:rPr lang="en-US" altLang="ko-KR">
                <a:solidFill>
                  <a:srgbClr val="FE9693"/>
                </a:solidFill>
              </a:rPr>
              <a:t>100% </a:t>
            </a:r>
            <a:r>
              <a:rPr lang="ko-KR" altLang="en-US">
                <a:solidFill>
                  <a:srgbClr val="FE9693"/>
                </a:solidFill>
              </a:rPr>
              <a:t>대체 가능</a:t>
            </a:r>
            <a:endParaRPr lang="en-US" altLang="ko-KR">
              <a:solidFill>
                <a:srgbClr val="FE9693"/>
              </a:solidFill>
            </a:endParaRPr>
          </a:p>
          <a:p>
            <a:r>
              <a:rPr lang="en-US" altLang="ko-KR" sz="2000"/>
              <a:t>      Argo, Airflow, Kubeflow, Lugi,</a:t>
            </a:r>
            <a:r>
              <a:rPr lang="ko-KR" altLang="en-US" sz="2000"/>
              <a:t> </a:t>
            </a:r>
            <a:r>
              <a:rPr lang="en-US" altLang="ko-KR" sz="2000"/>
              <a:t>NiFi, Oozie</a:t>
            </a:r>
          </a:p>
          <a:p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그럼 프로젝트 의미가 있을까</a:t>
            </a:r>
            <a:r>
              <a:rPr lang="en-US" altLang="ko-KR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/>
              <a:t>Yes! Why?</a:t>
            </a:r>
          </a:p>
        </p:txBody>
      </p:sp>
    </p:spTree>
    <p:extLst>
      <p:ext uri="{BB962C8B-B14F-4D97-AF65-F5344CB8AC3E}">
        <p14:creationId xmlns:p14="http://schemas.microsoft.com/office/powerpoint/2010/main" val="40923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71B6-2E8B-45B9-BE64-88DA5682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발표하기에 앞서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E542-ACAB-47FB-ACC1-5A98670B1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오늘 발표하는 내용은 제가 속한 회사와는 아무런 연관성이 없습니다</a:t>
            </a:r>
            <a:r>
              <a:rPr lang="en-US" altLang="ko-KR"/>
              <a:t>.</a:t>
            </a:r>
          </a:p>
          <a:p>
            <a:r>
              <a:rPr lang="ko-KR" altLang="en-US" sz="2400"/>
              <a:t>     </a:t>
            </a:r>
            <a:r>
              <a:rPr lang="en-US" altLang="ko-KR" sz="2400"/>
              <a:t>(</a:t>
            </a:r>
            <a:r>
              <a:rPr lang="ko-KR" altLang="en-US" sz="2400"/>
              <a:t>사내 데이터 플랫폼에 적용 시켜 보는 것이 개인적인 목표임</a:t>
            </a:r>
            <a:r>
              <a:rPr lang="en-US" altLang="ko-KR" sz="240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모두 제 개인적인 의견</a:t>
            </a:r>
            <a:r>
              <a:rPr lang="en-US" altLang="ko-KR"/>
              <a:t>(</a:t>
            </a:r>
            <a:r>
              <a:rPr lang="ko-KR" altLang="en-US"/>
              <a:t>프로젝트</a:t>
            </a:r>
            <a:r>
              <a:rPr lang="en-US" altLang="ko-KR"/>
              <a:t>)</a:t>
            </a:r>
            <a:r>
              <a:rPr lang="ko-KR" altLang="en-US"/>
              <a:t>임을 밝힙니다</a:t>
            </a:r>
            <a:r>
              <a:rPr lang="en-US" altLang="ko-KR"/>
              <a:t>.</a:t>
            </a:r>
          </a:p>
        </p:txBody>
      </p:sp>
      <p:pic>
        <p:nvPicPr>
          <p:cNvPr id="3074" name="Picture 2" descr="LINE FRIENDS &amp; HELLO KITTY - New emojis, gif, stickers for free at  123emoji.com">
            <a:extLst>
              <a:ext uri="{FF2B5EF4-FFF2-40B4-BE49-F238E27FC236}">
                <a16:creationId xmlns:a16="http://schemas.microsoft.com/office/drawing/2014/main" id="{406ACA70-40C7-4292-9A73-9635A81F6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947" y="2818108"/>
            <a:ext cx="1887840" cy="194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6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696D-0990-4DAE-82C5-48A009AC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칼 용도 </a:t>
            </a:r>
            <a:r>
              <a:rPr lang="en-US" altLang="ko-KR"/>
              <a:t>&amp; </a:t>
            </a:r>
            <a:r>
              <a:rPr lang="ko-KR" altLang="en-US"/>
              <a:t>크기의 문제인 것 같습니다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7A0C-0D97-4982-B6B3-05C4B8FB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기능적으로는 다 동일</a:t>
            </a:r>
            <a:r>
              <a:rPr lang="en-US" altLang="ko-KR"/>
              <a:t>!</a:t>
            </a:r>
            <a:r>
              <a:rPr lang="ko-KR" altLang="en-US"/>
              <a:t> </a:t>
            </a:r>
            <a:r>
              <a:rPr lang="ko-KR" altLang="en-US">
                <a:solidFill>
                  <a:srgbClr val="FE9693"/>
                </a:solidFill>
              </a:rPr>
              <a:t>사소한 디테일</a:t>
            </a:r>
            <a:r>
              <a:rPr lang="ko-KR" altLang="en-US"/>
              <a:t>의 차이</a:t>
            </a:r>
            <a:endParaRPr lang="en-US" altLang="ko-KR"/>
          </a:p>
          <a:p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빅데이터 진영도 </a:t>
            </a:r>
            <a:r>
              <a:rPr lang="ko-KR" altLang="en-US">
                <a:solidFill>
                  <a:srgbClr val="4775A9"/>
                </a:solidFill>
              </a:rPr>
              <a:t>비슷한 현상</a:t>
            </a:r>
            <a:endParaRPr lang="en-US" altLang="ko-KR"/>
          </a:p>
          <a:p>
            <a:r>
              <a:rPr lang="en-US" altLang="ko-KR" sz="2000"/>
              <a:t>     - Query engine, Storage engine, Streaming</a:t>
            </a:r>
            <a:r>
              <a:rPr lang="ko-KR" altLang="en-US" sz="2000"/>
              <a:t> </a:t>
            </a:r>
            <a:r>
              <a:rPr lang="en-US" altLang="ko-KR" sz="2000"/>
              <a:t>Processor, Resource Manager</a:t>
            </a:r>
          </a:p>
          <a:p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용도에 따라</a:t>
            </a:r>
            <a:endParaRPr lang="en-US" altLang="ko-KR"/>
          </a:p>
          <a:p>
            <a:r>
              <a:rPr lang="en-US" altLang="ko-KR" sz="2000"/>
              <a:t>    - </a:t>
            </a:r>
            <a:r>
              <a:rPr lang="ko-KR" altLang="en-US" sz="2000"/>
              <a:t>안정성</a:t>
            </a:r>
            <a:endParaRPr lang="en-US" altLang="ko-KR" sz="2000"/>
          </a:p>
          <a:p>
            <a:r>
              <a:rPr lang="en-US" altLang="ko-KR" sz="2000"/>
              <a:t>    - </a:t>
            </a:r>
            <a:r>
              <a:rPr lang="ko-KR" altLang="en-US" sz="2000"/>
              <a:t>속도</a:t>
            </a:r>
            <a:endParaRPr lang="en-US" altLang="ko-KR" sz="2000"/>
          </a:p>
          <a:p>
            <a:r>
              <a:rPr lang="en-US" altLang="ko-KR" sz="2000"/>
              <a:t>    - </a:t>
            </a:r>
            <a:r>
              <a:rPr lang="ko-KR" altLang="en-US" sz="2000"/>
              <a:t>운영성</a:t>
            </a:r>
            <a:endParaRPr lang="en-US" altLang="ko-KR" sz="2000"/>
          </a:p>
          <a:p>
            <a:r>
              <a:rPr lang="en-US" altLang="ko-KR" sz="2000"/>
              <a:t>    - </a:t>
            </a:r>
            <a:r>
              <a:rPr lang="ko-KR" altLang="en-US" sz="2000"/>
              <a:t>유지보수성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419971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696D-0990-4DAE-82C5-48A009AC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JupyterFlow</a:t>
            </a:r>
            <a:r>
              <a:rPr lang="ko-KR" altLang="en-US"/>
              <a:t>라는 칼의 용도는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7A0C-0D97-4982-B6B3-05C4B8FB0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406" y="1510453"/>
            <a:ext cx="9894393" cy="4666509"/>
          </a:xfrm>
        </p:spPr>
        <p:txBody>
          <a:bodyPr/>
          <a:lstStyle/>
          <a:p>
            <a:endParaRPr lang="en-US" altLang="ko-KR"/>
          </a:p>
          <a:p>
            <a:r>
              <a:rPr lang="ko-KR" altLang="en-US">
                <a:solidFill>
                  <a:srgbClr val="FE9693"/>
                </a:solidFill>
              </a:rPr>
              <a:t>데이터과학자</a:t>
            </a:r>
            <a:r>
              <a:rPr lang="ko-KR" altLang="en-US"/>
              <a:t>들이                        </a:t>
            </a:r>
            <a:r>
              <a:rPr lang="en-US" altLang="ko-KR"/>
              <a:t> For data scientist</a:t>
            </a:r>
          </a:p>
          <a:p>
            <a:endParaRPr lang="en-US" altLang="ko-KR"/>
          </a:p>
          <a:p>
            <a:r>
              <a:rPr lang="ko-KR" altLang="en-US"/>
              <a:t>모델 </a:t>
            </a:r>
            <a:r>
              <a:rPr lang="ko-KR" altLang="en-US">
                <a:solidFill>
                  <a:srgbClr val="4775A9"/>
                </a:solidFill>
              </a:rPr>
              <a:t>실험 시</a:t>
            </a:r>
            <a:r>
              <a:rPr lang="ko-KR" altLang="en-US"/>
              <a:t>                                  </a:t>
            </a:r>
            <a:r>
              <a:rPr lang="en-US" altLang="ko-KR"/>
              <a:t>On model</a:t>
            </a:r>
            <a:r>
              <a:rPr lang="ko-KR" altLang="en-US"/>
              <a:t> </a:t>
            </a:r>
            <a:r>
              <a:rPr lang="en-US" altLang="ko-KR"/>
              <a:t>development</a:t>
            </a:r>
          </a:p>
          <a:p>
            <a:endParaRPr lang="en-US" altLang="ko-KR">
              <a:solidFill>
                <a:srgbClr val="FE9693"/>
              </a:solidFill>
            </a:endParaRPr>
          </a:p>
          <a:p>
            <a:r>
              <a:rPr lang="ko-KR" altLang="en-US">
                <a:solidFill>
                  <a:srgbClr val="FE9693"/>
                </a:solidFill>
              </a:rPr>
              <a:t>쿠버네티스</a:t>
            </a:r>
            <a:r>
              <a:rPr lang="ko-KR" altLang="en-US"/>
              <a:t> 레벨로                       </a:t>
            </a:r>
            <a:r>
              <a:rPr lang="en-US" altLang="ko-KR"/>
              <a:t> At Kubernetes scale</a:t>
            </a:r>
          </a:p>
          <a:p>
            <a:endParaRPr lang="en-US" altLang="ko-KR">
              <a:solidFill>
                <a:srgbClr val="4775A9"/>
              </a:solidFill>
            </a:endParaRPr>
          </a:p>
          <a:p>
            <a:r>
              <a:rPr lang="ko-KR" altLang="en-US">
                <a:solidFill>
                  <a:srgbClr val="4775A9"/>
                </a:solidFill>
              </a:rPr>
              <a:t>빠르게</a:t>
            </a:r>
            <a:r>
              <a:rPr lang="ko-KR" altLang="en-US"/>
              <a:t> 학습                               </a:t>
            </a:r>
            <a:r>
              <a:rPr lang="en-US" altLang="ko-KR"/>
              <a:t>    With speed</a:t>
            </a:r>
          </a:p>
          <a:p>
            <a:endParaRPr lang="en-US" altLang="ko-KR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9C1CDB1-7290-46F8-A476-02A44F10EA31}"/>
              </a:ext>
            </a:extLst>
          </p:cNvPr>
          <p:cNvSpPr/>
          <p:nvPr/>
        </p:nvSpPr>
        <p:spPr>
          <a:xfrm>
            <a:off x="5079280" y="2044882"/>
            <a:ext cx="419947" cy="43857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68C4123-E273-4933-8E64-03C775C78B11}"/>
              </a:ext>
            </a:extLst>
          </p:cNvPr>
          <p:cNvSpPr/>
          <p:nvPr/>
        </p:nvSpPr>
        <p:spPr>
          <a:xfrm>
            <a:off x="5079278" y="4040351"/>
            <a:ext cx="419947" cy="43857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944C07-DF43-4F6A-A63F-624ECF123023}"/>
              </a:ext>
            </a:extLst>
          </p:cNvPr>
          <p:cNvSpPr/>
          <p:nvPr/>
        </p:nvSpPr>
        <p:spPr>
          <a:xfrm>
            <a:off x="5079278" y="3042616"/>
            <a:ext cx="419947" cy="43857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9B27E8-2EE4-46AE-9943-B53AE865F0DE}"/>
              </a:ext>
            </a:extLst>
          </p:cNvPr>
          <p:cNvSpPr/>
          <p:nvPr/>
        </p:nvSpPr>
        <p:spPr>
          <a:xfrm>
            <a:off x="5079278" y="5038086"/>
            <a:ext cx="419947" cy="43857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9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0409-2CEC-4E27-B7B4-63690940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발표 </a:t>
            </a:r>
            <a:r>
              <a:rPr lang="en-US" altLang="ko-KR"/>
              <a:t>Wrap Up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2A2F-5388-4318-BFB9-83053E89E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/>
              <a:t>MLOps </a:t>
            </a:r>
            <a:r>
              <a:rPr lang="ko-KR" altLang="en-US"/>
              <a:t>쿠버네티스로하면 좋아요</a:t>
            </a:r>
            <a:r>
              <a:rPr lang="en-US" altLang="ko-KR"/>
              <a:t>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/>
              <a:t>확장성 </a:t>
            </a:r>
            <a:r>
              <a:rPr lang="en-US" altLang="ko-KR" sz="2000"/>
              <a:t>(scalability)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/>
              <a:t>스케줄링</a:t>
            </a:r>
            <a:endParaRPr lang="en-US" altLang="ko-KR" sz="20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/>
              <a:t>리스소 관리</a:t>
            </a:r>
            <a:endParaRPr lang="en-US" altLang="ko-KR" sz="20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/>
              <a:t>모니터링 </a:t>
            </a:r>
            <a:r>
              <a:rPr lang="en-US" altLang="ko-KR" sz="2000"/>
              <a:t>&amp; </a:t>
            </a:r>
            <a:r>
              <a:rPr lang="ko-KR" altLang="en-US" sz="2000"/>
              <a:t>장애 대응</a:t>
            </a:r>
            <a:endParaRPr lang="en-US" altLang="ko-KR" sz="2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하지만 모두가 쿠버네티스에 익숙한 건 아니에요</a:t>
            </a:r>
            <a:endParaRPr lang="en-US" altLang="ko-KR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/>
              <a:t>containerization &amp; YAML </a:t>
            </a:r>
            <a:r>
              <a:rPr lang="ko-KR" altLang="en-US"/>
              <a:t>지옥</a:t>
            </a: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/>
              <a:t>JupyterFlow</a:t>
            </a:r>
            <a:r>
              <a:rPr lang="ko-KR" altLang="en-US"/>
              <a:t>를 사용하면 모두가 행복해져요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3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58B2-5814-490E-97B6-AA22168A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마무리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EC1D-D47D-45CE-B74B-B7E3A8A9A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/>
              <a:t>개인적으로 시작한 </a:t>
            </a:r>
            <a:r>
              <a:rPr lang="ko-KR" altLang="en-US" sz="2400">
                <a:solidFill>
                  <a:srgbClr val="FE9693"/>
                </a:solidFill>
              </a:rPr>
              <a:t>오픈소스</a:t>
            </a:r>
            <a:r>
              <a:rPr lang="ko-KR" altLang="en-US" sz="2400"/>
              <a:t> 프로젝트</a:t>
            </a:r>
            <a:endParaRPr lang="en-US" altLang="ko-KR" sz="24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/>
              <a:t>아직 초기 단계</a:t>
            </a:r>
            <a:r>
              <a:rPr lang="en-US" altLang="ko-KR" sz="2400"/>
              <a:t>,</a:t>
            </a:r>
            <a:r>
              <a:rPr lang="ko-KR" altLang="en-US" sz="2400"/>
              <a:t> 버그도 있고 </a:t>
            </a:r>
            <a:r>
              <a:rPr lang="ko-KR" altLang="en-US" sz="2400">
                <a:solidFill>
                  <a:srgbClr val="4775A9"/>
                </a:solidFill>
              </a:rPr>
              <a:t>완벽</a:t>
            </a:r>
            <a:r>
              <a:rPr lang="en-US" altLang="ko-KR" sz="2400">
                <a:solidFill>
                  <a:srgbClr val="4775A9"/>
                </a:solidFill>
              </a:rPr>
              <a:t>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/>
              <a:t>JupyterFlow</a:t>
            </a:r>
            <a:r>
              <a:rPr lang="ko-KR" altLang="en-US" sz="2400"/>
              <a:t>가 가지는 </a:t>
            </a:r>
            <a:r>
              <a:rPr lang="ko-KR" altLang="en-US" sz="2400">
                <a:solidFill>
                  <a:srgbClr val="FE9693"/>
                </a:solidFill>
              </a:rPr>
              <a:t>굉장한 가능성</a:t>
            </a:r>
            <a:endParaRPr lang="en-US" altLang="ko-KR" sz="24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/>
              <a:t>프로젝트에 </a:t>
            </a:r>
            <a:r>
              <a:rPr lang="ko-KR" altLang="en-US" sz="2400">
                <a:solidFill>
                  <a:srgbClr val="4775A9"/>
                </a:solidFill>
              </a:rPr>
              <a:t>관심</a:t>
            </a:r>
            <a:r>
              <a:rPr lang="ko-KR" altLang="en-US" sz="2400"/>
              <a:t>이 있거나</a:t>
            </a:r>
            <a:r>
              <a:rPr lang="en-US" altLang="ko-KR" sz="2400"/>
              <a:t>, </a:t>
            </a:r>
            <a:r>
              <a:rPr lang="ko-KR" altLang="en-US" sz="2400"/>
              <a:t>한번 </a:t>
            </a:r>
            <a:r>
              <a:rPr lang="ko-KR" altLang="en-US" sz="2400">
                <a:solidFill>
                  <a:srgbClr val="FE9693"/>
                </a:solidFill>
              </a:rPr>
              <a:t>검토</a:t>
            </a:r>
            <a:r>
              <a:rPr lang="ko-KR" altLang="en-US" sz="2400"/>
              <a:t> 중이시라면 언제든지 </a:t>
            </a:r>
            <a:r>
              <a:rPr lang="ko-KR" altLang="en-US" sz="2400">
                <a:solidFill>
                  <a:srgbClr val="4775A9"/>
                </a:solidFill>
              </a:rPr>
              <a:t>연락 부탁</a:t>
            </a:r>
            <a:r>
              <a:rPr lang="ko-KR" altLang="en-US" sz="2400"/>
              <a:t>드립니다</a:t>
            </a:r>
            <a:r>
              <a:rPr lang="en-US" altLang="ko-KR" sz="2400"/>
              <a:t>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/>
              <a:t>직접 찾아가서 환경 세팅해드립니다</a:t>
            </a:r>
            <a:r>
              <a:rPr lang="en-US" altLang="ko-KR" sz="2000"/>
              <a:t>!</a:t>
            </a:r>
            <a:endParaRPr lang="ko-KR" altLang="en-US" sz="20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BB180A-AC2A-4D5D-B37C-D60E121C6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" t="15274" r="4544" b="12175"/>
          <a:stretch/>
        </p:blipFill>
        <p:spPr bwMode="auto">
          <a:xfrm>
            <a:off x="8443558" y="139631"/>
            <a:ext cx="3588977" cy="150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0917-7C17-4A91-B219-55F01366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발표의 자료가 된 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3BAAE-F255-4ACE-A1DE-9E9C462FF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>
              <a:hlinkClick r:id="rId2"/>
            </a:endParaRPr>
          </a:p>
          <a:p>
            <a:r>
              <a:rPr lang="en-US" altLang="ko-KR" b="1">
                <a:hlinkClick r:id="rId2"/>
              </a:rPr>
              <a:t>https://coffeewhale.com</a:t>
            </a:r>
            <a:endParaRPr lang="en-US" altLang="ko-KR" b="1"/>
          </a:p>
          <a:p>
            <a:endParaRPr lang="en-US" altLang="ko-KR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b="1"/>
              <a:t>커피고래가 생각하는 </a:t>
            </a:r>
            <a:r>
              <a:rPr lang="en-US" altLang="ko-KR" b="1"/>
              <a:t>MLOps</a:t>
            </a:r>
          </a:p>
          <a:p>
            <a:endParaRPr lang="en-US" altLang="ko-KR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b="1"/>
              <a:t>[</a:t>
            </a:r>
            <a:r>
              <a:rPr lang="ko-KR" altLang="en-US" b="1"/>
              <a:t>번역</a:t>
            </a:r>
            <a:r>
              <a:rPr lang="en-US" altLang="ko-KR" b="1"/>
              <a:t>] </a:t>
            </a:r>
            <a:r>
              <a:rPr lang="ko-KR" altLang="en-US" b="1"/>
              <a:t>데이터 과학자들은 쿠버네티스에 관심이 없습니다 </a:t>
            </a:r>
            <a:r>
              <a:rPr lang="en-US" altLang="ko-KR" b="1"/>
              <a:t>- MLOps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b="1"/>
              <a:t>데이터 과학자를 위한 </a:t>
            </a:r>
            <a:r>
              <a:rPr lang="en-US" altLang="ko-KR" b="1"/>
              <a:t>ML</a:t>
            </a:r>
            <a:r>
              <a:rPr lang="ko-KR" altLang="en-US" b="1"/>
              <a:t>툴 </a:t>
            </a:r>
            <a:r>
              <a:rPr lang="en-US" altLang="ko-KR" b="1"/>
              <a:t>- JupyterFlow</a:t>
            </a:r>
            <a:br>
              <a:rPr lang="ko-KR" altLang="en-US"/>
            </a:br>
            <a:br>
              <a:rPr lang="ko-KR" altLang="en-US"/>
            </a:b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6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58B2-5814-490E-97B6-AA22168A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QnA</a:t>
            </a:r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396B26-BDF0-4F6A-8566-650FDE6533DA}"/>
              </a:ext>
            </a:extLst>
          </p:cNvPr>
          <p:cNvSpPr/>
          <p:nvPr/>
        </p:nvSpPr>
        <p:spPr>
          <a:xfrm>
            <a:off x="3915789" y="4189643"/>
            <a:ext cx="3798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>
                <a:hlinkClick r:id="rId2"/>
              </a:rPr>
              <a:t>http://jupyterflow.com</a:t>
            </a:r>
            <a:endParaRPr lang="ko-KR" altLang="en-US" sz="280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C0DEC95-D99E-43A6-8E2E-E385E17A9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" t="15274" r="4544" b="12175"/>
          <a:stretch/>
        </p:blipFill>
        <p:spPr bwMode="auto">
          <a:xfrm>
            <a:off x="3102493" y="2002615"/>
            <a:ext cx="4892571" cy="204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63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C9B1-2492-4EFF-80E3-27FD0386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/>
              <a:t>MLOps</a:t>
            </a:r>
            <a:r>
              <a:rPr lang="ko-KR" altLang="en-US" sz="2800"/>
              <a:t>가 하는 일이 무엇인지</a:t>
            </a:r>
            <a:r>
              <a:rPr lang="en-US" altLang="ko-KR" sz="2800"/>
              <a:t>, </a:t>
            </a:r>
            <a:r>
              <a:rPr lang="ko-KR" altLang="en-US" sz="2800"/>
              <a:t>어떤 역량을 갖춰야하는지 궁금합니다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8FCE-3C28-4BF9-AD9F-69E99FD9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한번의 작업으로 끝이 아니라 여러 번 시도하며 개선해 나가는 </a:t>
            </a:r>
            <a:r>
              <a:rPr lang="ko-KR" altLang="en-US" sz="2400">
                <a:solidFill>
                  <a:srgbClr val="FE9693"/>
                </a:solidFill>
              </a:rPr>
              <a:t>과정</a:t>
            </a:r>
          </a:p>
          <a:p>
            <a:r>
              <a:rPr lang="ko-KR" altLang="en-US" sz="2400"/>
              <a:t>      이 과정을 지원하는 모든 일들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12EAE48-4388-4821-A564-5F35F0807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530" y="2812779"/>
            <a:ext cx="5304349" cy="277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68A2ED-67A1-44C2-AC60-107ADF0AB812}"/>
              </a:ext>
            </a:extLst>
          </p:cNvPr>
          <p:cNvSpPr txBox="1"/>
          <p:nvPr/>
        </p:nvSpPr>
        <p:spPr>
          <a:xfrm>
            <a:off x="838200" y="3690708"/>
            <a:ext cx="2877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모델링 과정 이해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ML Framework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파악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모델링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경험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C1F28-70EF-42EE-B62A-7D57E188513C}"/>
              </a:ext>
            </a:extLst>
          </p:cNvPr>
          <p:cNvSpPr txBox="1"/>
          <p:nvPr/>
        </p:nvSpPr>
        <p:spPr>
          <a:xfrm>
            <a:off x="8268412" y="3583221"/>
            <a:ext cx="22333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클러스터 시스템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CI / CD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모니터링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자원 관리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B6ACEE-27E4-4EFE-A959-9F3A3E0A9B09}"/>
              </a:ext>
            </a:extLst>
          </p:cNvPr>
          <p:cNvSpPr/>
          <p:nvPr/>
        </p:nvSpPr>
        <p:spPr>
          <a:xfrm>
            <a:off x="2276446" y="6138874"/>
            <a:ext cx="6833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/>
              <a:t>커피고래가 생각하는 </a:t>
            </a:r>
            <a:r>
              <a:rPr lang="en-US" altLang="ko-KR" sz="1600" b="1"/>
              <a:t>MLOps: </a:t>
            </a:r>
            <a:r>
              <a:rPr lang="en-US" altLang="ko-KR" sz="1600" b="1">
                <a:hlinkClick r:id="rId3"/>
              </a:rPr>
              <a:t>https://coffeewhale.com/what-is-mlops</a:t>
            </a:r>
            <a:endParaRPr lang="en-US" altLang="ko-KR" sz="1600" b="1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DAF840F-9270-43FF-A1F0-26B9F19E8B08}"/>
              </a:ext>
            </a:extLst>
          </p:cNvPr>
          <p:cNvSpPr/>
          <p:nvPr/>
        </p:nvSpPr>
        <p:spPr>
          <a:xfrm>
            <a:off x="913003" y="1914771"/>
            <a:ext cx="419947" cy="43857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2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B9A8-951F-4A43-A2BA-02045CD1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MLflow &amp; Ray</a:t>
            </a:r>
            <a:r>
              <a:rPr lang="ko-KR" altLang="en-US" sz="4000"/>
              <a:t>는요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F7D1-4914-488C-97F4-221BB22BD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MLflow</a:t>
            </a:r>
            <a:r>
              <a:rPr lang="ko-KR" altLang="en-US"/>
              <a:t>와 </a:t>
            </a:r>
            <a:r>
              <a:rPr lang="en-US" altLang="ko-KR"/>
              <a:t>Ray</a:t>
            </a:r>
            <a:r>
              <a:rPr lang="ko-KR" altLang="en-US"/>
              <a:t>는 </a:t>
            </a:r>
            <a:r>
              <a:rPr lang="en-US" altLang="ko-KR"/>
              <a:t>Workflow Engine</a:t>
            </a:r>
            <a:r>
              <a:rPr lang="ko-KR" altLang="en-US"/>
              <a:t>이 아니어서 비교에서 제외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오히려 조합하여 시너지를 낼 수 있는 제품이라 생각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     Ray distributed computing on JupyterFlow</a:t>
            </a:r>
          </a:p>
          <a:p>
            <a:endParaRPr lang="ko-KR" alt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68F486-5633-49ED-9B73-6A25DBC2C617}"/>
              </a:ext>
            </a:extLst>
          </p:cNvPr>
          <p:cNvSpPr/>
          <p:nvPr/>
        </p:nvSpPr>
        <p:spPr>
          <a:xfrm>
            <a:off x="986074" y="4056797"/>
            <a:ext cx="419947" cy="43857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0C7D-C832-412A-A8CF-F64BF0CE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ML</a:t>
            </a:r>
            <a:r>
              <a:rPr lang="ko-KR" altLang="en-US"/>
              <a:t> 프로젝트의 어려움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91017-A41F-4F22-A6BD-108CD89E7FD9}"/>
              </a:ext>
            </a:extLst>
          </p:cNvPr>
          <p:cNvSpPr txBox="1"/>
          <p:nvPr/>
        </p:nvSpPr>
        <p:spPr>
          <a:xfrm>
            <a:off x="741790" y="1914917"/>
            <a:ext cx="487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rgbClr val="4775A9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다양한 개발환경</a:t>
            </a:r>
            <a:endParaRPr lang="ko-KR" altLang="en-US" sz="2800">
              <a:solidFill>
                <a:srgbClr val="4775A9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AB891-457A-458E-A2C5-2AAA790D21D3}"/>
              </a:ext>
            </a:extLst>
          </p:cNvPr>
          <p:cNvSpPr txBox="1"/>
          <p:nvPr/>
        </p:nvSpPr>
        <p:spPr>
          <a:xfrm>
            <a:off x="1044703" y="3696588"/>
            <a:ext cx="4878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과학자와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엔지니어와의 간극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069D4-A139-45EC-AB85-30ED9171E002}"/>
              </a:ext>
            </a:extLst>
          </p:cNvPr>
          <p:cNvSpPr txBox="1"/>
          <p:nvPr/>
        </p:nvSpPr>
        <p:spPr>
          <a:xfrm>
            <a:off x="5923524" y="2561248"/>
            <a:ext cx="487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rgbClr val="FF7E79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지속적인 모델 변경</a:t>
            </a:r>
            <a:endParaRPr lang="ko-KR" altLang="en-US" sz="2800">
              <a:solidFill>
                <a:srgbClr val="FF7E79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9D540-5C09-4D2D-BD50-1F9B205180D6}"/>
              </a:ext>
            </a:extLst>
          </p:cNvPr>
          <p:cNvSpPr txBox="1"/>
          <p:nvPr/>
        </p:nvSpPr>
        <p:spPr>
          <a:xfrm>
            <a:off x="6096000" y="4896714"/>
            <a:ext cx="487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rgbClr val="4775A9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서버 자원 관리</a:t>
            </a:r>
            <a:endParaRPr lang="ko-KR" altLang="en-US" sz="2800">
              <a:solidFill>
                <a:srgbClr val="4775A9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13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641F-DE3D-441E-8992-428EBCFF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기계학습을 제대로 하기 위해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150C-9E17-45B3-ACA7-DDFBAFA54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지속적 모델 개발 </a:t>
            </a:r>
            <a:r>
              <a:rPr lang="en-US" altLang="ko-KR"/>
              <a:t>/ </a:t>
            </a:r>
            <a:r>
              <a:rPr lang="ko-KR" altLang="en-US"/>
              <a:t>배포</a:t>
            </a: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컴퓨팅 자원 스케줄링</a:t>
            </a: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다양한 모델 실험</a:t>
            </a: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/>
              <a:t>ML </a:t>
            </a:r>
            <a:r>
              <a:rPr lang="ko-KR" altLang="en-US"/>
              <a:t>파이프라인</a:t>
            </a:r>
            <a:r>
              <a:rPr lang="en-US" altLang="ko-KR"/>
              <a:t> </a:t>
            </a:r>
            <a:r>
              <a:rPr lang="ko-KR" altLang="en-US"/>
              <a:t>관리</a:t>
            </a:r>
            <a:endParaRPr lang="en-US" altLang="ko-KR"/>
          </a:p>
          <a:p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성능 지표 관리 </a:t>
            </a:r>
            <a:r>
              <a:rPr lang="en-US" altLang="ko-KR"/>
              <a:t>&amp; </a:t>
            </a:r>
            <a:r>
              <a:rPr lang="ko-KR" altLang="en-US"/>
              <a:t>모니터링</a:t>
            </a:r>
          </a:p>
        </p:txBody>
      </p:sp>
    </p:spTree>
    <p:extLst>
      <p:ext uri="{BB962C8B-B14F-4D97-AF65-F5344CB8AC3E}">
        <p14:creationId xmlns:p14="http://schemas.microsoft.com/office/powerpoint/2010/main" val="132713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">
            <a:extLst>
              <a:ext uri="{FF2B5EF4-FFF2-40B4-BE49-F238E27FC236}">
                <a16:creationId xmlns:a16="http://schemas.microsoft.com/office/drawing/2014/main" id="{97A9B3C2-E8F3-43C1-A9F4-AD8B765D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98" y="1321379"/>
            <a:ext cx="9136003" cy="546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31E72F07-EBD6-4D84-B50C-8AB0B8D8B4DB}"/>
              </a:ext>
            </a:extLst>
          </p:cNvPr>
          <p:cNvSpPr txBox="1">
            <a:spLocks/>
          </p:cNvSpPr>
          <p:nvPr/>
        </p:nvSpPr>
        <p:spPr>
          <a:xfrm>
            <a:off x="838200" y="399125"/>
            <a:ext cx="10515600" cy="922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ko-KR" altLang="en-US"/>
              <a:t>모델 하나 만들려는 것 뿐인데</a:t>
            </a:r>
          </a:p>
        </p:txBody>
      </p:sp>
    </p:spTree>
    <p:extLst>
      <p:ext uri="{BB962C8B-B14F-4D97-AF65-F5344CB8AC3E}">
        <p14:creationId xmlns:p14="http://schemas.microsoft.com/office/powerpoint/2010/main" val="31731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DFFF8-CA27-4258-9590-AA8E1E00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근본적인 문제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B8D7C-E5C9-4F9D-A151-CC47FA3F5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ko-KR" altLang="en-US"/>
              <a:t>사람 </a:t>
            </a:r>
            <a:r>
              <a:rPr lang="ko-KR" altLang="en-US" dirty="0"/>
              <a:t>손으로 풀기 어려운 복잡한 문제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로봇">
            <a:extLst>
              <a:ext uri="{FF2B5EF4-FFF2-40B4-BE49-F238E27FC236}">
                <a16:creationId xmlns:a16="http://schemas.microsoft.com/office/drawing/2014/main" id="{5ADA25C6-04B4-4903-839B-75631B613B0B}"/>
              </a:ext>
            </a:extLst>
          </p:cNvPr>
          <p:cNvSpPr/>
          <p:nvPr/>
        </p:nvSpPr>
        <p:spPr>
          <a:xfrm>
            <a:off x="2651176" y="3355039"/>
            <a:ext cx="979818" cy="1464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7636" y="0"/>
                </a:moveTo>
                <a:cubicBezTo>
                  <a:pt x="7308" y="0"/>
                  <a:pt x="7042" y="178"/>
                  <a:pt x="7042" y="398"/>
                </a:cubicBezTo>
                <a:lnTo>
                  <a:pt x="7042" y="1269"/>
                </a:lnTo>
                <a:cubicBezTo>
                  <a:pt x="7042" y="1360"/>
                  <a:pt x="6932" y="1434"/>
                  <a:pt x="6796" y="1434"/>
                </a:cubicBezTo>
                <a:lnTo>
                  <a:pt x="6444" y="1434"/>
                </a:lnTo>
                <a:cubicBezTo>
                  <a:pt x="6308" y="1434"/>
                  <a:pt x="6197" y="1509"/>
                  <a:pt x="6197" y="1600"/>
                </a:cubicBezTo>
                <a:lnTo>
                  <a:pt x="6197" y="2450"/>
                </a:lnTo>
                <a:cubicBezTo>
                  <a:pt x="6197" y="2541"/>
                  <a:pt x="6308" y="2614"/>
                  <a:pt x="6444" y="2614"/>
                </a:cubicBezTo>
                <a:lnTo>
                  <a:pt x="6796" y="2614"/>
                </a:lnTo>
                <a:cubicBezTo>
                  <a:pt x="6932" y="2614"/>
                  <a:pt x="7042" y="2688"/>
                  <a:pt x="7042" y="2779"/>
                </a:cubicBezTo>
                <a:lnTo>
                  <a:pt x="7042" y="4048"/>
                </a:lnTo>
                <a:lnTo>
                  <a:pt x="4708" y="4048"/>
                </a:lnTo>
                <a:cubicBezTo>
                  <a:pt x="4373" y="4048"/>
                  <a:pt x="4102" y="4230"/>
                  <a:pt x="4102" y="4455"/>
                </a:cubicBezTo>
                <a:lnTo>
                  <a:pt x="4102" y="5592"/>
                </a:lnTo>
                <a:lnTo>
                  <a:pt x="3470" y="5592"/>
                </a:lnTo>
                <a:lnTo>
                  <a:pt x="3470" y="5197"/>
                </a:lnTo>
                <a:cubicBezTo>
                  <a:pt x="3470" y="5006"/>
                  <a:pt x="3238" y="4850"/>
                  <a:pt x="2952" y="4850"/>
                </a:cubicBezTo>
                <a:lnTo>
                  <a:pt x="575" y="4850"/>
                </a:lnTo>
                <a:cubicBezTo>
                  <a:pt x="289" y="4850"/>
                  <a:pt x="57" y="5006"/>
                  <a:pt x="57" y="5197"/>
                </a:cubicBezTo>
                <a:lnTo>
                  <a:pt x="57" y="9364"/>
                </a:lnTo>
                <a:cubicBezTo>
                  <a:pt x="57" y="9530"/>
                  <a:pt x="233" y="9669"/>
                  <a:pt x="464" y="9703"/>
                </a:cubicBezTo>
                <a:lnTo>
                  <a:pt x="464" y="10395"/>
                </a:lnTo>
                <a:cubicBezTo>
                  <a:pt x="233" y="10429"/>
                  <a:pt x="57" y="10568"/>
                  <a:pt x="57" y="10734"/>
                </a:cubicBezTo>
                <a:lnTo>
                  <a:pt x="57" y="13326"/>
                </a:lnTo>
                <a:cubicBezTo>
                  <a:pt x="57" y="13518"/>
                  <a:pt x="290" y="13672"/>
                  <a:pt x="575" y="13672"/>
                </a:cubicBezTo>
                <a:lnTo>
                  <a:pt x="771" y="13672"/>
                </a:lnTo>
                <a:lnTo>
                  <a:pt x="117" y="14205"/>
                </a:lnTo>
                <a:cubicBezTo>
                  <a:pt x="10" y="14293"/>
                  <a:pt x="-27" y="14412"/>
                  <a:pt x="19" y="14521"/>
                </a:cubicBezTo>
                <a:lnTo>
                  <a:pt x="480" y="15614"/>
                </a:lnTo>
                <a:cubicBezTo>
                  <a:pt x="506" y="15676"/>
                  <a:pt x="590" y="15719"/>
                  <a:pt x="686" y="15719"/>
                </a:cubicBezTo>
                <a:lnTo>
                  <a:pt x="1020" y="15719"/>
                </a:lnTo>
                <a:cubicBezTo>
                  <a:pt x="1138" y="15719"/>
                  <a:pt x="1234" y="15655"/>
                  <a:pt x="1234" y="15576"/>
                </a:cubicBezTo>
                <a:lnTo>
                  <a:pt x="1234" y="14788"/>
                </a:lnTo>
                <a:cubicBezTo>
                  <a:pt x="1234" y="14591"/>
                  <a:pt x="1472" y="14431"/>
                  <a:pt x="1765" y="14431"/>
                </a:cubicBezTo>
                <a:cubicBezTo>
                  <a:pt x="2058" y="14431"/>
                  <a:pt x="2293" y="14591"/>
                  <a:pt x="2293" y="14788"/>
                </a:cubicBezTo>
                <a:lnTo>
                  <a:pt x="2293" y="15576"/>
                </a:lnTo>
                <a:cubicBezTo>
                  <a:pt x="2293" y="15655"/>
                  <a:pt x="2389" y="15719"/>
                  <a:pt x="2507" y="15719"/>
                </a:cubicBezTo>
                <a:lnTo>
                  <a:pt x="2842" y="15719"/>
                </a:lnTo>
                <a:cubicBezTo>
                  <a:pt x="2937" y="15719"/>
                  <a:pt x="3022" y="15676"/>
                  <a:pt x="3048" y="15614"/>
                </a:cubicBezTo>
                <a:lnTo>
                  <a:pt x="3508" y="14521"/>
                </a:lnTo>
                <a:cubicBezTo>
                  <a:pt x="3554" y="14412"/>
                  <a:pt x="3518" y="14293"/>
                  <a:pt x="3410" y="14205"/>
                </a:cubicBezTo>
                <a:lnTo>
                  <a:pt x="2756" y="13672"/>
                </a:lnTo>
                <a:lnTo>
                  <a:pt x="2952" y="13672"/>
                </a:lnTo>
                <a:cubicBezTo>
                  <a:pt x="3238" y="13672"/>
                  <a:pt x="3470" y="13518"/>
                  <a:pt x="3470" y="13326"/>
                </a:cubicBezTo>
                <a:lnTo>
                  <a:pt x="3470" y="10734"/>
                </a:lnTo>
                <a:cubicBezTo>
                  <a:pt x="3470" y="10568"/>
                  <a:pt x="3297" y="10429"/>
                  <a:pt x="3065" y="10395"/>
                </a:cubicBezTo>
                <a:lnTo>
                  <a:pt x="3065" y="9703"/>
                </a:lnTo>
                <a:cubicBezTo>
                  <a:pt x="3297" y="9669"/>
                  <a:pt x="3470" y="9530"/>
                  <a:pt x="3470" y="9364"/>
                </a:cubicBezTo>
                <a:lnTo>
                  <a:pt x="3470" y="7843"/>
                </a:lnTo>
                <a:lnTo>
                  <a:pt x="4102" y="7843"/>
                </a:lnTo>
                <a:lnTo>
                  <a:pt x="4102" y="13265"/>
                </a:lnTo>
                <a:cubicBezTo>
                  <a:pt x="4102" y="13490"/>
                  <a:pt x="4373" y="13672"/>
                  <a:pt x="4708" y="13672"/>
                </a:cubicBezTo>
                <a:lnTo>
                  <a:pt x="5367" y="13672"/>
                </a:lnTo>
                <a:lnTo>
                  <a:pt x="5367" y="19636"/>
                </a:lnTo>
                <a:cubicBezTo>
                  <a:pt x="5367" y="19764"/>
                  <a:pt x="5302" y="19890"/>
                  <a:pt x="5186" y="19992"/>
                </a:cubicBezTo>
                <a:lnTo>
                  <a:pt x="4326" y="20751"/>
                </a:lnTo>
                <a:cubicBezTo>
                  <a:pt x="4210" y="20853"/>
                  <a:pt x="4145" y="20979"/>
                  <a:pt x="4145" y="21107"/>
                </a:cubicBezTo>
                <a:lnTo>
                  <a:pt x="4145" y="21327"/>
                </a:lnTo>
                <a:cubicBezTo>
                  <a:pt x="4145" y="21477"/>
                  <a:pt x="4328" y="21600"/>
                  <a:pt x="4552" y="21600"/>
                </a:cubicBezTo>
                <a:lnTo>
                  <a:pt x="9040" y="21600"/>
                </a:lnTo>
                <a:cubicBezTo>
                  <a:pt x="9264" y="21600"/>
                  <a:pt x="9447" y="21477"/>
                  <a:pt x="9447" y="21327"/>
                </a:cubicBezTo>
                <a:lnTo>
                  <a:pt x="9447" y="13672"/>
                </a:lnTo>
                <a:lnTo>
                  <a:pt x="12099" y="13672"/>
                </a:lnTo>
                <a:lnTo>
                  <a:pt x="12099" y="21327"/>
                </a:lnTo>
                <a:cubicBezTo>
                  <a:pt x="12099" y="21477"/>
                  <a:pt x="12282" y="21600"/>
                  <a:pt x="12506" y="21600"/>
                </a:cubicBezTo>
                <a:lnTo>
                  <a:pt x="16994" y="21600"/>
                </a:lnTo>
                <a:cubicBezTo>
                  <a:pt x="17218" y="21600"/>
                  <a:pt x="17399" y="21477"/>
                  <a:pt x="17399" y="21327"/>
                </a:cubicBezTo>
                <a:lnTo>
                  <a:pt x="17399" y="21107"/>
                </a:lnTo>
                <a:cubicBezTo>
                  <a:pt x="17399" y="20979"/>
                  <a:pt x="17336" y="20853"/>
                  <a:pt x="17220" y="20751"/>
                </a:cubicBezTo>
                <a:lnTo>
                  <a:pt x="16357" y="19992"/>
                </a:lnTo>
                <a:cubicBezTo>
                  <a:pt x="16241" y="19890"/>
                  <a:pt x="16179" y="19764"/>
                  <a:pt x="16179" y="19636"/>
                </a:cubicBezTo>
                <a:lnTo>
                  <a:pt x="16179" y="13672"/>
                </a:lnTo>
                <a:lnTo>
                  <a:pt x="16838" y="13672"/>
                </a:lnTo>
                <a:cubicBezTo>
                  <a:pt x="17173" y="13672"/>
                  <a:pt x="17444" y="13490"/>
                  <a:pt x="17444" y="13265"/>
                </a:cubicBezTo>
                <a:lnTo>
                  <a:pt x="17444" y="7843"/>
                </a:lnTo>
                <a:lnTo>
                  <a:pt x="18075" y="7843"/>
                </a:lnTo>
                <a:lnTo>
                  <a:pt x="18075" y="9364"/>
                </a:lnTo>
                <a:cubicBezTo>
                  <a:pt x="18075" y="9530"/>
                  <a:pt x="18249" y="9669"/>
                  <a:pt x="18480" y="9703"/>
                </a:cubicBezTo>
                <a:lnTo>
                  <a:pt x="18480" y="10395"/>
                </a:lnTo>
                <a:cubicBezTo>
                  <a:pt x="18249" y="10429"/>
                  <a:pt x="18075" y="10568"/>
                  <a:pt x="18075" y="10734"/>
                </a:cubicBezTo>
                <a:lnTo>
                  <a:pt x="18075" y="13326"/>
                </a:lnTo>
                <a:cubicBezTo>
                  <a:pt x="18075" y="13518"/>
                  <a:pt x="18308" y="13672"/>
                  <a:pt x="18594" y="13672"/>
                </a:cubicBezTo>
                <a:lnTo>
                  <a:pt x="18790" y="13672"/>
                </a:lnTo>
                <a:lnTo>
                  <a:pt x="18136" y="14205"/>
                </a:lnTo>
                <a:cubicBezTo>
                  <a:pt x="18028" y="14293"/>
                  <a:pt x="17991" y="14412"/>
                  <a:pt x="18038" y="14521"/>
                </a:cubicBezTo>
                <a:lnTo>
                  <a:pt x="18498" y="15614"/>
                </a:lnTo>
                <a:cubicBezTo>
                  <a:pt x="18524" y="15676"/>
                  <a:pt x="18609" y="15719"/>
                  <a:pt x="18704" y="15719"/>
                </a:cubicBezTo>
                <a:lnTo>
                  <a:pt x="19039" y="15719"/>
                </a:lnTo>
                <a:cubicBezTo>
                  <a:pt x="19157" y="15719"/>
                  <a:pt x="19250" y="15655"/>
                  <a:pt x="19250" y="15576"/>
                </a:cubicBezTo>
                <a:lnTo>
                  <a:pt x="19250" y="14788"/>
                </a:lnTo>
                <a:cubicBezTo>
                  <a:pt x="19250" y="14591"/>
                  <a:pt x="19488" y="14431"/>
                  <a:pt x="19781" y="14431"/>
                </a:cubicBezTo>
                <a:cubicBezTo>
                  <a:pt x="20074" y="14431"/>
                  <a:pt x="20312" y="14591"/>
                  <a:pt x="20312" y="14788"/>
                </a:cubicBezTo>
                <a:lnTo>
                  <a:pt x="20312" y="15576"/>
                </a:lnTo>
                <a:cubicBezTo>
                  <a:pt x="20312" y="15655"/>
                  <a:pt x="20408" y="15719"/>
                  <a:pt x="20525" y="15719"/>
                </a:cubicBezTo>
                <a:lnTo>
                  <a:pt x="20860" y="15719"/>
                </a:lnTo>
                <a:cubicBezTo>
                  <a:pt x="20955" y="15719"/>
                  <a:pt x="21038" y="15676"/>
                  <a:pt x="21064" y="15614"/>
                </a:cubicBezTo>
                <a:lnTo>
                  <a:pt x="21527" y="14521"/>
                </a:lnTo>
                <a:cubicBezTo>
                  <a:pt x="21573" y="14412"/>
                  <a:pt x="21536" y="14293"/>
                  <a:pt x="21429" y="14205"/>
                </a:cubicBezTo>
                <a:lnTo>
                  <a:pt x="20775" y="13672"/>
                </a:lnTo>
                <a:lnTo>
                  <a:pt x="20971" y="13672"/>
                </a:lnTo>
                <a:cubicBezTo>
                  <a:pt x="21256" y="13672"/>
                  <a:pt x="21489" y="13518"/>
                  <a:pt x="21489" y="13326"/>
                </a:cubicBezTo>
                <a:lnTo>
                  <a:pt x="21489" y="10734"/>
                </a:lnTo>
                <a:cubicBezTo>
                  <a:pt x="21489" y="10568"/>
                  <a:pt x="21313" y="10429"/>
                  <a:pt x="21081" y="10395"/>
                </a:cubicBezTo>
                <a:lnTo>
                  <a:pt x="21081" y="9703"/>
                </a:lnTo>
                <a:cubicBezTo>
                  <a:pt x="21313" y="9669"/>
                  <a:pt x="21489" y="9530"/>
                  <a:pt x="21489" y="9364"/>
                </a:cubicBezTo>
                <a:lnTo>
                  <a:pt x="21489" y="5197"/>
                </a:lnTo>
                <a:cubicBezTo>
                  <a:pt x="21489" y="5006"/>
                  <a:pt x="21256" y="4850"/>
                  <a:pt x="20971" y="4850"/>
                </a:cubicBezTo>
                <a:lnTo>
                  <a:pt x="18594" y="4850"/>
                </a:lnTo>
                <a:cubicBezTo>
                  <a:pt x="18308" y="4850"/>
                  <a:pt x="18075" y="5006"/>
                  <a:pt x="18075" y="5197"/>
                </a:cubicBezTo>
                <a:lnTo>
                  <a:pt x="18075" y="5592"/>
                </a:lnTo>
                <a:lnTo>
                  <a:pt x="17444" y="5592"/>
                </a:lnTo>
                <a:lnTo>
                  <a:pt x="17444" y="4455"/>
                </a:lnTo>
                <a:cubicBezTo>
                  <a:pt x="17444" y="4230"/>
                  <a:pt x="17173" y="4048"/>
                  <a:pt x="16838" y="4048"/>
                </a:cubicBezTo>
                <a:lnTo>
                  <a:pt x="14503" y="4048"/>
                </a:lnTo>
                <a:lnTo>
                  <a:pt x="14503" y="2779"/>
                </a:lnTo>
                <a:cubicBezTo>
                  <a:pt x="14503" y="2688"/>
                  <a:pt x="14614" y="2614"/>
                  <a:pt x="14750" y="2614"/>
                </a:cubicBezTo>
                <a:lnTo>
                  <a:pt x="15102" y="2614"/>
                </a:lnTo>
                <a:cubicBezTo>
                  <a:pt x="15238" y="2614"/>
                  <a:pt x="15349" y="2541"/>
                  <a:pt x="15349" y="2450"/>
                </a:cubicBezTo>
                <a:lnTo>
                  <a:pt x="15349" y="1600"/>
                </a:lnTo>
                <a:cubicBezTo>
                  <a:pt x="15349" y="1509"/>
                  <a:pt x="15238" y="1434"/>
                  <a:pt x="15102" y="1434"/>
                </a:cubicBezTo>
                <a:lnTo>
                  <a:pt x="14750" y="1434"/>
                </a:lnTo>
                <a:cubicBezTo>
                  <a:pt x="14614" y="1434"/>
                  <a:pt x="14503" y="1360"/>
                  <a:pt x="14503" y="1269"/>
                </a:cubicBezTo>
                <a:lnTo>
                  <a:pt x="14503" y="398"/>
                </a:lnTo>
                <a:cubicBezTo>
                  <a:pt x="14503" y="178"/>
                  <a:pt x="14238" y="0"/>
                  <a:pt x="13910" y="0"/>
                </a:cubicBezTo>
                <a:lnTo>
                  <a:pt x="7636" y="0"/>
                </a:lnTo>
                <a:close/>
                <a:moveTo>
                  <a:pt x="9228" y="1434"/>
                </a:moveTo>
                <a:cubicBezTo>
                  <a:pt x="9713" y="1434"/>
                  <a:pt x="10106" y="1700"/>
                  <a:pt x="10106" y="2025"/>
                </a:cubicBezTo>
                <a:cubicBezTo>
                  <a:pt x="10106" y="2350"/>
                  <a:pt x="9713" y="2614"/>
                  <a:pt x="9228" y="2614"/>
                </a:cubicBezTo>
                <a:cubicBezTo>
                  <a:pt x="8743" y="2614"/>
                  <a:pt x="8351" y="2350"/>
                  <a:pt x="8351" y="2025"/>
                </a:cubicBezTo>
                <a:cubicBezTo>
                  <a:pt x="8351" y="1700"/>
                  <a:pt x="8743" y="1434"/>
                  <a:pt x="9228" y="1434"/>
                </a:cubicBezTo>
                <a:close/>
                <a:moveTo>
                  <a:pt x="12317" y="1434"/>
                </a:moveTo>
                <a:cubicBezTo>
                  <a:pt x="12802" y="1434"/>
                  <a:pt x="13195" y="1700"/>
                  <a:pt x="13195" y="2025"/>
                </a:cubicBezTo>
                <a:cubicBezTo>
                  <a:pt x="13195" y="2350"/>
                  <a:pt x="12802" y="2614"/>
                  <a:pt x="12317" y="2614"/>
                </a:cubicBezTo>
                <a:cubicBezTo>
                  <a:pt x="11832" y="2614"/>
                  <a:pt x="11440" y="2350"/>
                  <a:pt x="11440" y="2025"/>
                </a:cubicBezTo>
                <a:cubicBezTo>
                  <a:pt x="11440" y="1700"/>
                  <a:pt x="11832" y="1434"/>
                  <a:pt x="12317" y="1434"/>
                </a:cubicBezTo>
                <a:close/>
                <a:moveTo>
                  <a:pt x="8091" y="5474"/>
                </a:moveTo>
                <a:lnTo>
                  <a:pt x="13454" y="5474"/>
                </a:lnTo>
                <a:lnTo>
                  <a:pt x="13454" y="7795"/>
                </a:lnTo>
                <a:lnTo>
                  <a:pt x="8091" y="7795"/>
                </a:lnTo>
                <a:lnTo>
                  <a:pt x="8091" y="5474"/>
                </a:lnTo>
                <a:close/>
                <a:moveTo>
                  <a:pt x="8688" y="8716"/>
                </a:moveTo>
                <a:cubicBezTo>
                  <a:pt x="9016" y="8716"/>
                  <a:pt x="9281" y="8895"/>
                  <a:pt x="9281" y="9116"/>
                </a:cubicBezTo>
                <a:cubicBezTo>
                  <a:pt x="9281" y="9336"/>
                  <a:pt x="9016" y="9514"/>
                  <a:pt x="8688" y="9514"/>
                </a:cubicBezTo>
                <a:cubicBezTo>
                  <a:pt x="8359" y="9514"/>
                  <a:pt x="8091" y="9336"/>
                  <a:pt x="8091" y="9116"/>
                </a:cubicBezTo>
                <a:cubicBezTo>
                  <a:pt x="8091" y="8895"/>
                  <a:pt x="8359" y="8716"/>
                  <a:pt x="8688" y="8716"/>
                </a:cubicBezTo>
                <a:close/>
                <a:moveTo>
                  <a:pt x="10773" y="8716"/>
                </a:moveTo>
                <a:cubicBezTo>
                  <a:pt x="11102" y="8716"/>
                  <a:pt x="11369" y="8895"/>
                  <a:pt x="11369" y="9116"/>
                </a:cubicBezTo>
                <a:cubicBezTo>
                  <a:pt x="11369" y="9336"/>
                  <a:pt x="11102" y="9514"/>
                  <a:pt x="10773" y="9514"/>
                </a:cubicBezTo>
                <a:cubicBezTo>
                  <a:pt x="10444" y="9514"/>
                  <a:pt x="10177" y="9336"/>
                  <a:pt x="10177" y="9116"/>
                </a:cubicBezTo>
                <a:cubicBezTo>
                  <a:pt x="10177" y="8895"/>
                  <a:pt x="10444" y="8716"/>
                  <a:pt x="10773" y="8716"/>
                </a:cubicBezTo>
                <a:close/>
                <a:moveTo>
                  <a:pt x="12858" y="8716"/>
                </a:moveTo>
                <a:cubicBezTo>
                  <a:pt x="13187" y="8716"/>
                  <a:pt x="13454" y="8895"/>
                  <a:pt x="13454" y="9116"/>
                </a:cubicBezTo>
                <a:cubicBezTo>
                  <a:pt x="13454" y="9336"/>
                  <a:pt x="13187" y="9514"/>
                  <a:pt x="12858" y="9514"/>
                </a:cubicBezTo>
                <a:cubicBezTo>
                  <a:pt x="12530" y="9514"/>
                  <a:pt x="12265" y="9336"/>
                  <a:pt x="12265" y="9116"/>
                </a:cubicBezTo>
                <a:cubicBezTo>
                  <a:pt x="12265" y="8895"/>
                  <a:pt x="12530" y="8716"/>
                  <a:pt x="12858" y="8716"/>
                </a:cubicBezTo>
                <a:close/>
                <a:moveTo>
                  <a:pt x="10773" y="10277"/>
                </a:moveTo>
                <a:cubicBezTo>
                  <a:pt x="11801" y="10277"/>
                  <a:pt x="12768" y="10545"/>
                  <a:pt x="13495" y="11033"/>
                </a:cubicBezTo>
                <a:lnTo>
                  <a:pt x="11917" y="12093"/>
                </a:lnTo>
                <a:cubicBezTo>
                  <a:pt x="11612" y="11888"/>
                  <a:pt x="11205" y="11774"/>
                  <a:pt x="10773" y="11774"/>
                </a:cubicBezTo>
                <a:cubicBezTo>
                  <a:pt x="10341" y="11774"/>
                  <a:pt x="9934" y="11888"/>
                  <a:pt x="9628" y="12093"/>
                </a:cubicBezTo>
                <a:lnTo>
                  <a:pt x="8051" y="11033"/>
                </a:lnTo>
                <a:cubicBezTo>
                  <a:pt x="8778" y="10545"/>
                  <a:pt x="9745" y="10277"/>
                  <a:pt x="10773" y="10277"/>
                </a:cubicBezTo>
                <a:close/>
              </a:path>
            </a:pathLst>
          </a:custGeom>
          <a:solidFill>
            <a:srgbClr val="4775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3326E-1220-4257-A58F-0F3B36065FD6}"/>
              </a:ext>
            </a:extLst>
          </p:cNvPr>
          <p:cNvSpPr txBox="1">
            <a:spLocks/>
          </p:cNvSpPr>
          <p:nvPr/>
        </p:nvSpPr>
        <p:spPr>
          <a:xfrm>
            <a:off x="2860356" y="2682681"/>
            <a:ext cx="561458" cy="6832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1097278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00"/>
              </a:spcBef>
            </a:pPr>
            <a:r>
              <a:rPr lang="en-US" altLang="ko-KR" sz="3600" dirty="0">
                <a:latin typeface="+mn-lt"/>
              </a:rPr>
              <a:t>?</a:t>
            </a:r>
            <a:endParaRPr lang="en-US" sz="36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F9997C53-BBCF-4B7C-8518-B28A634EA0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1487" y="3466790"/>
                <a:ext cx="5175884" cy="738664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>
                <a:spAutoFit/>
              </a:bodyPr>
              <a:lstStyle>
                <a:lvl1pPr marL="0" marR="0" indent="0" algn="l" defTabSz="1097278" rtl="0" eaLnBrk="1" fontAlgn="auto" latinLnBrk="1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3200" b="0" kern="1200" spc="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1pPr>
                <a:lvl2pPr marL="403388" marR="0" indent="0" algn="l" defTabSz="1097278" rtl="0" eaLnBrk="1" fontAlgn="auto" latin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2400" kern="1200" spc="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2pPr>
                <a:lvl3pPr marL="672313" marR="0" indent="0" algn="l" defTabSz="1097278" rtl="0" eaLnBrk="1" fontAlgn="auto" latin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2400" kern="1200" spc="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3pPr>
                <a:lvl4pPr marL="941238" marR="0" indent="0" algn="l" defTabSz="1097278" rtl="0" eaLnBrk="1" fontAlgn="auto" latin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2000" kern="1200" spc="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4pPr>
                <a:lvl5pPr marL="1210163" marR="0" indent="0" algn="l" defTabSz="1097278" rtl="0" eaLnBrk="1" fontAlgn="auto" latin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2000" kern="1200" spc="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5pPr>
                <a:lvl6pPr marL="3017513" indent="-274320" algn="l" defTabSz="109727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35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566153" indent="-274320" algn="l" defTabSz="109727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35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114792" indent="-274320" algn="l" defTabSz="109727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35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663432" indent="-274320" algn="l" defTabSz="109727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35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200"/>
                  </a:spcBef>
                </a:pPr>
                <a:r>
                  <a:rPr lang="en-US" altLang="ko-KR" sz="4000" dirty="0">
                    <a:latin typeface="Consolas" panose="020B0609020204030204" pitchFamily="49" charset="0"/>
                  </a:rPr>
                  <a:t>y = Ax + 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4800" dirty="0">
                            <a:latin typeface="Consolas" panose="020B0609020204030204" pitchFamily="49" charset="0"/>
                          </a:rPr>
                          <m:t>x</m:t>
                        </m:r>
                      </m:e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>
                    <a:latin typeface="Consolas" panose="020B0609020204030204" pitchFamily="49" charset="0"/>
                  </a:rPr>
                  <a:t> + C</a:t>
                </a:r>
              </a:p>
            </p:txBody>
          </p:sp>
        </mc:Choice>
        <mc:Fallback xmlns="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F9997C53-BBCF-4B7C-8518-B28A634EA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487" y="3466790"/>
                <a:ext cx="5175884" cy="738664"/>
              </a:xfrm>
              <a:prstGeom prst="rect">
                <a:avLst/>
              </a:prstGeom>
              <a:blipFill>
                <a:blip r:embed="rId2"/>
                <a:stretch>
                  <a:fillRect l="-3180" t="-16529" b="-28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5EA883D-D005-4023-BF7D-84171280E01A}"/>
              </a:ext>
            </a:extLst>
          </p:cNvPr>
          <p:cNvCxnSpPr>
            <a:cxnSpLocks/>
          </p:cNvCxnSpPr>
          <p:nvPr/>
        </p:nvCxnSpPr>
        <p:spPr>
          <a:xfrm>
            <a:off x="4242307" y="4294390"/>
            <a:ext cx="4796997" cy="0"/>
          </a:xfrm>
          <a:prstGeom prst="line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FD7DFC-A2F4-44B2-8EF4-AF2508A3D6CF}"/>
              </a:ext>
            </a:extLst>
          </p:cNvPr>
          <p:cNvSpPr txBox="1"/>
          <p:nvPr/>
        </p:nvSpPr>
        <p:spPr>
          <a:xfrm>
            <a:off x="5020018" y="4304879"/>
            <a:ext cx="2486899" cy="62998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ko-KR" alt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풀기 어려운 문제</a:t>
            </a:r>
            <a:endParaRPr lang="ko-KR" alt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799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1602</Words>
  <Application>Microsoft Office PowerPoint</Application>
  <PresentationFormat>Widescreen</PresentationFormat>
  <Paragraphs>469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나눔스퀘어라운드 Bold</vt:lpstr>
      <vt:lpstr>나눔스퀘어라운드 ExtraBold</vt:lpstr>
      <vt:lpstr>나눔스퀘어라운드 Regular</vt:lpstr>
      <vt:lpstr>맑은 고딕</vt:lpstr>
      <vt:lpstr>Arial</vt:lpstr>
      <vt:lpstr>Cambria Math</vt:lpstr>
      <vt:lpstr>Consolas</vt:lpstr>
      <vt:lpstr>Courier New</vt:lpstr>
      <vt:lpstr>Office Theme</vt:lpstr>
      <vt:lpstr>당신의 모델에  날개를 달아드립니다.</vt:lpstr>
      <vt:lpstr>대상 청중</vt:lpstr>
      <vt:lpstr>발표 범위</vt:lpstr>
      <vt:lpstr>안녕하세요, 저는요</vt:lpstr>
      <vt:lpstr>발표하기에 앞서</vt:lpstr>
      <vt:lpstr>ML 프로젝트의 어려움</vt:lpstr>
      <vt:lpstr>기계학습을 제대로 하기 위해</vt:lpstr>
      <vt:lpstr>PowerPoint Presentation</vt:lpstr>
      <vt:lpstr>근본적인 문제</vt:lpstr>
      <vt:lpstr>근본적인 문제</vt:lpstr>
      <vt:lpstr>근본적인 문제</vt:lpstr>
      <vt:lpstr>근본적인 문제</vt:lpstr>
      <vt:lpstr>근본적인 문제</vt:lpstr>
      <vt:lpstr>근본적인 문제</vt:lpstr>
      <vt:lpstr>해결 방법</vt:lpstr>
      <vt:lpstr>컨테이너 스케줄링이 편리해집니다.</vt:lpstr>
      <vt:lpstr>확장성이 좋아집니다.</vt:lpstr>
      <vt:lpstr>모니터링이 쉬워집니다.</vt:lpstr>
      <vt:lpstr>장애에 견고해집니다.</vt:lpstr>
      <vt:lpstr>3줄 요약</vt:lpstr>
      <vt:lpstr>But, No Free Lunch</vt:lpstr>
      <vt:lpstr>Containerization</vt:lpstr>
      <vt:lpstr>YAML 지옥 (Writing Manifest)</vt:lpstr>
      <vt:lpstr>물론, 간혹 유니콘들이 있긴 합니다.</vt:lpstr>
      <vt:lpstr>PowerPoint Presentation</vt:lpstr>
      <vt:lpstr>하나씩 해결해 봅시다</vt:lpstr>
      <vt:lpstr>PowerPoint Presentation</vt:lpstr>
      <vt:lpstr>처음부터 컨테이너 안에서 개발</vt:lpstr>
      <vt:lpstr>아직 문제가 남아 있습니다</vt:lpstr>
      <vt:lpstr>아직 문제가 남아 있습니다</vt:lpstr>
      <vt:lpstr>우리가 정말 필요한 것?</vt:lpstr>
      <vt:lpstr>ML학습에 필요한 요소</vt:lpstr>
      <vt:lpstr>재밌게도</vt:lpstr>
      <vt:lpstr>그렇다면 만약에..</vt:lpstr>
      <vt:lpstr>그래서 준비했습니다</vt:lpstr>
      <vt:lpstr>JupyterFlow를 소개합니다!</vt:lpstr>
      <vt:lpstr>JupyterFlow란?</vt:lpstr>
      <vt:lpstr>JupyterFlow와 함께라면</vt:lpstr>
      <vt:lpstr>JupyterFlow 전과 후</vt:lpstr>
      <vt:lpstr>JupyterFlow 전과 후</vt:lpstr>
      <vt:lpstr>JupyterFlow 데모</vt:lpstr>
      <vt:lpstr>어떤 원리야?</vt:lpstr>
      <vt:lpstr>Architecture</vt:lpstr>
      <vt:lpstr>각자의 역할</vt:lpstr>
      <vt:lpstr>개인적인 견해의 ML툴 비교</vt:lpstr>
      <vt:lpstr>ML툴 비교</vt:lpstr>
      <vt:lpstr>JupyterFlow 개선점</vt:lpstr>
      <vt:lpstr>근데 그거... 혹시</vt:lpstr>
      <vt:lpstr>네, 다 맞는 말입니다.</vt:lpstr>
      <vt:lpstr>칼 용도 &amp; 크기의 문제인 것 같습니다.</vt:lpstr>
      <vt:lpstr>JupyterFlow라는 칼의 용도는?</vt:lpstr>
      <vt:lpstr>발표 Wrap Up</vt:lpstr>
      <vt:lpstr>마무리</vt:lpstr>
      <vt:lpstr>발표의 자료가 된 글</vt:lpstr>
      <vt:lpstr>QnA</vt:lpstr>
      <vt:lpstr>MLOps가 하는 일이 무엇인지, 어떤 역량을 갖춰야하는지 궁금합니다.</vt:lpstr>
      <vt:lpstr>MLflow &amp; Ray는요?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</dc:title>
  <dc:creator>yoo hongkun</dc:creator>
  <cp:lastModifiedBy>yoo hongkun</cp:lastModifiedBy>
  <cp:revision>232</cp:revision>
  <dcterms:created xsi:type="dcterms:W3CDTF">2021-05-06T14:03:40Z</dcterms:created>
  <dcterms:modified xsi:type="dcterms:W3CDTF">2021-06-04T14:24:30Z</dcterms:modified>
</cp:coreProperties>
</file>