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86" r:id="rId4"/>
    <p:sldId id="269" r:id="rId5"/>
    <p:sldId id="292" r:id="rId6"/>
    <p:sldId id="293" r:id="rId7"/>
    <p:sldId id="294" r:id="rId8"/>
    <p:sldId id="297" r:id="rId9"/>
    <p:sldId id="296" r:id="rId10"/>
    <p:sldId id="283" r:id="rId11"/>
    <p:sldId id="298" r:id="rId12"/>
    <p:sldId id="302" r:id="rId13"/>
    <p:sldId id="287" r:id="rId14"/>
    <p:sldId id="300" r:id="rId15"/>
    <p:sldId id="303" r:id="rId16"/>
    <p:sldId id="305" r:id="rId17"/>
    <p:sldId id="304" r:id="rId18"/>
    <p:sldId id="288" r:id="rId19"/>
    <p:sldId id="301" r:id="rId20"/>
    <p:sldId id="281" r:id="rId21"/>
    <p:sldId id="29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17A"/>
    <a:srgbClr val="002E8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44" y="-78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3E76-8415-4965-B0CC-298C0CFA6758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7968" y="2844225"/>
            <a:ext cx="442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300" dirty="0" err="1" smtClean="0">
                <a:latin typeface="맑은 고딕" pitchFamily="50" charset="-127"/>
                <a:ea typeface="맑은 고딕" pitchFamily="50" charset="-127"/>
              </a:rPr>
              <a:t>캡스톤</a:t>
            </a:r>
            <a:r>
              <a:rPr lang="ko-KR" altLang="en-US" sz="3200" spc="300" dirty="0" smtClean="0">
                <a:latin typeface="맑은 고딕" pitchFamily="50" charset="-127"/>
                <a:ea typeface="맑은 고딕" pitchFamily="50" charset="-127"/>
              </a:rPr>
              <a:t> 최종발표</a:t>
            </a:r>
            <a:endParaRPr lang="ko-KR" altLang="en-US" sz="3200" spc="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E2446A-E9D9-42A3-AE3B-165802FE59D9}"/>
              </a:ext>
            </a:extLst>
          </p:cNvPr>
          <p:cNvSpPr txBox="1"/>
          <p:nvPr/>
        </p:nvSpPr>
        <p:spPr>
          <a:xfrm>
            <a:off x="3577013" y="4295998"/>
            <a:ext cx="19899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60155344 </a:t>
            </a:r>
            <a:r>
              <a:rPr lang="ko-KR" altLang="en-US" sz="1600" dirty="0" smtClean="0"/>
              <a:t>권혁진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60122419 </a:t>
            </a:r>
            <a:r>
              <a:rPr lang="ko-KR" altLang="en-US" sz="1600" dirty="0" smtClean="0"/>
              <a:t>박선국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60122433 </a:t>
            </a:r>
            <a:r>
              <a:rPr lang="ko-KR" altLang="en-US" sz="1600" dirty="0" smtClean="0"/>
              <a:t>신창용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60122493 </a:t>
            </a:r>
            <a:r>
              <a:rPr lang="ko-KR" altLang="en-US" sz="1600" dirty="0" smtClean="0"/>
              <a:t>홍광표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1340768"/>
            <a:ext cx="302433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빵한조각</a:t>
            </a:r>
          </a:p>
        </p:txBody>
      </p:sp>
    </p:spTree>
    <p:extLst>
      <p:ext uri="{BB962C8B-B14F-4D97-AF65-F5344CB8AC3E}">
        <p14:creationId xmlns:p14="http://schemas.microsoft.com/office/powerpoint/2010/main" val="32343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03648" y="3197919"/>
            <a:ext cx="6336704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개발 환경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03648" y="3161908"/>
            <a:ext cx="6336704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98983" y="1553631"/>
            <a:ext cx="3456384" cy="195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7200" b="1" spc="300" dirty="0">
              <a:solidFill>
                <a:srgbClr val="28517A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8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822680" y="206570"/>
            <a:ext cx="3970897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350903" y="206571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7502" y="604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60440" y="44705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smtClean="0">
                <a:latin typeface="맑은 고딕" pitchFamily="50" charset="-127"/>
                <a:ea typeface="맑은 고딕" pitchFamily="50" charset="-127"/>
              </a:rPr>
              <a:t>개발 환경</a:t>
            </a:r>
            <a:endParaRPr lang="ko-KR" altLang="en-US" sz="2400" b="1" spc="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9240" y="1996018"/>
            <a:ext cx="18165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카카오 </a:t>
            </a:r>
            <a:r>
              <a:rPr lang="en-US" altLang="ko-KR" err="1" smtClean="0"/>
              <a:t>api</a:t>
            </a:r>
            <a:r>
              <a:rPr lang="ko-KR" altLang="en-US" smtClean="0"/>
              <a:t> 서버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3" y="1126476"/>
            <a:ext cx="2090564" cy="2090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301054"/>
            <a:ext cx="2457450" cy="1866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90" y="4797152"/>
            <a:ext cx="3089920" cy="7261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091225"/>
            <a:ext cx="2535964" cy="168689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2068831" y="2092641"/>
            <a:ext cx="1209608" cy="12223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5400000">
            <a:off x="6491256" y="3767920"/>
            <a:ext cx="1495903" cy="13819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296564" y="2100986"/>
            <a:ext cx="836972" cy="11389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4066099" y="5099098"/>
            <a:ext cx="1209608" cy="12223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822680" y="206570"/>
            <a:ext cx="3970897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350903" y="206571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7502" y="604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60440" y="44705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smtClean="0">
                <a:latin typeface="맑은 고딕" pitchFamily="50" charset="-127"/>
                <a:ea typeface="맑은 고딕" pitchFamily="50" charset="-127"/>
              </a:rPr>
              <a:t>사용 언어</a:t>
            </a:r>
            <a:endParaRPr lang="ko-KR" altLang="en-US" sz="2400" b="1" spc="3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53" y="2708920"/>
            <a:ext cx="2857899" cy="15432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565" y="1257032"/>
            <a:ext cx="2143125" cy="2143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57" y="3870580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7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03648" y="3197919"/>
            <a:ext cx="6336704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모듈 설명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03648" y="3161908"/>
            <a:ext cx="6336704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98983" y="1553631"/>
            <a:ext cx="3456384" cy="195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 smtClean="0">
                <a:solidFill>
                  <a:srgbClr val="28517A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7200" b="1" spc="300" dirty="0">
              <a:solidFill>
                <a:srgbClr val="28517A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8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822680" y="206570"/>
            <a:ext cx="3970897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350903" y="206571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7502" y="604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60440" y="44705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smtClean="0">
                <a:latin typeface="맑은 고딕" pitchFamily="50" charset="-127"/>
                <a:ea typeface="맑은 고딕" pitchFamily="50" charset="-127"/>
              </a:rPr>
              <a:t>모듈 설명</a:t>
            </a:r>
            <a:endParaRPr lang="ko-KR" altLang="en-US" sz="2400" b="1" spc="3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850194"/>
              </p:ext>
            </p:extLst>
          </p:nvPr>
        </p:nvGraphicFramePr>
        <p:xfrm>
          <a:off x="348416" y="997786"/>
          <a:ext cx="8445160" cy="543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448"/>
                <a:gridCol w="5445712"/>
              </a:tblGrid>
              <a:tr h="126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모듈의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모듈의 역할</a:t>
                      </a:r>
                      <a:endParaRPr lang="ko-KR" altLang="en-US" dirty="0"/>
                    </a:p>
                  </a:txBody>
                  <a:tcPr/>
                </a:tc>
              </a:tr>
              <a:tr h="634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OneBread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50" dirty="0" smtClean="0">
                          <a:solidFill>
                            <a:srgbClr val="FF0000"/>
                          </a:solidFill>
                        </a:rPr>
                        <a:t>메인 프로그램</a:t>
                      </a:r>
                      <a:r>
                        <a:rPr lang="ko-KR" altLang="en-US" sz="1150" dirty="0" smtClean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150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US" altLang="ko-KR" sz="1150" dirty="0" smtClean="0"/>
                        <a:t> </a:t>
                      </a:r>
                      <a:r>
                        <a:rPr lang="ko-KR" altLang="en-US" sz="1150" dirty="0" smtClean="0"/>
                        <a:t>사용자에게 전체적인 </a:t>
                      </a:r>
                      <a:r>
                        <a:rPr lang="en-US" altLang="ko-KR" sz="1150" dirty="0" smtClean="0"/>
                        <a:t>UI</a:t>
                      </a:r>
                      <a:r>
                        <a:rPr lang="ko-KR" altLang="en-US" sz="1150" dirty="0" smtClean="0"/>
                        <a:t>를 제공하는 역할</a:t>
                      </a:r>
                      <a:r>
                        <a:rPr lang="en-US" altLang="ko-KR" sz="1150" dirty="0" smtClean="0"/>
                        <a:t>,</a:t>
                      </a:r>
                      <a:r>
                        <a:rPr lang="ko-KR" altLang="en-US" sz="1150" dirty="0" smtClean="0"/>
                        <a:t> 사용자로부터 입력 받은 내용을 이용해서 다른 모듈을 호출하고</a:t>
                      </a:r>
                      <a:r>
                        <a:rPr lang="en-US" altLang="ko-KR" sz="1150" dirty="0" smtClean="0"/>
                        <a:t>, </a:t>
                      </a:r>
                      <a:r>
                        <a:rPr lang="ko-KR" altLang="en-US" sz="1150" dirty="0" smtClean="0"/>
                        <a:t>각 모듈로 부터 가져온 정보를 사용자에게 보여줄 메시지인 </a:t>
                      </a:r>
                      <a:r>
                        <a:rPr lang="en-US" altLang="ko-KR" sz="1150" dirty="0" smtClean="0"/>
                        <a:t>JSON </a:t>
                      </a:r>
                      <a:r>
                        <a:rPr lang="ko-KR" altLang="en-US" sz="1150" dirty="0" smtClean="0"/>
                        <a:t>형식으로</a:t>
                      </a:r>
                      <a:r>
                        <a:rPr lang="ko-KR" altLang="en-US" sz="1150" baseline="0" dirty="0" smtClean="0"/>
                        <a:t> 만든다</a:t>
                      </a:r>
                      <a:r>
                        <a:rPr lang="en-US" altLang="ko-KR" sz="1150" baseline="0" dirty="0" smtClean="0"/>
                        <a:t>.</a:t>
                      </a:r>
                      <a:endParaRPr lang="ko-KR" altLang="en-US" sz="1150" dirty="0"/>
                    </a:p>
                  </a:txBody>
                  <a:tcPr/>
                </a:tc>
              </a:tr>
              <a:tr h="634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NaturalLanguageProcessor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50" dirty="0" smtClean="0"/>
                        <a:t>자연어 처리 모듈이다</a:t>
                      </a:r>
                      <a:r>
                        <a:rPr lang="en-US" altLang="ko-KR" sz="1150" dirty="0" smtClean="0"/>
                        <a:t>. </a:t>
                      </a:r>
                      <a:r>
                        <a:rPr lang="ko-KR" altLang="en-US" sz="1150" dirty="0" smtClean="0"/>
                        <a:t>사용자로부터 입력 받은 내용을 이용해서 </a:t>
                      </a:r>
                      <a:r>
                        <a:rPr lang="ko-KR" altLang="en-US" sz="1150" dirty="0" smtClean="0">
                          <a:solidFill>
                            <a:srgbClr val="FF0000"/>
                          </a:solidFill>
                        </a:rPr>
                        <a:t>특정한 키워드</a:t>
                      </a:r>
                      <a:r>
                        <a:rPr lang="ko-KR" altLang="en-US" sz="1150" dirty="0" smtClean="0"/>
                        <a:t>가 있는지 확인하고</a:t>
                      </a:r>
                      <a:r>
                        <a:rPr lang="en-US" altLang="ko-KR" sz="1150" dirty="0" smtClean="0"/>
                        <a:t>, </a:t>
                      </a:r>
                      <a:r>
                        <a:rPr lang="ko-KR" altLang="en-US" sz="1150" dirty="0" smtClean="0"/>
                        <a:t>그 키워드에 따라 알맞은 응답을 하기 위해 입력 받은 내용을 정제한다</a:t>
                      </a:r>
                      <a:r>
                        <a:rPr lang="en-US" altLang="ko-KR" sz="1150" dirty="0" smtClean="0"/>
                        <a:t>.</a:t>
                      </a:r>
                      <a:endParaRPr lang="ko-KR" altLang="en-US" sz="1150" dirty="0"/>
                    </a:p>
                  </a:txBody>
                  <a:tcPr/>
                </a:tc>
              </a:tr>
              <a:tr h="634116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WeatherProcessor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50" dirty="0" smtClean="0"/>
                        <a:t>서울의 </a:t>
                      </a:r>
                      <a:r>
                        <a:rPr lang="ko-KR" altLang="en-US" sz="1150" dirty="0" smtClean="0">
                          <a:solidFill>
                            <a:srgbClr val="FF0000"/>
                          </a:solidFill>
                        </a:rPr>
                        <a:t>미세먼지</a:t>
                      </a:r>
                      <a:r>
                        <a:rPr lang="en-US" altLang="ko-KR" sz="1150" dirty="0" smtClean="0"/>
                        <a:t>, </a:t>
                      </a:r>
                      <a:r>
                        <a:rPr lang="ko-KR" altLang="en-US" sz="1150" dirty="0" smtClean="0">
                          <a:solidFill>
                            <a:srgbClr val="FF0000"/>
                          </a:solidFill>
                        </a:rPr>
                        <a:t>날씨</a:t>
                      </a:r>
                      <a:r>
                        <a:rPr lang="ko-KR" altLang="en-US" sz="1150" baseline="0" dirty="0" smtClean="0"/>
                        <a:t> 데이터 조회에 사용하는 모듈이다</a:t>
                      </a:r>
                      <a:r>
                        <a:rPr lang="en-US" altLang="ko-KR" sz="1150" baseline="0" dirty="0" smtClean="0"/>
                        <a:t>. </a:t>
                      </a:r>
                      <a:r>
                        <a:rPr lang="ko-KR" altLang="en-US" sz="1150" baseline="0" dirty="0" smtClean="0"/>
                        <a:t>사용자가 입력한 </a:t>
                      </a:r>
                      <a:r>
                        <a:rPr lang="ko-KR" altLang="en-US" sz="1150" baseline="0" dirty="0" err="1" smtClean="0"/>
                        <a:t>지역명을</a:t>
                      </a:r>
                      <a:r>
                        <a:rPr lang="ko-KR" altLang="en-US" sz="1150" baseline="0" dirty="0" smtClean="0"/>
                        <a:t> 이용하여 미세먼지</a:t>
                      </a:r>
                      <a:r>
                        <a:rPr lang="en-US" altLang="ko-KR" sz="1150" baseline="0" dirty="0" smtClean="0"/>
                        <a:t>, </a:t>
                      </a:r>
                      <a:r>
                        <a:rPr lang="ko-KR" altLang="en-US" sz="1150" baseline="0" dirty="0" smtClean="0"/>
                        <a:t>날씨 데이터를 </a:t>
                      </a:r>
                      <a:r>
                        <a:rPr lang="en-US" altLang="ko-KR" sz="1150" baseline="0" dirty="0" smtClean="0"/>
                        <a:t>XML </a:t>
                      </a:r>
                      <a:r>
                        <a:rPr lang="ko-KR" altLang="en-US" sz="1150" baseline="0" dirty="0" smtClean="0"/>
                        <a:t>형식으로 호출한다</a:t>
                      </a:r>
                      <a:r>
                        <a:rPr lang="en-US" altLang="ko-KR" sz="115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150" baseline="0" dirty="0" smtClean="0"/>
                        <a:t>ex) </a:t>
                      </a:r>
                      <a:r>
                        <a:rPr lang="ko-KR" altLang="en-US" sz="1150" baseline="0" dirty="0" smtClean="0"/>
                        <a:t>강남 날씨</a:t>
                      </a:r>
                      <a:endParaRPr lang="ko-KR" altLang="en-US" sz="1150" dirty="0"/>
                    </a:p>
                  </a:txBody>
                  <a:tcPr/>
                </a:tc>
              </a:tr>
              <a:tr h="634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BusStationProcessor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50" dirty="0" smtClean="0"/>
                        <a:t>서울의 </a:t>
                      </a:r>
                      <a:r>
                        <a:rPr lang="ko-KR" altLang="en-US" sz="1150" dirty="0" smtClean="0">
                          <a:solidFill>
                            <a:srgbClr val="FF0000"/>
                          </a:solidFill>
                        </a:rPr>
                        <a:t>버스 정류장</a:t>
                      </a:r>
                      <a:r>
                        <a:rPr lang="ko-KR" altLang="en-US" sz="1150" dirty="0" smtClean="0"/>
                        <a:t> 데이터 조회에 사용하는 모듈이다</a:t>
                      </a:r>
                      <a:r>
                        <a:rPr lang="en-US" altLang="ko-KR" sz="1150" dirty="0" smtClean="0"/>
                        <a:t>. </a:t>
                      </a:r>
                      <a:r>
                        <a:rPr lang="ko-KR" altLang="en-US" sz="1150" dirty="0" smtClean="0"/>
                        <a:t>사용자가 입력한 </a:t>
                      </a:r>
                      <a:r>
                        <a:rPr lang="ko-KR" altLang="en-US" sz="1150" dirty="0" err="1" smtClean="0"/>
                        <a:t>지역명을</a:t>
                      </a:r>
                      <a:r>
                        <a:rPr lang="ko-KR" altLang="en-US" sz="1150" dirty="0" smtClean="0"/>
                        <a:t> 이용하여 버스 정류장 데이터를 </a:t>
                      </a:r>
                      <a:r>
                        <a:rPr lang="en-US" altLang="ko-KR" sz="1150" dirty="0" smtClean="0"/>
                        <a:t>XML </a:t>
                      </a:r>
                      <a:r>
                        <a:rPr lang="ko-KR" altLang="en-US" sz="1150" dirty="0" smtClean="0"/>
                        <a:t>형식으로 호출한다</a:t>
                      </a:r>
                      <a:r>
                        <a:rPr lang="en-US" altLang="ko-KR" sz="11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150" dirty="0" smtClean="0"/>
                        <a:t>ex) </a:t>
                      </a:r>
                      <a:r>
                        <a:rPr lang="ko-KR" altLang="en-US" sz="1150" dirty="0" smtClean="0"/>
                        <a:t>서초동 버스</a:t>
                      </a:r>
                      <a:endParaRPr lang="ko-KR" altLang="en-US" sz="1150" dirty="0"/>
                    </a:p>
                  </a:txBody>
                  <a:tcPr/>
                </a:tc>
              </a:tr>
              <a:tr h="634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BusProcessor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50" dirty="0" smtClean="0"/>
                        <a:t>위의 </a:t>
                      </a:r>
                      <a:r>
                        <a:rPr lang="en-US" altLang="ko-KR" sz="1150" dirty="0" err="1" smtClean="0"/>
                        <a:t>BusStationProcessor</a:t>
                      </a:r>
                      <a:r>
                        <a:rPr lang="en-US" altLang="ko-KR" sz="1150" dirty="0" smtClean="0"/>
                        <a:t> </a:t>
                      </a:r>
                      <a:r>
                        <a:rPr lang="ko-KR" altLang="en-US" sz="1150" dirty="0" smtClean="0"/>
                        <a:t>모듈을 통해 가져온 버스 정류장 데이터를 이용하여 </a:t>
                      </a:r>
                      <a:r>
                        <a:rPr lang="ko-KR" altLang="en-US" sz="1150" dirty="0" smtClean="0">
                          <a:solidFill>
                            <a:srgbClr val="FF0000"/>
                          </a:solidFill>
                        </a:rPr>
                        <a:t>버스</a:t>
                      </a:r>
                      <a:r>
                        <a:rPr lang="ko-KR" altLang="en-US" sz="1150" dirty="0" smtClean="0"/>
                        <a:t> 데이터 조회에 사용하는 모듈이다</a:t>
                      </a:r>
                      <a:r>
                        <a:rPr lang="en-US" altLang="ko-KR" sz="1150" dirty="0" smtClean="0"/>
                        <a:t>.</a:t>
                      </a:r>
                      <a:endParaRPr lang="ko-KR" altLang="en-US" sz="1150" dirty="0"/>
                    </a:p>
                  </a:txBody>
                  <a:tcPr/>
                </a:tc>
              </a:tr>
              <a:tr h="634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SubwayStationProcessor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50" dirty="0" smtClean="0"/>
                        <a:t>서울의 </a:t>
                      </a:r>
                      <a:r>
                        <a:rPr lang="ko-KR" altLang="en-US" sz="1150" dirty="0" smtClean="0">
                          <a:solidFill>
                            <a:srgbClr val="FF0000"/>
                          </a:solidFill>
                        </a:rPr>
                        <a:t>지하철역</a:t>
                      </a:r>
                      <a:r>
                        <a:rPr lang="ko-KR" altLang="en-US" sz="1150" dirty="0" smtClean="0"/>
                        <a:t> 데이터 조회에 사용하는 모듈이다</a:t>
                      </a:r>
                      <a:r>
                        <a:rPr lang="en-US" altLang="ko-KR" sz="1150" dirty="0" smtClean="0"/>
                        <a:t>. </a:t>
                      </a:r>
                      <a:r>
                        <a:rPr lang="ko-KR" altLang="en-US" sz="1150" dirty="0" smtClean="0"/>
                        <a:t>사용자가 입력한 지하철역명을 이용하여 지하철역 데이터를 </a:t>
                      </a:r>
                      <a:r>
                        <a:rPr lang="en-US" altLang="ko-KR" sz="1150" dirty="0" smtClean="0"/>
                        <a:t>XML </a:t>
                      </a:r>
                      <a:r>
                        <a:rPr lang="ko-KR" altLang="en-US" sz="1150" dirty="0" smtClean="0"/>
                        <a:t>형식으로 호출한다</a:t>
                      </a:r>
                      <a:r>
                        <a:rPr lang="en-US" altLang="ko-KR" sz="11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150" dirty="0" smtClean="0"/>
                        <a:t>ex) </a:t>
                      </a:r>
                      <a:r>
                        <a:rPr lang="ko-KR" altLang="en-US" sz="1150" dirty="0" err="1" smtClean="0"/>
                        <a:t>사당역</a:t>
                      </a:r>
                      <a:r>
                        <a:rPr lang="ko-KR" altLang="en-US" sz="1150" dirty="0" smtClean="0"/>
                        <a:t> 지하철</a:t>
                      </a:r>
                      <a:endParaRPr lang="ko-KR" altLang="en-US" sz="1150" dirty="0"/>
                    </a:p>
                  </a:txBody>
                  <a:tcPr/>
                </a:tc>
              </a:tr>
              <a:tr h="634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SubwayProcessor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50" dirty="0" smtClean="0"/>
                        <a:t>위의 </a:t>
                      </a:r>
                      <a:r>
                        <a:rPr lang="en-US" altLang="ko-KR" sz="1150" dirty="0" err="1" smtClean="0"/>
                        <a:t>SubwayStationProcessor</a:t>
                      </a:r>
                      <a:r>
                        <a:rPr lang="en-US" altLang="ko-KR" sz="1150" baseline="0" dirty="0" smtClean="0"/>
                        <a:t> </a:t>
                      </a:r>
                      <a:r>
                        <a:rPr lang="ko-KR" altLang="en-US" sz="1150" baseline="0" dirty="0" smtClean="0"/>
                        <a:t>모듈을 통해 가져온 </a:t>
                      </a:r>
                      <a:r>
                        <a:rPr lang="ko-KR" altLang="en-US" sz="1150" dirty="0" smtClean="0"/>
                        <a:t>지하철역 데이터를 이용하여 </a:t>
                      </a:r>
                      <a:r>
                        <a:rPr lang="ko-KR" altLang="en-US" sz="1150" dirty="0" smtClean="0">
                          <a:solidFill>
                            <a:srgbClr val="FF0000"/>
                          </a:solidFill>
                        </a:rPr>
                        <a:t>지하철</a:t>
                      </a:r>
                      <a:r>
                        <a:rPr lang="ko-KR" altLang="en-US" sz="1150" dirty="0" smtClean="0"/>
                        <a:t> 데이터 조회에 사용하는 모듈이다</a:t>
                      </a:r>
                      <a:r>
                        <a:rPr lang="en-US" altLang="ko-KR" sz="1150" dirty="0" smtClean="0"/>
                        <a:t>.</a:t>
                      </a:r>
                      <a:endParaRPr lang="ko-KR" altLang="en-US" sz="1150" dirty="0"/>
                    </a:p>
                  </a:txBody>
                  <a:tcPr/>
                </a:tc>
              </a:tr>
              <a:tr h="634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SubwayArrivalInformation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50" dirty="0" smtClean="0">
                          <a:solidFill>
                            <a:schemeClr val="tx1"/>
                          </a:solidFill>
                        </a:rPr>
                        <a:t>위의 </a:t>
                      </a:r>
                      <a:r>
                        <a:rPr lang="en-US" altLang="ko-KR" sz="1150" dirty="0" err="1" smtClean="0">
                          <a:solidFill>
                            <a:schemeClr val="tx1"/>
                          </a:solidFill>
                        </a:rPr>
                        <a:t>SubwayProcessor</a:t>
                      </a:r>
                      <a:r>
                        <a:rPr lang="en-US" altLang="ko-KR" sz="11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50" dirty="0" smtClean="0">
                          <a:solidFill>
                            <a:schemeClr val="tx1"/>
                          </a:solidFill>
                        </a:rPr>
                        <a:t>모듈을 통해 가져온</a:t>
                      </a:r>
                      <a:r>
                        <a:rPr lang="en-US" altLang="ko-KR" sz="11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50" dirty="0" smtClean="0">
                          <a:solidFill>
                            <a:srgbClr val="FF0000"/>
                          </a:solidFill>
                        </a:rPr>
                        <a:t>지하철의 도착 정보</a:t>
                      </a:r>
                      <a:r>
                        <a:rPr lang="ko-KR" altLang="en-US" sz="1150" dirty="0" smtClean="0"/>
                        <a:t>를 저장하기 위해 사용하는 모듈이다</a:t>
                      </a:r>
                      <a:r>
                        <a:rPr lang="en-US" altLang="ko-KR" sz="1150" dirty="0" smtClean="0"/>
                        <a:t>.</a:t>
                      </a:r>
                      <a:endParaRPr lang="ko-KR" altLang="en-US" sz="11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꺾인 연결선 35"/>
          <p:cNvCxnSpPr>
            <a:stCxn id="7" idx="3"/>
            <a:endCxn id="14" idx="1"/>
          </p:cNvCxnSpPr>
          <p:nvPr/>
        </p:nvCxnSpPr>
        <p:spPr>
          <a:xfrm>
            <a:off x="1710252" y="3481260"/>
            <a:ext cx="773516" cy="1059218"/>
          </a:xfrm>
          <a:prstGeom prst="bentConnector3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7" idx="3"/>
            <a:endCxn id="13" idx="1"/>
          </p:cNvCxnSpPr>
          <p:nvPr/>
        </p:nvCxnSpPr>
        <p:spPr>
          <a:xfrm>
            <a:off x="1710252" y="3481260"/>
            <a:ext cx="773516" cy="339138"/>
          </a:xfrm>
          <a:prstGeom prst="bentConnector3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7" idx="3"/>
            <a:endCxn id="12" idx="1"/>
          </p:cNvCxnSpPr>
          <p:nvPr/>
        </p:nvCxnSpPr>
        <p:spPr>
          <a:xfrm flipV="1">
            <a:off x="1710252" y="3124671"/>
            <a:ext cx="773516" cy="356589"/>
          </a:xfrm>
          <a:prstGeom prst="bentConnector3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7" idx="3"/>
            <a:endCxn id="9" idx="1"/>
          </p:cNvCxnSpPr>
          <p:nvPr/>
        </p:nvCxnSpPr>
        <p:spPr>
          <a:xfrm flipV="1">
            <a:off x="1710252" y="2389530"/>
            <a:ext cx="773516" cy="1091730"/>
          </a:xfrm>
          <a:prstGeom prst="bentConnector3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7" idx="3"/>
            <a:endCxn id="8" idx="1"/>
          </p:cNvCxnSpPr>
          <p:nvPr/>
        </p:nvCxnSpPr>
        <p:spPr>
          <a:xfrm flipV="1">
            <a:off x="1710252" y="1669450"/>
            <a:ext cx="773516" cy="1811810"/>
          </a:xfrm>
          <a:prstGeom prst="bentConnector3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 flipV="1">
            <a:off x="4822680" y="206570"/>
            <a:ext cx="3970897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350903" y="206571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7502" y="604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60440" y="44705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smtClean="0">
                <a:latin typeface="맑은 고딕" pitchFamily="50" charset="-127"/>
                <a:ea typeface="맑은 고딕" pitchFamily="50" charset="-127"/>
              </a:rPr>
              <a:t>클래스 다이어그램</a:t>
            </a:r>
            <a:endParaRPr lang="ko-KR" altLang="en-US" sz="2400" b="1" spc="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919" y="3296594"/>
            <a:ext cx="121533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OneBread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83768" y="1484784"/>
            <a:ext cx="29706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NaturalLanguageProcessor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3768" y="2204864"/>
            <a:ext cx="20589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WeatherProcessor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3768" y="2940005"/>
            <a:ext cx="22749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BusStationProcessor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3768" y="3635732"/>
            <a:ext cx="155036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BusProcessor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83768" y="4355812"/>
            <a:ext cx="270772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SubwayStationProcessor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83768" y="5085184"/>
            <a:ext cx="19831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SubwayProcessor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44498" y="5085184"/>
            <a:ext cx="285995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SubwayArrivalInformation</a:t>
            </a:r>
            <a:endParaRPr lang="en-US" altLang="ko-KR" dirty="0" smtClean="0"/>
          </a:p>
        </p:txBody>
      </p:sp>
      <p:cxnSp>
        <p:nvCxnSpPr>
          <p:cNvPr id="46" name="직선 화살표 연결선 45"/>
          <p:cNvCxnSpPr>
            <a:stCxn id="15" idx="3"/>
            <a:endCxn id="16" idx="1"/>
          </p:cNvCxnSpPr>
          <p:nvPr/>
        </p:nvCxnSpPr>
        <p:spPr>
          <a:xfrm>
            <a:off x="4466940" y="5269850"/>
            <a:ext cx="127755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7" idx="3"/>
            <a:endCxn id="15" idx="1"/>
          </p:cNvCxnSpPr>
          <p:nvPr/>
        </p:nvCxnSpPr>
        <p:spPr>
          <a:xfrm>
            <a:off x="1710252" y="3481260"/>
            <a:ext cx="773516" cy="1788590"/>
          </a:xfrm>
          <a:prstGeom prst="bentConnector3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6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꺾인 연결선 35"/>
          <p:cNvCxnSpPr>
            <a:stCxn id="7" idx="3"/>
            <a:endCxn id="14" idx="1"/>
          </p:cNvCxnSpPr>
          <p:nvPr/>
        </p:nvCxnSpPr>
        <p:spPr>
          <a:xfrm>
            <a:off x="1710252" y="3481260"/>
            <a:ext cx="773516" cy="1059218"/>
          </a:xfrm>
          <a:prstGeom prst="bentConnector3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7" idx="3"/>
            <a:endCxn id="13" idx="1"/>
          </p:cNvCxnSpPr>
          <p:nvPr/>
        </p:nvCxnSpPr>
        <p:spPr>
          <a:xfrm>
            <a:off x="1710252" y="3481260"/>
            <a:ext cx="773516" cy="339138"/>
          </a:xfrm>
          <a:prstGeom prst="bentConnector3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7" idx="3"/>
            <a:endCxn id="12" idx="1"/>
          </p:cNvCxnSpPr>
          <p:nvPr/>
        </p:nvCxnSpPr>
        <p:spPr>
          <a:xfrm flipV="1">
            <a:off x="1710252" y="3124671"/>
            <a:ext cx="773516" cy="356589"/>
          </a:xfrm>
          <a:prstGeom prst="bentConnector3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7" idx="3"/>
            <a:endCxn id="9" idx="1"/>
          </p:cNvCxnSpPr>
          <p:nvPr/>
        </p:nvCxnSpPr>
        <p:spPr>
          <a:xfrm flipV="1">
            <a:off x="1710252" y="2389530"/>
            <a:ext cx="773516" cy="1091730"/>
          </a:xfrm>
          <a:prstGeom prst="bentConnector3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7" idx="3"/>
            <a:endCxn id="8" idx="1"/>
          </p:cNvCxnSpPr>
          <p:nvPr/>
        </p:nvCxnSpPr>
        <p:spPr>
          <a:xfrm flipV="1">
            <a:off x="1710252" y="1669450"/>
            <a:ext cx="773516" cy="1811810"/>
          </a:xfrm>
          <a:prstGeom prst="bentConnector3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 flipV="1">
            <a:off x="4822680" y="206570"/>
            <a:ext cx="3970897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350903" y="206571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7502" y="604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60440" y="44705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smtClean="0">
                <a:latin typeface="맑은 고딕" pitchFamily="50" charset="-127"/>
                <a:ea typeface="맑은 고딕" pitchFamily="50" charset="-127"/>
              </a:rPr>
              <a:t>자료구조</a:t>
            </a:r>
            <a:endParaRPr lang="ko-KR" altLang="en-US" sz="2400" b="1" spc="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919" y="3296594"/>
            <a:ext cx="121533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OneBread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83768" y="1484784"/>
            <a:ext cx="29706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NaturalLanguageProcessor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3768" y="2204864"/>
            <a:ext cx="20589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WeatherProcessor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3768" y="2940005"/>
            <a:ext cx="22749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BusStationProcessor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3768" y="3635732"/>
            <a:ext cx="155036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BusProcessor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83768" y="4355812"/>
            <a:ext cx="270772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SubwayStationProcessor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83768" y="5085184"/>
            <a:ext cx="19831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SubwayProcessor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44498" y="5085184"/>
            <a:ext cx="285995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SubwayArrivalInformation</a:t>
            </a:r>
            <a:endParaRPr lang="en-US" altLang="ko-KR" dirty="0" smtClean="0"/>
          </a:p>
        </p:txBody>
      </p:sp>
      <p:cxnSp>
        <p:nvCxnSpPr>
          <p:cNvPr id="46" name="직선 화살표 연결선 45"/>
          <p:cNvCxnSpPr>
            <a:stCxn id="15" idx="3"/>
            <a:endCxn id="16" idx="1"/>
          </p:cNvCxnSpPr>
          <p:nvPr/>
        </p:nvCxnSpPr>
        <p:spPr>
          <a:xfrm>
            <a:off x="4466940" y="5269850"/>
            <a:ext cx="127755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7" idx="3"/>
            <a:endCxn id="15" idx="1"/>
          </p:cNvCxnSpPr>
          <p:nvPr/>
        </p:nvCxnSpPr>
        <p:spPr>
          <a:xfrm>
            <a:off x="1710252" y="3481260"/>
            <a:ext cx="773516" cy="1788590"/>
          </a:xfrm>
          <a:prstGeom prst="bentConnector3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56501" y="2940005"/>
            <a:ext cx="108074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57522" y="1480306"/>
            <a:ext cx="108074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92080" y="4355812"/>
            <a:ext cx="108074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83768" y="5517232"/>
            <a:ext cx="108074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75767" y="5517232"/>
            <a:ext cx="11737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HashMap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4919" y="3717032"/>
            <a:ext cx="108074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ArrayList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822680" y="206570"/>
            <a:ext cx="3970897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350903" y="206571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7502" y="604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4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60440" y="44705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2400" b="1" spc="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584" y="1697370"/>
            <a:ext cx="16514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사용자의 입력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48999" y="2708920"/>
            <a:ext cx="142058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자연어 처리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6457" y="3851756"/>
            <a:ext cx="173316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날씨 모듈 호출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21681" y="3851756"/>
            <a:ext cx="173316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버스 모듈 호출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77291" y="3851756"/>
            <a:ext cx="19639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지하철 모듈 호출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31041" y="5075892"/>
            <a:ext cx="26564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결과를 사용자에게 전달</a:t>
            </a:r>
            <a:endParaRPr lang="ko-KR" altLang="en-US" dirty="0"/>
          </a:p>
        </p:txBody>
      </p:sp>
      <p:cxnSp>
        <p:nvCxnSpPr>
          <p:cNvPr id="24" name="꺾인 연결선 23"/>
          <p:cNvCxnSpPr>
            <a:stCxn id="15" idx="2"/>
            <a:endCxn id="16" idx="0"/>
          </p:cNvCxnSpPr>
          <p:nvPr/>
        </p:nvCxnSpPr>
        <p:spPr>
          <a:xfrm rot="5400000">
            <a:off x="2674414" y="1966880"/>
            <a:ext cx="773504" cy="2996249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5" idx="2"/>
            <a:endCxn id="17" idx="0"/>
          </p:cNvCxnSpPr>
          <p:nvPr/>
        </p:nvCxnSpPr>
        <p:spPr>
          <a:xfrm rot="16200000" flipH="1">
            <a:off x="5637025" y="2000516"/>
            <a:ext cx="773504" cy="2928975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5" idx="2"/>
            <a:endCxn id="18" idx="0"/>
          </p:cNvCxnSpPr>
          <p:nvPr/>
        </p:nvCxnSpPr>
        <p:spPr>
          <a:xfrm>
            <a:off x="4559290" y="3078252"/>
            <a:ext cx="1" cy="7735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2"/>
            <a:endCxn id="15" idx="0"/>
          </p:cNvCxnSpPr>
          <p:nvPr/>
        </p:nvCxnSpPr>
        <p:spPr>
          <a:xfrm flipH="1">
            <a:off x="4559290" y="2066702"/>
            <a:ext cx="1" cy="6422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8" idx="2"/>
            <a:endCxn id="19" idx="0"/>
          </p:cNvCxnSpPr>
          <p:nvPr/>
        </p:nvCxnSpPr>
        <p:spPr>
          <a:xfrm flipH="1">
            <a:off x="4559289" y="4221088"/>
            <a:ext cx="2" cy="8548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6" idx="2"/>
            <a:endCxn id="19" idx="0"/>
          </p:cNvCxnSpPr>
          <p:nvPr/>
        </p:nvCxnSpPr>
        <p:spPr>
          <a:xfrm rot="16200000" flipH="1">
            <a:off x="2633763" y="3150366"/>
            <a:ext cx="854804" cy="2996248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7" idx="2"/>
            <a:endCxn id="19" idx="0"/>
          </p:cNvCxnSpPr>
          <p:nvPr/>
        </p:nvCxnSpPr>
        <p:spPr>
          <a:xfrm rot="5400000">
            <a:off x="5596375" y="3184002"/>
            <a:ext cx="854804" cy="2928976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03648" y="3197919"/>
            <a:ext cx="6336704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사용법 및 시연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03648" y="3161908"/>
            <a:ext cx="6336704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98983" y="1553631"/>
            <a:ext cx="3456384" cy="195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 smtClean="0">
                <a:solidFill>
                  <a:srgbClr val="28517A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7200" b="1" spc="300" dirty="0">
              <a:solidFill>
                <a:srgbClr val="28517A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1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822680" y="206570"/>
            <a:ext cx="3970897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350903" y="206571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7502" y="604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60440" y="44705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smtClean="0">
                <a:latin typeface="맑은 고딕" pitchFamily="50" charset="-127"/>
                <a:ea typeface="맑은 고딕" pitchFamily="50" charset="-127"/>
              </a:rPr>
              <a:t>사용법 및 시연</a:t>
            </a:r>
            <a:endParaRPr lang="ko-KR" altLang="en-US" sz="2400" b="1" spc="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903" y="1043444"/>
            <a:ext cx="84426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① </a:t>
            </a:r>
            <a:r>
              <a:rPr lang="ko-KR" altLang="en-US" sz="2000" dirty="0" smtClean="0"/>
              <a:t>날씨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ex) </a:t>
            </a:r>
            <a:r>
              <a:rPr lang="ko-KR" altLang="en-US" sz="2000" dirty="0" smtClean="0"/>
              <a:t>강남 날씨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신림동 날씨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② </a:t>
            </a:r>
            <a:r>
              <a:rPr lang="ko-KR" altLang="en-US" sz="2000" dirty="0" smtClean="0"/>
              <a:t>버스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ex) </a:t>
            </a:r>
            <a:r>
              <a:rPr lang="ko-KR" altLang="en-US" sz="2000" dirty="0" smtClean="0"/>
              <a:t>서초동 버스</a:t>
            </a:r>
            <a:r>
              <a:rPr lang="en-US" altLang="ko-KR" sz="2000" dirty="0" smtClean="0"/>
              <a:t>, 22579 </a:t>
            </a:r>
            <a:r>
              <a:rPr lang="ko-KR" altLang="en-US" sz="2000" dirty="0" smtClean="0"/>
              <a:t>정류장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ko-KR" altLang="en-US" sz="2000" dirty="0" smtClean="0"/>
              <a:t>③ </a:t>
            </a:r>
            <a:r>
              <a:rPr lang="ko-KR" altLang="en-US" sz="2000" dirty="0" smtClean="0"/>
              <a:t>지하철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ex) </a:t>
            </a:r>
            <a:r>
              <a:rPr lang="ko-KR" altLang="en-US" sz="2000" dirty="0" err="1" smtClean="0"/>
              <a:t>사당역</a:t>
            </a:r>
            <a:r>
              <a:rPr lang="ko-KR" altLang="en-US" sz="2000" dirty="0" smtClean="0"/>
              <a:t> 지하철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사당역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호선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709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64193" y="2132856"/>
            <a:ext cx="3997972" cy="26185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</a:rPr>
              <a:t>프로젝트 소개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</a:rPr>
              <a:t>개발 환경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</a:rPr>
              <a:t>모듈 설명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사용법 및 시연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3907" y="2096845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43808" y="1221327"/>
            <a:ext cx="3456384" cy="11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000" b="1" spc="300" dirty="0">
                <a:solidFill>
                  <a:srgbClr val="28517A"/>
                </a:solidFill>
                <a:latin typeface="+mj-ea"/>
                <a:ea typeface="+mj-ea"/>
              </a:rPr>
              <a:t>INDEX</a:t>
            </a:r>
            <a:endParaRPr lang="ko-KR" altLang="en-US" sz="4000" b="1" spc="300" dirty="0">
              <a:solidFill>
                <a:srgbClr val="28517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01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5DAE91E-7B5A-4640-BC86-D3ACF3DA6FEF}"/>
              </a:ext>
            </a:extLst>
          </p:cNvPr>
          <p:cNvSpPr/>
          <p:nvPr/>
        </p:nvSpPr>
        <p:spPr>
          <a:xfrm>
            <a:off x="2564193" y="2132856"/>
            <a:ext cx="3997972" cy="26185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5400" dirty="0" smtClean="0">
                <a:solidFill>
                  <a:schemeClr val="bg1"/>
                </a:solidFill>
              </a:rPr>
              <a:t>!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7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5DAE91E-7B5A-4640-BC86-D3ACF3DA6FEF}"/>
              </a:ext>
            </a:extLst>
          </p:cNvPr>
          <p:cNvSpPr/>
          <p:nvPr/>
        </p:nvSpPr>
        <p:spPr>
          <a:xfrm>
            <a:off x="2564193" y="2132856"/>
            <a:ext cx="3997972" cy="26185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</a:rPr>
              <a:t>Q  &amp;  A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03648" y="3197919"/>
            <a:ext cx="6336704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프로젝트 소개</a:t>
            </a:r>
            <a:endParaRPr lang="ko-KR" altLang="en-US" sz="3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03648" y="3161908"/>
            <a:ext cx="6336704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98983" y="1553631"/>
            <a:ext cx="3456384" cy="195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 smtClean="0">
                <a:solidFill>
                  <a:srgbClr val="28517A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7200" b="1" spc="300" dirty="0">
              <a:solidFill>
                <a:srgbClr val="28517A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8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822680" y="206570"/>
            <a:ext cx="3970897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350903" y="206571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7502" y="604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60440" y="44705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smtClean="0">
                <a:latin typeface="맑은 고딕" pitchFamily="50" charset="-127"/>
                <a:ea typeface="맑은 고딕" pitchFamily="50" charset="-127"/>
              </a:rPr>
              <a:t>프로젝트 배경</a:t>
            </a:r>
            <a:endParaRPr lang="ko-KR" altLang="en-US" sz="2400" b="1" spc="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903" y="1043444"/>
            <a:ext cx="84426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▶ </a:t>
            </a:r>
            <a:r>
              <a:rPr lang="en-US" altLang="ko-KR" sz="2000" dirty="0" smtClean="0"/>
              <a:t>2015</a:t>
            </a:r>
            <a:r>
              <a:rPr lang="ko-KR" altLang="en-US" sz="2000" dirty="0" smtClean="0"/>
              <a:t>년을 기점으로 메시지 애플리케이션이 </a:t>
            </a:r>
            <a:r>
              <a:rPr lang="ko-KR" altLang="en-US" sz="2000" dirty="0" err="1" smtClean="0"/>
              <a:t>소셜</a:t>
            </a:r>
            <a:r>
              <a:rPr lang="ko-KR" altLang="en-US" sz="2000" dirty="0" smtClean="0"/>
              <a:t> 네트워킹 </a:t>
            </a:r>
            <a:r>
              <a:rPr lang="ko-KR" altLang="en-US" sz="2000" dirty="0" err="1" smtClean="0"/>
              <a:t>애플리케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이션의</a:t>
            </a:r>
            <a:r>
              <a:rPr lang="ko-KR" altLang="en-US" sz="2000" dirty="0" smtClean="0"/>
              <a:t> 사용량 추월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▶ 시간이 흐르면서 </a:t>
            </a:r>
            <a:r>
              <a:rPr lang="ko-KR" altLang="en-US" sz="2000" dirty="0" err="1" smtClean="0"/>
              <a:t>페이스북</a:t>
            </a:r>
            <a:r>
              <a:rPr lang="ko-KR" altLang="en-US" sz="2000" dirty="0" smtClean="0"/>
              <a:t> 같은 </a:t>
            </a:r>
            <a:r>
              <a:rPr lang="ko-KR" altLang="en-US" sz="2000" dirty="0" err="1" smtClean="0"/>
              <a:t>소셜</a:t>
            </a:r>
            <a:r>
              <a:rPr lang="ko-KR" altLang="en-US" sz="2000" dirty="0" smtClean="0"/>
              <a:t> 네트워킹 서비스보다 </a:t>
            </a:r>
            <a:r>
              <a:rPr lang="ko-KR" altLang="en-US" sz="2000" dirty="0" err="1" smtClean="0"/>
              <a:t>카카오톡</a:t>
            </a:r>
            <a:endParaRPr lang="en-US" altLang="ko-KR" sz="2000" dirty="0" smtClean="0"/>
          </a:p>
          <a:p>
            <a:r>
              <a:rPr lang="ko-KR" altLang="en-US" sz="2000" dirty="0" smtClean="0"/>
              <a:t>   같은 메시지 애플리케이</a:t>
            </a:r>
            <a:r>
              <a:rPr lang="ko-KR" altLang="en-US" sz="2000" dirty="0"/>
              <a:t>션</a:t>
            </a:r>
            <a:r>
              <a:rPr lang="ko-KR" altLang="en-US" sz="2000" dirty="0" smtClean="0"/>
              <a:t>에 사람들이 더 많은 시간을 사용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▶ 실시간 채팅 방식 선호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79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822680" y="206570"/>
            <a:ext cx="3970897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350903" y="206571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7502" y="604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0440" y="44705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smtClean="0"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ko-KR" altLang="en-US" sz="2400" b="1" spc="3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 descr="C:\Users\ICUNIX\Desktop\캡스톤\날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03" y="1340768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CUNIX\Desktop\캡스톤\버스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431" y="1052736"/>
            <a:ext cx="241443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ICUNIX\Desktop\캡스톤\지하철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605" y="1342988"/>
            <a:ext cx="1725972" cy="172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ICUNIX\Desktop\캡스톤\플러스친구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136" y="4509120"/>
            <a:ext cx="3553730" cy="187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오른쪽 화살표 9"/>
          <p:cNvSpPr/>
          <p:nvPr/>
        </p:nvSpPr>
        <p:spPr>
          <a:xfrm rot="3269224">
            <a:off x="1800579" y="3712208"/>
            <a:ext cx="1603976" cy="14154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3750257" y="3645026"/>
            <a:ext cx="1440161" cy="14401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7297209">
            <a:off x="5805547" y="3704706"/>
            <a:ext cx="1603976" cy="14154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74768" y="5125940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하나의 인터페이스로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통합 서비스 제공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1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822680" y="206570"/>
            <a:ext cx="3970897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350903" y="206571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7502" y="604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60440" y="44705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smtClean="0">
                <a:latin typeface="맑은 고딕" pitchFamily="50" charset="-127"/>
                <a:ea typeface="맑은 고딕" pitchFamily="50" charset="-127"/>
              </a:rPr>
              <a:t>프로젝트 목적</a:t>
            </a:r>
            <a:endParaRPr lang="ko-KR" altLang="en-US" sz="2400" b="1" spc="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903" y="1043444"/>
            <a:ext cx="84426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① 젊은 연령대가 선호하는 단순함과 </a:t>
            </a:r>
            <a:r>
              <a:rPr lang="ko-KR" altLang="en-US" sz="2000" dirty="0" err="1" smtClean="0"/>
              <a:t>즉시성</a:t>
            </a:r>
            <a:r>
              <a:rPr lang="ko-KR" altLang="en-US" sz="2000" dirty="0" smtClean="0"/>
              <a:t> 확보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② 쌍방향 상호작용을 통해 </a:t>
            </a:r>
            <a:r>
              <a:rPr lang="ko-KR" altLang="en-US" sz="2000" dirty="0" err="1" smtClean="0"/>
              <a:t>단방향</a:t>
            </a:r>
            <a:r>
              <a:rPr lang="ko-KR" altLang="en-US" sz="2000" dirty="0" smtClean="0"/>
              <a:t> 채널보다 효과적인 커뮤니케이션 제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공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ko-KR" altLang="en-US" sz="2000" dirty="0" smtClean="0"/>
              <a:t>③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서비스를 이용한 편리성 제공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ko-KR" sz="2000" dirty="0" smtClean="0"/>
              <a:t>④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하나의 인터페이스를 사용하여 여러 애플리케이션 사용으로 인한 불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편함 제거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ko-KR" sz="2000" dirty="0" smtClean="0"/>
              <a:t>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대화형 인터페이스를 통해 편의성 제공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⑥ 버튼을 이용한 간편하고 정확한 조작 제공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034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822680" y="206570"/>
            <a:ext cx="3970897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350903" y="206571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7502" y="604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4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60440" y="44705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smtClean="0">
                <a:latin typeface="맑은 고딕" pitchFamily="50" charset="-127"/>
                <a:ea typeface="맑은 고딕" pitchFamily="50" charset="-127"/>
              </a:rPr>
              <a:t>사용자 요구사항</a:t>
            </a:r>
            <a:endParaRPr lang="ko-KR" altLang="en-US" sz="2400" b="1" spc="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903" y="1043444"/>
            <a:ext cx="84426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① 간단한 유저 인터페이스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② 사용자 입력에 대한 즉각적 반응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ko-KR" altLang="en-US" sz="2000" dirty="0" smtClean="0"/>
              <a:t>③ 오류가 발생하는 경우 해결 방안을 사용자에게 제시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ko-KR" sz="2000" dirty="0" smtClean="0"/>
              <a:t>④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예상 범위를 벗어나는 질문을 하는 경우 올바른 방향으로 유도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ko-KR" sz="2000" dirty="0" smtClean="0"/>
              <a:t>⑤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카카오톡을</a:t>
            </a:r>
            <a:r>
              <a:rPr lang="ko-KR" altLang="en-US" sz="2000" dirty="0" smtClean="0"/>
              <a:t> 사용할 수 있는 디바이스에서는 안정된 네트워크 하에서</a:t>
            </a:r>
            <a:endParaRPr lang="en-US" altLang="ko-KR" sz="2000" dirty="0" smtClean="0"/>
          </a:p>
          <a:p>
            <a:r>
              <a:rPr lang="ko-KR" altLang="en-US" sz="2000" dirty="0" smtClean="0"/>
              <a:t>   언제든 이용 가능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25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822680" y="206570"/>
            <a:ext cx="3970897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350903" y="206571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7502" y="604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60440" y="44705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smtClean="0">
                <a:latin typeface="맑은 고딕" pitchFamily="50" charset="-127"/>
                <a:ea typeface="맑은 고딕" pitchFamily="50" charset="-127"/>
              </a:rPr>
              <a:t>현실적 제한조건</a:t>
            </a:r>
            <a:endParaRPr lang="ko-KR" altLang="en-US" sz="2400" b="1" spc="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903" y="1043444"/>
            <a:ext cx="84426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챗봇은</a:t>
            </a:r>
            <a:r>
              <a:rPr lang="ko-KR" altLang="en-US" sz="2000" dirty="0" smtClean="0"/>
              <a:t> 사용자의 입력에 따라 자연어 처리를 통해 사용자에게 알맞은 응답을 하게 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사용자가 요구하는 정보는 같지만 그것을 대화로 표현하는 방식은 다르다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e</a:t>
            </a:r>
            <a:r>
              <a:rPr lang="en-US" altLang="ko-KR" sz="2000" dirty="0" smtClean="0"/>
              <a:t>x) </a:t>
            </a:r>
            <a:r>
              <a:rPr lang="ko-KR" altLang="en-US" sz="2000" dirty="0" err="1" smtClean="0"/>
              <a:t>학교전화</a:t>
            </a:r>
            <a:r>
              <a:rPr lang="en-US" altLang="ko-KR" sz="2000" dirty="0"/>
              <a:t> → </a:t>
            </a:r>
            <a:r>
              <a:rPr lang="ko-KR" altLang="en-US" sz="2000" dirty="0" err="1" smtClean="0"/>
              <a:t>학교전화</a:t>
            </a:r>
            <a:endParaRPr lang="en-US" altLang="ko-KR" sz="2000" dirty="0"/>
          </a:p>
          <a:p>
            <a:r>
              <a:rPr lang="en-US" altLang="ko-KR" sz="2000" dirty="0" smtClean="0"/>
              <a:t>    </a:t>
            </a:r>
            <a:r>
              <a:rPr lang="ko-KR" altLang="en-US" sz="2000" dirty="0" err="1" smtClean="0"/>
              <a:t>ㅎㄱㅈㅎ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→ </a:t>
            </a:r>
            <a:r>
              <a:rPr lang="ko-KR" altLang="en-US" sz="2000" dirty="0" err="1" smtClean="0"/>
              <a:t>학교전화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반대로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사용자가 요구하는 정보는 다르지만 그것을 대화로 표현하는 방식은 같을 수도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e</a:t>
            </a:r>
            <a:r>
              <a:rPr lang="en-US" altLang="ko-KR" sz="2000" dirty="0" smtClean="0"/>
              <a:t>x) </a:t>
            </a:r>
            <a:r>
              <a:rPr lang="ko-KR" altLang="en-US" sz="2000" dirty="0" err="1" smtClean="0"/>
              <a:t>ㅎㄱㅈㅎ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→ </a:t>
            </a:r>
            <a:r>
              <a:rPr lang="ko-KR" altLang="en-US" sz="2000" dirty="0" err="1" smtClean="0"/>
              <a:t>학교전화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ㅎㄱㅈㅎ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→ </a:t>
            </a:r>
            <a:r>
              <a:rPr lang="ko-KR" altLang="en-US" sz="2000" dirty="0" err="1" smtClean="0"/>
              <a:t>학과전화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따라서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단기간에 개발을 하기 위해 사용자로부터 </a:t>
            </a:r>
            <a:r>
              <a:rPr lang="ko-KR" altLang="en-US" sz="2000" dirty="0" smtClean="0">
                <a:solidFill>
                  <a:srgbClr val="FF0000"/>
                </a:solidFill>
              </a:rPr>
              <a:t>특정 키워드를 요구</a:t>
            </a:r>
            <a:r>
              <a:rPr lang="ko-KR" altLang="en-US" sz="2000" dirty="0" smtClean="0"/>
              <a:t>하고 그 키워드에 따른 응답을 구현한다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15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822680" y="206570"/>
            <a:ext cx="3970897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350903" y="206571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7502" y="604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6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60440" y="44705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smtClean="0">
                <a:latin typeface="맑은 고딕" pitchFamily="50" charset="-127"/>
                <a:ea typeface="맑은 고딕" pitchFamily="50" charset="-127"/>
              </a:rPr>
              <a:t>개발 일정</a:t>
            </a:r>
            <a:endParaRPr lang="ko-KR" altLang="en-US" sz="2400" b="1" spc="3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393288"/>
              </p:ext>
            </p:extLst>
          </p:nvPr>
        </p:nvGraphicFramePr>
        <p:xfrm>
          <a:off x="350903" y="1103484"/>
          <a:ext cx="8442684" cy="5349852"/>
        </p:xfrm>
        <a:graphic>
          <a:graphicData uri="http://schemas.openxmlformats.org/drawingml/2006/table">
            <a:tbl>
              <a:tblPr/>
              <a:tblGrid>
                <a:gridCol w="476681">
                  <a:extLst>
                    <a:ext uri="{9D8B030D-6E8A-4147-A177-3AD203B41FA5}">
                      <a16:colId xmlns:a16="http://schemas.microsoft.com/office/drawing/2014/main" xmlns="" val="95007031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4062398808"/>
                    </a:ext>
                  </a:extLst>
                </a:gridCol>
                <a:gridCol w="421761">
                  <a:extLst>
                    <a:ext uri="{9D8B030D-6E8A-4147-A177-3AD203B41FA5}">
                      <a16:colId xmlns:a16="http://schemas.microsoft.com/office/drawing/2014/main" xmlns="" val="2202610717"/>
                    </a:ext>
                  </a:extLst>
                </a:gridCol>
                <a:gridCol w="421761">
                  <a:extLst>
                    <a:ext uri="{9D8B030D-6E8A-4147-A177-3AD203B41FA5}">
                      <a16:colId xmlns:a16="http://schemas.microsoft.com/office/drawing/2014/main" xmlns="" val="98355514"/>
                    </a:ext>
                  </a:extLst>
                </a:gridCol>
                <a:gridCol w="421761">
                  <a:extLst>
                    <a:ext uri="{9D8B030D-6E8A-4147-A177-3AD203B41FA5}">
                      <a16:colId xmlns:a16="http://schemas.microsoft.com/office/drawing/2014/main" xmlns="" val="1787180176"/>
                    </a:ext>
                  </a:extLst>
                </a:gridCol>
                <a:gridCol w="421761">
                  <a:extLst>
                    <a:ext uri="{9D8B030D-6E8A-4147-A177-3AD203B41FA5}">
                      <a16:colId xmlns:a16="http://schemas.microsoft.com/office/drawing/2014/main" xmlns="" val="1288610130"/>
                    </a:ext>
                  </a:extLst>
                </a:gridCol>
                <a:gridCol w="421761">
                  <a:extLst>
                    <a:ext uri="{9D8B030D-6E8A-4147-A177-3AD203B41FA5}">
                      <a16:colId xmlns:a16="http://schemas.microsoft.com/office/drawing/2014/main" xmlns="" val="3126587423"/>
                    </a:ext>
                  </a:extLst>
                </a:gridCol>
                <a:gridCol w="421761">
                  <a:extLst>
                    <a:ext uri="{9D8B030D-6E8A-4147-A177-3AD203B41FA5}">
                      <a16:colId xmlns:a16="http://schemas.microsoft.com/office/drawing/2014/main" xmlns="" val="1947589873"/>
                    </a:ext>
                  </a:extLst>
                </a:gridCol>
                <a:gridCol w="421761">
                  <a:extLst>
                    <a:ext uri="{9D8B030D-6E8A-4147-A177-3AD203B41FA5}">
                      <a16:colId xmlns:a16="http://schemas.microsoft.com/office/drawing/2014/main" xmlns="" val="4046161854"/>
                    </a:ext>
                  </a:extLst>
                </a:gridCol>
                <a:gridCol w="421761">
                  <a:extLst>
                    <a:ext uri="{9D8B030D-6E8A-4147-A177-3AD203B41FA5}">
                      <a16:colId xmlns:a16="http://schemas.microsoft.com/office/drawing/2014/main" xmlns="" val="2203243413"/>
                    </a:ext>
                  </a:extLst>
                </a:gridCol>
                <a:gridCol w="421761">
                  <a:extLst>
                    <a:ext uri="{9D8B030D-6E8A-4147-A177-3AD203B41FA5}">
                      <a16:colId xmlns:a16="http://schemas.microsoft.com/office/drawing/2014/main" xmlns="" val="753673035"/>
                    </a:ext>
                  </a:extLst>
                </a:gridCol>
                <a:gridCol w="421761">
                  <a:extLst>
                    <a:ext uri="{9D8B030D-6E8A-4147-A177-3AD203B41FA5}">
                      <a16:colId xmlns:a16="http://schemas.microsoft.com/office/drawing/2014/main" xmlns="" val="988637985"/>
                    </a:ext>
                  </a:extLst>
                </a:gridCol>
                <a:gridCol w="421761">
                  <a:extLst>
                    <a:ext uri="{9D8B030D-6E8A-4147-A177-3AD203B41FA5}">
                      <a16:colId xmlns:a16="http://schemas.microsoft.com/office/drawing/2014/main" xmlns="" val="829860286"/>
                    </a:ext>
                  </a:extLst>
                </a:gridCol>
                <a:gridCol w="421761">
                  <a:extLst>
                    <a:ext uri="{9D8B030D-6E8A-4147-A177-3AD203B41FA5}">
                      <a16:colId xmlns:a16="http://schemas.microsoft.com/office/drawing/2014/main" xmlns="" val="368212787"/>
                    </a:ext>
                  </a:extLst>
                </a:gridCol>
                <a:gridCol w="421761">
                  <a:extLst>
                    <a:ext uri="{9D8B030D-6E8A-4147-A177-3AD203B41FA5}">
                      <a16:colId xmlns:a16="http://schemas.microsoft.com/office/drawing/2014/main" xmlns="" val="961095528"/>
                    </a:ext>
                  </a:extLst>
                </a:gridCol>
                <a:gridCol w="421761">
                  <a:extLst>
                    <a:ext uri="{9D8B030D-6E8A-4147-A177-3AD203B41FA5}">
                      <a16:colId xmlns:a16="http://schemas.microsoft.com/office/drawing/2014/main" xmlns="" val="1790467006"/>
                    </a:ext>
                  </a:extLst>
                </a:gridCol>
                <a:gridCol w="693197">
                  <a:extLst>
                    <a:ext uri="{9D8B030D-6E8A-4147-A177-3AD203B41FA5}">
                      <a16:colId xmlns:a16="http://schemas.microsoft.com/office/drawing/2014/main" xmlns="" val="654858964"/>
                    </a:ext>
                  </a:extLst>
                </a:gridCol>
              </a:tblGrid>
              <a:tr h="36116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8666977"/>
                  </a:ext>
                </a:extLst>
              </a:tr>
              <a:tr h="576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8157231"/>
                  </a:ext>
                </a:extLst>
              </a:tr>
              <a:tr h="4011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 목표 설정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2106841"/>
                  </a:ext>
                </a:extLst>
              </a:tr>
              <a:tr h="4011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사전 지식 습득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42257799"/>
                  </a:ext>
                </a:extLst>
              </a:tr>
              <a:tr h="4011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개발 환경 분석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34768904"/>
                  </a:ext>
                </a:extLst>
              </a:tr>
              <a:tr h="4011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연동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5103788"/>
                  </a:ext>
                </a:extLst>
              </a:tr>
              <a:tr h="4011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인터페이스 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0182587"/>
                  </a:ext>
                </a:extLst>
              </a:tr>
              <a:tr h="4011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기능 추가 및 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6660513"/>
                  </a:ext>
                </a:extLst>
              </a:tr>
              <a:tr h="4011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최종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47899472"/>
                  </a:ext>
                </a:extLst>
              </a:tr>
              <a:tr h="4011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시연 준비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0562075"/>
                  </a:ext>
                </a:extLst>
              </a:tr>
              <a:tr h="4011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최종 보고서 제작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497975"/>
                  </a:ext>
                </a:extLst>
              </a:tr>
              <a:tr h="4011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최종 발표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17296439"/>
                  </a:ext>
                </a:extLst>
              </a:tr>
              <a:tr h="4011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최종 보고서 제출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6906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5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541</Words>
  <Application>Microsoft Office PowerPoint</Application>
  <PresentationFormat>화면 슬라이드 쇼(4:3)</PresentationFormat>
  <Paragraphs>203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박선국박선국</cp:lastModifiedBy>
  <cp:revision>160</cp:revision>
  <dcterms:created xsi:type="dcterms:W3CDTF">2015-04-15T04:21:45Z</dcterms:created>
  <dcterms:modified xsi:type="dcterms:W3CDTF">2018-06-01T09:50:06Z</dcterms:modified>
</cp:coreProperties>
</file>