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8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p>
            <a:r>
              <a:rPr lang="en-US" altLang="zh-CN"/>
              <a:t>prometheus</a:t>
            </a:r>
            <a:br>
              <a:rPr lang="en-US" altLang="zh-CN"/>
            </a:br>
            <a:r>
              <a:rPr lang="en-US" altLang="zh-CN"/>
              <a:t>洪磊</a:t>
            </a:r>
            <a:endParaRPr lang="en-US" altLang="zh-C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en-US"/>
              <a:t>方案分析</a:t>
            </a:r>
            <a:endParaRPr lang="en-US" altLang="en-US"/>
          </a:p>
        </p:txBody>
      </p:sp>
      <p:sp>
        <p:nvSpPr>
          <p:cNvPr id="3" name="文本框 2"/>
          <p:cNvSpPr txBox="1"/>
          <p:nvPr/>
        </p:nvSpPr>
        <p:spPr>
          <a:xfrm>
            <a:off x="840740" y="1381125"/>
            <a:ext cx="7521575" cy="5354320"/>
          </a:xfrm>
          <a:prstGeom prst="rect">
            <a:avLst/>
          </a:prstGeom>
          <a:noFill/>
        </p:spPr>
        <p:txBody>
          <a:bodyPr wrap="square" rtlCol="0">
            <a:spAutoFit/>
          </a:bodyPr>
          <a:p>
            <a:r>
              <a:rPr lang="en-US" altLang="zh-CN"/>
              <a:t>方案1： </a:t>
            </a:r>
            <a:endParaRPr lang="en-US" altLang="zh-CN"/>
          </a:p>
          <a:p>
            <a:r>
              <a:rPr lang="en-US" altLang="zh-CN"/>
              <a:t>  和管理面共用</a:t>
            </a:r>
            <a:r>
              <a:rPr lang="en-US" altLang="zh-CN">
                <a:sym typeface="+mn-ea"/>
              </a:rPr>
              <a:t>prometheus</a:t>
            </a:r>
            <a:r>
              <a:rPr lang="en-US" altLang="en-US">
                <a:sym typeface="+mn-ea"/>
              </a:rPr>
              <a:t>-server</a:t>
            </a:r>
            <a:endParaRPr lang="en-US" altLang="zh-CN"/>
          </a:p>
          <a:p>
            <a:pPr indent="0">
              <a:buFont typeface="Wingdings" charset="0"/>
              <a:buNone/>
            </a:pPr>
            <a:r>
              <a:rPr lang="en-US" altLang="zh-CN"/>
              <a:t>优点：</a:t>
            </a:r>
            <a:endParaRPr lang="en-US" altLang="zh-CN"/>
          </a:p>
          <a:p>
            <a:pPr marL="285750" indent="-285750">
              <a:buFont typeface="Wingdings" charset="0"/>
              <a:buChar char=""/>
            </a:pPr>
            <a:r>
              <a:rPr lang="en-US" altLang="zh-CN"/>
              <a:t>可以利用自动发现的机制。</a:t>
            </a:r>
            <a:endParaRPr lang="en-US" altLang="zh-CN"/>
          </a:p>
          <a:p>
            <a:pPr marL="285750" indent="-285750">
              <a:buFont typeface="Wingdings" charset="0"/>
              <a:buChar char=""/>
            </a:pPr>
            <a:r>
              <a:rPr lang="en-US" altLang="zh-CN"/>
              <a:t>配置简单，可以提前确定好认证方式，一次部署即可。</a:t>
            </a:r>
            <a:endParaRPr lang="en-US" altLang="zh-CN"/>
          </a:p>
          <a:p>
            <a:pPr indent="0">
              <a:buFont typeface="Wingdings" charset="0"/>
              <a:buNone/>
            </a:pPr>
            <a:r>
              <a:rPr lang="en-US" altLang="zh-CN"/>
              <a:t>缺点：</a:t>
            </a:r>
            <a:endParaRPr lang="en-US" altLang="zh-CN"/>
          </a:p>
          <a:p>
            <a:pPr marL="285750" indent="-285750">
              <a:buFont typeface="Wingdings" charset="0"/>
              <a:buChar char=""/>
            </a:pPr>
            <a:r>
              <a:rPr lang="en-US" altLang="zh-CN"/>
              <a:t>由于一类资源属于同一个joe，所以同一类资源（Pod/Service/Endpoint）需要采用用同样的认证，</a:t>
            </a:r>
            <a:endParaRPr lang="en-US" altLang="zh-CN"/>
          </a:p>
          <a:p>
            <a:pPr indent="0">
              <a:buFont typeface="Wingdings" charset="0"/>
              <a:buNone/>
            </a:pPr>
            <a:r>
              <a:rPr lang="en-US" altLang="zh-CN"/>
              <a:t>方案1实现例子：</a:t>
            </a:r>
            <a:endParaRPr lang="en-US" altLang="zh-CN"/>
          </a:p>
          <a:p>
            <a:pPr indent="0">
              <a:buFont typeface="Wingdings" charset="0"/>
              <a:buNone/>
            </a:pPr>
            <a:r>
              <a:rPr lang="en-US" altLang="zh-CN"/>
              <a:t>https://gitlab.oneitfarm.com/hl/exporter-controller</a:t>
            </a:r>
            <a:endParaRPr lang="en-US" altLang="zh-CN"/>
          </a:p>
          <a:p>
            <a:pPr indent="0">
              <a:buFont typeface="Wingdings" charset="0"/>
              <a:buNone/>
            </a:pPr>
            <a:endParaRPr lang="en-US" altLang="zh-CN"/>
          </a:p>
          <a:p>
            <a:pPr indent="0">
              <a:buFont typeface="Wingdings" charset="0"/>
              <a:buNone/>
            </a:pPr>
            <a:endParaRPr lang="en-US" altLang="zh-CN"/>
          </a:p>
          <a:p>
            <a:pPr indent="0">
              <a:buFont typeface="Wingdings" charset="0"/>
              <a:buNone/>
            </a:pPr>
            <a:r>
              <a:rPr lang="en-US" altLang="zh-CN">
                <a:sym typeface="+mn-ea"/>
              </a:rPr>
              <a:t>方案</a:t>
            </a:r>
            <a:r>
              <a:rPr lang="en-US" altLang="en-US">
                <a:sym typeface="+mn-ea"/>
              </a:rPr>
              <a:t>2</a:t>
            </a:r>
            <a:r>
              <a:rPr lang="en-US" altLang="zh-CN">
                <a:sym typeface="+mn-ea"/>
              </a:rPr>
              <a:t>： </a:t>
            </a:r>
            <a:endParaRPr lang="en-US" altLang="zh-CN"/>
          </a:p>
          <a:p>
            <a:pPr indent="0">
              <a:buFont typeface="Wingdings" charset="0"/>
              <a:buNone/>
            </a:pPr>
            <a:r>
              <a:rPr lang="en-US" altLang="zh-CN">
                <a:sym typeface="+mn-ea"/>
              </a:rPr>
              <a:t>  </a:t>
            </a:r>
            <a:r>
              <a:rPr lang="en-US" altLang="en-US">
                <a:sym typeface="+mn-ea"/>
              </a:rPr>
              <a:t>单独建一个业务用</a:t>
            </a:r>
            <a:r>
              <a:rPr lang="en-US" altLang="zh-CN">
                <a:sym typeface="+mn-ea"/>
              </a:rPr>
              <a:t>prometheus</a:t>
            </a:r>
            <a:r>
              <a:rPr lang="en-US" altLang="en-US">
                <a:sym typeface="+mn-ea"/>
              </a:rPr>
              <a:t>-server</a:t>
            </a:r>
            <a:endParaRPr lang="en-US" altLang="zh-CN"/>
          </a:p>
          <a:p>
            <a:pPr indent="0">
              <a:buFont typeface="Wingdings" charset="0"/>
              <a:buNone/>
            </a:pPr>
            <a:r>
              <a:rPr lang="en-US" altLang="zh-CN">
                <a:sym typeface="+mn-ea"/>
              </a:rPr>
              <a:t>优点：</a:t>
            </a:r>
            <a:endParaRPr lang="en-US" altLang="zh-CN"/>
          </a:p>
          <a:p>
            <a:pPr marL="285750" indent="-285750">
              <a:buFont typeface="Wingdings" charset="0"/>
              <a:buChar char=""/>
            </a:pPr>
            <a:r>
              <a:rPr lang="en-US" altLang="en-US">
                <a:sym typeface="+mn-ea"/>
              </a:rPr>
              <a:t>可以定制化配置job配置</a:t>
            </a:r>
            <a:r>
              <a:rPr lang="en-US" altLang="zh-CN">
                <a:sym typeface="+mn-ea"/>
              </a:rPr>
              <a:t>。</a:t>
            </a:r>
            <a:endParaRPr lang="en-US" altLang="zh-CN"/>
          </a:p>
          <a:p>
            <a:pPr indent="0">
              <a:buFont typeface="Wingdings" charset="0"/>
              <a:buNone/>
            </a:pPr>
            <a:r>
              <a:rPr lang="en-US" altLang="zh-CN">
                <a:sym typeface="+mn-ea"/>
              </a:rPr>
              <a:t>缺点：</a:t>
            </a:r>
            <a:endParaRPr lang="en-US" altLang="zh-CN"/>
          </a:p>
          <a:p>
            <a:pPr marL="285750" indent="-285750">
              <a:buFont typeface="Wingdings" charset="0"/>
              <a:buChar char=""/>
            </a:pPr>
            <a:r>
              <a:rPr lang="en-US" altLang="zh-CN"/>
              <a:t>需要动态修改</a:t>
            </a:r>
            <a:r>
              <a:rPr lang="en-US" altLang="zh-CN">
                <a:sym typeface="+mn-ea"/>
              </a:rPr>
              <a:t>prometheus</a:t>
            </a:r>
            <a:r>
              <a:rPr lang="en-US" altLang="en-US">
                <a:sym typeface="+mn-ea"/>
              </a:rPr>
              <a:t>-server配置，增加了复杂度</a:t>
            </a:r>
            <a:endParaRPr lang="en-US" altLang="en-US">
              <a:sym typeface="+mn-ea"/>
            </a:endParaRPr>
          </a:p>
          <a:p>
            <a:pPr marL="285750" indent="-285750">
              <a:buFont typeface="Wingdings" charset="0"/>
              <a:buChar char=""/>
            </a:pPr>
            <a:r>
              <a:rPr lang="en-US" altLang="en-US">
                <a:sym typeface="+mn-ea"/>
              </a:rPr>
              <a:t>随着pod数量增加，配置量也会增加，会造成拍错成本上升</a:t>
            </a:r>
            <a:endParaRPr lang="en-US" altLang="en-US">
              <a:sym typeface="+mn-e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en-US"/>
              <a:t>思考</a:t>
            </a:r>
            <a:endParaRPr lang="en-US" altLang="en-US"/>
          </a:p>
        </p:txBody>
      </p:sp>
      <p:sp>
        <p:nvSpPr>
          <p:cNvPr id="3" name="文本框 2"/>
          <p:cNvSpPr txBox="1"/>
          <p:nvPr/>
        </p:nvSpPr>
        <p:spPr>
          <a:xfrm>
            <a:off x="840740" y="1529715"/>
            <a:ext cx="7521575" cy="1476375"/>
          </a:xfrm>
          <a:prstGeom prst="rect">
            <a:avLst/>
          </a:prstGeom>
          <a:noFill/>
        </p:spPr>
        <p:txBody>
          <a:bodyPr wrap="square" rtlCol="0">
            <a:spAutoFit/>
          </a:bodyPr>
          <a:p>
            <a:r>
              <a:rPr lang="en-US" altLang="en-US">
                <a:sym typeface="+mn-ea"/>
              </a:rPr>
              <a:t>对prometheus拉取采用认证的初衷是安全考虑？</a:t>
            </a:r>
            <a:endParaRPr lang="en-US" altLang="en-US">
              <a:sym typeface="+mn-ea"/>
            </a:endParaRPr>
          </a:p>
          <a:p>
            <a:endParaRPr lang="en-US" altLang="en-US">
              <a:sym typeface="+mn-ea"/>
            </a:endParaRPr>
          </a:p>
          <a:p>
            <a:r>
              <a:rPr lang="en-US" altLang="en-US">
                <a:sym typeface="+mn-ea"/>
              </a:rPr>
              <a:t>可以利用网络策略来达到租户隔离的效果。</a:t>
            </a:r>
            <a:endParaRPr lang="en-US" altLang="en-US">
              <a:sym typeface="+mn-ea"/>
            </a:endParaRPr>
          </a:p>
          <a:p>
            <a:endParaRPr lang="en-US" altLang="en-US">
              <a:sym typeface="+mn-ea"/>
            </a:endParaRPr>
          </a:p>
          <a:p>
            <a:endParaRPr lang="en-US" altLang="en-US">
              <a:sym typeface="+mn-ea"/>
            </a:endParaRPr>
          </a:p>
        </p:txBody>
      </p:sp>
      <p:pic>
        <p:nvPicPr>
          <p:cNvPr id="6" name="图片 5" descr="exporter-crd-Page-2"/>
          <p:cNvPicPr>
            <a:picLocks noChangeAspect="1"/>
          </p:cNvPicPr>
          <p:nvPr/>
        </p:nvPicPr>
        <p:blipFill>
          <a:blip r:embed="rId1"/>
          <a:stretch>
            <a:fillRect/>
          </a:stretch>
        </p:blipFill>
        <p:spPr>
          <a:xfrm>
            <a:off x="3136900" y="2623185"/>
            <a:ext cx="4029075" cy="383857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PromQL-</a:t>
            </a:r>
            <a:r>
              <a:rPr lang="zh-CN" altLang="en-US">
                <a:sym typeface="+mn-ea"/>
              </a:rPr>
              <a:t>表达式语言数据类型</a:t>
            </a:r>
            <a:endParaRPr lang="en-US" altLang="zh-CN"/>
          </a:p>
        </p:txBody>
      </p:sp>
      <p:sp>
        <p:nvSpPr>
          <p:cNvPr id="3" name="内容占位符 2"/>
          <p:cNvSpPr>
            <a:spLocks noGrp="1"/>
          </p:cNvSpPr>
          <p:nvPr>
            <p:ph idx="1"/>
          </p:nvPr>
        </p:nvSpPr>
        <p:spPr/>
        <p:txBody>
          <a:bodyPr>
            <a:normAutofit fontScale="80000"/>
          </a:bodyPr>
          <a:p>
            <a:r>
              <a:rPr lang="zh-CN" altLang="en-US"/>
              <a:t>在 Prometheus 的表达式语言中，表达式或子表达式包括以下四种类型之一：</a:t>
            </a:r>
            <a:endParaRPr lang="zh-CN" altLang="en-US"/>
          </a:p>
          <a:p>
            <a:pPr marL="457200" indent="-457200">
              <a:buFont typeface="+mj-lt"/>
              <a:buAutoNum type="arabicPeriod"/>
            </a:pPr>
            <a:r>
              <a:rPr lang="zh-CN" altLang="en-US"/>
              <a:t>瞬时向量（Instant vector） - 一组时间序列，每个时间序列包含单个样本，它们共享相同的时间戳。也就是说，表达式的返回值中只会包含该时间序列中的最新的一个样本值。而相应的这样的表达式称之为瞬时向量表达式。</a:t>
            </a:r>
            <a:endParaRPr lang="zh-CN" altLang="en-US"/>
          </a:p>
          <a:p>
            <a:pPr marL="457200" indent="-457200">
              <a:buFont typeface="+mj-lt"/>
              <a:buAutoNum type="arabicPeriod"/>
            </a:pPr>
            <a:r>
              <a:rPr lang="zh-CN" altLang="en-US"/>
              <a:t>区间向量（Range vector） - 一组时间序列，每个时间序列包含一段时间范围内的样本数据。</a:t>
            </a:r>
            <a:endParaRPr lang="zh-CN" altLang="en-US"/>
          </a:p>
          <a:p>
            <a:pPr marL="457200" indent="-457200">
              <a:buFont typeface="+mj-lt"/>
              <a:buAutoNum type="arabicPeriod"/>
            </a:pPr>
            <a:r>
              <a:rPr lang="zh-CN" altLang="en-US"/>
              <a:t>标量（Scalar） - 一个浮点型的数据值。</a:t>
            </a:r>
            <a:endParaRPr lang="zh-CN" altLang="en-US"/>
          </a:p>
          <a:p>
            <a:pPr marL="457200" indent="-457200">
              <a:buFont typeface="+mj-lt"/>
              <a:buAutoNum type="arabicPeriod"/>
            </a:pPr>
            <a:r>
              <a:rPr lang="zh-CN" altLang="en-US"/>
              <a:t>字符串（String） - 一个简单的字符串值。</a:t>
            </a:r>
            <a:endParaRPr lang="zh-CN" altLang="en-US"/>
          </a:p>
          <a:p>
            <a:pPr marL="457200" indent="-457200">
              <a:buFont typeface="+mj-lt"/>
              <a:buAutoNum type="arabicPeriod"/>
            </a:pPr>
            <a:endParaRPr lang="zh-CN" altLang="en-US"/>
          </a:p>
          <a:p>
            <a:pPr marL="0" indent="0">
              <a:buFont typeface="+mj-lt"/>
              <a:buNone/>
            </a:pPr>
            <a:r>
              <a:rPr lang="en-US" altLang="zh-CN"/>
              <a:t>注意：瞬时向量表达式返回的数据类型是唯一可以直接绘制成图表的数据类型。</a:t>
            </a:r>
            <a:endParaRPr lang="en-US" altLang="zh-CN"/>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PromQL-</a:t>
            </a:r>
            <a:r>
              <a:rPr lang="en-US" altLang="en-US"/>
              <a:t>时间位移操作</a:t>
            </a:r>
            <a:endParaRPr lang="en-US" altLang="en-US"/>
          </a:p>
        </p:txBody>
      </p:sp>
      <p:sp>
        <p:nvSpPr>
          <p:cNvPr id="3" name="内容占位符 2"/>
          <p:cNvSpPr>
            <a:spLocks noGrp="1"/>
          </p:cNvSpPr>
          <p:nvPr>
            <p:ph idx="1"/>
          </p:nvPr>
        </p:nvSpPr>
        <p:spPr>
          <a:xfrm>
            <a:off x="647700" y="1401445"/>
            <a:ext cx="10515600" cy="4775835"/>
          </a:xfrm>
        </p:spPr>
        <p:txBody>
          <a:bodyPr>
            <a:normAutofit fontScale="50000"/>
          </a:bodyPr>
          <a:p>
            <a:r>
              <a:rPr lang="zh-CN" altLang="en-US"/>
              <a:t>在瞬时向量表达式或者区间向量表达式中，都是以当前时间为基准：</a:t>
            </a:r>
            <a:endParaRPr lang="zh-CN" altLang="en-US"/>
          </a:p>
          <a:p>
            <a:pPr marL="457200" indent="-457200">
              <a:buAutoNum type="arabicPeriod"/>
            </a:pPr>
            <a:r>
              <a:rPr lang="zh-CN" altLang="en-US"/>
              <a:t>http_request_total{} # 瞬时向量表达式，选择当前最新的数据</a:t>
            </a:r>
            <a:endParaRPr lang="zh-CN" altLang="en-US"/>
          </a:p>
          <a:p>
            <a:pPr marL="457200" indent="-457200">
              <a:buAutoNum type="arabicPeriod"/>
            </a:pPr>
            <a:r>
              <a:rPr lang="zh-CN" altLang="en-US"/>
              <a:t>http_request_total{}[5m] # 区间向量表达式，选择以当前时间为基准，5分钟内的数据</a:t>
            </a:r>
            <a:endParaRPr lang="zh-CN" altLang="en-US"/>
          </a:p>
          <a:p>
            <a:pPr marL="457200" indent="-457200">
              <a:buAutoNum type="arabicPeriod"/>
            </a:pPr>
            <a:endParaRPr lang="zh-CN" altLang="en-US"/>
          </a:p>
          <a:p>
            <a:pPr>
              <a:buFont typeface="Arial" panose="02080604020202020204" pitchFamily="34" charset="0"/>
              <a:buChar char="•"/>
            </a:pPr>
            <a:r>
              <a:rPr lang="en-US" altLang="zh-CN"/>
              <a:t>查询时间过去 5 分钟的 http_requests_total 值： http_requests_total offset 5m</a:t>
            </a:r>
            <a:endParaRPr lang="en-US" altLang="zh-CN"/>
          </a:p>
          <a:p>
            <a:pPr marL="0" indent="0">
              <a:buNone/>
            </a:pPr>
            <a:endParaRPr lang="en-US" altLang="zh-CN"/>
          </a:p>
          <a:p>
            <a:pPr marL="0" indent="0">
              <a:buNone/>
            </a:pPr>
            <a:r>
              <a:rPr lang="en-US" altLang="zh-CN"/>
              <a:t>注意：offset 关键字需要紧跟在选择器（{}）后面。</a:t>
            </a:r>
            <a:endParaRPr lang="en-US" altLang="zh-CN"/>
          </a:p>
          <a:p>
            <a:pPr marL="0" indent="0">
              <a:buNone/>
            </a:pPr>
            <a:r>
              <a:rPr lang="en-US" altLang="zh-CN"/>
              <a:t>以下表达式是正确的：</a:t>
            </a:r>
            <a:endParaRPr lang="en-US" altLang="zh-CN"/>
          </a:p>
          <a:p>
            <a:pPr marL="0" indent="0">
              <a:buNone/>
            </a:pPr>
            <a:r>
              <a:rPr lang="en-US" altLang="zh-CN"/>
              <a:t>sum(http_requests_total{method="GET"} offset 5m) // GOOD.</a:t>
            </a:r>
            <a:endParaRPr lang="en-US" altLang="zh-CN"/>
          </a:p>
          <a:p>
            <a:pPr marL="0" indent="0">
              <a:buNone/>
            </a:pPr>
            <a:r>
              <a:rPr lang="en-US" altLang="zh-CN"/>
              <a:t>下面的表达式是不合法的：</a:t>
            </a:r>
            <a:endParaRPr lang="en-US" altLang="zh-CN"/>
          </a:p>
          <a:p>
            <a:pPr marL="0" indent="0">
              <a:buNone/>
            </a:pPr>
            <a:r>
              <a:rPr lang="en-US" altLang="zh-CN"/>
              <a:t>sum(http_requests_total{method="GET"}) offset 5m // INVALID.</a:t>
            </a:r>
            <a:endParaRPr lang="en-US" altLang="zh-CN"/>
          </a:p>
          <a:p>
            <a:pPr marL="0" indent="0">
              <a:buNone/>
            </a:pPr>
            <a:endParaRPr lang="en-US" altLang="zh-CN"/>
          </a:p>
          <a:p>
            <a:pPr marL="0" indent="0">
              <a:buNone/>
            </a:pPr>
            <a:r>
              <a:rPr lang="en-US" altLang="zh-CN"/>
              <a:t>指标 http_requests_total 一周前的 5 分钟之内的 HTTP 请求量的增长率：</a:t>
            </a:r>
            <a:endParaRPr lang="en-US" altLang="zh-CN"/>
          </a:p>
          <a:p>
            <a:pPr marL="0" indent="0">
              <a:buNone/>
            </a:pPr>
            <a:r>
              <a:rPr lang="en-US" altLang="zh-CN"/>
              <a:t>rate(http_requests_total[5m] offset 1w)</a:t>
            </a:r>
            <a:endParaRPr lang="en-US" altLang="zh-CN"/>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PromQL-</a:t>
            </a:r>
            <a:r>
              <a:rPr lang="en-US" altLang="en-US"/>
              <a:t>算术二元运算符</a:t>
            </a:r>
            <a:endParaRPr lang="en-US" altLang="en-US"/>
          </a:p>
        </p:txBody>
      </p:sp>
      <p:sp>
        <p:nvSpPr>
          <p:cNvPr id="3" name="内容占位符 2"/>
          <p:cNvSpPr>
            <a:spLocks noGrp="1"/>
          </p:cNvSpPr>
          <p:nvPr>
            <p:ph idx="1"/>
          </p:nvPr>
        </p:nvSpPr>
        <p:spPr/>
        <p:txBody>
          <a:bodyPr>
            <a:normAutofit lnSpcReduction="20000"/>
          </a:bodyPr>
          <a:p>
            <a:r>
              <a:rPr lang="zh-CN" altLang="en-US"/>
              <a:t>在 Prometheus 系统中支持下面的二元算术运算符：</a:t>
            </a:r>
            <a:endParaRPr lang="zh-CN" altLang="en-US"/>
          </a:p>
          <a:p>
            <a:pPr>
              <a:buFont typeface="Wingdings" charset="0"/>
              <a:buChar char=""/>
            </a:pPr>
            <a:r>
              <a:rPr lang="zh-CN" altLang="en-US"/>
              <a:t>+ 加法</a:t>
            </a:r>
            <a:endParaRPr lang="zh-CN" altLang="en-US"/>
          </a:p>
          <a:p>
            <a:pPr>
              <a:buFont typeface="Wingdings" charset="0"/>
              <a:buChar char=""/>
            </a:pPr>
            <a:r>
              <a:rPr lang="zh-CN" altLang="en-US"/>
              <a:t>- 减法</a:t>
            </a:r>
            <a:endParaRPr lang="zh-CN" altLang="en-US"/>
          </a:p>
          <a:p>
            <a:pPr>
              <a:buFont typeface="Wingdings" charset="0"/>
              <a:buChar char=""/>
            </a:pPr>
            <a:r>
              <a:rPr lang="zh-CN" altLang="en-US"/>
              <a:t>* 乘法</a:t>
            </a:r>
            <a:endParaRPr lang="zh-CN" altLang="en-US"/>
          </a:p>
          <a:p>
            <a:pPr>
              <a:buFont typeface="Wingdings" charset="0"/>
              <a:buChar char=""/>
            </a:pPr>
            <a:r>
              <a:rPr lang="zh-CN" altLang="en-US"/>
              <a:t>/ 除法</a:t>
            </a:r>
            <a:endParaRPr lang="zh-CN" altLang="en-US"/>
          </a:p>
          <a:p>
            <a:pPr>
              <a:buFont typeface="Wingdings" charset="0"/>
              <a:buChar char=""/>
            </a:pPr>
            <a:r>
              <a:rPr lang="zh-CN" altLang="en-US"/>
              <a:t>% 模</a:t>
            </a:r>
            <a:endParaRPr lang="zh-CN" altLang="en-US"/>
          </a:p>
          <a:p>
            <a:pPr>
              <a:buFont typeface="Wingdings" charset="0"/>
              <a:buChar char=""/>
            </a:pPr>
            <a:r>
              <a:rPr lang="zh-CN" altLang="en-US"/>
              <a:t>^ 幂等</a:t>
            </a:r>
            <a:endParaRPr lang="zh-CN" altLang="en-US"/>
          </a:p>
          <a:p>
            <a:r>
              <a:rPr lang="zh-CN" altLang="en-US"/>
              <a:t>二元运算操作符支持 scalar/scalar(标量/标量)、vector/scalar(向量/标量)、和 vector/vector(向量/向量) 之间的操作。</a:t>
            </a:r>
            <a:endParaRPr lang="zh-C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PromQL-</a:t>
            </a:r>
            <a:r>
              <a:rPr lang="en-US" altLang="en-US"/>
              <a:t>布尔运算符</a:t>
            </a:r>
            <a:endParaRPr lang="en-US" altLang="en-US"/>
          </a:p>
        </p:txBody>
      </p:sp>
      <p:sp>
        <p:nvSpPr>
          <p:cNvPr id="3" name="内容占位符 2"/>
          <p:cNvSpPr>
            <a:spLocks noGrp="1"/>
          </p:cNvSpPr>
          <p:nvPr>
            <p:ph idx="1"/>
          </p:nvPr>
        </p:nvSpPr>
        <p:spPr>
          <a:xfrm>
            <a:off x="838200" y="1529080"/>
            <a:ext cx="10515600" cy="4351338"/>
          </a:xfrm>
        </p:spPr>
        <p:txBody>
          <a:bodyPr>
            <a:normAutofit fontScale="50000"/>
          </a:bodyPr>
          <a:p>
            <a:r>
              <a:rPr lang="zh-CN" altLang="en-US"/>
              <a:t>Prometheus 支持以下布尔运算符：</a:t>
            </a:r>
            <a:endParaRPr lang="zh-CN" altLang="en-US"/>
          </a:p>
          <a:p>
            <a:pPr>
              <a:buFont typeface="Wingdings" charset="0"/>
              <a:buChar char=""/>
            </a:pPr>
            <a:r>
              <a:rPr lang="zh-CN" altLang="en-US"/>
              <a:t>== (相等)</a:t>
            </a:r>
            <a:endParaRPr lang="zh-CN" altLang="en-US"/>
          </a:p>
          <a:p>
            <a:pPr>
              <a:buFont typeface="Wingdings" charset="0"/>
              <a:buChar char=""/>
            </a:pPr>
            <a:r>
              <a:rPr lang="zh-CN" altLang="en-US"/>
              <a:t>!= (不相等)</a:t>
            </a:r>
            <a:endParaRPr lang="zh-CN" altLang="en-US"/>
          </a:p>
          <a:p>
            <a:pPr>
              <a:buFont typeface="Wingdings" charset="0"/>
              <a:buChar char=""/>
            </a:pPr>
            <a:r>
              <a:rPr lang="zh-CN" altLang="en-US"/>
              <a:t>&gt; (大于)</a:t>
            </a:r>
            <a:endParaRPr lang="zh-CN" altLang="en-US"/>
          </a:p>
          <a:p>
            <a:pPr>
              <a:buFont typeface="Wingdings" charset="0"/>
              <a:buChar char=""/>
            </a:pPr>
            <a:r>
              <a:rPr lang="zh-CN" altLang="en-US"/>
              <a:t>&lt; (小于)</a:t>
            </a:r>
            <a:endParaRPr lang="zh-CN" altLang="en-US"/>
          </a:p>
          <a:p>
            <a:pPr>
              <a:buFont typeface="Wingdings" charset="0"/>
              <a:buChar char=""/>
            </a:pPr>
            <a:r>
              <a:rPr lang="zh-CN" altLang="en-US"/>
              <a:t>&gt;= (大于等于)</a:t>
            </a:r>
            <a:endParaRPr lang="zh-CN" altLang="en-US"/>
          </a:p>
          <a:p>
            <a:pPr>
              <a:buFont typeface="Wingdings" charset="0"/>
              <a:buChar char=""/>
            </a:pPr>
            <a:r>
              <a:rPr lang="zh-CN" altLang="en-US"/>
              <a:t>&lt;= (小于等于)</a:t>
            </a:r>
            <a:endParaRPr lang="zh-CN" altLang="en-US"/>
          </a:p>
          <a:p>
            <a:r>
              <a:rPr lang="zh-CN" altLang="en-US"/>
              <a:t>布尔运算符被应用于 scalar/scalar（标量/标量）、vector/scalar（向量/标量），和vector/vector（向量/向量）。</a:t>
            </a:r>
            <a:endParaRPr lang="zh-CN" altLang="en-US"/>
          </a:p>
          <a:p>
            <a:endParaRPr lang="zh-CN" altLang="en-US"/>
          </a:p>
          <a:p>
            <a:r>
              <a:rPr lang="zh-CN" altLang="en-US"/>
              <a:t>在两个标量之间进行布尔运算，必须提供 bool 修饰符，得到的结果也是标量，即 0（false）或 1（true）。例如：</a:t>
            </a:r>
            <a:endParaRPr lang="zh-CN" altLang="en-US"/>
          </a:p>
          <a:p>
            <a:pPr marL="0" indent="0">
              <a:buNone/>
            </a:pPr>
            <a:r>
              <a:rPr lang="zh-CN" altLang="en-US"/>
              <a:t>2 &gt; bool 1 # 结果为 1</a:t>
            </a:r>
            <a:endParaRPr lang="zh-CN" altLang="en-US"/>
          </a:p>
          <a:p>
            <a:pPr marL="0" indent="0">
              <a:buNone/>
            </a:pPr>
            <a:endParaRPr lang="zh-CN" altLang="en-US"/>
          </a:p>
          <a:p>
            <a:r>
              <a:rPr lang="zh-CN" altLang="en-US"/>
              <a:t>瞬时向量和标量之间的布尔运算，这个运算符会应用到某个当前时刻的每个时序数据上，如果一个时序数据的样本值与这个标量比较的结果是 false，则这个时序数据被丢弃掉，如果是 true, 则这个时序数据被保留在结果中。如果提供了 bool 修饰符，那么比较结果是 0 的时序数据被丢弃掉，而比较结果是 1 的时序数据被保留。例如：</a:t>
            </a:r>
            <a:endParaRPr lang="zh-CN" altLang="en-US"/>
          </a:p>
          <a:p>
            <a:pPr marL="0" indent="0">
              <a:buNone/>
            </a:pPr>
            <a:r>
              <a:rPr lang="zh-CN" altLang="en-US"/>
              <a:t>http_requests_total &gt; 100 # 结果为 true 或 false</a:t>
            </a:r>
            <a:endParaRPr lang="zh-CN" altLang="en-US"/>
          </a:p>
          <a:p>
            <a:pPr marL="0" indent="0">
              <a:buNone/>
            </a:pPr>
            <a:r>
              <a:rPr lang="zh-CN" altLang="en-US"/>
              <a:t>http_requests_total &gt; bool 100 # 结果为 1 或 0</a:t>
            </a:r>
            <a:endParaRPr lang="zh-CN"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PromQL-</a:t>
            </a:r>
            <a:r>
              <a:rPr lang="en-US" altLang="en-US"/>
              <a:t>集合运算符</a:t>
            </a:r>
            <a:endParaRPr lang="en-US" altLang="en-US"/>
          </a:p>
        </p:txBody>
      </p:sp>
      <p:sp>
        <p:nvSpPr>
          <p:cNvPr id="3" name="内容占位符 2"/>
          <p:cNvSpPr>
            <a:spLocks noGrp="1"/>
          </p:cNvSpPr>
          <p:nvPr>
            <p:ph idx="1"/>
          </p:nvPr>
        </p:nvSpPr>
        <p:spPr>
          <a:xfrm>
            <a:off x="838200" y="1825625"/>
            <a:ext cx="10515600" cy="4351338"/>
          </a:xfrm>
        </p:spPr>
        <p:txBody>
          <a:bodyPr>
            <a:normAutofit lnSpcReduction="10000"/>
          </a:bodyPr>
          <a:p>
            <a:pPr fontAlgn="auto">
              <a:lnSpc>
                <a:spcPct val="150000"/>
              </a:lnSpc>
            </a:pPr>
            <a:r>
              <a:rPr lang="zh-CN" altLang="en-US" sz="1600"/>
              <a:t>使用瞬时向量表达式能够获取到一个包含多个时间序列的集合，我们称为瞬时向量。 通过集合运算，可以在两个瞬时向量与瞬时向量之间进行相应的集合操作。目前，Prometheus 支持以下集合运算符：</a:t>
            </a:r>
            <a:endParaRPr lang="zh-CN" altLang="en-US" sz="1600"/>
          </a:p>
          <a:p>
            <a:pPr fontAlgn="auto">
              <a:lnSpc>
                <a:spcPct val="150000"/>
              </a:lnSpc>
              <a:buFont typeface="Wingdings" charset="0"/>
              <a:buChar char=""/>
            </a:pPr>
            <a:r>
              <a:rPr lang="zh-CN" altLang="en-US" sz="1600"/>
              <a:t>and (并且)</a:t>
            </a:r>
            <a:endParaRPr lang="zh-CN" altLang="en-US" sz="1600"/>
          </a:p>
          <a:p>
            <a:pPr fontAlgn="auto">
              <a:lnSpc>
                <a:spcPct val="150000"/>
              </a:lnSpc>
              <a:buFont typeface="Wingdings" charset="0"/>
              <a:buChar char=""/>
            </a:pPr>
            <a:r>
              <a:rPr lang="zh-CN" altLang="en-US" sz="1600"/>
              <a:t>or (或者)</a:t>
            </a:r>
            <a:endParaRPr lang="zh-CN" altLang="en-US" sz="1600"/>
          </a:p>
          <a:p>
            <a:pPr fontAlgn="auto">
              <a:lnSpc>
                <a:spcPct val="150000"/>
              </a:lnSpc>
              <a:buFont typeface="Wingdings" charset="0"/>
              <a:buChar char=""/>
            </a:pPr>
            <a:r>
              <a:rPr lang="zh-CN" altLang="en-US" sz="1600"/>
              <a:t>unless (排除)</a:t>
            </a:r>
            <a:endParaRPr lang="zh-CN" altLang="en-US" sz="1600"/>
          </a:p>
          <a:p>
            <a:pPr fontAlgn="auto">
              <a:lnSpc>
                <a:spcPct val="150000"/>
              </a:lnSpc>
            </a:pPr>
            <a:r>
              <a:rPr lang="zh-CN" altLang="en-US" sz="1600"/>
              <a:t>vector1 and vector2 会产生一个由 vector1 的元素组成的新的向量。该向量包含 vector1 中完全匹配 vector2 中的元素组成。</a:t>
            </a:r>
            <a:endParaRPr lang="zh-CN" altLang="en-US" sz="1600"/>
          </a:p>
          <a:p>
            <a:pPr fontAlgn="auto">
              <a:lnSpc>
                <a:spcPct val="150000"/>
              </a:lnSpc>
            </a:pPr>
            <a:r>
              <a:rPr lang="zh-CN" altLang="en-US" sz="1600"/>
              <a:t>vector1 or vector2 会产生一个新的向量，该向量包含 vector1 中所有的样本数据，以及 vector2 中没有与 vector1 匹配到的样本数据。</a:t>
            </a:r>
            <a:endParaRPr lang="zh-CN" altLang="en-US" sz="1600"/>
          </a:p>
          <a:p>
            <a:pPr fontAlgn="auto">
              <a:lnSpc>
                <a:spcPct val="150000"/>
              </a:lnSpc>
            </a:pPr>
            <a:r>
              <a:rPr lang="zh-CN" altLang="en-US" sz="1600"/>
              <a:t>vector1 unless vector2 会产生一个新的向量，新向量中的元素由 vector1 中没有与 vector2 匹配的元素组成。</a:t>
            </a:r>
            <a:endParaRPr lang="zh-CN" altLang="en-US" sz="16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架构图</a:t>
            </a:r>
            <a:endParaRPr lang="en-US" altLang="zh-CN"/>
          </a:p>
        </p:txBody>
      </p:sp>
      <p:pic>
        <p:nvPicPr>
          <p:cNvPr id="4" name="内容占位符 3"/>
          <p:cNvPicPr>
            <a:picLocks noChangeAspect="1"/>
          </p:cNvPicPr>
          <p:nvPr>
            <p:ph idx="1"/>
          </p:nvPr>
        </p:nvPicPr>
        <p:blipFill>
          <a:blip r:embed="rId1"/>
          <a:stretch>
            <a:fillRect/>
          </a:stretch>
        </p:blipFill>
        <p:spPr>
          <a:xfrm>
            <a:off x="2471420" y="1825625"/>
            <a:ext cx="7248525" cy="435165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逻辑流程</a:t>
            </a:r>
            <a:endParaRPr lang="en-US" altLang="zh-CN"/>
          </a:p>
        </p:txBody>
      </p:sp>
      <p:sp>
        <p:nvSpPr>
          <p:cNvPr id="3" name="内容占位符 2"/>
          <p:cNvSpPr>
            <a:spLocks noGrp="1"/>
          </p:cNvSpPr>
          <p:nvPr>
            <p:ph idx="1"/>
          </p:nvPr>
        </p:nvSpPr>
        <p:spPr/>
        <p:txBody>
          <a:bodyPr>
            <a:normAutofit lnSpcReduction="20000"/>
          </a:bodyPr>
          <a:p>
            <a:r>
              <a:rPr lang="zh-CN" altLang="en-US"/>
              <a:t>Prometheus server 定期从静态配置的 target 或者服务发现的 target 拉取数据。</a:t>
            </a:r>
            <a:endParaRPr lang="zh-CN" altLang="en-US"/>
          </a:p>
          <a:p>
            <a:r>
              <a:rPr lang="zh-CN" altLang="en-US"/>
              <a:t>当新拉取的数据大于配置内存缓存区的时候，Prometheus 会将数据持久化到磁盘（如果使用 remote storage 将持久化到云端）。</a:t>
            </a:r>
            <a:endParaRPr lang="zh-CN" altLang="en-US"/>
          </a:p>
          <a:p>
            <a:r>
              <a:rPr lang="zh-CN" altLang="en-US"/>
              <a:t>Prometheus 可以配置 rule，然后定时查询数据，当条件触发的时候，会将 alert 推送到配置的 Alertmanager。</a:t>
            </a:r>
            <a:endParaRPr lang="zh-CN" altLang="en-US"/>
          </a:p>
          <a:p>
            <a:r>
              <a:rPr lang="zh-CN" altLang="en-US"/>
              <a:t>Alertmanager 收到警告的时候，可以根据配置，聚合、去重、降噪，最后发送警告。</a:t>
            </a:r>
            <a:endParaRPr lang="zh-CN" altLang="en-US"/>
          </a:p>
          <a:p>
            <a:r>
              <a:rPr lang="zh-CN" altLang="en-US"/>
              <a:t>可以使用 API、Prometheus Console 或者 Grafana 查询和聚合数据。</a:t>
            </a:r>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注意点</a:t>
            </a:r>
            <a:endParaRPr lang="en-US" altLang="zh-CN"/>
          </a:p>
        </p:txBody>
      </p:sp>
      <p:sp>
        <p:nvSpPr>
          <p:cNvPr id="3" name="内容占位符 2"/>
          <p:cNvSpPr>
            <a:spLocks noGrp="1"/>
          </p:cNvSpPr>
          <p:nvPr>
            <p:ph idx="1"/>
          </p:nvPr>
        </p:nvSpPr>
        <p:spPr/>
        <p:txBody>
          <a:bodyPr/>
          <a:p>
            <a:r>
              <a:rPr lang="zh-CN" altLang="en-US"/>
              <a:t>Prometheus 的数据是基于时序的 float64 的值，如果你的数据值还有其他类型，Prometheus 则无法满足。</a:t>
            </a:r>
            <a:endParaRPr lang="zh-CN" altLang="en-US"/>
          </a:p>
          <a:p>
            <a:r>
              <a:rPr lang="zh-CN" altLang="en-US"/>
              <a:t>Prometheus 不适合做审计计费，因为它的数据是按一定时间采集的，关注的更多是系统的运行瞬时状态以及趋势，即使有少量数据没有采集也能容忍，但是审计计费需要记录每个请求，并且数据长期存储，这个和 Prometheus 无法满足，可能需要采用专门的审计系统。</a:t>
            </a:r>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502920" y="1150620"/>
            <a:ext cx="11186160" cy="5631180"/>
          </a:xfrm>
          <a:prstGeom prst="rect">
            <a:avLst/>
          </a:prstGeom>
          <a:noFill/>
        </p:spPr>
        <p:txBody>
          <a:bodyPr wrap="square" rtlCol="0">
            <a:spAutoFit/>
          </a:bodyPr>
          <a:p>
            <a:pPr marL="285750" indent="-285750" algn="l">
              <a:buFont typeface="Arial" panose="02080604020202020204" pitchFamily="34" charset="0"/>
              <a:buChar char="•"/>
            </a:pPr>
            <a:r>
              <a:rPr lang="en-US" altLang="zh-CN"/>
              <a:t>prometheus监控指标(metric)定义:</a:t>
            </a:r>
            <a:endParaRPr lang="en-US" altLang="zh-CN"/>
          </a:p>
          <a:p>
            <a:pPr algn="l"/>
            <a:endParaRPr lang="en-US" altLang="zh-CN"/>
          </a:p>
          <a:p>
            <a:pPr algn="l"/>
            <a:r>
              <a:rPr lang="en-US" altLang="zh-CN"/>
              <a:t>&lt;metric name&gt;{&lt;label name&gt;=&lt;label value&gt;, ...}</a:t>
            </a:r>
            <a:endParaRPr lang="en-US" altLang="zh-CN"/>
          </a:p>
          <a:p>
            <a:pPr algn="l"/>
            <a:endParaRPr lang="en-US" altLang="zh-CN"/>
          </a:p>
          <a:p>
            <a:pPr marL="285750" indent="-285750" algn="l">
              <a:buFont typeface="Arial" panose="02080604020202020204" pitchFamily="34" charset="0"/>
              <a:buChar char="•"/>
            </a:pPr>
            <a:r>
              <a:rPr lang="en-US" altLang="zh-CN"/>
              <a:t>指标类型：</a:t>
            </a:r>
            <a:endParaRPr lang="en-US" altLang="zh-CN"/>
          </a:p>
          <a:p>
            <a:pPr marL="742950" lvl="1" indent="-285750" algn="l">
              <a:buFont typeface="Arial" panose="02080604020202020204" pitchFamily="34" charset="0"/>
              <a:buChar char="•"/>
            </a:pPr>
            <a:r>
              <a:rPr lang="en-US" altLang="zh-CN"/>
              <a:t>Counter（计数器）</a:t>
            </a:r>
            <a:endParaRPr lang="en-US" altLang="zh-CN"/>
          </a:p>
          <a:p>
            <a:pPr marL="742950" lvl="1" indent="-285750" algn="l">
              <a:buFont typeface="Arial" panose="02080604020202020204" pitchFamily="34" charset="0"/>
              <a:buChar char="•"/>
            </a:pPr>
            <a:r>
              <a:rPr lang="en-US" altLang="zh-CN"/>
              <a:t>Guage（仪表盘）</a:t>
            </a:r>
            <a:endParaRPr lang="en-US" altLang="zh-CN"/>
          </a:p>
          <a:p>
            <a:pPr marL="742950" lvl="1" indent="-285750" algn="l">
              <a:buFont typeface="Arial" panose="02080604020202020204" pitchFamily="34" charset="0"/>
              <a:buChar char="•"/>
            </a:pPr>
            <a:r>
              <a:rPr lang="en-US" altLang="zh-CN"/>
              <a:t>Histogram（直方图）</a:t>
            </a:r>
            <a:endParaRPr lang="en-US" altLang="zh-CN"/>
          </a:p>
          <a:p>
            <a:pPr marL="742950" lvl="1" indent="-285750" algn="l">
              <a:buFont typeface="Arial" panose="02080604020202020204" pitchFamily="34" charset="0"/>
              <a:buChar char="•"/>
            </a:pPr>
            <a:r>
              <a:rPr lang="en-US" altLang="zh-CN"/>
              <a:t>Summary（摘要）</a:t>
            </a:r>
            <a:endParaRPr lang="en-US" altLang="zh-CN"/>
          </a:p>
          <a:p>
            <a:pPr algn="l"/>
            <a:endParaRPr lang="en-US" altLang="zh-CN"/>
          </a:p>
          <a:p>
            <a:pPr algn="l"/>
            <a:endParaRPr lang="en-US" altLang="zh-CN"/>
          </a:p>
          <a:p>
            <a:pPr marL="285750" indent="-285750" algn="l">
              <a:buFont typeface="Arial" panose="02080604020202020204" pitchFamily="34" charset="0"/>
              <a:buChar char="•"/>
            </a:pPr>
            <a:r>
              <a:rPr lang="en-US" altLang="zh-CN"/>
              <a:t>prometheus从采集对象采集到的结果如下：</a:t>
            </a:r>
            <a:endParaRPr lang="en-US" altLang="zh-CN"/>
          </a:p>
          <a:p>
            <a:pPr indent="0" algn="l">
              <a:buNone/>
            </a:pPr>
            <a:r>
              <a:rPr lang="en-US" altLang="zh-CN">
                <a:solidFill>
                  <a:schemeClr val="bg1">
                    <a:lumMod val="50000"/>
                  </a:schemeClr>
                </a:solidFill>
              </a:rPr>
              <a:t># HELP ci_zhirenyun_my_metric help info.</a:t>
            </a:r>
            <a:endParaRPr lang="en-US" altLang="zh-CN">
              <a:solidFill>
                <a:schemeClr val="bg1">
                  <a:lumMod val="50000"/>
                </a:schemeClr>
              </a:solidFill>
            </a:endParaRPr>
          </a:p>
          <a:p>
            <a:pPr indent="0" algn="l">
              <a:buNone/>
            </a:pPr>
            <a:r>
              <a:rPr lang="en-US" altLang="zh-CN">
                <a:solidFill>
                  <a:schemeClr val="bg1">
                    <a:lumMod val="50000"/>
                  </a:schemeClr>
                </a:solidFill>
              </a:rPr>
              <a:t># TYPE ci_zhirenyun_my_metric gauge</a:t>
            </a:r>
            <a:endParaRPr lang="en-US" altLang="zh-CN">
              <a:solidFill>
                <a:schemeClr val="bg1">
                  <a:lumMod val="50000"/>
                </a:schemeClr>
              </a:solidFill>
            </a:endParaRPr>
          </a:p>
          <a:p>
            <a:pPr indent="0" algn="l">
              <a:buNone/>
            </a:pPr>
            <a:r>
              <a:rPr lang="en-US" altLang="zh-CN">
                <a:solidFill>
                  <a:schemeClr val="bg1">
                    <a:lumMod val="50000"/>
                  </a:schemeClr>
                </a:solidFill>
              </a:rPr>
              <a:t>ci_zhirenyun_my_metric{app_name="test_app_ver1.0",kubernetes_namespace="myNamespace",kubernetes_pod_name="myPodName",stage="prd"} 4685</a:t>
            </a:r>
            <a:endParaRPr lang="en-US" altLang="zh-CN">
              <a:solidFill>
                <a:schemeClr val="bg1">
                  <a:lumMod val="50000"/>
                </a:schemeClr>
              </a:solidFill>
            </a:endParaRPr>
          </a:p>
          <a:p>
            <a:pPr indent="0" algn="l">
              <a:buNone/>
            </a:pPr>
            <a:endParaRPr lang="en-US" altLang="zh-CN">
              <a:solidFill>
                <a:schemeClr val="bg1">
                  <a:lumMod val="50000"/>
                </a:schemeClr>
              </a:solidFill>
            </a:endParaRPr>
          </a:p>
          <a:p>
            <a:pPr indent="0" algn="l">
              <a:buNone/>
            </a:pPr>
            <a:r>
              <a:rPr lang="en-US" altLang="zh-CN">
                <a:solidFill>
                  <a:schemeClr val="tx1"/>
                </a:solidFill>
              </a:rPr>
              <a:t># HELP ：帮助信息</a:t>
            </a:r>
            <a:endParaRPr lang="en-US" altLang="zh-CN">
              <a:solidFill>
                <a:schemeClr val="tx1"/>
              </a:solidFill>
            </a:endParaRPr>
          </a:p>
          <a:p>
            <a:pPr indent="0" algn="l">
              <a:buNone/>
            </a:pPr>
            <a:r>
              <a:rPr lang="en-US" altLang="zh-CN">
                <a:solidFill>
                  <a:schemeClr val="tx1"/>
                </a:solidFill>
              </a:rPr>
              <a:t># TYPE ： 指标名称和指标类型</a:t>
            </a:r>
            <a:endParaRPr lang="en-US" altLang="zh-CN">
              <a:solidFill>
                <a:schemeClr val="tx1"/>
              </a:solidFill>
            </a:endParaRPr>
          </a:p>
          <a:p>
            <a:pPr indent="0" algn="l">
              <a:buNone/>
            </a:pPr>
            <a:r>
              <a:rPr lang="en-US" altLang="zh-CN">
                <a:solidFill>
                  <a:schemeClr val="tx1"/>
                </a:solidFill>
              </a:rPr>
              <a:t>最后是采集到的指标和对应的值</a:t>
            </a:r>
            <a:endParaRPr lang="en-US" altLang="zh-CN">
              <a:solidFill>
                <a:schemeClr val="tx1"/>
              </a:solidFill>
            </a:endParaRPr>
          </a:p>
        </p:txBody>
      </p:sp>
      <p:sp>
        <p:nvSpPr>
          <p:cNvPr id="5" name="标题 4"/>
          <p:cNvSpPr>
            <a:spLocks noGrp="1"/>
          </p:cNvSpPr>
          <p:nvPr>
            <p:ph type="title"/>
          </p:nvPr>
        </p:nvSpPr>
        <p:spPr>
          <a:xfrm>
            <a:off x="387985" y="92075"/>
            <a:ext cx="9144000" cy="819785"/>
          </a:xfrm>
        </p:spPr>
        <p:txBody>
          <a:bodyPr>
            <a:normAutofit/>
          </a:bodyPr>
          <a:p>
            <a:pPr algn="l"/>
            <a:r>
              <a:rPr lang="en-US" altLang="en-US" sz="2400" b="1"/>
              <a:t>metric说明</a:t>
            </a:r>
            <a:endParaRPr lang="en-US" altLang="en-US" sz="2400" b="1"/>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用户自定义exporter</a:t>
            </a:r>
            <a:endParaRPr lang="en-US" altLang="zh-CN"/>
          </a:p>
        </p:txBody>
      </p:sp>
      <p:sp>
        <p:nvSpPr>
          <p:cNvPr id="3" name="内容占位符 2"/>
          <p:cNvSpPr>
            <a:spLocks noGrp="1"/>
          </p:cNvSpPr>
          <p:nvPr>
            <p:ph idx="1"/>
          </p:nvPr>
        </p:nvSpPr>
        <p:spPr/>
        <p:txBody>
          <a:bodyPr/>
          <a:p>
            <a:r>
              <a:rPr lang="en-US" altLang="zh-CN"/>
              <a:t>官方提供4种语言(Go, Java, Python, Ruby)的依赖库，也有第三方的开源库。</a:t>
            </a:r>
            <a:endParaRPr lang="en-US" altLang="zh-CN"/>
          </a:p>
          <a:p>
            <a:r>
              <a:rPr lang="en-US" altLang="zh-CN"/>
              <a:t>例子：</a:t>
            </a:r>
            <a:endParaRPr lang="en-US" altLang="zh-CN"/>
          </a:p>
          <a:p>
            <a:pPr marL="0" indent="0">
              <a:buNone/>
            </a:pPr>
            <a:r>
              <a:rPr lang="en-US" altLang="zh-CN"/>
              <a:t>https://gitlab.oneitfarm.com/hl/myexport</a:t>
            </a:r>
            <a:endParaRPr lang="en-US" altLang="zh-CN"/>
          </a:p>
          <a:p>
            <a:pPr marL="0" indent="0">
              <a:buNone/>
            </a:pPr>
            <a:endParaRPr lang="en-US" altLang="zh-CN"/>
          </a:p>
          <a:p>
            <a:pPr marL="0" indent="0">
              <a:buNone/>
            </a:pPr>
            <a:endParaRPr lang="en-US" altLang="zh-C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exporter中随意定义label会如何？</a:t>
            </a:r>
            <a:endParaRPr lang="en-US" altLang="zh-CN"/>
          </a:p>
        </p:txBody>
      </p:sp>
      <p:sp>
        <p:nvSpPr>
          <p:cNvPr id="3" name="内容占位符 2"/>
          <p:cNvSpPr>
            <a:spLocks noGrp="1"/>
          </p:cNvSpPr>
          <p:nvPr>
            <p:ph idx="1"/>
          </p:nvPr>
        </p:nvSpPr>
        <p:spPr>
          <a:xfrm>
            <a:off x="647700" y="1310640"/>
            <a:ext cx="10515600" cy="4866640"/>
          </a:xfrm>
        </p:spPr>
        <p:txBody>
          <a:bodyPr>
            <a:normAutofit fontScale="50000"/>
          </a:bodyPr>
          <a:p>
            <a:pPr marL="0" indent="0">
              <a:buNone/>
            </a:pPr>
            <a:r>
              <a:rPr lang="zh-CN" altLang="en-US"/>
              <a:t>var labels = map[string]string{</a:t>
            </a:r>
            <a:endParaRPr lang="zh-CN" altLang="en-US"/>
          </a:p>
          <a:p>
            <a:pPr marL="0" indent="0">
              <a:buNone/>
            </a:pPr>
            <a:r>
              <a:rPr lang="zh-CN" altLang="en-US"/>
              <a:t>	"kubernetes_namespace": "myNamespace",  </a:t>
            </a:r>
            <a:r>
              <a:rPr lang="en-US" altLang="zh-CN"/>
              <a:t>//如果和job里定义的relabel之后的名字相同，lable会名会被重命名成</a:t>
            </a:r>
            <a:r>
              <a:rPr lang="en-US" altLang="zh-CN">
                <a:solidFill>
                  <a:srgbClr val="FF0000"/>
                </a:solidFill>
              </a:rPr>
              <a:t>exported_</a:t>
            </a:r>
            <a:r>
              <a:rPr lang="en-US" altLang="zh-CN"/>
              <a:t>kubernetes_namespace</a:t>
            </a:r>
            <a:r>
              <a:rPr lang="zh-CN" altLang="en-US"/>
              <a:t>	"kubernetes_pod_name": "myPodName",</a:t>
            </a:r>
            <a:endParaRPr lang="zh-CN" altLang="en-US"/>
          </a:p>
          <a:p>
            <a:pPr marL="0" indent="0">
              <a:buNone/>
            </a:pPr>
            <a:r>
              <a:rPr lang="zh-CN" altLang="en-US"/>
              <a:t>	"app_name":"test_app_ver1.0",</a:t>
            </a:r>
            <a:endParaRPr lang="zh-CN" altLang="en-US"/>
          </a:p>
          <a:p>
            <a:pPr marL="0" indent="0">
              <a:buNone/>
            </a:pPr>
            <a:r>
              <a:rPr lang="zh-CN" altLang="en-US"/>
              <a:t>	"stage": "prd",</a:t>
            </a:r>
            <a:endParaRPr lang="zh-CN" altLang="en-US"/>
          </a:p>
          <a:p>
            <a:pPr marL="0" indent="0">
              <a:buNone/>
            </a:pPr>
            <a:r>
              <a:rPr lang="zh-CN" altLang="en-US"/>
              <a:t>	//"__meta_kubernetes_pod_node_name": "test-work01",  //以 __ 作为前缀的标签，是系统保留的关键字，只能在系统内部使用</a:t>
            </a:r>
            <a:endParaRPr lang="zh-CN" altLang="en-US"/>
          </a:p>
          <a:p>
            <a:pPr marL="0" indent="0">
              <a:buNone/>
            </a:pPr>
            <a:r>
              <a:rPr lang="zh-CN" altLang="en-US"/>
              <a:t>}</a:t>
            </a:r>
            <a:endParaRPr lang="zh-CN" altLang="en-US"/>
          </a:p>
          <a:p>
            <a:pPr marL="0" indent="0">
              <a:buNone/>
            </a:pPr>
            <a:endParaRPr lang="zh-CN" altLang="en-US"/>
          </a:p>
          <a:p>
            <a:pPr marL="0" indent="0" fontAlgn="auto">
              <a:lnSpc>
                <a:spcPts val="3000"/>
              </a:lnSpc>
              <a:buNone/>
            </a:pPr>
            <a:r>
              <a:rPr lang="en-US" altLang="zh-CN"/>
              <a:t>总结：</a:t>
            </a:r>
            <a:endParaRPr lang="en-US" altLang="zh-CN"/>
          </a:p>
          <a:p>
            <a:pPr marL="0" indent="0" fontAlgn="auto">
              <a:lnSpc>
                <a:spcPts val="3000"/>
              </a:lnSpc>
              <a:buNone/>
            </a:pPr>
            <a:r>
              <a:rPr lang="en-US" altLang="zh-CN"/>
              <a:t>1. 如果随意定义的label和prometheus-server配置文件里的relabel的名称重复，用户自定义的label会被</a:t>
            </a:r>
            <a:r>
              <a:rPr lang="en-US" altLang="zh-CN">
                <a:sym typeface="+mn-ea"/>
              </a:rPr>
              <a:t>加上</a:t>
            </a:r>
            <a:r>
              <a:rPr lang="en-US" altLang="zh-CN">
                <a:solidFill>
                  <a:srgbClr val="FF0000"/>
                </a:solidFill>
                <a:sym typeface="+mn-ea"/>
              </a:rPr>
              <a:t>exported_</a:t>
            </a:r>
            <a:r>
              <a:rPr lang="en-US" altLang="en-US">
                <a:solidFill>
                  <a:schemeClr val="tx1"/>
                </a:solidFill>
                <a:sym typeface="+mn-ea"/>
              </a:rPr>
              <a:t>前缀。例子：</a:t>
            </a:r>
            <a:endParaRPr lang="en-US" altLang="en-US">
              <a:solidFill>
                <a:schemeClr val="tx1"/>
              </a:solidFill>
              <a:sym typeface="+mn-ea"/>
            </a:endParaRPr>
          </a:p>
          <a:p>
            <a:pPr marL="0" indent="0" fontAlgn="auto">
              <a:lnSpc>
                <a:spcPts val="3000"/>
              </a:lnSpc>
              <a:buNone/>
            </a:pPr>
            <a:r>
              <a:rPr lang="en-US" altLang="en-US">
                <a:solidFill>
                  <a:schemeClr val="tx1"/>
                </a:solidFill>
                <a:sym typeface="+mn-ea"/>
              </a:rPr>
              <a:t>ci_zhirenyun_my_metric{app="myexporter",app_name="test_app_ver1.0",</a:t>
            </a:r>
            <a:r>
              <a:rPr lang="en-US" altLang="en-US">
                <a:solidFill>
                  <a:srgbClr val="FF0000"/>
                </a:solidFill>
                <a:sym typeface="+mn-ea"/>
              </a:rPr>
              <a:t>exported_</a:t>
            </a:r>
            <a:r>
              <a:rPr lang="en-US" altLang="en-US">
                <a:solidFill>
                  <a:schemeClr val="tx1"/>
                </a:solidFill>
                <a:sym typeface="+mn-ea"/>
              </a:rPr>
              <a:t>kubernetes_namespace="myNamespace",</a:t>
            </a:r>
            <a:r>
              <a:rPr lang="en-US" altLang="en-US">
                <a:solidFill>
                  <a:srgbClr val="FF0000"/>
                </a:solidFill>
                <a:sym typeface="+mn-ea"/>
              </a:rPr>
              <a:t>exported_</a:t>
            </a:r>
            <a:r>
              <a:rPr lang="en-US" altLang="en-US">
                <a:solidFill>
                  <a:schemeClr val="tx1"/>
                </a:solidFill>
                <a:sym typeface="+mn-ea"/>
              </a:rPr>
              <a:t>kubernetes_pod_name="myPodName",instance="10.32.16.249:8081",job="kubernetes-pods",kubernetes_namespace="default",kubernetes_pod_name="myexporter",stage="prd"}</a:t>
            </a:r>
            <a:endParaRPr lang="en-US" altLang="en-US">
              <a:solidFill>
                <a:schemeClr val="tx1"/>
              </a:solidFill>
              <a:sym typeface="+mn-ea"/>
            </a:endParaRPr>
          </a:p>
          <a:p>
            <a:pPr marL="0" indent="0" fontAlgn="auto">
              <a:lnSpc>
                <a:spcPts val="3000"/>
              </a:lnSpc>
              <a:buNone/>
            </a:pPr>
            <a:r>
              <a:rPr lang="en-US" altLang="en-US">
                <a:solidFill>
                  <a:schemeClr val="tx1"/>
                </a:solidFill>
                <a:sym typeface="+mn-ea"/>
              </a:rPr>
              <a:t>2. 如果随意定义的lable和内置名称(以双下划线开头)重复，编译可以通过，执行的时候会报错，如果是容器的话，会启动失败。</a:t>
            </a:r>
            <a:endParaRPr lang="en-US" altLang="en-US">
              <a:solidFill>
                <a:schemeClr val="tx1"/>
              </a:solidFill>
              <a:sym typeface="+mn-e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prometheus拉取metrics加上认证如何实现？</a:t>
            </a:r>
            <a:endParaRPr lang="en-US" altLang="zh-CN"/>
          </a:p>
        </p:txBody>
      </p:sp>
      <p:sp>
        <p:nvSpPr>
          <p:cNvPr id="3" name="内容占位符 2"/>
          <p:cNvSpPr>
            <a:spLocks noGrp="1"/>
          </p:cNvSpPr>
          <p:nvPr>
            <p:ph idx="1"/>
          </p:nvPr>
        </p:nvSpPr>
        <p:spPr>
          <a:xfrm>
            <a:off x="647700" y="1447165"/>
            <a:ext cx="10515600" cy="4351338"/>
          </a:xfrm>
        </p:spPr>
        <p:txBody>
          <a:bodyPr/>
          <a:p>
            <a:r>
              <a:rPr lang="en-US" altLang="zh-CN"/>
              <a:t>官方推荐的是借助 Nginx 作为反向代理来实现。可以给需要监控的业务pod注入一个exporter和nginx容器来实现</a:t>
            </a:r>
            <a:r>
              <a:rPr lang="en-US" altLang="en-US"/>
              <a:t>业务指标的监控。通过CRD来实现业务逻辑，对调用k8s接口的外部系统透明。集群过大的话，可以考虑部署多个prometheus-server, 比如按照管理和业务维度创建两组prometheus server。</a:t>
            </a:r>
            <a:endParaRPr lang="en-US" altLang="en-US"/>
          </a:p>
        </p:txBody>
      </p:sp>
      <p:pic>
        <p:nvPicPr>
          <p:cNvPr id="4" name="图片 3" descr="design"/>
          <p:cNvPicPr>
            <a:picLocks noChangeAspect="1"/>
          </p:cNvPicPr>
          <p:nvPr/>
        </p:nvPicPr>
        <p:blipFill>
          <a:blip r:embed="rId1"/>
          <a:stretch>
            <a:fillRect/>
          </a:stretch>
        </p:blipFill>
        <p:spPr>
          <a:xfrm>
            <a:off x="2072640" y="2771775"/>
            <a:ext cx="6953250" cy="383857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en-US"/>
              <a:t>利用CRD自动注入nginx的流程概述</a:t>
            </a:r>
            <a:endParaRPr lang="en-US" altLang="en-US"/>
          </a:p>
        </p:txBody>
      </p:sp>
      <p:pic>
        <p:nvPicPr>
          <p:cNvPr id="8" name="图片 7" descr="exporter-crd"/>
          <p:cNvPicPr>
            <a:picLocks noChangeAspect="1"/>
          </p:cNvPicPr>
          <p:nvPr/>
        </p:nvPicPr>
        <p:blipFill>
          <a:blip r:embed="rId1"/>
          <a:stretch>
            <a:fillRect/>
          </a:stretch>
        </p:blipFill>
        <p:spPr>
          <a:xfrm>
            <a:off x="2271395" y="1890395"/>
            <a:ext cx="7648575" cy="3076575"/>
          </a:xfrm>
          <a:prstGeom prst="rect">
            <a:avLst/>
          </a:prstGeom>
        </p:spPr>
      </p:pic>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4077</Words>
  <Application>WPS 演示</Application>
  <PresentationFormat>宽屏</PresentationFormat>
  <Paragraphs>162</Paragraphs>
  <Slides>16</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16</vt:i4>
      </vt:variant>
    </vt:vector>
  </HeadingPairs>
  <TitlesOfParts>
    <vt:vector size="30" baseType="lpstr">
      <vt:lpstr>Arial</vt:lpstr>
      <vt:lpstr>宋体</vt:lpstr>
      <vt:lpstr>Wingdings</vt:lpstr>
      <vt:lpstr>DejaVu Sans</vt:lpstr>
      <vt:lpstr>Wingdings</vt:lpstr>
      <vt:lpstr>MT Extra</vt:lpstr>
      <vt:lpstr>Calibri Light</vt:lpstr>
      <vt:lpstr>Droid Sans Fallback</vt:lpstr>
      <vt:lpstr>微软雅黑</vt:lpstr>
      <vt:lpstr>宋体</vt:lpstr>
      <vt:lpstr>Arial Unicode MS</vt:lpstr>
      <vt:lpstr>Calibri</vt:lpstr>
      <vt:lpstr>Abyssinica SIL</vt:lpstr>
      <vt:lpstr>Office 主题</vt:lpstr>
      <vt:lpstr>prometheus 洪磊</vt:lpstr>
      <vt:lpstr>架构图</vt:lpstr>
      <vt:lpstr>逻辑流程</vt:lpstr>
      <vt:lpstr>注意点</vt:lpstr>
      <vt:lpstr>metric说明</vt:lpstr>
      <vt:lpstr>用户自定义exporter</vt:lpstr>
      <vt:lpstr>exporter中随意定义label会如何？</vt:lpstr>
      <vt:lpstr>prometheus拉取metrics加上认证如何实现？</vt:lpstr>
      <vt:lpstr>利用CRD自动注入nginx的流程概述</vt:lpstr>
      <vt:lpstr>方案分析</vt:lpstr>
      <vt:lpstr>思考</vt:lpstr>
      <vt:lpstr>PromQL-表达式语言数据类型</vt:lpstr>
      <vt:lpstr>PromQL-时间位移操作</vt:lpstr>
      <vt:lpstr>PromQL-算术二元运算符</vt:lpstr>
      <vt:lpstr>PromQL-布尔运算符</vt:lpstr>
      <vt:lpstr>PromQL-集合运算符</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wps</dc:creator>
  <cp:lastModifiedBy>hl</cp:lastModifiedBy>
  <cp:revision>7</cp:revision>
  <dcterms:created xsi:type="dcterms:W3CDTF">2020-03-04T08:34:17Z</dcterms:created>
  <dcterms:modified xsi:type="dcterms:W3CDTF">2020-03-04T08:34:17Z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2052-11.1.0.9080</vt:lpwstr>
  </property>
</Properties>
</file>