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9" r:id="rId2"/>
    <p:sldMasterId id="2147483794" r:id="rId3"/>
  </p:sldMasterIdLst>
  <p:notesMasterIdLst>
    <p:notesMasterId r:id="rId27"/>
  </p:notesMasterIdLst>
  <p:sldIdLst>
    <p:sldId id="256" r:id="rId4"/>
    <p:sldId id="383" r:id="rId5"/>
    <p:sldId id="384" r:id="rId6"/>
    <p:sldId id="348" r:id="rId7"/>
    <p:sldId id="385" r:id="rId8"/>
    <p:sldId id="386" r:id="rId9"/>
    <p:sldId id="387" r:id="rId10"/>
    <p:sldId id="388" r:id="rId11"/>
    <p:sldId id="389" r:id="rId12"/>
    <p:sldId id="390" r:id="rId13"/>
    <p:sldId id="391" r:id="rId14"/>
    <p:sldId id="392" r:id="rId15"/>
    <p:sldId id="393" r:id="rId16"/>
    <p:sldId id="403" r:id="rId17"/>
    <p:sldId id="394" r:id="rId18"/>
    <p:sldId id="395" r:id="rId19"/>
    <p:sldId id="396" r:id="rId20"/>
    <p:sldId id="397" r:id="rId21"/>
    <p:sldId id="398" r:id="rId22"/>
    <p:sldId id="399" r:id="rId23"/>
    <p:sldId id="400" r:id="rId24"/>
    <p:sldId id="401" r:id="rId25"/>
    <p:sldId id="402" r:id="rId26"/>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664E00"/>
    <a:srgbClr val="987400"/>
    <a:srgbClr val="A88000"/>
    <a:srgbClr val="866600"/>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93" autoAdjust="0"/>
    <p:restoredTop sz="79379" autoAdjust="0"/>
  </p:normalViewPr>
  <p:slideViewPr>
    <p:cSldViewPr>
      <p:cViewPr>
        <p:scale>
          <a:sx n="75" d="100"/>
          <a:sy n="75" d="100"/>
        </p:scale>
        <p:origin x="-730" y="-58"/>
      </p:cViewPr>
      <p:guideLst>
        <p:guide orient="horz" pos="180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390328-8DE4-4CDE-9C6B-1C1819AE5933}" type="datetimeFigureOut">
              <a:rPr lang="zh-CN" altLang="en-US" smtClean="0"/>
              <a:pPr/>
              <a:t>2014/5/15</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54902-AD75-49B8-9B3B-C982EF47A44F}" type="slidenum">
              <a:rPr lang="zh-CN" altLang="en-US" smtClean="0"/>
              <a:pPr/>
              <a:t>‹#›</a:t>
            </a:fld>
            <a:endParaRPr lang="zh-CN" altLang="en-US"/>
          </a:p>
        </p:txBody>
      </p:sp>
    </p:spTree>
    <p:extLst>
      <p:ext uri="{BB962C8B-B14F-4D97-AF65-F5344CB8AC3E}">
        <p14:creationId xmlns:p14="http://schemas.microsoft.com/office/powerpoint/2010/main" val="388078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akeuseof.com/tag/learn-today-earn-tomorrow-8-hobbies-the-web-can-help-you-start-for-fu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makeuseof.com/tag/think-big-start-small-6-tips-to-start-a-creative-project-on-the-we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从今天开始。做一个个人项目。</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一个个人项目依靠热情支撑。热情将会使你充满能量。把你的对一项业余爱好的热情带到你的个人项目里或者把你的业余爱好变成一个长期的个人项目。如果你一直坚持你的业余爱好，这个网站能够帮助你明天从中获益。像我们看到的那样，这个网站能够让你很容易的</a:t>
            </a:r>
            <a:r>
              <a:rPr lang="zh-CN" altLang="en-US" sz="1200" b="0" i="0" kern="1200" dirty="0" smtClean="0">
                <a:solidFill>
                  <a:schemeClr val="tx1"/>
                </a:solidFill>
                <a:effectLst/>
                <a:latin typeface="+mn-lt"/>
                <a:ea typeface="+mn-ea"/>
                <a:cs typeface="+mn-cs"/>
                <a:hlinkClick r:id="rId3"/>
              </a:rPr>
              <a:t>从一些乐趣中开始一项业余爱好。</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保持缓步前进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这能够帮你解决时间问题以及克服对失败的恐惧感。大处着眼，小处着手</a:t>
            </a:r>
            <a:r>
              <a:rPr lang="en-US" altLang="zh-CN" sz="1200" b="0" i="0" kern="1200" dirty="0" smtClean="0">
                <a:solidFill>
                  <a:schemeClr val="tx1"/>
                </a:solidFill>
                <a:effectLst/>
                <a:latin typeface="+mn-lt"/>
                <a:ea typeface="+mn-ea"/>
                <a:cs typeface="+mn-cs"/>
              </a:rPr>
              <a:t>(Think big, but start small)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Joel</a:t>
            </a:r>
            <a:r>
              <a:rPr lang="zh-CN" altLang="en-US" sz="1200" b="0" i="0" kern="1200" dirty="0" smtClean="0">
                <a:solidFill>
                  <a:schemeClr val="tx1"/>
                </a:solidFill>
                <a:effectLst/>
                <a:latin typeface="+mn-lt"/>
                <a:ea typeface="+mn-ea"/>
                <a:cs typeface="+mn-cs"/>
              </a:rPr>
              <a:t>在</a:t>
            </a:r>
            <a:r>
              <a:rPr lang="zh-CN" altLang="en-US" sz="1200" b="0" i="0" kern="1200" dirty="0" smtClean="0">
                <a:solidFill>
                  <a:schemeClr val="tx1"/>
                </a:solidFill>
                <a:effectLst/>
                <a:latin typeface="+mn-lt"/>
                <a:ea typeface="+mn-ea"/>
                <a:cs typeface="+mn-cs"/>
                <a:hlinkClick r:id="rId4"/>
              </a:rPr>
              <a:t>如何开始一个富有创意的项目</a:t>
            </a:r>
            <a:r>
              <a:rPr lang="zh-CN" altLang="en-US" sz="1200" b="0" i="0" kern="1200" dirty="0" smtClean="0">
                <a:solidFill>
                  <a:schemeClr val="tx1"/>
                </a:solidFill>
                <a:effectLst/>
                <a:latin typeface="+mn-lt"/>
                <a:ea typeface="+mn-ea"/>
                <a:cs typeface="+mn-cs"/>
              </a:rPr>
              <a:t>一文中对这一古老格言给出了几点精彩的建议。</a:t>
            </a:r>
            <a:endParaRPr lang="zh-CN" altLang="en-US" dirty="0"/>
          </a:p>
        </p:txBody>
      </p:sp>
      <p:sp>
        <p:nvSpPr>
          <p:cNvPr id="4" name="灯片编号占位符 3"/>
          <p:cNvSpPr>
            <a:spLocks noGrp="1"/>
          </p:cNvSpPr>
          <p:nvPr>
            <p:ph type="sldNum" sz="quarter" idx="10"/>
          </p:nvPr>
        </p:nvSpPr>
        <p:spPr/>
        <p:txBody>
          <a:bodyPr/>
          <a:lstStyle/>
          <a:p>
            <a:fld id="{FC354902-AD75-49B8-9B3B-C982EF47A44F}" type="slidenum">
              <a:rPr lang="zh-CN" altLang="en-US" smtClean="0"/>
              <a:pPr/>
              <a:t>4</a:t>
            </a:fld>
            <a:endParaRPr lang="zh-CN" altLang="en-US"/>
          </a:p>
        </p:txBody>
      </p:sp>
    </p:spTree>
    <p:extLst>
      <p:ext uri="{BB962C8B-B14F-4D97-AF65-F5344CB8AC3E}">
        <p14:creationId xmlns:p14="http://schemas.microsoft.com/office/powerpoint/2010/main" val="310547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习惯养成</a:t>
            </a:r>
            <a:r>
              <a:rPr lang="en-US" altLang="zh-CN" sz="1200" b="0" i="0" kern="1200" dirty="0" smtClean="0">
                <a:solidFill>
                  <a:schemeClr val="tx1"/>
                </a:solidFill>
                <a:effectLst/>
                <a:latin typeface="+mn-lt"/>
                <a:ea typeface="+mn-ea"/>
                <a:cs typeface="+mn-cs"/>
              </a:rPr>
              <a:t>RPG HabitRPG》</a:t>
            </a:r>
            <a:r>
              <a:rPr lang="zh-CN" altLang="en-US" sz="1200" b="0" i="0" kern="1200" dirty="0" smtClean="0">
                <a:solidFill>
                  <a:schemeClr val="tx1"/>
                </a:solidFill>
                <a:effectLst/>
                <a:latin typeface="+mn-lt"/>
                <a:ea typeface="+mn-ea"/>
                <a:cs typeface="+mn-cs"/>
              </a:rPr>
              <a:t>是一款可以帮助你养成好习惯的生活应用，把角色扮演游戏（</a:t>
            </a:r>
            <a:r>
              <a:rPr lang="en-US" altLang="zh-CN" sz="1200" b="0" i="0" kern="1200" dirty="0" smtClean="0">
                <a:solidFill>
                  <a:schemeClr val="tx1"/>
                </a:solidFill>
                <a:effectLst/>
                <a:latin typeface="+mn-lt"/>
                <a:ea typeface="+mn-ea"/>
                <a:cs typeface="+mn-cs"/>
              </a:rPr>
              <a:t>RPG</a:t>
            </a:r>
            <a:r>
              <a:rPr lang="zh-CN" altLang="en-US" sz="1200" b="0" i="0" kern="1200" dirty="0" smtClean="0">
                <a:solidFill>
                  <a:schemeClr val="tx1"/>
                </a:solidFill>
                <a:effectLst/>
                <a:latin typeface="+mn-lt"/>
                <a:ea typeface="+mn-ea"/>
                <a:cs typeface="+mn-cs"/>
              </a:rPr>
              <a:t>）结合你的习惯清单、待办事项及新习惯。在你的游戏设置中，你需要输入你要培养的新习惯、改掉的怀习惯、每天的目标及并奖励事项。当你培养良好新的生活习惯，并完成你定下的目标，你将可获得奖励（经验值），当你做了一些坏习惯行，你的角色失去一部份生命值。</a:t>
            </a:r>
            <a:endParaRPr lang="zh-CN" altLang="en-US" dirty="0"/>
          </a:p>
        </p:txBody>
      </p:sp>
      <p:sp>
        <p:nvSpPr>
          <p:cNvPr id="4" name="灯片编号占位符 3"/>
          <p:cNvSpPr>
            <a:spLocks noGrp="1"/>
          </p:cNvSpPr>
          <p:nvPr>
            <p:ph type="sldNum" sz="quarter" idx="10"/>
          </p:nvPr>
        </p:nvSpPr>
        <p:spPr/>
        <p:txBody>
          <a:bodyPr/>
          <a:lstStyle/>
          <a:p>
            <a:fld id="{FC354902-AD75-49B8-9B3B-C982EF47A44F}" type="slidenum">
              <a:rPr lang="zh-CN" altLang="en-US" smtClean="0"/>
              <a:pPr/>
              <a:t>12</a:t>
            </a:fld>
            <a:endParaRPr lang="zh-CN" altLang="en-US"/>
          </a:p>
        </p:txBody>
      </p:sp>
    </p:spTree>
    <p:extLst>
      <p:ext uri="{BB962C8B-B14F-4D97-AF65-F5344CB8AC3E}">
        <p14:creationId xmlns:p14="http://schemas.microsoft.com/office/powerpoint/2010/main" val="286640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习惯养成</a:t>
            </a:r>
            <a:r>
              <a:rPr lang="en-US" altLang="zh-CN" sz="1200" b="0" i="0" kern="1200" dirty="0" smtClean="0">
                <a:solidFill>
                  <a:schemeClr val="tx1"/>
                </a:solidFill>
                <a:effectLst/>
                <a:latin typeface="+mn-lt"/>
                <a:ea typeface="+mn-ea"/>
                <a:cs typeface="+mn-cs"/>
              </a:rPr>
              <a:t>RPG HabitRPG》</a:t>
            </a:r>
            <a:r>
              <a:rPr lang="zh-CN" altLang="en-US" sz="1200" b="0" i="0" kern="1200" dirty="0" smtClean="0">
                <a:solidFill>
                  <a:schemeClr val="tx1"/>
                </a:solidFill>
                <a:effectLst/>
                <a:latin typeface="+mn-lt"/>
                <a:ea typeface="+mn-ea"/>
                <a:cs typeface="+mn-cs"/>
              </a:rPr>
              <a:t>是一款可以帮助你养成好习惯的生活应用，把角色扮演游戏（</a:t>
            </a:r>
            <a:r>
              <a:rPr lang="en-US" altLang="zh-CN" sz="1200" b="0" i="0" kern="1200" dirty="0" smtClean="0">
                <a:solidFill>
                  <a:schemeClr val="tx1"/>
                </a:solidFill>
                <a:effectLst/>
                <a:latin typeface="+mn-lt"/>
                <a:ea typeface="+mn-ea"/>
                <a:cs typeface="+mn-cs"/>
              </a:rPr>
              <a:t>RPG</a:t>
            </a:r>
            <a:r>
              <a:rPr lang="zh-CN" altLang="en-US" sz="1200" b="0" i="0" kern="1200" dirty="0" smtClean="0">
                <a:solidFill>
                  <a:schemeClr val="tx1"/>
                </a:solidFill>
                <a:effectLst/>
                <a:latin typeface="+mn-lt"/>
                <a:ea typeface="+mn-ea"/>
                <a:cs typeface="+mn-cs"/>
              </a:rPr>
              <a:t>）结合你的习惯清单、待办事项及新习惯。在你的游戏设置中，你需要输入你要培养的新习惯、改掉的怀习惯、每天的目标及并奖励事项。当你培养良好新的生活习惯，并完成你定下的目标，你将可获得奖励（经验值），当你做了一些坏习惯行，你的角色失去一部份生命值。</a:t>
            </a:r>
            <a:endParaRPr lang="zh-CN" altLang="en-US" dirty="0"/>
          </a:p>
        </p:txBody>
      </p:sp>
      <p:sp>
        <p:nvSpPr>
          <p:cNvPr id="4" name="灯片编号占位符 3"/>
          <p:cNvSpPr>
            <a:spLocks noGrp="1"/>
          </p:cNvSpPr>
          <p:nvPr>
            <p:ph type="sldNum" sz="quarter" idx="10"/>
          </p:nvPr>
        </p:nvSpPr>
        <p:spPr/>
        <p:txBody>
          <a:bodyPr/>
          <a:lstStyle/>
          <a:p>
            <a:fld id="{FC354902-AD75-49B8-9B3B-C982EF47A44F}" type="slidenum">
              <a:rPr lang="zh-CN" altLang="en-US" smtClean="0"/>
              <a:pPr/>
              <a:t>13</a:t>
            </a:fld>
            <a:endParaRPr lang="zh-CN" altLang="en-US"/>
          </a:p>
        </p:txBody>
      </p:sp>
    </p:spTree>
    <p:extLst>
      <p:ext uri="{BB962C8B-B14F-4D97-AF65-F5344CB8AC3E}">
        <p14:creationId xmlns:p14="http://schemas.microsoft.com/office/powerpoint/2010/main" val="1299376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81"/>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0EDFBF8-8E6A-4275-83FB-8E525BCDDC16}" type="datetime1">
              <a:rPr lang="zh-CN" altLang="en-US" smtClean="0"/>
              <a:t>2014/5/15</a:t>
            </a:fld>
            <a:endParaRPr lang="zh-CN" altLang="en-US"/>
          </a:p>
        </p:txBody>
      </p:sp>
      <p:sp>
        <p:nvSpPr>
          <p:cNvPr id="5" name="页脚占位符 4"/>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14260450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7EE8A7-28D5-4B67-8F3F-CEAEAA70B56F}" type="datetime1">
              <a:rPr lang="zh-CN" altLang="en-US" smtClean="0"/>
              <a:t>2014/5/15</a:t>
            </a:fld>
            <a:endParaRPr lang="zh-CN" altLang="en-US"/>
          </a:p>
        </p:txBody>
      </p:sp>
      <p:sp>
        <p:nvSpPr>
          <p:cNvPr id="5" name="页脚占位符 4"/>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244310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FC3252-97D2-4C5A-A55C-94C23282FC0C}" type="datetime1">
              <a:rPr lang="zh-CN" altLang="en-US" smtClean="0"/>
              <a:t>2014/5/15</a:t>
            </a:fld>
            <a:endParaRPr lang="zh-CN" altLang="en-US"/>
          </a:p>
        </p:txBody>
      </p:sp>
      <p:sp>
        <p:nvSpPr>
          <p:cNvPr id="5" name="页脚占位符 4"/>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3346944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750" y="1897064"/>
            <a:ext cx="5327650" cy="1225021"/>
          </a:xfrm>
        </p:spPr>
        <p:txBody>
          <a:bodyPr/>
          <a:lstStyle>
            <a:lvl1pPr algn="ctr">
              <a:defRPr/>
            </a:lvl1pPr>
          </a:lstStyle>
          <a:p>
            <a:r>
              <a:rPr lang="zh-CN"/>
              <a:t>单击此处编辑母版标题样式</a:t>
            </a:r>
          </a:p>
        </p:txBody>
      </p:sp>
      <p:sp>
        <p:nvSpPr>
          <p:cNvPr id="2051" name="Rectangle 3"/>
          <p:cNvSpPr>
            <a:spLocks noGrp="1" noChangeArrowheads="1"/>
          </p:cNvSpPr>
          <p:nvPr>
            <p:ph type="subTitle" idx="1"/>
          </p:nvPr>
        </p:nvSpPr>
        <p:spPr>
          <a:xfrm>
            <a:off x="539750" y="3157803"/>
            <a:ext cx="5327650" cy="660135"/>
          </a:xfrm>
        </p:spPr>
        <p:txBody>
          <a:bodyPr anchor="ctr"/>
          <a:lstStyle>
            <a:lvl1pPr marL="0" indent="0" algn="ctr">
              <a:buFont typeface="Arial" pitchFamily="34" charset="0"/>
              <a:buNone/>
              <a:defRPr>
                <a:solidFill>
                  <a:schemeClr val="bg1"/>
                </a:solidFill>
              </a:defRPr>
            </a:lvl1pPr>
          </a:lstStyle>
          <a:p>
            <a:r>
              <a:rPr lang="zh-CN"/>
              <a:t>单击此处编辑母版副标题样式</a:t>
            </a:r>
          </a:p>
        </p:txBody>
      </p:sp>
      <p:sp>
        <p:nvSpPr>
          <p:cNvPr id="4" name="Rectangle 4"/>
          <p:cNvSpPr>
            <a:spLocks noGrp="1" noChangeArrowheads="1"/>
          </p:cNvSpPr>
          <p:nvPr>
            <p:ph type="dt" sz="half" idx="10"/>
          </p:nvPr>
        </p:nvSpPr>
        <p:spPr>
          <a:xfrm>
            <a:off x="457200" y="5204354"/>
            <a:ext cx="2133600" cy="396875"/>
          </a:xfrm>
        </p:spPr>
        <p:txBody>
          <a:bodyPr/>
          <a:lstStyle>
            <a:lvl1pPr eaLnBrk="0" hangingPunct="0">
              <a:defRPr sz="1400">
                <a:solidFill>
                  <a:schemeClr val="tx1"/>
                </a:solidFill>
              </a:defRPr>
            </a:lvl1pPr>
          </a:lstStyle>
          <a:p>
            <a:pPr>
              <a:defRPr/>
            </a:pPr>
            <a:endParaRPr lang="zh-CN" altLang="en-US">
              <a:solidFill>
                <a:srgbClr val="000000"/>
              </a:solidFill>
            </a:endParaRPr>
          </a:p>
        </p:txBody>
      </p:sp>
      <p:sp>
        <p:nvSpPr>
          <p:cNvPr id="5" name="Rectangle 5"/>
          <p:cNvSpPr>
            <a:spLocks noGrp="1" noChangeArrowheads="1"/>
          </p:cNvSpPr>
          <p:nvPr>
            <p:ph type="ftr" sz="quarter" idx="11"/>
          </p:nvPr>
        </p:nvSpPr>
        <p:spPr>
          <a:xfrm>
            <a:off x="3124200" y="5204354"/>
            <a:ext cx="2895600" cy="396875"/>
          </a:xfrm>
        </p:spPr>
        <p:txBody>
          <a:bodyPr/>
          <a:lstStyle>
            <a:lvl1pPr eaLnBrk="0" hangingPunct="0">
              <a:defRPr sz="1400">
                <a:solidFill>
                  <a:schemeClr val="tx1"/>
                </a:solidFill>
              </a:defRPr>
            </a:lvl1pPr>
          </a:lstStyle>
          <a:p>
            <a:pPr>
              <a:defRPr/>
            </a:pPr>
            <a:endParaRPr lang="zh-CN" altLang="en-US">
              <a:solidFill>
                <a:srgbClr val="000000"/>
              </a:solidFill>
            </a:endParaRPr>
          </a:p>
        </p:txBody>
      </p:sp>
      <p:sp>
        <p:nvSpPr>
          <p:cNvPr id="6" name="Rectangle 6"/>
          <p:cNvSpPr>
            <a:spLocks noGrp="1" noChangeArrowheads="1"/>
          </p:cNvSpPr>
          <p:nvPr>
            <p:ph type="sldNum" sz="quarter" idx="12"/>
          </p:nvPr>
        </p:nvSpPr>
        <p:spPr>
          <a:xfrm>
            <a:off x="6553200" y="5204354"/>
            <a:ext cx="2133600" cy="396875"/>
          </a:xfrm>
        </p:spPr>
        <p:txBody>
          <a:bodyPr/>
          <a:lstStyle>
            <a:lvl1pPr eaLnBrk="0" hangingPunct="0">
              <a:defRPr/>
            </a:lvl1pPr>
          </a:lstStyle>
          <a:p>
            <a:pPr>
              <a:defRPr/>
            </a:pPr>
            <a:fld id="{19650D38-5EF4-48F4-93AE-54AF14DC78E0}"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953578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A16DEA3-F024-4FDE-9568-B96F410809C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334444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E4D10A2-7F51-452F-A3C3-34B4428DFB7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41014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31094"/>
            <a:ext cx="4038600" cy="397404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31094"/>
            <a:ext cx="4038600" cy="397404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947C379-CF6A-4694-B376-BDDCC9BF4636}"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90793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2"/>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279262"/>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66016455-4EE9-45A3-806C-FB94868DF29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066590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230232F1-8DD7-4365-80AD-81222B393582}"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092405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90D5DB25-6C98-45F2-B8CB-0580C4C2485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792571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2754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8D73AC4-0EF7-4A1D-B9E0-B87801539E0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57929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B1C75C5D-A020-43FD-A763-E72DA3200E52}" type="datetime1">
              <a:rPr lang="zh-CN" altLang="en-US" smtClean="0"/>
              <a:t>2014/5/15</a:t>
            </a:fld>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pPr/>
              <a:t>‹#›</a:t>
            </a:fld>
            <a:endParaRPr lang="zh-CN" altLang="en-US"/>
          </a:p>
        </p:txBody>
      </p:sp>
      <p:sp>
        <p:nvSpPr>
          <p:cNvPr id="7" name="页脚占位符 1"/>
          <p:cNvSpPr txBox="1">
            <a:spLocks/>
          </p:cNvSpPr>
          <p:nvPr userDrawn="1"/>
        </p:nvSpPr>
        <p:spPr>
          <a:xfrm>
            <a:off x="2411760" y="5296985"/>
            <a:ext cx="3608040" cy="304271"/>
          </a:xfrm>
          <a:prstGeom prst="rect">
            <a:avLst/>
          </a:prstGeom>
          <a:ln>
            <a:solidFill>
              <a:schemeClr val="bg1"/>
            </a:solidFill>
          </a:ln>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chemeClr val="bg1"/>
                </a:solidFill>
              </a:rPr>
              <a:t>hongliangpan@gmail.com   </a:t>
            </a:r>
            <a:r>
              <a:rPr lang="en-US" altLang="zh-CN" dirty="0" smtClean="0"/>
              <a:t>QQ</a:t>
            </a:r>
            <a:r>
              <a:rPr lang="en-US" altLang="zh-CN" baseline="0" dirty="0" smtClean="0"/>
              <a:t>: </a:t>
            </a:r>
            <a:r>
              <a:rPr lang="en-US" altLang="zh-CN" dirty="0" smtClean="0"/>
              <a:t>28797575</a:t>
            </a:r>
            <a:endParaRPr lang="zh-CN" altLang="en-US" dirty="0"/>
          </a:p>
        </p:txBody>
      </p:sp>
    </p:spTree>
    <p:extLst>
      <p:ext uri="{BB962C8B-B14F-4D97-AF65-F5344CB8AC3E}">
        <p14:creationId xmlns:p14="http://schemas.microsoft.com/office/powerpoint/2010/main" val="177832054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B353252-45F7-47E2-906C-7F7C8808FDE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80178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FDB2520-FA1E-4219-85D2-D7ECC51AAEC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683243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050" y="157428"/>
            <a:ext cx="2063750" cy="494770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28628" y="157428"/>
            <a:ext cx="6042025" cy="494770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15FCCC8-F79B-4101-AD30-C05AE62EB12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534411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750" y="1897063"/>
            <a:ext cx="5327650" cy="1225021"/>
          </a:xfrm>
        </p:spPr>
        <p:txBody>
          <a:bodyPr/>
          <a:lstStyle>
            <a:lvl1pPr algn="ctr">
              <a:defRPr/>
            </a:lvl1pPr>
          </a:lstStyle>
          <a:p>
            <a:r>
              <a:rPr lang="zh-CN"/>
              <a:t>单击此处编辑母版标题样式</a:t>
            </a:r>
          </a:p>
        </p:txBody>
      </p:sp>
      <p:sp>
        <p:nvSpPr>
          <p:cNvPr id="2051" name="Rectangle 3"/>
          <p:cNvSpPr>
            <a:spLocks noGrp="1" noChangeArrowheads="1"/>
          </p:cNvSpPr>
          <p:nvPr>
            <p:ph type="subTitle" idx="1"/>
          </p:nvPr>
        </p:nvSpPr>
        <p:spPr>
          <a:xfrm>
            <a:off x="539750" y="3157803"/>
            <a:ext cx="5327650" cy="660135"/>
          </a:xfrm>
        </p:spPr>
        <p:txBody>
          <a:bodyPr anchor="ctr"/>
          <a:lstStyle>
            <a:lvl1pPr marL="0" indent="0" algn="ctr">
              <a:buFont typeface="Arial" pitchFamily="34" charset="0"/>
              <a:buNone/>
              <a:defRPr>
                <a:solidFill>
                  <a:schemeClr val="bg1"/>
                </a:solidFill>
              </a:defRPr>
            </a:lvl1pPr>
          </a:lstStyle>
          <a:p>
            <a:r>
              <a:rPr lang="zh-CN"/>
              <a:t>单击此处编辑母版副标题样式</a:t>
            </a:r>
          </a:p>
        </p:txBody>
      </p:sp>
      <p:sp>
        <p:nvSpPr>
          <p:cNvPr id="4" name="Rectangle 4"/>
          <p:cNvSpPr>
            <a:spLocks noGrp="1" noChangeArrowheads="1"/>
          </p:cNvSpPr>
          <p:nvPr>
            <p:ph type="dt" sz="half" idx="10"/>
          </p:nvPr>
        </p:nvSpPr>
        <p:spPr>
          <a:xfrm>
            <a:off x="457200" y="5204354"/>
            <a:ext cx="2133600" cy="396875"/>
          </a:xfrm>
        </p:spPr>
        <p:txBody>
          <a:bodyPr/>
          <a:lstStyle>
            <a:lvl1pPr eaLnBrk="0" hangingPunct="0">
              <a:defRPr sz="1400">
                <a:solidFill>
                  <a:schemeClr val="tx1"/>
                </a:solidFill>
              </a:defRPr>
            </a:lvl1pPr>
          </a:lstStyle>
          <a:p>
            <a:pPr>
              <a:defRPr/>
            </a:pPr>
            <a:endParaRPr lang="zh-CN" altLang="en-US">
              <a:solidFill>
                <a:srgbClr val="000000"/>
              </a:solidFill>
            </a:endParaRPr>
          </a:p>
        </p:txBody>
      </p:sp>
      <p:sp>
        <p:nvSpPr>
          <p:cNvPr id="5" name="Rectangle 5"/>
          <p:cNvSpPr>
            <a:spLocks noGrp="1" noChangeArrowheads="1"/>
          </p:cNvSpPr>
          <p:nvPr>
            <p:ph type="ftr" sz="quarter" idx="11"/>
          </p:nvPr>
        </p:nvSpPr>
        <p:spPr>
          <a:xfrm>
            <a:off x="3124200" y="5204354"/>
            <a:ext cx="2895600" cy="396875"/>
          </a:xfrm>
        </p:spPr>
        <p:txBody>
          <a:bodyPr/>
          <a:lstStyle>
            <a:lvl1pPr eaLnBrk="0" hangingPunct="0">
              <a:defRPr sz="1400">
                <a:solidFill>
                  <a:schemeClr val="tx1"/>
                </a:solidFill>
              </a:defRPr>
            </a:lvl1pPr>
          </a:lstStyle>
          <a:p>
            <a:pPr>
              <a:defRPr/>
            </a:pPr>
            <a:endParaRPr lang="zh-CN" altLang="en-US">
              <a:solidFill>
                <a:srgbClr val="000000"/>
              </a:solidFill>
            </a:endParaRPr>
          </a:p>
        </p:txBody>
      </p:sp>
      <p:sp>
        <p:nvSpPr>
          <p:cNvPr id="6" name="Rectangle 6"/>
          <p:cNvSpPr>
            <a:spLocks noGrp="1" noChangeArrowheads="1"/>
          </p:cNvSpPr>
          <p:nvPr>
            <p:ph type="sldNum" sz="quarter" idx="12"/>
          </p:nvPr>
        </p:nvSpPr>
        <p:spPr>
          <a:xfrm>
            <a:off x="6553200" y="5204354"/>
            <a:ext cx="2133600" cy="396875"/>
          </a:xfrm>
        </p:spPr>
        <p:txBody>
          <a:bodyPr/>
          <a:lstStyle>
            <a:lvl1pPr eaLnBrk="0" hangingPunct="0">
              <a:defRPr/>
            </a:lvl1pPr>
          </a:lstStyle>
          <a:p>
            <a:pPr>
              <a:defRPr/>
            </a:pPr>
            <a:fld id="{122EEDC6-A373-4AFD-9670-B60B23BFA0E6}"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9827790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0C60ED2-5962-45B4-9DE2-A3DFAF3A4D94}"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22023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49D177A-FE6C-4C5F-AE7B-84F99FF96F0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122027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31094"/>
            <a:ext cx="4038600" cy="397404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31094"/>
            <a:ext cx="4038600" cy="397404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697A66D-8D6D-42BB-9549-14FEED40E075}"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40042727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FDDC2078-7341-4F68-8DBB-EA4CBF88C9A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2968462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F8F895BC-FB2D-402C-B607-FCE09B7D6BC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8015784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5C6D139B-D3CD-4161-85EB-7EBAE93EFAD3}"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00457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9"/>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4A52DB4-F2AA-46AC-92F0-54F6CB054B2D}" type="datetime1">
              <a:rPr lang="zh-CN" altLang="en-US" smtClean="0"/>
              <a:t>2014/5/15</a:t>
            </a:fld>
            <a:endParaRPr lang="zh-CN" altLang="en-US"/>
          </a:p>
        </p:txBody>
      </p:sp>
      <p:sp>
        <p:nvSpPr>
          <p:cNvPr id="5" name="页脚占位符 4"/>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15434268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AEF7612-08F3-4C45-AACF-75A49AA1489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281257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71FD795-274A-4211-B0F2-D34C0A6A7BC0}"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0071084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6E38993-68A1-435A-BFC3-2DDDF6B3CE7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1144879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050" y="157428"/>
            <a:ext cx="2063750" cy="494770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28626" y="157428"/>
            <a:ext cx="6042025" cy="494770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B8EBE79-D4F6-44D4-8D61-9908F9B8D6E9}"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847789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FC7CC2-5860-49DA-AC80-28D380650BCA}" type="datetime1">
              <a:rPr lang="zh-CN" altLang="en-US" smtClean="0"/>
              <a:t>2014/5/15</a:t>
            </a:fld>
            <a:endParaRPr lang="zh-CN" altLang="en-US"/>
          </a:p>
        </p:txBody>
      </p:sp>
      <p:sp>
        <p:nvSpPr>
          <p:cNvPr id="6" name="页脚占位符 5"/>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7" name="灯片编号占位符 6"/>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211166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6C189CF-08E4-476D-94C0-313182A864F3}" type="datetime1">
              <a:rPr lang="zh-CN" altLang="en-US" smtClean="0"/>
              <a:t>2014/5/15</a:t>
            </a:fld>
            <a:endParaRPr lang="zh-CN" altLang="en-US"/>
          </a:p>
        </p:txBody>
      </p:sp>
      <p:sp>
        <p:nvSpPr>
          <p:cNvPr id="8" name="页脚占位符 7"/>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9" name="灯片编号占位符 8"/>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90010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B6155DE-0EE1-4FAF-9560-69477F48F159}" type="datetime1">
              <a:rPr lang="zh-CN" altLang="en-US" smtClean="0"/>
              <a:t>2014/5/15</a:t>
            </a:fld>
            <a:endParaRPr lang="zh-CN" altLang="en-US"/>
          </a:p>
        </p:txBody>
      </p:sp>
      <p:sp>
        <p:nvSpPr>
          <p:cNvPr id="4" name="页脚占位符 3"/>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5" name="灯片编号占位符 4"/>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404765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1D1EBB-3981-4766-A147-48C338F0FF9D}" type="datetime1">
              <a:rPr lang="zh-CN" altLang="en-US" smtClean="0"/>
              <a:t>2014/5/15</a:t>
            </a:fld>
            <a:endParaRPr lang="zh-CN" altLang="en-US"/>
          </a:p>
        </p:txBody>
      </p:sp>
      <p:sp>
        <p:nvSpPr>
          <p:cNvPr id="3" name="页脚占位符 2"/>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4" name="灯片编号占位符 3"/>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257561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2754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F3EB785-8DD6-4011-B9E1-D6BB2B959663}" type="datetime1">
              <a:rPr lang="zh-CN" altLang="en-US" smtClean="0"/>
              <a:t>2014/5/15</a:t>
            </a:fld>
            <a:endParaRPr lang="zh-CN" altLang="en-US"/>
          </a:p>
        </p:txBody>
      </p:sp>
      <p:sp>
        <p:nvSpPr>
          <p:cNvPr id="6" name="页脚占位符 5"/>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7" name="灯片编号占位符 6"/>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45169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C80244-FB71-4704-A9D9-781306A2E177}" type="datetime1">
              <a:rPr lang="zh-CN" altLang="en-US" smtClean="0"/>
              <a:t>2014/5/15</a:t>
            </a:fld>
            <a:endParaRPr lang="zh-CN" altLang="en-US"/>
          </a:p>
        </p:txBody>
      </p:sp>
      <p:sp>
        <p:nvSpPr>
          <p:cNvPr id="6" name="页脚占位符 5"/>
          <p:cNvSpPr>
            <a:spLocks noGrp="1"/>
          </p:cNvSpPr>
          <p:nvPr>
            <p:ph type="ftr" sz="quarter" idx="11"/>
          </p:nvPr>
        </p:nvSpPr>
        <p:spPr/>
        <p:txBody>
          <a:body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a:p>
        </p:txBody>
      </p:sp>
      <p:sp>
        <p:nvSpPr>
          <p:cNvPr id="7" name="灯片编号占位符 6"/>
          <p:cNvSpPr>
            <a:spLocks noGrp="1"/>
          </p:cNvSpPr>
          <p:nvPr>
            <p:ph type="sldNum" sz="quarter" idx="12"/>
          </p:nvPr>
        </p:nvSpPr>
        <p:spPr/>
        <p:txBody>
          <a:body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1201441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5296985"/>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9ED2623D-0AC2-478E-9AE2-8E3FAE8B02EB}" type="datetime1">
              <a:rPr lang="zh-CN" altLang="en-US" smtClean="0"/>
              <a:t>2014/5/15</a:t>
            </a:fld>
            <a:endParaRPr lang="zh-CN" altLang="en-US"/>
          </a:p>
        </p:txBody>
      </p:sp>
      <p:sp>
        <p:nvSpPr>
          <p:cNvPr id="5" name="页脚占位符 4"/>
          <p:cNvSpPr>
            <a:spLocks noGrp="1"/>
          </p:cNvSpPr>
          <p:nvPr>
            <p:ph type="ftr" sz="quarter" idx="3"/>
          </p:nvPr>
        </p:nvSpPr>
        <p:spPr>
          <a:xfrm>
            <a:off x="3124200" y="5296985"/>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框架群：</a:t>
            </a:r>
            <a:r>
              <a:rPr lang="en-US" altLang="zh-CN" smtClean="0"/>
              <a:t>181124238  </a:t>
            </a:r>
            <a:r>
              <a:rPr lang="zh-CN" altLang="en-US" smtClean="0"/>
              <a:t>我的</a:t>
            </a:r>
            <a:r>
              <a:rPr lang="en-US" altLang="zh-CN" smtClean="0"/>
              <a:t>QQ</a:t>
            </a:r>
            <a:r>
              <a:rPr lang="zh-CN" altLang="en-US" smtClean="0"/>
              <a:t>：</a:t>
            </a:r>
            <a:r>
              <a:rPr lang="en-US" altLang="zh-CN" smtClean="0"/>
              <a:t>307087558</a:t>
            </a:r>
            <a:endParaRPr lang="zh-CN" altLang="en-US" dirty="0"/>
          </a:p>
        </p:txBody>
      </p:sp>
      <p:sp>
        <p:nvSpPr>
          <p:cNvPr id="6" name="灯片编号占位符 5"/>
          <p:cNvSpPr>
            <a:spLocks noGrp="1"/>
          </p:cNvSpPr>
          <p:nvPr>
            <p:ph type="sldNum" sz="quarter" idx="4"/>
          </p:nvPr>
        </p:nvSpPr>
        <p:spPr>
          <a:xfrm>
            <a:off x="6553200" y="5296985"/>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84801985-5BC8-46E9-A2C4-BFCC08C12130}" type="slidenum">
              <a:rPr lang="zh-CN" altLang="en-US" smtClean="0"/>
              <a:pPr/>
              <a:t>‹#›</a:t>
            </a:fld>
            <a:endParaRPr lang="zh-CN" altLang="en-US"/>
          </a:p>
        </p:txBody>
      </p:sp>
    </p:spTree>
    <p:extLst>
      <p:ext uri="{BB962C8B-B14F-4D97-AF65-F5344CB8AC3E}">
        <p14:creationId xmlns:p14="http://schemas.microsoft.com/office/powerpoint/2010/main" val="1623320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28625" y="157427"/>
            <a:ext cx="8229600" cy="54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457200" y="1131094"/>
            <a:ext cx="8229600" cy="397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457200" y="5296960"/>
            <a:ext cx="213360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b="0">
                <a:solidFill>
                  <a:srgbClr val="898989"/>
                </a:solidFill>
                <a:latin typeface="+mn-ea"/>
                <a:ea typeface="+mn-ea"/>
              </a:defRPr>
            </a:lvl1pPr>
          </a:lstStyle>
          <a:p>
            <a:pPr fontAlgn="base">
              <a:spcBef>
                <a:spcPct val="0"/>
              </a:spcBef>
              <a:spcAft>
                <a:spcPct val="0"/>
              </a:spcAft>
              <a:defRPr/>
            </a:pPr>
            <a:endParaRPr lang="zh-CN" altLang="en-US"/>
          </a:p>
        </p:txBody>
      </p:sp>
      <p:sp>
        <p:nvSpPr>
          <p:cNvPr id="1029" name="页脚占位符 4"/>
          <p:cNvSpPr>
            <a:spLocks noGrp="1" noChangeArrowheads="1"/>
          </p:cNvSpPr>
          <p:nvPr>
            <p:ph type="ftr" sz="quarter" idx="3"/>
          </p:nvPr>
        </p:nvSpPr>
        <p:spPr bwMode="auto">
          <a:xfrm>
            <a:off x="3124200" y="5296960"/>
            <a:ext cx="289560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b="0">
                <a:solidFill>
                  <a:srgbClr val="898989"/>
                </a:solidFill>
                <a:latin typeface="+mn-ea"/>
                <a:ea typeface="+mn-ea"/>
              </a:defRPr>
            </a:lvl1pPr>
          </a:lstStyle>
          <a:p>
            <a:pPr fontAlgn="base">
              <a:spcBef>
                <a:spcPct val="0"/>
              </a:spcBef>
              <a:spcAft>
                <a:spcPct val="0"/>
              </a:spcAft>
              <a:defRPr/>
            </a:pPr>
            <a:endParaRPr lang="zh-CN" altLang="en-US"/>
          </a:p>
        </p:txBody>
      </p:sp>
      <p:sp>
        <p:nvSpPr>
          <p:cNvPr id="1030" name="灯片编号占位符 5"/>
          <p:cNvSpPr>
            <a:spLocks noGrp="1" noChangeArrowheads="1"/>
          </p:cNvSpPr>
          <p:nvPr>
            <p:ph type="sldNum" sz="quarter" idx="4"/>
          </p:nvPr>
        </p:nvSpPr>
        <p:spPr bwMode="auto">
          <a:xfrm>
            <a:off x="6553200" y="5296960"/>
            <a:ext cx="230505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400" b="0">
                <a:latin typeface="+mn-ea"/>
                <a:ea typeface="+mn-ea"/>
              </a:defRPr>
            </a:lvl1pPr>
          </a:lstStyle>
          <a:p>
            <a:pPr fontAlgn="base">
              <a:spcBef>
                <a:spcPct val="0"/>
              </a:spcBef>
              <a:spcAft>
                <a:spcPct val="0"/>
              </a:spcAft>
              <a:defRPr/>
            </a:pPr>
            <a:fld id="{A6EF3BB5-A28D-4916-8B94-854E2EC3EF35}"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93431185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华文细黑" pitchFamily="2" charset="-122"/>
          <a:ea typeface="黑体" pitchFamily="2" charset="-122"/>
        </a:defRPr>
      </a:lvl2pPr>
      <a:lvl3pPr algn="l" rtl="0" eaLnBrk="0" fontAlgn="base" hangingPunct="0">
        <a:spcBef>
          <a:spcPct val="0"/>
        </a:spcBef>
        <a:spcAft>
          <a:spcPct val="0"/>
        </a:spcAft>
        <a:defRPr sz="3200">
          <a:solidFill>
            <a:schemeClr val="bg1"/>
          </a:solidFill>
          <a:latin typeface="华文细黑" pitchFamily="2" charset="-122"/>
          <a:ea typeface="黑体" pitchFamily="2" charset="-122"/>
        </a:defRPr>
      </a:lvl3pPr>
      <a:lvl4pPr algn="l" rtl="0" eaLnBrk="0" fontAlgn="base" hangingPunct="0">
        <a:spcBef>
          <a:spcPct val="0"/>
        </a:spcBef>
        <a:spcAft>
          <a:spcPct val="0"/>
        </a:spcAft>
        <a:defRPr sz="3200">
          <a:solidFill>
            <a:schemeClr val="bg1"/>
          </a:solidFill>
          <a:latin typeface="华文细黑" pitchFamily="2" charset="-122"/>
          <a:ea typeface="黑体" pitchFamily="2" charset="-122"/>
        </a:defRPr>
      </a:lvl4pPr>
      <a:lvl5pPr algn="l" rtl="0" eaLnBrk="0" fontAlgn="base" hangingPunct="0">
        <a:spcBef>
          <a:spcPct val="0"/>
        </a:spcBef>
        <a:spcAft>
          <a:spcPct val="0"/>
        </a:spcAft>
        <a:defRPr sz="3200">
          <a:solidFill>
            <a:schemeClr val="bg1"/>
          </a:solidFill>
          <a:latin typeface="华文细黑" pitchFamily="2" charset="-122"/>
          <a:ea typeface="黑体" pitchFamily="2" charset="-122"/>
        </a:defRPr>
      </a:lvl5pPr>
      <a:lvl6pPr marL="457200" algn="l" rtl="0" eaLnBrk="0" fontAlgn="base" hangingPunct="0">
        <a:spcBef>
          <a:spcPct val="0"/>
        </a:spcBef>
        <a:spcAft>
          <a:spcPct val="0"/>
        </a:spcAft>
        <a:defRPr sz="3200">
          <a:solidFill>
            <a:schemeClr val="bg1"/>
          </a:solidFill>
          <a:latin typeface="华文细黑" pitchFamily="2" charset="-122"/>
          <a:ea typeface="黑体" pitchFamily="2" charset="-122"/>
        </a:defRPr>
      </a:lvl6pPr>
      <a:lvl7pPr marL="914400" algn="l" rtl="0" eaLnBrk="0" fontAlgn="base" hangingPunct="0">
        <a:spcBef>
          <a:spcPct val="0"/>
        </a:spcBef>
        <a:spcAft>
          <a:spcPct val="0"/>
        </a:spcAft>
        <a:defRPr sz="3200">
          <a:solidFill>
            <a:schemeClr val="bg1"/>
          </a:solidFill>
          <a:latin typeface="华文细黑" pitchFamily="2" charset="-122"/>
          <a:ea typeface="黑体" pitchFamily="2" charset="-122"/>
        </a:defRPr>
      </a:lvl7pPr>
      <a:lvl8pPr marL="1371600" algn="l" rtl="0" eaLnBrk="0" fontAlgn="base" hangingPunct="0">
        <a:spcBef>
          <a:spcPct val="0"/>
        </a:spcBef>
        <a:spcAft>
          <a:spcPct val="0"/>
        </a:spcAft>
        <a:defRPr sz="3200">
          <a:solidFill>
            <a:schemeClr val="bg1"/>
          </a:solidFill>
          <a:latin typeface="华文细黑" pitchFamily="2" charset="-122"/>
          <a:ea typeface="黑体" pitchFamily="2" charset="-122"/>
        </a:defRPr>
      </a:lvl8pPr>
      <a:lvl9pPr marL="1828800" algn="l" rtl="0" eaLnBrk="0" fontAlgn="base" hangingPunct="0">
        <a:spcBef>
          <a:spcPct val="0"/>
        </a:spcBef>
        <a:spcAft>
          <a:spcPct val="0"/>
        </a:spcAft>
        <a:defRPr sz="3200">
          <a:solidFill>
            <a:schemeClr val="bg1"/>
          </a:solidFill>
          <a:latin typeface="华文细黑" pitchFamily="2" charset="-122"/>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28625" y="157427"/>
            <a:ext cx="8229600" cy="54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457200" y="1131094"/>
            <a:ext cx="8229600" cy="397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457200" y="5296959"/>
            <a:ext cx="213360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b="0">
                <a:solidFill>
                  <a:srgbClr val="898989"/>
                </a:solidFill>
                <a:latin typeface="+mn-ea"/>
                <a:ea typeface="+mn-ea"/>
              </a:defRPr>
            </a:lvl1pPr>
          </a:lstStyle>
          <a:p>
            <a:pPr fontAlgn="base">
              <a:spcBef>
                <a:spcPct val="0"/>
              </a:spcBef>
              <a:spcAft>
                <a:spcPct val="0"/>
              </a:spcAft>
              <a:defRPr/>
            </a:pPr>
            <a:endParaRPr lang="zh-CN" altLang="en-US"/>
          </a:p>
        </p:txBody>
      </p:sp>
      <p:sp>
        <p:nvSpPr>
          <p:cNvPr id="1029" name="页脚占位符 4"/>
          <p:cNvSpPr>
            <a:spLocks noGrp="1" noChangeArrowheads="1"/>
          </p:cNvSpPr>
          <p:nvPr>
            <p:ph type="ftr" sz="quarter" idx="3"/>
          </p:nvPr>
        </p:nvSpPr>
        <p:spPr bwMode="auto">
          <a:xfrm>
            <a:off x="3124200" y="5296959"/>
            <a:ext cx="289560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b="0">
                <a:solidFill>
                  <a:srgbClr val="898989"/>
                </a:solidFill>
                <a:latin typeface="+mn-ea"/>
                <a:ea typeface="+mn-ea"/>
              </a:defRPr>
            </a:lvl1pPr>
          </a:lstStyle>
          <a:p>
            <a:pPr fontAlgn="base">
              <a:spcBef>
                <a:spcPct val="0"/>
              </a:spcBef>
              <a:spcAft>
                <a:spcPct val="0"/>
              </a:spcAft>
              <a:defRPr/>
            </a:pPr>
            <a:endParaRPr lang="zh-CN" altLang="en-US"/>
          </a:p>
        </p:txBody>
      </p:sp>
      <p:sp>
        <p:nvSpPr>
          <p:cNvPr id="1030" name="灯片编号占位符 5"/>
          <p:cNvSpPr>
            <a:spLocks noGrp="1" noChangeArrowheads="1"/>
          </p:cNvSpPr>
          <p:nvPr>
            <p:ph type="sldNum" sz="quarter" idx="4"/>
          </p:nvPr>
        </p:nvSpPr>
        <p:spPr bwMode="auto">
          <a:xfrm>
            <a:off x="6553200" y="5296959"/>
            <a:ext cx="2305050" cy="3042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400" b="0">
                <a:latin typeface="+mn-ea"/>
                <a:ea typeface="+mn-ea"/>
              </a:defRPr>
            </a:lvl1pPr>
          </a:lstStyle>
          <a:p>
            <a:pPr fontAlgn="base">
              <a:spcBef>
                <a:spcPct val="0"/>
              </a:spcBef>
              <a:spcAft>
                <a:spcPct val="0"/>
              </a:spcAft>
              <a:defRPr/>
            </a:pPr>
            <a:fld id="{9CEB1D21-D848-4BB6-8FD0-33C84144E2AE}"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247312425"/>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华文细黑" pitchFamily="2" charset="-122"/>
          <a:ea typeface="黑体" pitchFamily="2" charset="-122"/>
        </a:defRPr>
      </a:lvl2pPr>
      <a:lvl3pPr algn="l" rtl="0" eaLnBrk="0" fontAlgn="base" hangingPunct="0">
        <a:spcBef>
          <a:spcPct val="0"/>
        </a:spcBef>
        <a:spcAft>
          <a:spcPct val="0"/>
        </a:spcAft>
        <a:defRPr sz="3200">
          <a:solidFill>
            <a:schemeClr val="bg1"/>
          </a:solidFill>
          <a:latin typeface="华文细黑" pitchFamily="2" charset="-122"/>
          <a:ea typeface="黑体" pitchFamily="2" charset="-122"/>
        </a:defRPr>
      </a:lvl3pPr>
      <a:lvl4pPr algn="l" rtl="0" eaLnBrk="0" fontAlgn="base" hangingPunct="0">
        <a:spcBef>
          <a:spcPct val="0"/>
        </a:spcBef>
        <a:spcAft>
          <a:spcPct val="0"/>
        </a:spcAft>
        <a:defRPr sz="3200">
          <a:solidFill>
            <a:schemeClr val="bg1"/>
          </a:solidFill>
          <a:latin typeface="华文细黑" pitchFamily="2" charset="-122"/>
          <a:ea typeface="黑体" pitchFamily="2" charset="-122"/>
        </a:defRPr>
      </a:lvl4pPr>
      <a:lvl5pPr algn="l" rtl="0" eaLnBrk="0" fontAlgn="base" hangingPunct="0">
        <a:spcBef>
          <a:spcPct val="0"/>
        </a:spcBef>
        <a:spcAft>
          <a:spcPct val="0"/>
        </a:spcAft>
        <a:defRPr sz="3200">
          <a:solidFill>
            <a:schemeClr val="bg1"/>
          </a:solidFill>
          <a:latin typeface="华文细黑" pitchFamily="2" charset="-122"/>
          <a:ea typeface="黑体" pitchFamily="2" charset="-122"/>
        </a:defRPr>
      </a:lvl5pPr>
      <a:lvl6pPr marL="457200" algn="l" rtl="0" eaLnBrk="0" fontAlgn="base" hangingPunct="0">
        <a:spcBef>
          <a:spcPct val="0"/>
        </a:spcBef>
        <a:spcAft>
          <a:spcPct val="0"/>
        </a:spcAft>
        <a:defRPr sz="3200">
          <a:solidFill>
            <a:schemeClr val="bg1"/>
          </a:solidFill>
          <a:latin typeface="华文细黑" pitchFamily="2" charset="-122"/>
          <a:ea typeface="黑体" pitchFamily="2" charset="-122"/>
        </a:defRPr>
      </a:lvl6pPr>
      <a:lvl7pPr marL="914400" algn="l" rtl="0" eaLnBrk="0" fontAlgn="base" hangingPunct="0">
        <a:spcBef>
          <a:spcPct val="0"/>
        </a:spcBef>
        <a:spcAft>
          <a:spcPct val="0"/>
        </a:spcAft>
        <a:defRPr sz="3200">
          <a:solidFill>
            <a:schemeClr val="bg1"/>
          </a:solidFill>
          <a:latin typeface="华文细黑" pitchFamily="2" charset="-122"/>
          <a:ea typeface="黑体" pitchFamily="2" charset="-122"/>
        </a:defRPr>
      </a:lvl7pPr>
      <a:lvl8pPr marL="1371600" algn="l" rtl="0" eaLnBrk="0" fontAlgn="base" hangingPunct="0">
        <a:spcBef>
          <a:spcPct val="0"/>
        </a:spcBef>
        <a:spcAft>
          <a:spcPct val="0"/>
        </a:spcAft>
        <a:defRPr sz="3200">
          <a:solidFill>
            <a:schemeClr val="bg1"/>
          </a:solidFill>
          <a:latin typeface="华文细黑" pitchFamily="2" charset="-122"/>
          <a:ea typeface="黑体" pitchFamily="2" charset="-122"/>
        </a:defRPr>
      </a:lvl8pPr>
      <a:lvl9pPr marL="1828800" algn="l" rtl="0" eaLnBrk="0" fontAlgn="base" hangingPunct="0">
        <a:spcBef>
          <a:spcPct val="0"/>
        </a:spcBef>
        <a:spcAft>
          <a:spcPct val="0"/>
        </a:spcAft>
        <a:defRPr sz="3200">
          <a:solidFill>
            <a:schemeClr val="bg1"/>
          </a:solidFill>
          <a:latin typeface="华文细黑" pitchFamily="2" charset="-122"/>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ongliangpan@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opsugar.com/" TargetMode="External"/><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www.craigslist.org/about/sites" TargetMode="External"/><Relationship Id="rId4" Type="http://schemas.openxmlformats.org/officeDocument/2006/relationships/hyperlink" Target="http://9gag.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156176" y="5161758"/>
            <a:ext cx="141577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Times New Roman" pitchFamily="18" charset="0"/>
                <a:cs typeface="Times New Roman" pitchFamily="18" charset="0"/>
              </a:rPr>
              <a:t>扬帆起航</a:t>
            </a:r>
            <a:endParaRPr lang="zh-CN" altLang="en-US" sz="2400" dirty="0">
              <a:solidFill>
                <a:schemeClr val="tx1">
                  <a:lumMod val="75000"/>
                  <a:lumOff val="25000"/>
                </a:schemeClr>
              </a:solidFill>
              <a:latin typeface="Times New Roman" pitchFamily="18" charset="0"/>
              <a:cs typeface="Times New Roman" pitchFamily="18" charset="0"/>
            </a:endParaRPr>
          </a:p>
        </p:txBody>
      </p:sp>
      <p:sp>
        <p:nvSpPr>
          <p:cNvPr id="28" name="Rectangle 7"/>
          <p:cNvSpPr>
            <a:spLocks noChangeArrowheads="1"/>
          </p:cNvSpPr>
          <p:nvPr/>
        </p:nvSpPr>
        <p:spPr bwMode="auto">
          <a:xfrm>
            <a:off x="611560" y="553245"/>
            <a:ext cx="7920880" cy="1200329"/>
          </a:xfrm>
          <a:prstGeom prst="rect">
            <a:avLst/>
          </a:prstGeom>
          <a:noFill/>
          <a:ln w="9525">
            <a:noFill/>
            <a:miter lim="800000"/>
            <a:headEnd/>
            <a:tailEnd/>
          </a:ln>
        </p:spPr>
        <p:txBody>
          <a:bodyPr wrap="square">
            <a:spAutoFit/>
          </a:bodyPr>
          <a:lstStyle/>
          <a:p>
            <a:r>
              <a:rPr lang="zh-CN" altLang="en-US" sz="3600" b="1" dirty="0">
                <a:solidFill>
                  <a:srgbClr val="FF0000"/>
                </a:solidFill>
              </a:rPr>
              <a:t>为个人项目挤出时间的 </a:t>
            </a:r>
            <a:r>
              <a:rPr lang="en-US" altLang="zh-CN" sz="3600" b="1" dirty="0">
                <a:solidFill>
                  <a:srgbClr val="FF0000"/>
                </a:solidFill>
              </a:rPr>
              <a:t>10 </a:t>
            </a:r>
            <a:r>
              <a:rPr lang="zh-CN" altLang="en-US" sz="3600" b="1" dirty="0">
                <a:solidFill>
                  <a:srgbClr val="FF0000"/>
                </a:solidFill>
              </a:rPr>
              <a:t>个绝妙方法</a:t>
            </a:r>
          </a:p>
          <a:p>
            <a:pPr algn="ctr"/>
            <a:endParaRPr lang="zh-CN" altLang="en-US" sz="3600"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a:xfrm>
            <a:off x="2411760" y="5296985"/>
            <a:ext cx="3608040" cy="304271"/>
          </a:xfrm>
        </p:spPr>
        <p:txBody>
          <a:bodyPr/>
          <a:lstStyle/>
          <a:p>
            <a:r>
              <a:rPr lang="en-US" altLang="zh-CN" dirty="0" smtClean="0">
                <a:solidFill>
                  <a:schemeClr val="bg1">
                    <a:lumMod val="95000"/>
                  </a:schemeClr>
                </a:solidFill>
                <a:hlinkClick r:id="rId2"/>
              </a:rPr>
              <a:t>hongliangpan@gmail.com</a:t>
            </a:r>
            <a:r>
              <a:rPr lang="en-US" altLang="zh-CN" dirty="0" smtClean="0">
                <a:solidFill>
                  <a:schemeClr val="bg1">
                    <a:lumMod val="95000"/>
                  </a:schemeClr>
                </a:solidFill>
              </a:rPr>
              <a:t> </a:t>
            </a:r>
            <a:r>
              <a:rPr lang="zh-CN" altLang="en-US" dirty="0" smtClean="0">
                <a:solidFill>
                  <a:schemeClr val="bg1">
                    <a:lumMod val="95000"/>
                  </a:schemeClr>
                </a:solidFill>
              </a:rPr>
              <a:t>我的</a:t>
            </a:r>
            <a:r>
              <a:rPr lang="en-US" altLang="zh-CN" dirty="0" smtClean="0">
                <a:solidFill>
                  <a:schemeClr val="bg1">
                    <a:lumMod val="95000"/>
                  </a:schemeClr>
                </a:solidFill>
              </a:rPr>
              <a:t>QQ</a:t>
            </a:r>
            <a:r>
              <a:rPr lang="zh-CN" altLang="en-US" dirty="0" smtClean="0">
                <a:solidFill>
                  <a:schemeClr val="bg1">
                    <a:lumMod val="95000"/>
                  </a:schemeClr>
                </a:solidFill>
              </a:rPr>
              <a:t>：</a:t>
            </a:r>
            <a:r>
              <a:rPr lang="en-US" altLang="zh-CN" dirty="0" smtClean="0">
                <a:solidFill>
                  <a:schemeClr val="bg1">
                    <a:lumMod val="95000"/>
                  </a:schemeClr>
                </a:solidFill>
              </a:rPr>
              <a:t>28797575</a:t>
            </a:r>
            <a:endParaRPr lang="zh-CN" altLang="en-US" dirty="0">
              <a:solidFill>
                <a:schemeClr val="bg1">
                  <a:lumMod val="95000"/>
                </a:schemeClr>
              </a:solidFill>
            </a:endParaRPr>
          </a:p>
        </p:txBody>
      </p:sp>
      <p:sp>
        <p:nvSpPr>
          <p:cNvPr id="3" name="矩形 2"/>
          <p:cNvSpPr/>
          <p:nvPr/>
        </p:nvSpPr>
        <p:spPr>
          <a:xfrm>
            <a:off x="1403648" y="4081636"/>
            <a:ext cx="6264696" cy="646331"/>
          </a:xfrm>
          <a:prstGeom prst="rect">
            <a:avLst/>
          </a:prstGeom>
        </p:spPr>
        <p:txBody>
          <a:bodyPr wrap="square">
            <a:spAutoFit/>
          </a:bodyPr>
          <a:lstStyle/>
          <a:p>
            <a:r>
              <a:rPr lang="en-US" altLang="zh-CN" dirty="0">
                <a:solidFill>
                  <a:srgbClr val="0070C0"/>
                </a:solidFill>
              </a:rPr>
              <a:t>http://www.thedoblog.com/blog/tina-roth-eisenberg-swissmiss.html</a:t>
            </a:r>
            <a:endParaRPr lang="zh-CN" altLang="en-US" dirty="0">
              <a:solidFill>
                <a:srgbClr val="0070C0"/>
              </a:solidFill>
            </a:endParaRPr>
          </a:p>
        </p:txBody>
      </p:sp>
      <p:sp>
        <p:nvSpPr>
          <p:cNvPr id="4" name="矩形 3"/>
          <p:cNvSpPr/>
          <p:nvPr/>
        </p:nvSpPr>
        <p:spPr>
          <a:xfrm>
            <a:off x="1403648" y="3001516"/>
            <a:ext cx="6408712" cy="646331"/>
          </a:xfrm>
          <a:prstGeom prst="rect">
            <a:avLst/>
          </a:prstGeom>
        </p:spPr>
        <p:txBody>
          <a:bodyPr wrap="square">
            <a:spAutoFit/>
          </a:bodyPr>
          <a:lstStyle/>
          <a:p>
            <a:r>
              <a:rPr lang="en-US" altLang="zh-CN" dirty="0">
                <a:solidFill>
                  <a:srgbClr val="0070C0"/>
                </a:solidFill>
              </a:rPr>
              <a:t>http://www.oschina.net/news/51657/busy-day-10-savvy-ways-find-time-personal-projects</a:t>
            </a:r>
            <a:endParaRPr lang="zh-CN" altLang="en-US" dirty="0">
              <a:solidFill>
                <a:srgbClr val="0070C0"/>
              </a:solidFill>
            </a:endParaRPr>
          </a:p>
        </p:txBody>
      </p:sp>
    </p:spTree>
    <p:extLst>
      <p:ext uri="{BB962C8B-B14F-4D97-AF65-F5344CB8AC3E}">
        <p14:creationId xmlns:p14="http://schemas.microsoft.com/office/powerpoint/2010/main" val="1288377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900000">
                                          <p:cBhvr>
                                            <p:cTn id="6" dur="350" fill="hold"/>
                                            <p:tgtEl>
                                              <p:spTgt spid="18"/>
                                            </p:tgtEl>
                                            <p:attrNameLst>
                                              <p:attrName>r</p:attrName>
                                            </p:attrNameLst>
                                          </p:cBhvr>
                                        </p:animRot>
                                      </p:childTnLst>
                                    </p:cTn>
                                  </p:par>
                                  <p:par>
                                    <p:cTn id="7" presetID="42" presetClass="path" presetSubtype="0" accel="50000" fill="hold" grpId="2" nodeType="withEffect" p14:presetBounceEnd="68000">
                                      <p:stCondLst>
                                        <p:cond delay="100"/>
                                      </p:stCondLst>
                                      <p:childTnLst>
                                        <p:animMotion origin="layout" path="M 0 2.22222E-6 L 0 0.36305 " pathEditMode="relative" rAng="0" ptsTypes="AA" p14:bounceEnd="68000">
                                          <p:cBhvr>
                                            <p:cTn id="8" dur="500" fill="hold"/>
                                            <p:tgtEl>
                                              <p:spTgt spid="18"/>
                                            </p:tgtEl>
                                            <p:attrNameLst>
                                              <p:attrName>ppt_x</p:attrName>
                                              <p:attrName>ppt_y</p:attrName>
                                            </p:attrNameLst>
                                          </p:cBhvr>
                                          <p:rCtr x="0" y="18139"/>
                                        </p:animMotion>
                                      </p:childTnLst>
                                    </p:cTn>
                                  </p:par>
                                  <p:par>
                                    <p:cTn id="9" presetID="8" presetClass="emph" presetSubtype="0" fill="hold" grpId="1" nodeType="withEffect" p14:presetBounceEnd="100000">
                                      <p:stCondLst>
                                        <p:cond delay="300"/>
                                      </p:stCondLst>
                                      <p:childTnLst>
                                        <p:animRot by="900000" p14:bounceEnd="100000">
                                          <p:cBhvr>
                                            <p:cTn id="10" dur="300" fill="hold"/>
                                            <p:tgtEl>
                                              <p:spTgt spid="1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3" nodeType="clickEffect">
                                      <p:stCondLst>
                                        <p:cond delay="0"/>
                                      </p:stCondLst>
                                      <p:childTnLst>
                                        <p:animMotion origin="layout" path="M -0.00035 0.36194 L 0.37795 0.36028 " pathEditMode="relative" rAng="0" ptsTypes="AA">
                                          <p:cBhvr>
                                            <p:cTn id="14" dur="1000" fill="hold"/>
                                            <p:tgtEl>
                                              <p:spTgt spid="18"/>
                                            </p:tgtEl>
                                            <p:attrNameLst>
                                              <p:attrName>ppt_x</p:attrName>
                                              <p:attrName>ppt_y</p:attrName>
                                            </p:attrNameLst>
                                          </p:cBhvr>
                                          <p:rCtr x="18906" y="-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8" grpId="2"/>
          <p:bldP spid="18" grpId="3"/>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900000">
                                          <p:cBhvr>
                                            <p:cTn id="6" dur="350" fill="hold"/>
                                            <p:tgtEl>
                                              <p:spTgt spid="18"/>
                                            </p:tgtEl>
                                            <p:attrNameLst>
                                              <p:attrName>r</p:attrName>
                                            </p:attrNameLst>
                                          </p:cBhvr>
                                        </p:animRot>
                                      </p:childTnLst>
                                    </p:cTn>
                                  </p:par>
                                  <p:par>
                                    <p:cTn id="7" presetID="42" presetClass="path" presetSubtype="0" accel="50000" fill="hold" grpId="2" nodeType="withEffect">
                                      <p:stCondLst>
                                        <p:cond delay="100"/>
                                      </p:stCondLst>
                                      <p:childTnLst>
                                        <p:animMotion origin="layout" path="M 0 2.22222E-6 L 0 0.36305 " pathEditMode="relative" rAng="0" ptsTypes="AA">
                                          <p:cBhvr>
                                            <p:cTn id="8" dur="500" fill="hold"/>
                                            <p:tgtEl>
                                              <p:spTgt spid="18"/>
                                            </p:tgtEl>
                                            <p:attrNameLst>
                                              <p:attrName>ppt_x</p:attrName>
                                              <p:attrName>ppt_y</p:attrName>
                                            </p:attrNameLst>
                                          </p:cBhvr>
                                          <p:rCtr x="0" y="18139"/>
                                        </p:animMotion>
                                      </p:childTnLst>
                                    </p:cTn>
                                  </p:par>
                                  <p:par>
                                    <p:cTn id="9" presetID="8" presetClass="emph" presetSubtype="0" fill="hold" grpId="1" nodeType="withEffect">
                                      <p:stCondLst>
                                        <p:cond delay="300"/>
                                      </p:stCondLst>
                                      <p:childTnLst>
                                        <p:animRot by="900000">
                                          <p:cBhvr>
                                            <p:cTn id="10" dur="300" fill="hold"/>
                                            <p:tgtEl>
                                              <p:spTgt spid="1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3" nodeType="clickEffect">
                                      <p:stCondLst>
                                        <p:cond delay="0"/>
                                      </p:stCondLst>
                                      <p:childTnLst>
                                        <p:animMotion origin="layout" path="M -0.00035 0.36194 L 0.37795 0.36028 " pathEditMode="relative" rAng="0" ptsTypes="AA">
                                          <p:cBhvr>
                                            <p:cTn id="14" dur="1000" fill="hold"/>
                                            <p:tgtEl>
                                              <p:spTgt spid="18"/>
                                            </p:tgtEl>
                                            <p:attrNameLst>
                                              <p:attrName>ppt_x</p:attrName>
                                              <p:attrName>ppt_y</p:attrName>
                                            </p:attrNameLst>
                                          </p:cBhvr>
                                          <p:rCtr x="18906" y="-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8" grpId="2"/>
          <p:bldP spid="18" grpId="3"/>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4.  </a:t>
            </a:r>
            <a:r>
              <a:rPr lang="zh-CN" altLang="en-US" b="1" dirty="0"/>
              <a:t>在日历上标记出来</a:t>
            </a:r>
            <a:endParaRPr lang="zh-CN" altLang="en-US" dirty="0"/>
          </a:p>
        </p:txBody>
      </p:sp>
      <p:sp>
        <p:nvSpPr>
          <p:cNvPr id="3" name="内容占位符 2"/>
          <p:cNvSpPr>
            <a:spLocks noGrp="1"/>
          </p:cNvSpPr>
          <p:nvPr>
            <p:ph idx="1"/>
          </p:nvPr>
        </p:nvSpPr>
        <p:spPr/>
        <p:txBody>
          <a:bodyPr/>
          <a:lstStyle/>
          <a:p>
            <a:endParaRPr lang="zh-CN" altLang="en-US"/>
          </a:p>
        </p:txBody>
      </p:sp>
      <p:pic>
        <p:nvPicPr>
          <p:cNvPr id="4098" name="Picture 2" descr="http://static.oschina.net/uploads/img/201405/10074855_jq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57300"/>
            <a:ext cx="8516168" cy="46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22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5212"/>
            <a:ext cx="8435280" cy="4839924"/>
          </a:xfrm>
        </p:spPr>
        <p:txBody>
          <a:bodyPr>
            <a:normAutofit fontScale="55000" lnSpcReduction="20000"/>
          </a:bodyPr>
          <a:lstStyle/>
          <a:p>
            <a:pPr>
              <a:lnSpc>
                <a:spcPct val="170000"/>
              </a:lnSpc>
            </a:pPr>
            <a:r>
              <a:rPr lang="zh-CN" altLang="en-US" b="1" dirty="0"/>
              <a:t>把你的个人项目交给日历。</a:t>
            </a:r>
            <a:r>
              <a:rPr lang="zh-CN" altLang="en-US" dirty="0"/>
              <a:t/>
            </a:r>
            <a:br>
              <a:rPr lang="zh-CN" altLang="en-US" dirty="0"/>
            </a:br>
            <a:r>
              <a:rPr lang="zh-CN" altLang="en-US" dirty="0"/>
              <a:t/>
            </a:r>
            <a:br>
              <a:rPr lang="zh-CN" altLang="en-US" dirty="0"/>
            </a:br>
            <a:r>
              <a:rPr lang="zh-CN" altLang="en-US" dirty="0"/>
              <a:t>日历是我们所拥有的唯一的“时间机器”。日历能够使我们大致“看到”将来有哪些空闲时间可以用来做个人项目。按照日历上的安排采取广受欢迎的时间 管理方法来做执行例行事件。例行事件能帮你节约时间因为它能让你每天都按点做事。你不必浪费时间去思考下一步该干什么。如果你有一系列的例行事件，那日历 就是一个很好的工具。为你的</a:t>
            </a:r>
            <a:r>
              <a:rPr lang="zh-CN" altLang="en-US" dirty="0">
                <a:solidFill>
                  <a:srgbClr val="FF0000"/>
                </a:solidFill>
              </a:rPr>
              <a:t>个人项目创建一个安排计划</a:t>
            </a:r>
            <a:r>
              <a:rPr lang="zh-CN" altLang="en-US" dirty="0"/>
              <a:t>并且使用日历罗列出来。</a:t>
            </a:r>
            <a:br>
              <a:rPr lang="zh-CN" altLang="en-US" dirty="0"/>
            </a:br>
            <a:r>
              <a:rPr lang="zh-CN" altLang="en-US" dirty="0"/>
              <a:t/>
            </a:r>
            <a:br>
              <a:rPr lang="zh-CN" altLang="en-US" dirty="0"/>
            </a:br>
            <a:r>
              <a:rPr lang="zh-CN" altLang="en-US" dirty="0"/>
              <a:t>把所有自动的任务放到日历</a:t>
            </a:r>
            <a:r>
              <a:rPr lang="zh-CN" altLang="en-US" dirty="0" smtClean="0"/>
              <a:t>里；那</a:t>
            </a:r>
            <a:r>
              <a:rPr lang="zh-CN" altLang="en-US" dirty="0"/>
              <a:t>日历就能为我们节省大量时间。读读这篇</a:t>
            </a:r>
            <a:r>
              <a:rPr lang="en-US" altLang="zh-CN" dirty="0"/>
              <a:t>nine IFTTT hacks to superpower your life with Google Calendar</a:t>
            </a:r>
            <a:r>
              <a:rPr lang="zh-CN" altLang="en-US" dirty="0"/>
              <a:t>。</a:t>
            </a:r>
          </a:p>
        </p:txBody>
      </p:sp>
    </p:spTree>
    <p:extLst>
      <p:ext uri="{BB962C8B-B14F-4D97-AF65-F5344CB8AC3E}">
        <p14:creationId xmlns:p14="http://schemas.microsoft.com/office/powerpoint/2010/main" val="3441402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5.  </a:t>
            </a:r>
            <a:r>
              <a:rPr lang="zh-CN" altLang="en-US" b="1" dirty="0"/>
              <a:t>以游戏的方式进行自我激励</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122" name="Picture 2" descr="http://static.oschina.net/uploads/img/201405/10074856_hIC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29308"/>
            <a:ext cx="8280919" cy="447986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673232" y="0"/>
            <a:ext cx="2446504" cy="369332"/>
          </a:xfrm>
          <a:prstGeom prst="rect">
            <a:avLst/>
          </a:prstGeom>
        </p:spPr>
        <p:txBody>
          <a:bodyPr wrap="none">
            <a:spAutoFit/>
          </a:bodyPr>
          <a:lstStyle/>
          <a:p>
            <a:r>
              <a:rPr lang="zh-CN" altLang="en-US" dirty="0">
                <a:solidFill>
                  <a:srgbClr val="FF0000"/>
                </a:solidFill>
              </a:rPr>
              <a:t>习惯养成</a:t>
            </a:r>
            <a:r>
              <a:rPr lang="en-US" altLang="zh-CN" dirty="0">
                <a:solidFill>
                  <a:srgbClr val="FF0000"/>
                </a:solidFill>
              </a:rPr>
              <a:t>RPG HabitRPG</a:t>
            </a:r>
            <a:endParaRPr lang="zh-CN" altLang="en-US" dirty="0">
              <a:solidFill>
                <a:srgbClr val="FF0000"/>
              </a:solidFill>
            </a:endParaRPr>
          </a:p>
        </p:txBody>
      </p:sp>
    </p:spTree>
    <p:extLst>
      <p:ext uri="{BB962C8B-B14F-4D97-AF65-F5344CB8AC3E}">
        <p14:creationId xmlns:p14="http://schemas.microsoft.com/office/powerpoint/2010/main" val="3469470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7220"/>
            <a:ext cx="8435280" cy="4767916"/>
          </a:xfrm>
        </p:spPr>
        <p:txBody>
          <a:bodyPr>
            <a:normAutofit fontScale="77500" lnSpcReduction="20000"/>
          </a:bodyPr>
          <a:lstStyle/>
          <a:p>
            <a:pPr>
              <a:lnSpc>
                <a:spcPct val="160000"/>
              </a:lnSpc>
            </a:pPr>
            <a:r>
              <a:rPr lang="zh-CN" altLang="en-US" b="1" dirty="0"/>
              <a:t>在玩中思考，以思考为乐</a:t>
            </a:r>
            <a:r>
              <a:rPr lang="zh-CN" altLang="en-US" dirty="0"/>
              <a:t/>
            </a:r>
            <a:br>
              <a:rPr lang="zh-CN" altLang="en-US" dirty="0"/>
            </a:br>
            <a:r>
              <a:rPr lang="zh-CN" altLang="en-US" dirty="0"/>
              <a:t/>
            </a:r>
            <a:br>
              <a:rPr lang="zh-CN" altLang="en-US" dirty="0"/>
            </a:br>
            <a:r>
              <a:rPr lang="zh-CN" altLang="en-US" dirty="0"/>
              <a:t>这很流行。既然游戏化能够被用于健身领域，那它当然也可以被用于激励个人项目。我打赌你一定不会讨厌在忙碌了一天之后来玩一场游戏或者看一场电影。</a:t>
            </a:r>
            <a:r>
              <a:rPr lang="en-US" altLang="zh-CN" dirty="0"/>
              <a:t>Justin</a:t>
            </a:r>
            <a:r>
              <a:rPr lang="zh-CN" altLang="en-US" dirty="0"/>
              <a:t>尝试了以游戏的方式提高生产力。他选择了</a:t>
            </a:r>
            <a:r>
              <a:rPr lang="en-US" altLang="zh-CN" dirty="0"/>
              <a:t>HabitRPG</a:t>
            </a:r>
            <a:r>
              <a:rPr lang="zh-CN" altLang="en-US" dirty="0"/>
              <a:t>这款游戏并且现在还在使用它。当你通过奖励机制促进了你的生产力，你也就为你的个人项目提升了等级。</a:t>
            </a:r>
          </a:p>
        </p:txBody>
      </p:sp>
    </p:spTree>
    <p:extLst>
      <p:ext uri="{BB962C8B-B14F-4D97-AF65-F5344CB8AC3E}">
        <p14:creationId xmlns:p14="http://schemas.microsoft.com/office/powerpoint/2010/main" val="383039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把它变成你的日常工作</a:t>
            </a:r>
            <a:endParaRPr lang="zh-CN" altLang="en-US" dirty="0"/>
          </a:p>
        </p:txBody>
      </p:sp>
      <p:sp>
        <p:nvSpPr>
          <p:cNvPr id="4" name="矩形 3"/>
          <p:cNvSpPr/>
          <p:nvPr/>
        </p:nvSpPr>
        <p:spPr>
          <a:xfrm>
            <a:off x="3995936" y="14655"/>
            <a:ext cx="5180712" cy="369332"/>
          </a:xfrm>
          <a:prstGeom prst="rect">
            <a:avLst/>
          </a:prstGeom>
        </p:spPr>
        <p:txBody>
          <a:bodyPr wrap="square">
            <a:spAutoFit/>
          </a:bodyPr>
          <a:lstStyle/>
          <a:p>
            <a:r>
              <a:rPr lang="zh-CN" altLang="en-US" b="1" dirty="0">
                <a:solidFill>
                  <a:srgbClr val="FF0000"/>
                </a:solidFill>
              </a:rPr>
              <a:t>如果它是你热衷的劳作，那你一定可以把它做好。</a:t>
            </a:r>
            <a:endParaRPr lang="zh-CN" altLang="en-US" dirty="0">
              <a:solidFill>
                <a:srgbClr val="FF0000"/>
              </a:solidFill>
            </a:endParaRPr>
          </a:p>
        </p:txBody>
      </p:sp>
      <p:sp>
        <p:nvSpPr>
          <p:cNvPr id="5" name="内容占位符 4"/>
          <p:cNvSpPr>
            <a:spLocks noGrp="1"/>
          </p:cNvSpPr>
          <p:nvPr>
            <p:ph idx="1"/>
          </p:nvPr>
        </p:nvSpPr>
        <p:spPr/>
        <p:txBody>
          <a:bodyPr/>
          <a:lstStyle/>
          <a:p>
            <a:endParaRPr lang="zh-CN" alt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1345332"/>
            <a:ext cx="8690621"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8747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把它变成你的日常工作</a:t>
            </a:r>
            <a:endParaRPr lang="zh-CN" altLang="en-US" dirty="0"/>
          </a:p>
        </p:txBody>
      </p:sp>
      <p:sp>
        <p:nvSpPr>
          <p:cNvPr id="3" name="内容占位符 2"/>
          <p:cNvSpPr>
            <a:spLocks noGrp="1"/>
          </p:cNvSpPr>
          <p:nvPr>
            <p:ph idx="1"/>
          </p:nvPr>
        </p:nvSpPr>
        <p:spPr/>
        <p:txBody>
          <a:bodyPr>
            <a:normAutofit fontScale="47500" lnSpcReduction="20000"/>
          </a:bodyPr>
          <a:lstStyle/>
          <a:p>
            <a:pPr>
              <a:lnSpc>
                <a:spcPct val="170000"/>
              </a:lnSpc>
            </a:pPr>
            <a:r>
              <a:rPr lang="en-US" altLang="zh-CN" dirty="0" smtClean="0"/>
              <a:t>Tina </a:t>
            </a:r>
            <a:r>
              <a:rPr lang="en-US" altLang="zh-CN" dirty="0"/>
              <a:t>Roth Eisenberg</a:t>
            </a:r>
            <a:r>
              <a:rPr lang="zh-CN" altLang="en-US" dirty="0"/>
              <a:t>强调了不仅要为业余项目投入精力，也要信任</a:t>
            </a:r>
            <a:r>
              <a:rPr lang="zh-CN" altLang="en-US" dirty="0">
                <a:solidFill>
                  <a:srgbClr val="FF0000"/>
                </a:solidFill>
              </a:rPr>
              <a:t>它的重要性</a:t>
            </a:r>
            <a:r>
              <a:rPr lang="zh-CN" altLang="en-US" dirty="0"/>
              <a:t>。她是一位母亲也是一位妻子，但是她也被人们称为的”偶然业务王后</a:t>
            </a:r>
            <a:r>
              <a:rPr lang="en-US" altLang="zh-CN" dirty="0"/>
              <a:t>(queen of accidental businesses)”</a:t>
            </a:r>
            <a:r>
              <a:rPr lang="zh-CN" altLang="en-US" dirty="0"/>
              <a:t>。看看那个</a:t>
            </a:r>
            <a:r>
              <a:rPr lang="en-US" altLang="zh-CN" dirty="0"/>
              <a:t>Do</a:t>
            </a:r>
            <a:r>
              <a:rPr lang="zh-CN" altLang="en-US" dirty="0"/>
              <a:t>的演讲，很鼓舞人。</a:t>
            </a:r>
            <a:br>
              <a:rPr lang="zh-CN" altLang="en-US" dirty="0"/>
            </a:br>
            <a:r>
              <a:rPr lang="zh-CN" altLang="en-US" dirty="0"/>
              <a:t/>
            </a:r>
            <a:br>
              <a:rPr lang="zh-CN" altLang="en-US" dirty="0"/>
            </a:br>
            <a:r>
              <a:rPr lang="zh-CN" altLang="en-US" dirty="0"/>
              <a:t>写这篇博文就是把个人项目的一部分带入每天工作中的最好例子。它帮助我思考一些关于我的个人项目战略性的东西，同时我也为</a:t>
            </a:r>
            <a:r>
              <a:rPr lang="en-US" altLang="zh-CN" dirty="0" err="1"/>
              <a:t>MakeUseOf</a:t>
            </a:r>
            <a:r>
              <a:rPr lang="zh-CN" altLang="en-US" dirty="0"/>
              <a:t>发表 这篇博文。你也可以把你的所学或者实践经历</a:t>
            </a:r>
            <a:r>
              <a:rPr lang="zh-CN" altLang="en-US" dirty="0">
                <a:solidFill>
                  <a:srgbClr val="FF0000"/>
                </a:solidFill>
              </a:rPr>
              <a:t>融入进你的日常工作</a:t>
            </a:r>
            <a:r>
              <a:rPr lang="zh-CN" altLang="en-US" dirty="0"/>
              <a:t>中。你可能在大学里学习过编码的最佳实践，你可以把它运用到业余项目。你可以把</a:t>
            </a:r>
            <a:r>
              <a:rPr lang="zh-CN" altLang="en-US" dirty="0">
                <a:solidFill>
                  <a:srgbClr val="FF0000"/>
                </a:solidFill>
              </a:rPr>
              <a:t>一个业务问题 变成一个个人项目</a:t>
            </a:r>
            <a:r>
              <a:rPr lang="zh-CN" altLang="en-US" dirty="0"/>
              <a:t>并</a:t>
            </a:r>
            <a:r>
              <a:rPr lang="zh-CN" altLang="en-US" b="1" dirty="0">
                <a:solidFill>
                  <a:srgbClr val="FFC000"/>
                </a:solidFill>
              </a:rPr>
              <a:t>为所有人解决它</a:t>
            </a:r>
            <a:r>
              <a:rPr lang="zh-CN" altLang="en-US" dirty="0"/>
              <a:t>。</a:t>
            </a:r>
            <a:r>
              <a:rPr lang="en-US" altLang="zh-CN" dirty="0"/>
              <a:t>Instapaper</a:t>
            </a:r>
            <a:r>
              <a:rPr lang="zh-CN" altLang="en-US" dirty="0"/>
              <a:t>来源于一个因匆忙而来不及阅读网页文章的简单问题。它是</a:t>
            </a:r>
            <a:r>
              <a:rPr lang="en-US" altLang="zh-CN" dirty="0"/>
              <a:t>Marco </a:t>
            </a:r>
            <a:r>
              <a:rPr lang="en-US" altLang="zh-CN" dirty="0" err="1"/>
              <a:t>Arment</a:t>
            </a:r>
            <a:r>
              <a:rPr lang="zh-CN" altLang="en-US" dirty="0"/>
              <a:t>的一个个人项目，</a:t>
            </a:r>
            <a:r>
              <a:rPr lang="en-US" altLang="zh-CN" dirty="0"/>
              <a:t>Marco</a:t>
            </a:r>
            <a:r>
              <a:rPr lang="zh-CN" altLang="en-US" dirty="0"/>
              <a:t>目前就职于</a:t>
            </a:r>
            <a:r>
              <a:rPr lang="en-US" altLang="zh-CN" dirty="0"/>
              <a:t>Tumblr</a:t>
            </a:r>
            <a:r>
              <a:rPr lang="zh-CN" altLang="en-US" dirty="0"/>
              <a:t>。</a:t>
            </a:r>
          </a:p>
        </p:txBody>
      </p:sp>
      <p:sp>
        <p:nvSpPr>
          <p:cNvPr id="4" name="矩形 3"/>
          <p:cNvSpPr/>
          <p:nvPr/>
        </p:nvSpPr>
        <p:spPr>
          <a:xfrm>
            <a:off x="3995936" y="14655"/>
            <a:ext cx="5180712" cy="369332"/>
          </a:xfrm>
          <a:prstGeom prst="rect">
            <a:avLst/>
          </a:prstGeom>
        </p:spPr>
        <p:txBody>
          <a:bodyPr wrap="square">
            <a:spAutoFit/>
          </a:bodyPr>
          <a:lstStyle/>
          <a:p>
            <a:r>
              <a:rPr lang="zh-CN" altLang="en-US" b="1" dirty="0">
                <a:solidFill>
                  <a:srgbClr val="FF0000"/>
                </a:solidFill>
              </a:rPr>
              <a:t>如果它是你热衷的劳作，那你一定可以把它做好。</a:t>
            </a:r>
            <a:endParaRPr lang="zh-CN" altLang="en-US" dirty="0">
              <a:solidFill>
                <a:srgbClr val="FF0000"/>
              </a:solidFill>
            </a:endParaRPr>
          </a:p>
        </p:txBody>
      </p:sp>
    </p:spTree>
    <p:extLst>
      <p:ext uri="{BB962C8B-B14F-4D97-AF65-F5344CB8AC3E}">
        <p14:creationId xmlns:p14="http://schemas.microsoft.com/office/powerpoint/2010/main" val="2550296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7.  </a:t>
            </a:r>
            <a:r>
              <a:rPr lang="zh-CN" altLang="en-US" b="1" dirty="0"/>
              <a:t>外包的时间价值</a:t>
            </a:r>
            <a:endParaRPr lang="zh-CN" altLang="en-US" dirty="0"/>
          </a:p>
        </p:txBody>
      </p:sp>
      <p:sp>
        <p:nvSpPr>
          <p:cNvPr id="3" name="内容占位符 2"/>
          <p:cNvSpPr>
            <a:spLocks noGrp="1"/>
          </p:cNvSpPr>
          <p:nvPr>
            <p:ph idx="1"/>
          </p:nvPr>
        </p:nvSpPr>
        <p:spPr/>
        <p:txBody>
          <a:bodyPr/>
          <a:lstStyle/>
          <a:p>
            <a:endParaRPr lang="zh-CN" altLang="en-US"/>
          </a:p>
        </p:txBody>
      </p:sp>
      <p:pic>
        <p:nvPicPr>
          <p:cNvPr id="6146" name="Picture 2" descr="http://static.oschina.net/uploads/img/201405/10074856_nlk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6841"/>
            <a:ext cx="8568952" cy="457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1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93204"/>
            <a:ext cx="8435280" cy="4911932"/>
          </a:xfrm>
        </p:spPr>
        <p:txBody>
          <a:bodyPr>
            <a:normAutofit fontScale="85000" lnSpcReduction="10000"/>
          </a:bodyPr>
          <a:lstStyle/>
          <a:p>
            <a:pPr>
              <a:lnSpc>
                <a:spcPct val="150000"/>
              </a:lnSpc>
            </a:pPr>
            <a:r>
              <a:rPr lang="zh-CN" altLang="en-US" b="1" dirty="0"/>
              <a:t>以效率估算你的时间。</a:t>
            </a:r>
            <a:r>
              <a:rPr lang="zh-CN" altLang="en-US" dirty="0"/>
              <a:t/>
            </a:r>
            <a:br>
              <a:rPr lang="zh-CN" altLang="en-US" dirty="0"/>
            </a:br>
            <a:r>
              <a:rPr lang="zh-CN" altLang="en-US" dirty="0"/>
              <a:t/>
            </a:r>
            <a:br>
              <a:rPr lang="zh-CN" altLang="en-US" dirty="0"/>
            </a:br>
            <a:r>
              <a:rPr lang="zh-CN" altLang="en-US" dirty="0"/>
              <a:t>你的个人项目或许用不着。外包是为你的个人项目释放时间的有效途径。在今天，你可以外包日常任务例如洗衣服，做饭，买东西，记账，进行商业演讲等。然后获得更多的时间</a:t>
            </a:r>
            <a:r>
              <a:rPr lang="en-US" altLang="zh-CN" dirty="0"/>
              <a:t>(get more than 24 hours a day)</a:t>
            </a:r>
            <a:r>
              <a:rPr lang="zh-CN" altLang="en-US" dirty="0"/>
              <a:t>。你可以从类似</a:t>
            </a:r>
            <a:r>
              <a:rPr lang="en-US" altLang="zh-CN" dirty="0"/>
              <a:t>Craigslist</a:t>
            </a:r>
            <a:r>
              <a:rPr lang="zh-CN" altLang="en-US" dirty="0"/>
              <a:t>或者</a:t>
            </a:r>
            <a:r>
              <a:rPr lang="en-US" altLang="zh-CN" dirty="0"/>
              <a:t>Fiverr</a:t>
            </a:r>
            <a:r>
              <a:rPr lang="zh-CN" altLang="en-US" dirty="0"/>
              <a:t>或者类似</a:t>
            </a:r>
            <a:r>
              <a:rPr lang="en-US" altLang="zh-CN" dirty="0"/>
              <a:t>Fiverr</a:t>
            </a:r>
            <a:r>
              <a:rPr lang="zh-CN" altLang="en-US" dirty="0"/>
              <a:t>这样的网站上获取本地的帮助。</a:t>
            </a:r>
          </a:p>
        </p:txBody>
      </p:sp>
    </p:spTree>
    <p:extLst>
      <p:ext uri="{BB962C8B-B14F-4D97-AF65-F5344CB8AC3E}">
        <p14:creationId xmlns:p14="http://schemas.microsoft.com/office/powerpoint/2010/main" val="200257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8.  </a:t>
            </a:r>
            <a:r>
              <a:rPr lang="zh-CN" altLang="en-US" b="1" dirty="0"/>
              <a:t>在网络上与志同道合的人们一起</a:t>
            </a:r>
            <a:endParaRPr lang="zh-CN" altLang="en-US" dirty="0"/>
          </a:p>
        </p:txBody>
      </p:sp>
      <p:sp>
        <p:nvSpPr>
          <p:cNvPr id="3" name="内容占位符 2"/>
          <p:cNvSpPr>
            <a:spLocks noGrp="1"/>
          </p:cNvSpPr>
          <p:nvPr>
            <p:ph idx="1"/>
          </p:nvPr>
        </p:nvSpPr>
        <p:spPr/>
        <p:txBody>
          <a:bodyPr/>
          <a:lstStyle/>
          <a:p>
            <a:endParaRPr lang="zh-CN" altLang="en-US"/>
          </a:p>
        </p:txBody>
      </p:sp>
      <p:pic>
        <p:nvPicPr>
          <p:cNvPr id="7170" name="Picture 2" descr="http://static.oschina.net/uploads/img/201405/10074856_Eot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73323"/>
            <a:ext cx="7848872" cy="4329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780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93204"/>
            <a:ext cx="8579296" cy="5328592"/>
          </a:xfrm>
        </p:spPr>
        <p:txBody>
          <a:bodyPr>
            <a:normAutofit fontScale="55000" lnSpcReduction="20000"/>
          </a:bodyPr>
          <a:lstStyle/>
          <a:p>
            <a:pPr>
              <a:lnSpc>
                <a:spcPct val="170000"/>
              </a:lnSpc>
            </a:pPr>
            <a:r>
              <a:rPr lang="zh-CN" altLang="en-US" b="1" dirty="0"/>
              <a:t>协作带来无限可能。</a:t>
            </a:r>
            <a:r>
              <a:rPr lang="zh-CN" altLang="en-US" dirty="0"/>
              <a:t/>
            </a:r>
            <a:br>
              <a:rPr lang="zh-CN" altLang="en-US" dirty="0"/>
            </a:br>
            <a:r>
              <a:rPr lang="zh-CN" altLang="en-US" dirty="0"/>
              <a:t/>
            </a:r>
            <a:br>
              <a:rPr lang="zh-CN" altLang="en-US" dirty="0"/>
            </a:br>
            <a:r>
              <a:rPr lang="en-US" altLang="zh-CN" dirty="0"/>
              <a:t>Twitter</a:t>
            </a:r>
            <a:r>
              <a:rPr lang="zh-CN" altLang="en-US" dirty="0"/>
              <a:t>源自于</a:t>
            </a:r>
            <a:r>
              <a:rPr lang="en-US" altLang="zh-CN" dirty="0" err="1"/>
              <a:t>Odeo</a:t>
            </a:r>
            <a:r>
              <a:rPr lang="zh-CN" altLang="en-US" dirty="0"/>
              <a:t>的失败。我们知道那是</a:t>
            </a:r>
            <a:r>
              <a:rPr lang="en-US" altLang="zh-CN" dirty="0"/>
              <a:t>Jack Dorsey</a:t>
            </a:r>
            <a:r>
              <a:rPr lang="zh-CN" altLang="en-US" dirty="0"/>
              <a:t>的个人项目，但那并不是一个人单枪匹马的个人成果。与他人协作可以加速你的个人项目进程，并且释放更多的时间使你能够集中于你关注的任务上。 众包和协作社区能够使你方便的找到志同道合的人帮助你把热情带入生活中。访问</a:t>
            </a:r>
            <a:r>
              <a:rPr lang="en-US" altLang="zh-CN" dirty="0" err="1"/>
              <a:t>Reddit</a:t>
            </a:r>
            <a:r>
              <a:rPr lang="zh-CN" altLang="en-US" dirty="0"/>
              <a:t>上的</a:t>
            </a:r>
            <a:r>
              <a:rPr lang="en-US" altLang="zh-CN" dirty="0"/>
              <a:t>r/</a:t>
            </a:r>
            <a:r>
              <a:rPr lang="en-US" altLang="zh-CN" dirty="0" err="1"/>
              <a:t>sideproject</a:t>
            </a:r>
            <a:r>
              <a:rPr lang="zh-CN" altLang="en-US" dirty="0"/>
              <a:t>在那里人们正在讨论他们的业余项目和想法。做点什么或者仅仅是讨论它都为每个项目做出了一次提交并且使它感觉更加真实。</a:t>
            </a:r>
            <a:br>
              <a:rPr lang="zh-CN" altLang="en-US" dirty="0"/>
            </a:br>
            <a:r>
              <a:rPr lang="zh-CN" altLang="en-US" dirty="0"/>
              <a:t/>
            </a:r>
            <a:br>
              <a:rPr lang="zh-CN" altLang="en-US" dirty="0"/>
            </a:br>
            <a:r>
              <a:rPr lang="zh-CN" altLang="en-US" dirty="0"/>
              <a:t>缺乏资金？在</a:t>
            </a:r>
            <a:r>
              <a:rPr lang="en-US" altLang="zh-CN" dirty="0"/>
              <a:t>Kickstarter</a:t>
            </a:r>
            <a:r>
              <a:rPr lang="zh-CN" altLang="en-US" dirty="0"/>
              <a:t>，</a:t>
            </a:r>
            <a:r>
              <a:rPr lang="en-US" altLang="zh-CN" dirty="0"/>
              <a:t>Indiegogo</a:t>
            </a:r>
            <a:r>
              <a:rPr lang="zh-CN" altLang="en-US" dirty="0"/>
              <a:t>和</a:t>
            </a:r>
            <a:r>
              <a:rPr lang="en-US" altLang="zh-CN" dirty="0"/>
              <a:t>RocketHub</a:t>
            </a:r>
            <a:r>
              <a:rPr lang="zh-CN" altLang="en-US" dirty="0"/>
              <a:t>上同全球的社区进行协作。如果没有别的选择，你可以通过社交媒体或者博客来与他人分享你的个人项目。然而，不是所有的项目都需要和大家共享。</a:t>
            </a:r>
          </a:p>
        </p:txBody>
      </p:sp>
    </p:spTree>
    <p:extLst>
      <p:ext uri="{BB962C8B-B14F-4D97-AF65-F5344CB8AC3E}">
        <p14:creationId xmlns:p14="http://schemas.microsoft.com/office/powerpoint/2010/main" val="1860655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2" y="0"/>
            <a:ext cx="12192000" cy="6858000"/>
          </a:xfrm>
        </p:spPr>
      </p:pic>
      <p:sp>
        <p:nvSpPr>
          <p:cNvPr id="3" name="标题 1"/>
          <p:cNvSpPr>
            <a:spLocks noGrp="1"/>
          </p:cNvSpPr>
          <p:nvPr>
            <p:ph type="title"/>
          </p:nvPr>
        </p:nvSpPr>
        <p:spPr>
          <a:xfrm>
            <a:off x="457200" y="228865"/>
            <a:ext cx="8229600" cy="952500"/>
          </a:xfrm>
        </p:spPr>
        <p:txBody>
          <a:bodyPr/>
          <a:lstStyle/>
          <a:p>
            <a:r>
              <a:rPr lang="en-US" altLang="zh-CN" dirty="0" err="1" smtClean="0"/>
              <a:t>haha</a:t>
            </a:r>
            <a:endParaRPr lang="zh-CN" altLang="en-US" dirty="0"/>
          </a:p>
        </p:txBody>
      </p:sp>
      <p:sp>
        <p:nvSpPr>
          <p:cNvPr id="2" name="TextBox 1"/>
          <p:cNvSpPr txBox="1"/>
          <p:nvPr/>
        </p:nvSpPr>
        <p:spPr>
          <a:xfrm>
            <a:off x="378376" y="1561356"/>
            <a:ext cx="11593288" cy="1015663"/>
          </a:xfrm>
          <a:prstGeom prst="rect">
            <a:avLst/>
          </a:prstGeom>
          <a:noFill/>
        </p:spPr>
        <p:txBody>
          <a:bodyPr wrap="square" rtlCol="0">
            <a:spAutoFit/>
          </a:bodyPr>
          <a:lstStyle/>
          <a:p>
            <a:r>
              <a:rPr lang="en-US" altLang="zh-CN" sz="2000" b="1" dirty="0" smtClean="0">
                <a:solidFill>
                  <a:srgbClr val="FFC000"/>
                </a:solidFill>
              </a:rPr>
              <a:t>Lisa </a:t>
            </a:r>
            <a:r>
              <a:rPr lang="en-US" altLang="zh-CN" sz="2000" b="1" dirty="0">
                <a:solidFill>
                  <a:srgbClr val="FFC000"/>
                </a:solidFill>
              </a:rPr>
              <a:t>Sugar</a:t>
            </a:r>
            <a:r>
              <a:rPr lang="zh-CN" altLang="en-US" sz="2000" b="1" dirty="0">
                <a:solidFill>
                  <a:srgbClr val="FFC000"/>
                </a:solidFill>
              </a:rPr>
              <a:t>在广告行业工作但她喜欢明星八卦。</a:t>
            </a:r>
          </a:p>
          <a:p>
            <a:r>
              <a:rPr lang="en-US" altLang="zh-CN" sz="2000" b="1" dirty="0">
                <a:solidFill>
                  <a:srgbClr val="FFC000"/>
                </a:solidFill>
              </a:rPr>
              <a:t>Ray Chen</a:t>
            </a:r>
            <a:r>
              <a:rPr lang="zh-CN" altLang="en-US" sz="2000" b="1" dirty="0">
                <a:solidFill>
                  <a:srgbClr val="FFC000"/>
                </a:solidFill>
              </a:rPr>
              <a:t>是一个大学生但他只想分享有趣的图片。</a:t>
            </a:r>
          </a:p>
          <a:p>
            <a:r>
              <a:rPr lang="en-US" altLang="zh-CN" sz="2000" b="1" dirty="0">
                <a:solidFill>
                  <a:srgbClr val="FFC000"/>
                </a:solidFill>
              </a:rPr>
              <a:t>Craig </a:t>
            </a:r>
            <a:r>
              <a:rPr lang="en-US" altLang="zh-CN" sz="2000" b="1" dirty="0" err="1">
                <a:solidFill>
                  <a:srgbClr val="FFC000"/>
                </a:solidFill>
              </a:rPr>
              <a:t>Newmark</a:t>
            </a:r>
            <a:r>
              <a:rPr lang="zh-CN" altLang="en-US" sz="2000" b="1" dirty="0">
                <a:solidFill>
                  <a:srgbClr val="FFC000"/>
                </a:solidFill>
              </a:rPr>
              <a:t>初到旧金山并且工作于一家券商和银行公司</a:t>
            </a:r>
            <a:r>
              <a:rPr lang="zh-CN" altLang="en-US" sz="2000" b="1" dirty="0" smtClean="0">
                <a:solidFill>
                  <a:srgbClr val="FFC000"/>
                </a:solidFill>
              </a:rPr>
              <a:t>。</a:t>
            </a:r>
            <a:endParaRPr lang="zh-CN" altLang="en-US" sz="2000" b="1" dirty="0">
              <a:solidFill>
                <a:srgbClr val="FFC000"/>
              </a:solidFill>
            </a:endParaRPr>
          </a:p>
        </p:txBody>
      </p:sp>
      <p:sp>
        <p:nvSpPr>
          <p:cNvPr id="5" name="矩形 4"/>
          <p:cNvSpPr/>
          <p:nvPr/>
        </p:nvSpPr>
        <p:spPr>
          <a:xfrm>
            <a:off x="683568" y="3505572"/>
            <a:ext cx="7992888" cy="1477328"/>
          </a:xfrm>
          <a:prstGeom prst="rect">
            <a:avLst/>
          </a:prstGeom>
        </p:spPr>
        <p:txBody>
          <a:bodyPr wrap="square">
            <a:spAutoFit/>
          </a:bodyPr>
          <a:lstStyle/>
          <a:p>
            <a:r>
              <a:rPr lang="zh-CN" altLang="en-US" b="1" dirty="0">
                <a:solidFill>
                  <a:srgbClr val="FFC000"/>
                </a:solidFill>
              </a:rPr>
              <a:t>这三个人听起来没什么特别的</a:t>
            </a:r>
            <a:r>
              <a:rPr lang="zh-CN" altLang="en-US" b="1" dirty="0" smtClean="0">
                <a:solidFill>
                  <a:srgbClr val="FFC000"/>
                </a:solidFill>
              </a:rPr>
              <a:t>。</a:t>
            </a:r>
            <a:endParaRPr lang="en-US" altLang="zh-CN" b="1" dirty="0" smtClean="0">
              <a:solidFill>
                <a:srgbClr val="FFC000"/>
              </a:solidFill>
            </a:endParaRPr>
          </a:p>
          <a:p>
            <a:r>
              <a:rPr lang="zh-CN" altLang="en-US" b="1" dirty="0" smtClean="0">
                <a:solidFill>
                  <a:srgbClr val="FFC000"/>
                </a:solidFill>
              </a:rPr>
              <a:t>他们</a:t>
            </a:r>
            <a:r>
              <a:rPr lang="zh-CN" altLang="en-US" b="1" dirty="0">
                <a:solidFill>
                  <a:srgbClr val="FFC000"/>
                </a:solidFill>
              </a:rPr>
              <a:t>每个人都创建了一个小网站</a:t>
            </a:r>
            <a:r>
              <a:rPr lang="en-US" altLang="zh-CN" b="1" dirty="0">
                <a:solidFill>
                  <a:srgbClr val="FFC000"/>
                </a:solidFill>
              </a:rPr>
              <a:t>——</a:t>
            </a:r>
            <a:r>
              <a:rPr lang="en-US" altLang="zh-CN" b="1" dirty="0" err="1">
                <a:solidFill>
                  <a:srgbClr val="FF0000"/>
                </a:solidFill>
                <a:hlinkClick r:id="rId3"/>
              </a:rPr>
              <a:t>PopSugar</a:t>
            </a:r>
            <a:r>
              <a:rPr lang="zh-CN" altLang="en-US" b="1" dirty="0">
                <a:solidFill>
                  <a:srgbClr val="FF0000"/>
                </a:solidFill>
              </a:rPr>
              <a:t>、</a:t>
            </a:r>
            <a:r>
              <a:rPr lang="en-US" altLang="zh-CN" b="1" dirty="0">
                <a:solidFill>
                  <a:srgbClr val="FF0000"/>
                </a:solidFill>
                <a:hlinkClick r:id="rId4"/>
              </a:rPr>
              <a:t>9GAG</a:t>
            </a:r>
            <a:r>
              <a:rPr lang="zh-CN" altLang="en-US" b="1" dirty="0">
                <a:solidFill>
                  <a:srgbClr val="FF0000"/>
                </a:solidFill>
              </a:rPr>
              <a:t>、</a:t>
            </a:r>
            <a:r>
              <a:rPr lang="en-US" altLang="zh-CN" b="1" dirty="0">
                <a:solidFill>
                  <a:srgbClr val="FF0000"/>
                </a:solidFill>
                <a:hlinkClick r:id="rId5"/>
              </a:rPr>
              <a:t>Craigslist</a:t>
            </a:r>
            <a:r>
              <a:rPr lang="zh-CN" altLang="en-US" b="1" dirty="0">
                <a:solidFill>
                  <a:srgbClr val="FFC000"/>
                </a:solidFill>
              </a:rPr>
              <a:t>对应上面的顺序</a:t>
            </a:r>
            <a:r>
              <a:rPr lang="zh-CN" altLang="en-US" b="1" dirty="0" smtClean="0">
                <a:solidFill>
                  <a:srgbClr val="FFC000"/>
                </a:solidFill>
              </a:rPr>
              <a:t>。</a:t>
            </a:r>
            <a:endParaRPr lang="en-US" altLang="zh-CN" b="1" dirty="0" smtClean="0">
              <a:solidFill>
                <a:srgbClr val="FFC000"/>
              </a:solidFill>
            </a:endParaRPr>
          </a:p>
          <a:p>
            <a:r>
              <a:rPr lang="zh-CN" altLang="en-US" b="1" dirty="0" smtClean="0">
                <a:solidFill>
                  <a:srgbClr val="FFC000"/>
                </a:solidFill>
              </a:rPr>
              <a:t>这些</a:t>
            </a:r>
            <a:r>
              <a:rPr lang="zh-CN" altLang="en-US" b="1" dirty="0">
                <a:solidFill>
                  <a:srgbClr val="FFC000"/>
                </a:solidFill>
              </a:rPr>
              <a:t>都是</a:t>
            </a:r>
            <a:r>
              <a:rPr lang="en-US" altLang="zh-CN" b="1" dirty="0">
                <a:solidFill>
                  <a:srgbClr val="FFC000"/>
                </a:solidFill>
              </a:rPr>
              <a:t>3</a:t>
            </a:r>
            <a:r>
              <a:rPr lang="zh-CN" altLang="en-US" b="1" dirty="0">
                <a:solidFill>
                  <a:srgbClr val="FFC000"/>
                </a:solidFill>
              </a:rPr>
              <a:t>位创始人在赚取面包的同时所做的个人项目。深入研究一下，你就会发现很多成功的故事都起源于强烈的热情和小小的开始。</a:t>
            </a:r>
          </a:p>
        </p:txBody>
      </p:sp>
    </p:spTree>
    <p:extLst>
      <p:ext uri="{BB962C8B-B14F-4D97-AF65-F5344CB8AC3E}">
        <p14:creationId xmlns:p14="http://schemas.microsoft.com/office/powerpoint/2010/main" val="298429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9.  </a:t>
            </a:r>
            <a:r>
              <a:rPr lang="zh-CN" altLang="en-US" b="1" dirty="0"/>
              <a:t>不要停止捕捉</a:t>
            </a:r>
            <a:r>
              <a:rPr lang="zh-CN" altLang="en-US" b="1" dirty="0" smtClean="0"/>
              <a:t>灵感</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318402"/>
            <a:ext cx="5760640" cy="4396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527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21196"/>
            <a:ext cx="8686800" cy="4983940"/>
          </a:xfrm>
        </p:spPr>
        <p:txBody>
          <a:bodyPr>
            <a:normAutofit fontScale="62500" lnSpcReduction="20000"/>
          </a:bodyPr>
          <a:lstStyle/>
          <a:p>
            <a:pPr>
              <a:lnSpc>
                <a:spcPct val="170000"/>
              </a:lnSpc>
            </a:pPr>
            <a:r>
              <a:rPr lang="zh-CN" altLang="en-US" b="1" dirty="0"/>
              <a:t>及时的点子节省更多时间。</a:t>
            </a:r>
            <a:r>
              <a:rPr lang="zh-CN" altLang="en-US" dirty="0"/>
              <a:t/>
            </a:r>
            <a:br>
              <a:rPr lang="zh-CN" altLang="en-US" dirty="0"/>
            </a:br>
            <a:r>
              <a:rPr lang="zh-CN" altLang="en-US" dirty="0"/>
              <a:t/>
            </a:r>
            <a:br>
              <a:rPr lang="zh-CN" altLang="en-US" dirty="0"/>
            </a:br>
            <a:r>
              <a:rPr lang="zh-CN" altLang="en-US" dirty="0"/>
              <a:t>我在</a:t>
            </a:r>
            <a:r>
              <a:rPr lang="en-US" altLang="zh-CN" dirty="0"/>
              <a:t>Evernote</a:t>
            </a:r>
            <a:r>
              <a:rPr lang="zh-CN" altLang="en-US" dirty="0"/>
              <a:t>上有个宝典用来记录灵感，生活技巧，时间管理小建议，键盘快捷键，或者其他帮助我变得更加效率的事情</a:t>
            </a:r>
            <a:r>
              <a:rPr lang="zh-CN" altLang="en-US" dirty="0" smtClean="0"/>
              <a:t>。</a:t>
            </a:r>
            <a:endParaRPr lang="en-US" altLang="zh-CN" dirty="0" smtClean="0"/>
          </a:p>
          <a:p>
            <a:pPr>
              <a:lnSpc>
                <a:spcPct val="170000"/>
              </a:lnSpc>
            </a:pPr>
            <a:r>
              <a:rPr lang="zh-CN" altLang="en-US" dirty="0" smtClean="0"/>
              <a:t>灵感</a:t>
            </a:r>
            <a:r>
              <a:rPr lang="zh-CN" altLang="en-US" dirty="0"/>
              <a:t>帮助我的个人项目 更进一步并且找到了新的出路。捕捉灵感几乎每天都帮助我对我个人项目的想法保持前瞻性和围绕中心。我可能不会每天都在主要项目上取得进步，但只要我捕捉到 一点点关于它的灵感，我都把它当作充实的一天</a:t>
            </a:r>
            <a:r>
              <a:rPr lang="zh-CN" altLang="en-US" dirty="0" smtClean="0"/>
              <a:t>。</a:t>
            </a:r>
            <a:endParaRPr lang="en-US" altLang="zh-CN" dirty="0" smtClean="0"/>
          </a:p>
          <a:p>
            <a:pPr>
              <a:lnSpc>
                <a:spcPct val="170000"/>
              </a:lnSpc>
            </a:pPr>
            <a:r>
              <a:rPr lang="zh-CN" altLang="en-US" dirty="0" smtClean="0"/>
              <a:t>不要</a:t>
            </a:r>
            <a:r>
              <a:rPr lang="zh-CN" altLang="en-US" dirty="0"/>
              <a:t>光靠你的记性。记录它，存储它。你可以使用一个通用的工具例如用</a:t>
            </a:r>
            <a:r>
              <a:rPr lang="en-US" altLang="zh-CN" dirty="0"/>
              <a:t>Google Drive</a:t>
            </a:r>
            <a:r>
              <a:rPr lang="zh-CN" altLang="en-US" dirty="0"/>
              <a:t>来捕捉和酝酿你的灵感。</a:t>
            </a:r>
          </a:p>
        </p:txBody>
      </p:sp>
    </p:spTree>
    <p:extLst>
      <p:ext uri="{BB962C8B-B14F-4D97-AF65-F5344CB8AC3E}">
        <p14:creationId xmlns:p14="http://schemas.microsoft.com/office/powerpoint/2010/main" val="3351069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10.  </a:t>
            </a:r>
            <a:r>
              <a:rPr lang="zh-CN" altLang="en-US" b="1" dirty="0"/>
              <a:t>给它一些时间</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b="1" dirty="0"/>
              <a:t>要记得，是乌龟赢得了比赛</a:t>
            </a:r>
            <a:r>
              <a:rPr lang="zh-CN" altLang="en-US" dirty="0"/>
              <a:t>。</a:t>
            </a:r>
            <a:br>
              <a:rPr lang="zh-CN" altLang="en-US" dirty="0"/>
            </a:br>
            <a:r>
              <a:rPr lang="zh-CN" altLang="en-US" dirty="0"/>
              <a:t/>
            </a:r>
            <a:br>
              <a:rPr lang="zh-CN" altLang="en-US" dirty="0"/>
            </a:br>
            <a:r>
              <a:rPr lang="zh-CN" altLang="en-US" dirty="0"/>
              <a:t>一个个人项目通常都不是为了钱。我们完成它的过程实际上我们在上面下了很大的赌注。就我个人来讲，我不奢求完美。它仅仅是我创造东西的乐趣的延 伸。我知道我将会从失败中学到很多东西。一点点小小的在我个人项目上的进步都使得这一天是值得的，即使最后它被废弃了。或许有一天，我可能不会再将它放进 我的</a:t>
            </a:r>
            <a:r>
              <a:rPr lang="en-US" altLang="zh-CN" dirty="0"/>
              <a:t>to-do list…</a:t>
            </a:r>
            <a:r>
              <a:rPr lang="zh-CN" altLang="en-US" dirty="0"/>
              <a:t>但是我曾经做过了。</a:t>
            </a:r>
          </a:p>
        </p:txBody>
      </p:sp>
    </p:spTree>
    <p:extLst>
      <p:ext uri="{BB962C8B-B14F-4D97-AF65-F5344CB8AC3E}">
        <p14:creationId xmlns:p14="http://schemas.microsoft.com/office/powerpoint/2010/main" val="1403797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417340"/>
            <a:ext cx="8507288" cy="3687796"/>
          </a:xfrm>
        </p:spPr>
        <p:txBody>
          <a:bodyPr/>
          <a:lstStyle/>
          <a:p>
            <a:r>
              <a:rPr lang="zh-CN" altLang="en-US" dirty="0"/>
              <a:t>这篇博文源自于</a:t>
            </a:r>
            <a:r>
              <a:rPr lang="en-US" altLang="zh-CN" dirty="0"/>
              <a:t>Paul Jarvis</a:t>
            </a:r>
            <a:r>
              <a:rPr lang="zh-CN" altLang="en-US" dirty="0"/>
              <a:t>的一篇非常精彩的文章。他讲到要把你的业余项目当作一种试验。他说个人项目可能会吓到我们并且对失败的恐惧也会阻止我们前进的脚步</a:t>
            </a:r>
          </a:p>
        </p:txBody>
      </p:sp>
    </p:spTree>
    <p:extLst>
      <p:ext uri="{BB962C8B-B14F-4D97-AF65-F5344CB8AC3E}">
        <p14:creationId xmlns:p14="http://schemas.microsoft.com/office/powerpoint/2010/main" val="1820121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挤点</a:t>
            </a:r>
            <a:r>
              <a:rPr lang="zh-CN" altLang="en-US" dirty="0">
                <a:solidFill>
                  <a:srgbClr val="FF0000"/>
                </a:solidFill>
              </a:rPr>
              <a:t>时间</a:t>
            </a:r>
            <a:endParaRPr lang="zh-CN" altLang="en-US" dirty="0"/>
          </a:p>
        </p:txBody>
      </p:sp>
      <p:sp>
        <p:nvSpPr>
          <p:cNvPr id="4" name="矩形 3"/>
          <p:cNvSpPr/>
          <p:nvPr/>
        </p:nvSpPr>
        <p:spPr>
          <a:xfrm>
            <a:off x="497032" y="1705372"/>
            <a:ext cx="7596336" cy="3416320"/>
          </a:xfrm>
          <a:prstGeom prst="rect">
            <a:avLst/>
          </a:prstGeom>
        </p:spPr>
        <p:txBody>
          <a:bodyPr wrap="square">
            <a:spAutoFit/>
          </a:bodyPr>
          <a:lstStyle/>
          <a:p>
            <a:r>
              <a:rPr lang="zh-CN" altLang="en-US" sz="2400" dirty="0">
                <a:solidFill>
                  <a:srgbClr val="FF0000"/>
                </a:solidFill>
              </a:rPr>
              <a:t>你的脑海里有没有不停跳动的热情呢</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或者</a:t>
            </a:r>
            <a:r>
              <a:rPr lang="zh-CN" altLang="en-US" sz="2400" dirty="0">
                <a:solidFill>
                  <a:srgbClr val="FF0000"/>
                </a:solidFill>
              </a:rPr>
              <a:t>是一个点子</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是</a:t>
            </a:r>
            <a:r>
              <a:rPr lang="zh-CN" altLang="en-US" sz="2400" dirty="0">
                <a:solidFill>
                  <a:srgbClr val="FF0000"/>
                </a:solidFill>
              </a:rPr>
              <a:t>什么阻止你停滞不前</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也</a:t>
            </a:r>
            <a:r>
              <a:rPr lang="zh-CN" altLang="en-US" sz="2400" dirty="0">
                <a:solidFill>
                  <a:srgbClr val="FF0000"/>
                </a:solidFill>
              </a:rPr>
              <a:t>许是在</a:t>
            </a:r>
            <a:r>
              <a:rPr lang="en-US" altLang="zh-CN" sz="2400" dirty="0">
                <a:solidFill>
                  <a:srgbClr val="FF0000"/>
                </a:solidFill>
              </a:rPr>
              <a:t>10</a:t>
            </a:r>
            <a:r>
              <a:rPr lang="zh-CN" altLang="en-US" sz="2400" dirty="0">
                <a:solidFill>
                  <a:srgbClr val="FF0000"/>
                </a:solidFill>
              </a:rPr>
              <a:t>小时的工作过后又经过了</a:t>
            </a:r>
            <a:r>
              <a:rPr lang="en-US" altLang="zh-CN" sz="2400" dirty="0">
                <a:solidFill>
                  <a:srgbClr val="FF0000"/>
                </a:solidFill>
              </a:rPr>
              <a:t>1</a:t>
            </a:r>
            <a:r>
              <a:rPr lang="zh-CN" altLang="en-US" sz="2400" dirty="0">
                <a:solidFill>
                  <a:srgbClr val="FF0000"/>
                </a:solidFill>
              </a:rPr>
              <a:t>小时通勤</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我</a:t>
            </a:r>
            <a:r>
              <a:rPr lang="zh-CN" altLang="en-US" sz="2400" dirty="0">
                <a:solidFill>
                  <a:srgbClr val="FF0000"/>
                </a:solidFill>
              </a:rPr>
              <a:t>知道那种感觉。我曾经也是这样</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在</a:t>
            </a:r>
            <a:r>
              <a:rPr lang="zh-CN" altLang="en-US" sz="2400" dirty="0">
                <a:solidFill>
                  <a:srgbClr val="FF0000"/>
                </a:solidFill>
              </a:rPr>
              <a:t>很多时候，我们都很像</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这</a:t>
            </a:r>
            <a:r>
              <a:rPr lang="zh-CN" altLang="en-US" sz="2400" dirty="0">
                <a:solidFill>
                  <a:srgbClr val="FF0000"/>
                </a:solidFill>
              </a:rPr>
              <a:t>并不是一种借口。让我们来挤出点时间吧</a:t>
            </a:r>
            <a:r>
              <a:rPr lang="zh-CN" altLang="en-US" sz="2400" dirty="0" smtClean="0">
                <a:solidFill>
                  <a:srgbClr val="FF0000"/>
                </a:solidFill>
              </a:rPr>
              <a:t>。</a:t>
            </a:r>
            <a:endParaRPr lang="en-US" altLang="zh-CN" sz="2400" dirty="0" smtClean="0">
              <a:solidFill>
                <a:srgbClr val="FF0000"/>
              </a:solidFill>
            </a:endParaRPr>
          </a:p>
          <a:p>
            <a:endParaRPr lang="en-US" altLang="zh-CN" sz="2400" dirty="0">
              <a:solidFill>
                <a:srgbClr val="FF0000"/>
              </a:solidFill>
            </a:endParaRPr>
          </a:p>
          <a:p>
            <a:r>
              <a:rPr lang="zh-CN" altLang="en-US" sz="2400" dirty="0" smtClean="0">
                <a:solidFill>
                  <a:srgbClr val="FF0000"/>
                </a:solidFill>
              </a:rPr>
              <a:t>陪陪家人、锻炼自己、开展自己的项目</a:t>
            </a:r>
            <a:endParaRPr lang="zh-CN" altLang="en-US" sz="2400" dirty="0">
              <a:solidFill>
                <a:srgbClr val="FF0000"/>
              </a:solidFill>
            </a:endParaRPr>
          </a:p>
        </p:txBody>
      </p:sp>
    </p:spTree>
    <p:extLst>
      <p:ext uri="{BB962C8B-B14F-4D97-AF65-F5344CB8AC3E}">
        <p14:creationId xmlns:p14="http://schemas.microsoft.com/office/powerpoint/2010/main" val="129652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1.  </a:t>
            </a:r>
            <a:r>
              <a:rPr lang="zh-CN" altLang="en-US" b="1" dirty="0"/>
              <a:t>把它个人化</a:t>
            </a:r>
            <a:endParaRPr lang="zh-CN" altLang="en-US" dirty="0"/>
          </a:p>
        </p:txBody>
      </p:sp>
      <p:pic>
        <p:nvPicPr>
          <p:cNvPr id="1026" name="Picture 2" descr="http://static.oschina.net/uploads/img/201405/10074855_hL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73324"/>
            <a:ext cx="6624736" cy="430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804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25252"/>
            <a:ext cx="8363272" cy="4479884"/>
          </a:xfrm>
        </p:spPr>
        <p:txBody>
          <a:bodyPr>
            <a:normAutofit fontScale="55000" lnSpcReduction="20000"/>
          </a:bodyPr>
          <a:lstStyle/>
          <a:p>
            <a:pPr>
              <a:lnSpc>
                <a:spcPct val="170000"/>
              </a:lnSpc>
            </a:pPr>
            <a:r>
              <a:rPr lang="zh-CN" altLang="en-US" b="1" dirty="0"/>
              <a:t>从今天开始。做一个个人项目</a:t>
            </a:r>
            <a:r>
              <a:rPr lang="zh-CN" altLang="en-US" b="1" dirty="0" smtClean="0"/>
              <a:t>。</a:t>
            </a:r>
            <a:r>
              <a:rPr lang="zh-CN" altLang="en-US" dirty="0"/>
              <a:t/>
            </a:r>
            <a:br>
              <a:rPr lang="zh-CN" altLang="en-US" dirty="0"/>
            </a:br>
            <a:r>
              <a:rPr lang="zh-CN" altLang="en-US" dirty="0"/>
              <a:t/>
            </a:r>
            <a:br>
              <a:rPr lang="zh-CN" altLang="en-US" dirty="0"/>
            </a:br>
            <a:r>
              <a:rPr lang="zh-CN" altLang="en-US" dirty="0"/>
              <a:t>一个个人项目依靠热情支撑。热情将会使你充满能量。把你的对一项业余爱好的热情带到你的个人项目里或者把你的业余爱好变成一个长期的个人项目。如果你一直坚持你的业余爱好，这个网站能够帮助你明天从中获益。像我们看到的那样，这个网站能够让你很容易的从一些乐趣中开始一项业余爱好。</a:t>
            </a:r>
            <a:br>
              <a:rPr lang="zh-CN" altLang="en-US" dirty="0"/>
            </a:br>
            <a:r>
              <a:rPr lang="zh-CN" altLang="en-US" dirty="0"/>
              <a:t/>
            </a:r>
            <a:br>
              <a:rPr lang="zh-CN" altLang="en-US" dirty="0"/>
            </a:br>
            <a:r>
              <a:rPr lang="zh-CN" altLang="en-US" dirty="0"/>
              <a:t>保持缓步前进 </a:t>
            </a:r>
            <a:r>
              <a:rPr lang="en-US" altLang="zh-CN" dirty="0"/>
              <a:t>– </a:t>
            </a:r>
            <a:r>
              <a:rPr lang="zh-CN" altLang="en-US" dirty="0"/>
              <a:t>这能够帮你解决时间问题以及克服对失败的恐惧感。大处着眼，小处着手</a:t>
            </a:r>
            <a:r>
              <a:rPr lang="en-US" altLang="zh-CN" dirty="0"/>
              <a:t>(Think big, but start small)</a:t>
            </a:r>
            <a:r>
              <a:rPr lang="zh-CN" altLang="en-US" dirty="0"/>
              <a:t>。</a:t>
            </a:r>
            <a:r>
              <a:rPr lang="en-US" altLang="zh-CN" dirty="0"/>
              <a:t>Joel</a:t>
            </a:r>
            <a:r>
              <a:rPr lang="zh-CN" altLang="en-US" dirty="0"/>
              <a:t>在如何开始一个富有创意的项目一文中对这一古老格言给出了几点精彩的建议。</a:t>
            </a:r>
          </a:p>
        </p:txBody>
      </p:sp>
      <p:sp>
        <p:nvSpPr>
          <p:cNvPr id="4" name="矩形 3"/>
          <p:cNvSpPr/>
          <p:nvPr/>
        </p:nvSpPr>
        <p:spPr>
          <a:xfrm>
            <a:off x="4499992" y="0"/>
            <a:ext cx="4572000" cy="338554"/>
          </a:xfrm>
          <a:prstGeom prst="rect">
            <a:avLst/>
          </a:prstGeom>
        </p:spPr>
        <p:txBody>
          <a:bodyPr>
            <a:spAutoFit/>
          </a:bodyPr>
          <a:lstStyle/>
          <a:p>
            <a:r>
              <a:rPr lang="zh-CN" altLang="en-US" sz="1600" dirty="0">
                <a:solidFill>
                  <a:srgbClr val="FF0000"/>
                </a:solidFill>
              </a:rPr>
              <a:t>大处着眼，小处着手</a:t>
            </a:r>
            <a:r>
              <a:rPr lang="en-US" altLang="zh-CN" sz="1600" dirty="0">
                <a:solidFill>
                  <a:srgbClr val="FF0000"/>
                </a:solidFill>
              </a:rPr>
              <a:t>(Think big, but start small)</a:t>
            </a:r>
            <a:endParaRPr lang="zh-CN" altLang="en-US" sz="1600" dirty="0">
              <a:solidFill>
                <a:srgbClr val="FF0000"/>
              </a:solidFill>
            </a:endParaRPr>
          </a:p>
        </p:txBody>
      </p:sp>
    </p:spTree>
    <p:extLst>
      <p:ext uri="{BB962C8B-B14F-4D97-AF65-F5344CB8AC3E}">
        <p14:creationId xmlns:p14="http://schemas.microsoft.com/office/powerpoint/2010/main" val="488155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2.  </a:t>
            </a:r>
            <a:r>
              <a:rPr lang="zh-CN" altLang="en-US" b="1" dirty="0"/>
              <a:t>组织整理</a:t>
            </a:r>
            <a:endParaRPr lang="zh-CN" altLang="en-US" dirty="0"/>
          </a:p>
        </p:txBody>
      </p:sp>
      <p:pic>
        <p:nvPicPr>
          <p:cNvPr id="2050" name="Picture 2" descr="http://static.oschina.net/uploads/img/201405/10074855_uMT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824" y="923433"/>
            <a:ext cx="7246064" cy="46703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051720" y="5089748"/>
            <a:ext cx="6084168" cy="369332"/>
          </a:xfrm>
          <a:prstGeom prst="rect">
            <a:avLst/>
          </a:prstGeom>
        </p:spPr>
        <p:txBody>
          <a:bodyPr wrap="square">
            <a:spAutoFit/>
          </a:bodyPr>
          <a:lstStyle/>
          <a:p>
            <a:r>
              <a:rPr lang="zh-CN" altLang="en-US" b="1" dirty="0">
                <a:solidFill>
                  <a:schemeClr val="bg1"/>
                </a:solidFill>
              </a:rPr>
              <a:t>许多人说一个富有创造性的人他的桌子应该是上面的样子。</a:t>
            </a:r>
          </a:p>
        </p:txBody>
      </p:sp>
    </p:spTree>
    <p:extLst>
      <p:ext uri="{BB962C8B-B14F-4D97-AF65-F5344CB8AC3E}">
        <p14:creationId xmlns:p14="http://schemas.microsoft.com/office/powerpoint/2010/main" val="218865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7220"/>
            <a:ext cx="8435280" cy="2160240"/>
          </a:xfrm>
        </p:spPr>
        <p:txBody>
          <a:bodyPr>
            <a:normAutofit fontScale="70000" lnSpcReduction="20000"/>
          </a:bodyPr>
          <a:lstStyle/>
          <a:p>
            <a:pPr>
              <a:lnSpc>
                <a:spcPct val="160000"/>
              </a:lnSpc>
            </a:pPr>
            <a:r>
              <a:rPr lang="zh-CN" altLang="en-US" b="1" dirty="0"/>
              <a:t>组织</a:t>
            </a:r>
            <a:r>
              <a:rPr lang="zh-CN" altLang="en-US" b="1" dirty="0" smtClean="0"/>
              <a:t>整理  这</a:t>
            </a:r>
            <a:r>
              <a:rPr lang="zh-CN" altLang="en-US" b="1" dirty="0"/>
              <a:t>是生产力的关键。</a:t>
            </a:r>
            <a:r>
              <a:rPr lang="zh-CN" altLang="en-US" dirty="0"/>
              <a:t/>
            </a:r>
            <a:br>
              <a:rPr lang="zh-CN" altLang="en-US" dirty="0"/>
            </a:br>
            <a:r>
              <a:rPr lang="zh-CN" altLang="en-US" dirty="0"/>
              <a:t/>
            </a:r>
            <a:br>
              <a:rPr lang="zh-CN" altLang="en-US" dirty="0"/>
            </a:br>
            <a:r>
              <a:rPr lang="zh-CN" altLang="en-US" dirty="0" smtClean="0"/>
              <a:t>但</a:t>
            </a:r>
            <a:r>
              <a:rPr lang="zh-CN" altLang="en-US" dirty="0"/>
              <a:t>在我看来，这是浪费时间的罪魁祸首。我们花费了</a:t>
            </a:r>
            <a:r>
              <a:rPr lang="en-US" altLang="zh-CN" dirty="0"/>
              <a:t>30%</a:t>
            </a:r>
            <a:r>
              <a:rPr lang="zh-CN" altLang="en-US" dirty="0"/>
              <a:t>的时间用来找东西。这也是人们为什 么发明文件归档系统的原因</a:t>
            </a:r>
            <a:r>
              <a:rPr lang="zh-CN" altLang="en-US" dirty="0" smtClean="0"/>
              <a:t>。</a:t>
            </a:r>
            <a:endParaRPr lang="zh-CN" altLang="en-US" dirty="0"/>
          </a:p>
        </p:txBody>
      </p:sp>
      <p:sp>
        <p:nvSpPr>
          <p:cNvPr id="5" name="矩形 4"/>
          <p:cNvSpPr/>
          <p:nvPr/>
        </p:nvSpPr>
        <p:spPr>
          <a:xfrm>
            <a:off x="539552" y="3001515"/>
            <a:ext cx="7560840" cy="1706878"/>
          </a:xfrm>
          <a:prstGeom prst="rect">
            <a:avLst/>
          </a:prstGeom>
        </p:spPr>
        <p:txBody>
          <a:bodyPr wrap="square">
            <a:spAutoFit/>
          </a:bodyPr>
          <a:lstStyle/>
          <a:p>
            <a:pPr>
              <a:lnSpc>
                <a:spcPct val="150000"/>
              </a:lnSpc>
            </a:pPr>
            <a:r>
              <a:rPr lang="zh-CN" altLang="en-US" b="1" dirty="0">
                <a:solidFill>
                  <a:schemeClr val="bg1"/>
                </a:solidFill>
              </a:rPr>
              <a:t>开始为你业余项目整理所用的工具吧。如果它是数字化的，花一天时间来整理你的电脑任何一个个人项目都需要一个信息收集整理的途 径</a:t>
            </a:r>
            <a:r>
              <a:rPr lang="zh-CN" altLang="en-US" b="1" dirty="0" smtClean="0">
                <a:solidFill>
                  <a:schemeClr val="bg1"/>
                </a:solidFill>
              </a:rPr>
              <a:t>。</a:t>
            </a:r>
            <a:endParaRPr lang="en-US" altLang="zh-CN" b="1" dirty="0" smtClean="0">
              <a:solidFill>
                <a:schemeClr val="bg1"/>
              </a:solidFill>
            </a:endParaRPr>
          </a:p>
          <a:p>
            <a:pPr>
              <a:lnSpc>
                <a:spcPct val="150000"/>
              </a:lnSpc>
            </a:pPr>
            <a:endParaRPr lang="en-US" altLang="zh-CN" b="1" dirty="0">
              <a:solidFill>
                <a:schemeClr val="bg1"/>
              </a:solidFill>
            </a:endParaRPr>
          </a:p>
          <a:p>
            <a:pPr>
              <a:lnSpc>
                <a:spcPct val="150000"/>
              </a:lnSpc>
            </a:pPr>
            <a:r>
              <a:rPr lang="en-US" altLang="zh-CN" b="1" dirty="0" smtClean="0">
                <a:solidFill>
                  <a:schemeClr val="bg1"/>
                </a:solidFill>
              </a:rPr>
              <a:t>Aaron</a:t>
            </a:r>
            <a:r>
              <a:rPr lang="zh-CN" altLang="en-US" b="1" dirty="0">
                <a:solidFill>
                  <a:schemeClr val="bg1"/>
                </a:solidFill>
              </a:rPr>
              <a:t>推荐了一些调研工具。</a:t>
            </a:r>
            <a:r>
              <a:rPr lang="en-US" altLang="zh-CN" b="1" dirty="0">
                <a:solidFill>
                  <a:schemeClr val="bg1"/>
                </a:solidFill>
              </a:rPr>
              <a:t>Hit Pinterest</a:t>
            </a:r>
            <a:r>
              <a:rPr lang="zh-CN" altLang="en-US" b="1" dirty="0">
                <a:solidFill>
                  <a:schemeClr val="bg1"/>
                </a:solidFill>
              </a:rPr>
              <a:t>则提出了一些整理桌面的点子。</a:t>
            </a:r>
          </a:p>
        </p:txBody>
      </p:sp>
    </p:spTree>
    <p:extLst>
      <p:ext uri="{BB962C8B-B14F-4D97-AF65-F5344CB8AC3E}">
        <p14:creationId xmlns:p14="http://schemas.microsoft.com/office/powerpoint/2010/main" val="216620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3.  </a:t>
            </a:r>
            <a:r>
              <a:rPr lang="zh-CN" altLang="en-US" b="1" dirty="0"/>
              <a:t>花一些时间来节约</a:t>
            </a:r>
            <a:r>
              <a:rPr lang="zh-CN" altLang="en-US" b="1" dirty="0" smtClean="0"/>
              <a:t>时间</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descr="http://static.oschina.net/uploads/img/201405/10074855_ok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985292"/>
            <a:ext cx="9036496"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971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5212"/>
            <a:ext cx="8507288" cy="4839924"/>
          </a:xfrm>
        </p:spPr>
        <p:txBody>
          <a:bodyPr>
            <a:noAutofit/>
          </a:bodyPr>
          <a:lstStyle/>
          <a:p>
            <a:r>
              <a:rPr lang="zh-CN" altLang="en-US" sz="1800" b="1" dirty="0"/>
              <a:t>时间伴随着机会成本。</a:t>
            </a:r>
            <a:r>
              <a:rPr lang="zh-CN" altLang="en-US" sz="1800" dirty="0"/>
              <a:t/>
            </a:r>
            <a:br>
              <a:rPr lang="zh-CN" altLang="en-US" sz="1800" dirty="0"/>
            </a:br>
            <a:r>
              <a:rPr lang="zh-CN" altLang="en-US" sz="1800" dirty="0"/>
              <a:t/>
            </a:r>
            <a:br>
              <a:rPr lang="zh-CN" altLang="en-US" sz="1800" dirty="0"/>
            </a:br>
            <a:r>
              <a:rPr lang="zh-CN" altLang="en-US" sz="1400" dirty="0"/>
              <a:t>去年，</a:t>
            </a:r>
            <a:r>
              <a:rPr lang="en-US" altLang="zh-CN" sz="1400" dirty="0"/>
              <a:t>NBER</a:t>
            </a:r>
            <a:r>
              <a:rPr lang="zh-CN" altLang="en-US" sz="1400" dirty="0"/>
              <a:t>发布了一项研究显示了美国人花费在互联网上的时间</a:t>
            </a:r>
            <a:r>
              <a:rPr lang="zh-CN" altLang="en-US" sz="1400" dirty="0" smtClean="0"/>
              <a:t>。</a:t>
            </a:r>
            <a:r>
              <a:rPr lang="zh-CN" altLang="en-US" sz="1400" dirty="0"/>
              <a:t/>
            </a:r>
            <a:br>
              <a:rPr lang="zh-CN" altLang="en-US" sz="1400" dirty="0"/>
            </a:br>
            <a:r>
              <a:rPr lang="en-US" altLang="zh-CN" sz="1400" dirty="0"/>
              <a:t>Business Insider</a:t>
            </a:r>
            <a:r>
              <a:rPr lang="zh-CN" altLang="en-US" sz="1400" dirty="0"/>
              <a:t>这样说到</a:t>
            </a:r>
            <a:r>
              <a:rPr lang="zh-CN" altLang="en-US" sz="1400" dirty="0" smtClean="0"/>
              <a:t>：</a:t>
            </a:r>
            <a:endParaRPr lang="zh-CN" altLang="en-US" sz="1400" dirty="0"/>
          </a:p>
          <a:p>
            <a:pPr>
              <a:lnSpc>
                <a:spcPct val="150000"/>
              </a:lnSpc>
            </a:pPr>
            <a:r>
              <a:rPr lang="zh-CN" altLang="en-US" sz="1800" dirty="0" smtClean="0"/>
              <a:t>额外</a:t>
            </a:r>
            <a:r>
              <a:rPr lang="zh-CN" altLang="en-US" sz="1800" dirty="0"/>
              <a:t>的在线时间是以牺牲其他活动为代价的。这使得我们很难指出多少在网上的时间帮助我们</a:t>
            </a:r>
            <a:r>
              <a:rPr lang="zh-CN" altLang="en-US" sz="1800" dirty="0">
                <a:solidFill>
                  <a:srgbClr val="FF0000"/>
                </a:solidFill>
              </a:rPr>
              <a:t>提高了生产力</a:t>
            </a:r>
            <a:r>
              <a:rPr lang="zh-CN" altLang="en-US" sz="1800" dirty="0"/>
              <a:t>而多少时间托了我们的</a:t>
            </a:r>
            <a:r>
              <a:rPr lang="zh-CN" altLang="en-US" sz="1800" dirty="0">
                <a:solidFill>
                  <a:srgbClr val="FF0000"/>
                </a:solidFill>
              </a:rPr>
              <a:t>后腿</a:t>
            </a:r>
            <a:r>
              <a:rPr lang="zh-CN" altLang="en-US" sz="1800" dirty="0" smtClean="0"/>
              <a:t>。</a:t>
            </a:r>
            <a:r>
              <a:rPr lang="zh-CN" altLang="en-US" sz="1800" dirty="0"/>
              <a:t/>
            </a:r>
            <a:br>
              <a:rPr lang="zh-CN" altLang="en-US" sz="1800" dirty="0"/>
            </a:br>
            <a:r>
              <a:rPr lang="en-US" altLang="zh-CN" sz="1800" dirty="0"/>
              <a:t>NBER</a:t>
            </a:r>
            <a:r>
              <a:rPr lang="zh-CN" altLang="en-US" sz="1800" dirty="0"/>
              <a:t>使用了从</a:t>
            </a:r>
            <a:r>
              <a:rPr lang="en-US" altLang="zh-CN" sz="1800" dirty="0"/>
              <a:t>2003 – 2011</a:t>
            </a:r>
            <a:r>
              <a:rPr lang="zh-CN" altLang="en-US" sz="1800" dirty="0"/>
              <a:t>年时间使用情况调查</a:t>
            </a:r>
            <a:r>
              <a:rPr lang="en-US" altLang="zh-CN" sz="1800" dirty="0"/>
              <a:t>(Time Use Survey)</a:t>
            </a:r>
            <a:r>
              <a:rPr lang="zh-CN" altLang="en-US" sz="1800" dirty="0"/>
              <a:t>的数据来进行跟踪。你没必要跟踪如此长的时间使用</a:t>
            </a:r>
            <a:r>
              <a:rPr lang="en-US" altLang="zh-CN" sz="1800" dirty="0"/>
              <a:t>(</a:t>
            </a:r>
            <a:r>
              <a:rPr lang="zh-CN" altLang="en-US" sz="1800" dirty="0"/>
              <a:t>和浪费</a:t>
            </a:r>
            <a:r>
              <a:rPr lang="en-US" altLang="zh-CN" sz="1800" dirty="0"/>
              <a:t>)</a:t>
            </a:r>
            <a:r>
              <a:rPr lang="zh-CN" altLang="en-US" sz="1800" dirty="0"/>
              <a:t>情况。你可以简单的使用</a:t>
            </a:r>
            <a:r>
              <a:rPr lang="en-US" altLang="zh-CN" sz="1800" dirty="0"/>
              <a:t>RescueTime</a:t>
            </a:r>
            <a:r>
              <a:rPr lang="zh-CN" altLang="en-US" sz="1800" dirty="0"/>
              <a:t>或者</a:t>
            </a:r>
            <a:r>
              <a:rPr lang="en-US" altLang="zh-CN" sz="1800" dirty="0"/>
              <a:t>Toggl</a:t>
            </a:r>
            <a:r>
              <a:rPr lang="zh-CN" altLang="en-US" sz="1800" dirty="0"/>
              <a:t>来找到你想要的结果。重点是 </a:t>
            </a:r>
            <a:r>
              <a:rPr lang="en-US" altLang="zh-CN" sz="1800" dirty="0"/>
              <a:t>– </a:t>
            </a:r>
            <a:r>
              <a:rPr lang="zh-CN" altLang="en-US" sz="1800" dirty="0"/>
              <a:t>各个事项之间数分钟数小时的碎片时间。我们可以把其中一些拿来做我们的个人项目。即使是</a:t>
            </a:r>
            <a:r>
              <a:rPr lang="zh-CN" altLang="en-US" sz="1800" dirty="0">
                <a:solidFill>
                  <a:srgbClr val="FF0000"/>
                </a:solidFill>
              </a:rPr>
              <a:t>一天</a:t>
            </a:r>
            <a:r>
              <a:rPr lang="en-US" altLang="zh-CN" sz="1800" dirty="0">
                <a:solidFill>
                  <a:srgbClr val="FF0000"/>
                </a:solidFill>
              </a:rPr>
              <a:t>20</a:t>
            </a:r>
            <a:r>
              <a:rPr lang="zh-CN" altLang="en-US" sz="1800" dirty="0">
                <a:solidFill>
                  <a:srgbClr val="FF0000"/>
                </a:solidFill>
              </a:rPr>
              <a:t>分钟</a:t>
            </a:r>
            <a:r>
              <a:rPr lang="zh-CN" altLang="en-US" sz="1800" dirty="0"/>
              <a:t>，一个月累计下来也有不少时间</a:t>
            </a:r>
            <a:r>
              <a:rPr lang="zh-CN" altLang="en-US" sz="1800" dirty="0" smtClean="0"/>
              <a:t>。</a:t>
            </a:r>
            <a:r>
              <a:rPr lang="zh-CN" altLang="en-US" sz="1800" dirty="0"/>
              <a:t/>
            </a:r>
            <a:br>
              <a:rPr lang="zh-CN" altLang="en-US" sz="1800" dirty="0"/>
            </a:br>
            <a:r>
              <a:rPr lang="zh-CN" altLang="en-US" sz="1800" dirty="0"/>
              <a:t>如果你频繁的在天上飞来飞去或者通勤，这些走过的路途完全可以通过数字化的工具例如智能手机，平板电脑，一个</a:t>
            </a:r>
            <a:r>
              <a:rPr lang="en-US" altLang="zh-CN" sz="1800" dirty="0"/>
              <a:t>podcast</a:t>
            </a:r>
            <a:r>
              <a:rPr lang="zh-CN" altLang="en-US" sz="1800" dirty="0"/>
              <a:t>应用甚至是你自己的大脑通过思考点子和列出代办事项来转化成生产力。</a:t>
            </a:r>
          </a:p>
          <a:p>
            <a:endParaRPr lang="zh-CN" altLang="en-US" sz="1800" dirty="0"/>
          </a:p>
        </p:txBody>
      </p:sp>
    </p:spTree>
    <p:extLst>
      <p:ext uri="{BB962C8B-B14F-4D97-AF65-F5344CB8AC3E}">
        <p14:creationId xmlns:p14="http://schemas.microsoft.com/office/powerpoint/2010/main" val="376114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演示设计">
  <a:themeElements>
    <a:clrScheme name="演示设计 1">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演示设计">
      <a:majorFont>
        <a:latin typeface="华文细黑"/>
        <a:ea typeface="黑体"/>
        <a:cs typeface=""/>
      </a:majorFont>
      <a:minorFont>
        <a:latin typeface="华文细黑"/>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演示设计 1">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演示设计">
  <a:themeElements>
    <a:clrScheme name="演示设计 1">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演示设计">
      <a:majorFont>
        <a:latin typeface="华文细黑"/>
        <a:ea typeface="黑体"/>
        <a:cs typeface=""/>
      </a:majorFont>
      <a:minorFont>
        <a:latin typeface="华文细黑"/>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演示设计 1">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3832</TotalTime>
  <Words>769</Words>
  <Application>Microsoft Office PowerPoint</Application>
  <PresentationFormat>全屏显示(16:10)</PresentationFormat>
  <Paragraphs>61</Paragraphs>
  <Slides>23</Slides>
  <Notes>3</Notes>
  <HiddenSlides>0</HiddenSlides>
  <MMClips>0</MMClips>
  <ScaleCrop>false</ScaleCrop>
  <HeadingPairs>
    <vt:vector size="4" baseType="variant">
      <vt:variant>
        <vt:lpstr>主题</vt:lpstr>
      </vt:variant>
      <vt:variant>
        <vt:i4>3</vt:i4>
      </vt:variant>
      <vt:variant>
        <vt:lpstr>幻灯片标题</vt:lpstr>
      </vt:variant>
      <vt:variant>
        <vt:i4>23</vt:i4>
      </vt:variant>
    </vt:vector>
  </HeadingPairs>
  <TitlesOfParts>
    <vt:vector size="26" baseType="lpstr">
      <vt:lpstr>Office 主题​​</vt:lpstr>
      <vt:lpstr>演示设计</vt:lpstr>
      <vt:lpstr>1_演示设计</vt:lpstr>
      <vt:lpstr>PowerPoint 演示文稿</vt:lpstr>
      <vt:lpstr>haha</vt:lpstr>
      <vt:lpstr>挤点时间</vt:lpstr>
      <vt:lpstr>1.  把它个人化</vt:lpstr>
      <vt:lpstr>PowerPoint 演示文稿</vt:lpstr>
      <vt:lpstr>2.  组织整理</vt:lpstr>
      <vt:lpstr>PowerPoint 演示文稿</vt:lpstr>
      <vt:lpstr>3.  花一些时间来节约时间</vt:lpstr>
      <vt:lpstr>PowerPoint 演示文稿</vt:lpstr>
      <vt:lpstr>4.  在日历上标记出来</vt:lpstr>
      <vt:lpstr>PowerPoint 演示文稿</vt:lpstr>
      <vt:lpstr>5.  以游戏的方式进行自我激励</vt:lpstr>
      <vt:lpstr>PowerPoint 演示文稿</vt:lpstr>
      <vt:lpstr>6.  把它变成你的日常工作</vt:lpstr>
      <vt:lpstr>6.  把它变成你的日常工作</vt:lpstr>
      <vt:lpstr>7.  外包的时间价值</vt:lpstr>
      <vt:lpstr>PowerPoint 演示文稿</vt:lpstr>
      <vt:lpstr>8.  在网络上与志同道合的人们一起</vt:lpstr>
      <vt:lpstr>PowerPoint 演示文稿</vt:lpstr>
      <vt:lpstr>9.  不要停止捕捉灵感</vt:lpstr>
      <vt:lpstr>PowerPoint 演示文稿</vt:lpstr>
      <vt:lpstr>10.  给它一些时间</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pan</dc:creator>
  <cp:lastModifiedBy>pan</cp:lastModifiedBy>
  <cp:revision>525</cp:revision>
  <dcterms:created xsi:type="dcterms:W3CDTF">2011-02-15T16:08:31Z</dcterms:created>
  <dcterms:modified xsi:type="dcterms:W3CDTF">2014-05-15T07:09:40Z</dcterms:modified>
</cp:coreProperties>
</file>