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  <p:sldMasterId id="2147483756" r:id="rId3"/>
  </p:sldMasterIdLst>
  <p:notesMasterIdLst>
    <p:notesMasterId r:id="rId44"/>
  </p:notesMasterIdLst>
  <p:sldIdLst>
    <p:sldId id="256" r:id="rId4"/>
    <p:sldId id="296" r:id="rId5"/>
    <p:sldId id="328" r:id="rId6"/>
    <p:sldId id="352" r:id="rId7"/>
    <p:sldId id="329" r:id="rId8"/>
    <p:sldId id="354" r:id="rId9"/>
    <p:sldId id="334" r:id="rId10"/>
    <p:sldId id="351" r:id="rId11"/>
    <p:sldId id="335" r:id="rId12"/>
    <p:sldId id="353" r:id="rId13"/>
    <p:sldId id="350" r:id="rId14"/>
    <p:sldId id="355" r:id="rId15"/>
    <p:sldId id="349" r:id="rId16"/>
    <p:sldId id="356" r:id="rId17"/>
    <p:sldId id="322" r:id="rId18"/>
    <p:sldId id="323" r:id="rId19"/>
    <p:sldId id="330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65" r:id="rId32"/>
    <p:sldId id="366" r:id="rId33"/>
    <p:sldId id="367" r:id="rId34"/>
    <p:sldId id="357" r:id="rId35"/>
    <p:sldId id="358" r:id="rId36"/>
    <p:sldId id="359" r:id="rId37"/>
    <p:sldId id="360" r:id="rId38"/>
    <p:sldId id="364" r:id="rId39"/>
    <p:sldId id="363" r:id="rId40"/>
    <p:sldId id="362" r:id="rId41"/>
    <p:sldId id="361" r:id="rId42"/>
    <p:sldId id="347" r:id="rId4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3" autoAdjust="0"/>
    <p:restoredTop sz="72886" autoAdjust="0"/>
  </p:normalViewPr>
  <p:slideViewPr>
    <p:cSldViewPr>
      <p:cViewPr varScale="1">
        <p:scale>
          <a:sx n="87" d="100"/>
          <a:sy n="87" d="100"/>
        </p:scale>
        <p:origin x="-389" y="-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2E1EF-B57E-44C8-AEF2-B386F4668AD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6F36B-B57A-453F-B866-296501B3AE2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91DB0-70FE-4060-9A02-FDF76EC5C69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00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0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50D20-BEED-4D54-A5B2-8ECD8D26D73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5E3DC-1E3D-4819-B735-745A0DDDAE2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6B054-5A33-4187-9E49-102FA24BEDF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A4C43-9E80-43C1-A48C-A736ADA185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3B38-50D7-4A4D-97A6-995F6460B5C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554F2-EFE9-4AD4-8B4A-2D77D98FA2D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C6E14-9E5B-48E1-8068-48C76AE158F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49C21-A8A3-420B-9C15-D6B53FF834CF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80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232" y="229055"/>
            <a:ext cx="8065274" cy="6236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1662" y="1333501"/>
            <a:ext cx="396666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333501"/>
            <a:ext cx="396802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29591" y="5334000"/>
            <a:ext cx="1056960" cy="91848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E8B29453-924D-44B8-8B11-5AE313A1118A}" type="slidenum">
              <a:rPr lang="de-DE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0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816-EDA8-4F57-AED2-39EDF14840DC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1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51F4-8366-45B0-9763-E773A165D86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6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1D9-97F8-4673-B488-EB7CCC49B992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2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4C6-AA65-47B7-B841-A3D396D59D5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23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9294-09DB-4F46-8355-798A28618956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4D8A-B0FF-44C1-8B83-26F0D966DE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84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FB1D-239C-44C4-B7E3-648466BC8E8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84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hongliangpan@gmail.com   </a:t>
            </a:r>
            <a:r>
              <a:rPr lang="en-US" altLang="zh-CN" dirty="0" smtClean="0"/>
              <a:t>QQ</a:t>
            </a:r>
            <a:r>
              <a:rPr lang="en-US" altLang="zh-CN" baseline="0" dirty="0" smtClean="0"/>
              <a:t>: 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275F-8F2C-4DA6-ABB6-84B2FDF0B1F8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13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324-D7B4-4281-AD80-67718B6C85E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3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0565-90D9-452D-9EFB-FFD02CC4774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9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8656-7375-496C-8DAF-D377CD76F8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25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80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84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hongliangpan@gmail.com   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QQ: 28797575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5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1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89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234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5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690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8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84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8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5D9374-6976-423F-BB7D-AD275B4E72BF}" type="slidenum">
              <a:rPr kumimoji="1" lang="en-US" altLang="zh-CN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8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84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8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9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liangp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56176" y="51617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扬帆起航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99592" y="553244"/>
            <a:ext cx="76328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Courier New" pitchFamily="49" charset="0"/>
                <a:sym typeface="Courier New" pitchFamily="49" charset="0"/>
              </a:rPr>
              <a:t>圈复杂</a:t>
            </a:r>
            <a:r>
              <a:rPr lang="zh-CN" altLang="en-US" sz="3600" b="1" dirty="0" smtClean="0">
                <a:solidFill>
                  <a:schemeClr val="bg1"/>
                </a:solidFill>
                <a:latin typeface="Courier New" pitchFamily="49" charset="0"/>
                <a:sym typeface="Courier New" pitchFamily="49" charset="0"/>
              </a:rPr>
              <a:t>度</a:t>
            </a:r>
            <a:endParaRPr lang="en-US" altLang="zh-CN" sz="3600" b="1" dirty="0" smtClean="0">
              <a:solidFill>
                <a:schemeClr val="bg1"/>
              </a:solidFill>
              <a:latin typeface="Courier New" pitchFamily="49" charset="0"/>
              <a:sym typeface="Courier New" pitchFamily="49" charset="0"/>
            </a:endParaRPr>
          </a:p>
          <a:p>
            <a:pPr algn="ctr"/>
            <a:r>
              <a:rPr lang="en-US" altLang="zh-CN" sz="3600" dirty="0" err="1">
                <a:solidFill>
                  <a:schemeClr val="bg1">
                    <a:lumMod val="95000"/>
                  </a:schemeClr>
                </a:solidFill>
              </a:rPr>
              <a:t>Cyclomatic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 Complexity is 17 (max allowed is 7</a:t>
            </a:r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algn="ctr"/>
            <a:endParaRPr lang="en-US" altLang="zh-CN" sz="3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sz="3600" dirty="0" err="1"/>
              <a:t>Cyclomatic</a:t>
            </a:r>
            <a:r>
              <a:rPr lang="en-US" altLang="zh-CN" sz="3600" dirty="0"/>
              <a:t> Complexity is X (max allowed is X)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411760" y="5296984"/>
            <a:ext cx="3608040" cy="30427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hongliangpan@gmail.com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我的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28797575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33500"/>
            <a:ext cx="4536504" cy="377163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en-US" altLang="zh-CN" b="1" dirty="0"/>
              <a:t>public</a:t>
            </a:r>
            <a:r>
              <a:rPr lang="en-US" altLang="zh-CN" dirty="0"/>
              <a:t> String case2(</a:t>
            </a:r>
            <a:r>
              <a:rPr lang="en-US" altLang="zh-CN" b="1" dirty="0" err="1"/>
              <a:t>int</a:t>
            </a:r>
            <a:r>
              <a:rPr lang="en-US" altLang="zh-CN" dirty="0"/>
              <a:t> index, String string)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String </a:t>
            </a:r>
            <a:r>
              <a:rPr lang="en-US" altLang="zh-CN" dirty="0" err="1"/>
              <a:t>returnString</a:t>
            </a:r>
            <a:r>
              <a:rPr lang="en-US" altLang="zh-CN" dirty="0"/>
              <a:t> = </a:t>
            </a:r>
            <a:r>
              <a:rPr lang="en-US" altLang="zh-CN" b="1" dirty="0"/>
              <a:t>null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</a:t>
            </a:r>
            <a:r>
              <a:rPr lang="en-US" altLang="zh-CN" b="1" dirty="0"/>
              <a:t>if</a:t>
            </a:r>
            <a:r>
              <a:rPr lang="en-US" altLang="zh-CN" dirty="0"/>
              <a:t> (index &lt; 0)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</a:t>
            </a:r>
            <a:r>
              <a:rPr lang="en-US" altLang="zh-CN" b="1" dirty="0"/>
              <a:t>throw</a:t>
            </a:r>
            <a:r>
              <a:rPr lang="en-US" altLang="zh-CN" dirty="0"/>
              <a:t>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dirty="0" err="1"/>
              <a:t>IndexOutOfBoundsException</a:t>
            </a:r>
            <a:r>
              <a:rPr lang="en-US" altLang="zh-CN" dirty="0"/>
              <a:t>("exception &lt;0 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</a:t>
            </a:r>
            <a:r>
              <a:rPr lang="en-US" altLang="zh-CN" b="1" dirty="0"/>
              <a:t>if</a:t>
            </a:r>
            <a:r>
              <a:rPr lang="en-US" altLang="zh-CN" dirty="0"/>
              <a:t> (index == 1)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(</a:t>
            </a:r>
            <a:r>
              <a:rPr lang="en-US" altLang="zh-CN" dirty="0" err="1"/>
              <a:t>string.length</a:t>
            </a:r>
            <a:r>
              <a:rPr lang="en-US" altLang="zh-CN" dirty="0"/>
              <a:t>() &lt; 2)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string;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</a:t>
            </a:r>
            <a:r>
              <a:rPr lang="en-US" altLang="zh-CN" dirty="0" err="1"/>
              <a:t>returnString</a:t>
            </a:r>
            <a:r>
              <a:rPr lang="en-US" altLang="zh-CN" dirty="0"/>
              <a:t> = "returnString1";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} </a:t>
            </a:r>
            <a:r>
              <a:rPr lang="en-US" altLang="zh-CN" b="1" dirty="0"/>
              <a:t>else</a:t>
            </a:r>
            <a:r>
              <a:rPr lang="en-US" altLang="zh-CN" dirty="0"/>
              <a:t> </a:t>
            </a:r>
            <a:r>
              <a:rPr lang="en-US" altLang="zh-CN" b="1" dirty="0"/>
              <a:t>if</a:t>
            </a:r>
            <a:r>
              <a:rPr lang="en-US" altLang="zh-CN" dirty="0"/>
              <a:t> (index == 2)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(</a:t>
            </a:r>
            <a:r>
              <a:rPr lang="en-US" altLang="zh-CN" dirty="0" err="1"/>
              <a:t>string.length</a:t>
            </a:r>
            <a:r>
              <a:rPr lang="en-US" altLang="zh-CN" dirty="0"/>
              <a:t>() &lt; 5)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string;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</a:t>
            </a:r>
            <a:r>
              <a:rPr lang="en-US" altLang="zh-CN" dirty="0" err="1"/>
              <a:t>returnString</a:t>
            </a:r>
            <a:r>
              <a:rPr lang="en-US" altLang="zh-CN" dirty="0"/>
              <a:t> = "returnString2";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} </a:t>
            </a:r>
            <a:r>
              <a:rPr lang="en-US" altLang="zh-CN" b="1" dirty="0"/>
              <a:t>else</a:t>
            </a:r>
            <a:r>
              <a:rPr lang="en-US" altLang="zh-CN" dirty="0"/>
              <a:t> 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    </a:t>
            </a:r>
            <a:r>
              <a:rPr lang="en-US" altLang="zh-CN" b="1" dirty="0"/>
              <a:t>throw</a:t>
            </a:r>
            <a:r>
              <a:rPr lang="en-US" altLang="zh-CN" dirty="0"/>
              <a:t>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dirty="0" err="1"/>
              <a:t>IndexOutOfBoundsException</a:t>
            </a:r>
            <a:r>
              <a:rPr lang="en-US" altLang="zh-CN" dirty="0"/>
              <a:t>("exception &gt;2 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u="sng" dirty="0" err="1"/>
              <a:t>returnString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}</a:t>
            </a:r>
            <a:endParaRPr lang="zh-CN" altLang="en-US" dirty="0"/>
          </a:p>
        </p:txBody>
      </p:sp>
      <p:pic>
        <p:nvPicPr>
          <p:cNvPr id="4" name="Picture 1" descr="http://dl.iteye.com/upload/attachment/273859/d394c84b-77e9-31e7-9cfd-ce1d533170c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3324"/>
            <a:ext cx="4427984" cy="37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5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根据公式</a:t>
            </a:r>
            <a:r>
              <a:rPr lang="en-US" altLang="zh-CN" dirty="0"/>
              <a:t> V(G) = e – n + 2 = 12 – 8 + 2 = 6 </a:t>
            </a:r>
            <a:r>
              <a:rPr lang="zh-CN" altLang="zh-CN" dirty="0"/>
              <a:t>。</a:t>
            </a:r>
            <a:r>
              <a:rPr lang="en-US" altLang="zh-CN" dirty="0"/>
              <a:t>case2</a:t>
            </a:r>
            <a:r>
              <a:rPr lang="zh-CN" altLang="zh-CN" dirty="0"/>
              <a:t>的圈复杂段为</a:t>
            </a:r>
            <a:r>
              <a:rPr lang="en-US" altLang="zh-CN" dirty="0"/>
              <a:t>6</a:t>
            </a:r>
            <a:r>
              <a:rPr lang="zh-CN" altLang="zh-CN" dirty="0"/>
              <a:t>。说明一下为什么</a:t>
            </a:r>
            <a:r>
              <a:rPr lang="en-US" altLang="zh-CN" dirty="0"/>
              <a:t>n = 8</a:t>
            </a:r>
            <a:r>
              <a:rPr lang="zh-CN" altLang="zh-CN" dirty="0"/>
              <a:t>，虽然图上的真正节点有</a:t>
            </a:r>
            <a:r>
              <a:rPr lang="en-US" altLang="zh-CN" dirty="0"/>
              <a:t>12</a:t>
            </a:r>
            <a:r>
              <a:rPr lang="zh-CN" altLang="zh-CN" dirty="0"/>
              <a:t>个，但是其中有</a:t>
            </a:r>
            <a:r>
              <a:rPr lang="en-US" altLang="zh-CN" dirty="0"/>
              <a:t>5</a:t>
            </a:r>
            <a:r>
              <a:rPr lang="zh-CN" altLang="zh-CN" dirty="0"/>
              <a:t>个节点为</a:t>
            </a:r>
            <a:r>
              <a:rPr lang="en-US" altLang="zh-CN" dirty="0"/>
              <a:t>throw</a:t>
            </a:r>
            <a:r>
              <a:rPr lang="zh-CN" altLang="zh-CN" dirty="0"/>
              <a:t>、</a:t>
            </a:r>
            <a:r>
              <a:rPr lang="en-US" altLang="zh-CN" dirty="0"/>
              <a:t>return</a:t>
            </a:r>
            <a:r>
              <a:rPr lang="zh-CN" altLang="zh-CN" dirty="0"/>
              <a:t>，这样的节点为</a:t>
            </a:r>
            <a:r>
              <a:rPr lang="en-US" altLang="zh-CN" dirty="0"/>
              <a:t>end</a:t>
            </a:r>
            <a:r>
              <a:rPr lang="zh-CN" altLang="zh-CN" dirty="0"/>
              <a:t>节点，只能记做一个。</a:t>
            </a: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计算示例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1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检查工具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概念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计算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检查工具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r>
              <a:rPr lang="zh-CN" altLang="en-US" b="1" dirty="0">
                <a:solidFill>
                  <a:srgbClr val="FFC000"/>
                </a:solidFill>
              </a:rPr>
              <a:t>不</a:t>
            </a:r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重构</a:t>
            </a:r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开发中常用的检测圈复杂度的工具，</a:t>
            </a:r>
            <a:r>
              <a:rPr lang="en-US" altLang="zh-CN" dirty="0" err="1"/>
              <a:t>PMD,checkstyle</a:t>
            </a:r>
            <a:r>
              <a:rPr lang="zh-CN" altLang="zh-CN" dirty="0"/>
              <a:t>都可以检测到高复杂度的代码</a:t>
            </a:r>
            <a:r>
              <a:rPr lang="zh-CN" altLang="zh-CN" dirty="0" smtClean="0"/>
              <a:t>块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en-US" altLang="zh-CN" dirty="0"/>
              <a:t>Eclipse Metric </a:t>
            </a:r>
            <a:r>
              <a:rPr lang="zh-CN" altLang="zh-CN" dirty="0"/>
              <a:t>插件：有效地查出复杂度</a:t>
            </a:r>
          </a:p>
          <a:p>
            <a:r>
              <a:rPr lang="en-US" altLang="zh-CN" dirty="0" err="1" smtClean="0"/>
              <a:t>JavaNCSS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NCSS</a:t>
            </a:r>
            <a:r>
              <a:rPr lang="zh-CN" altLang="en-US" dirty="0"/>
              <a:t>表示</a:t>
            </a:r>
            <a:r>
              <a:rPr lang="en-US" altLang="zh-CN" dirty="0"/>
              <a:t>Non Commenting Source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327910"/>
          <a:ext cx="8229600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工具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目的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Eclipse </a:t>
                      </a:r>
                      <a:r>
                        <a:rPr lang="zh-CN" sz="950" kern="0">
                          <a:effectLst/>
                        </a:rPr>
                        <a:t>插件的</a:t>
                      </a:r>
                      <a:r>
                        <a:rPr lang="en-US" sz="950" kern="0">
                          <a:effectLst/>
                        </a:rPr>
                        <a:t> URL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CheckStyle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编码标准分析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http://eclipse-cs.sourceforge.net/update/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Coverlipse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测试代码覆盖率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http://coverlipse.sf.net/update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CPD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复制</a:t>
                      </a:r>
                      <a:r>
                        <a:rPr lang="en-US" sz="950" kern="0">
                          <a:effectLst/>
                        </a:rPr>
                        <a:t>/</a:t>
                      </a:r>
                      <a:r>
                        <a:rPr lang="zh-CN" sz="950" kern="0">
                          <a:effectLst/>
                        </a:rPr>
                        <a:t>粘贴检验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http://pmd.sourceforge.net/eclipse/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JDepend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包依赖项分析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http://andrei.gmxhome.de/eclipse/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Metrics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复杂度监控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</a:rPr>
                        <a:t>http://metrics.sourceforge.net/update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7625" marR="47625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2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7±2</a:t>
            </a:r>
            <a:r>
              <a:rPr lang="zh-CN" altLang="en-US" dirty="0">
                <a:solidFill>
                  <a:schemeClr val="bg1"/>
                </a:solidFill>
              </a:rPr>
              <a:t>原则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概念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计算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检查工具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r>
              <a:rPr lang="zh-CN" altLang="en-US" b="1" dirty="0">
                <a:solidFill>
                  <a:srgbClr val="FFC000"/>
                </a:solidFill>
              </a:rPr>
              <a:t>不</a:t>
            </a:r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重构</a:t>
            </a:r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7±2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你二，你就关注</a:t>
            </a:r>
            <a:r>
              <a:rPr lang="en-US" altLang="zh-CN" dirty="0"/>
              <a:t>7+2</a:t>
            </a:r>
            <a:r>
              <a:rPr lang="zh-CN" altLang="en-US" dirty="0"/>
              <a:t>件及以上</a:t>
            </a:r>
            <a:r>
              <a:rPr lang="zh-CN" altLang="en-US" dirty="0" smtClean="0"/>
              <a:t>事情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二货九个圈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r>
              <a:rPr lang="zh-CN" altLang="en-US" dirty="0"/>
              <a:t>如果你不二，你就关注</a:t>
            </a:r>
            <a:r>
              <a:rPr lang="en-US" altLang="zh-CN" dirty="0"/>
              <a:t>7-2</a:t>
            </a:r>
            <a:r>
              <a:rPr lang="zh-CN" altLang="en-US" dirty="0"/>
              <a:t>件及以下</a:t>
            </a:r>
            <a:r>
              <a:rPr lang="zh-CN" altLang="en-US" dirty="0" smtClean="0"/>
              <a:t>事情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不二五个</a:t>
            </a:r>
            <a:r>
              <a:rPr lang="zh-CN" altLang="en-US" dirty="0"/>
              <a:t>圈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圈</a:t>
            </a:r>
            <a:r>
              <a:rPr lang="zh-CN" altLang="en-US" dirty="0" smtClean="0"/>
              <a:t>复杂</a:t>
            </a:r>
            <a:r>
              <a:rPr lang="zh-CN" altLang="en-US" dirty="0"/>
              <a:t>度高的，可以重构为</a:t>
            </a:r>
          </a:p>
          <a:p>
            <a:r>
              <a:rPr lang="zh-CN" altLang="en-US" dirty="0"/>
              <a:t>如：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参数判断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取数据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数据预处理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数据转换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返回数据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每一步可以是一个独立的方法</a:t>
            </a:r>
          </a:p>
          <a:p>
            <a:r>
              <a:rPr lang="zh-CN" altLang="en-US" dirty="0"/>
              <a:t>这样主干逻辑非常</a:t>
            </a:r>
            <a:r>
              <a:rPr lang="zh-CN" altLang="en-US" dirty="0" smtClean="0"/>
              <a:t>的清晰，也就不</a:t>
            </a:r>
            <a:r>
              <a:rPr lang="zh-CN" altLang="en-US" dirty="0"/>
              <a:t>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6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圈复杂度的重构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059832" y="3577580"/>
            <a:ext cx="64801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784225" eaLnBrk="0" hangingPunct="0">
              <a:lnSpc>
                <a:spcPct val="100000"/>
              </a:lnSpc>
            </a:pPr>
            <a:r>
              <a:rPr lang="zh-CN" altLang="en-US" sz="3200" dirty="0">
                <a:solidFill>
                  <a:schemeClr val="bg1"/>
                </a:solidFill>
                <a:ea typeface="黑体" pitchFamily="2" charset="-122"/>
              </a:rPr>
              <a:t>控制圈复杂度的</a:t>
            </a:r>
            <a:r>
              <a:rPr lang="en-US" altLang="zh-CN" sz="3200" dirty="0">
                <a:solidFill>
                  <a:schemeClr val="bg1"/>
                </a:solidFill>
                <a:ea typeface="黑体" pitchFamily="2" charset="-122"/>
              </a:rPr>
              <a:t>9</a:t>
            </a:r>
            <a:r>
              <a:rPr lang="zh-CN" altLang="en-US" sz="3200" dirty="0">
                <a:solidFill>
                  <a:schemeClr val="bg1"/>
                </a:solidFill>
                <a:ea typeface="黑体" pitchFamily="2" charset="-122"/>
              </a:rPr>
              <a:t>种重构技术</a:t>
            </a:r>
          </a:p>
          <a:p>
            <a:pPr algn="l" defTabSz="784225" eaLnBrk="0" hangingPunct="0">
              <a:lnSpc>
                <a:spcPct val="100000"/>
              </a:lnSpc>
            </a:pPr>
            <a:endParaRPr lang="zh-CN" altLang="en-US" sz="3200" dirty="0">
              <a:solidFill>
                <a:schemeClr val="bg1"/>
              </a:solidFill>
              <a:ea typeface="黑体" pitchFamily="2" charset="-122"/>
            </a:endParaRPr>
          </a:p>
          <a:p>
            <a:pPr algn="r" defTabSz="784225" eaLnBrk="0" hangingPunct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----Refactoring: Improving the Design of Existing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概念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计算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检查工具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r>
              <a:rPr lang="zh-CN" altLang="en-US" b="1" dirty="0">
                <a:solidFill>
                  <a:srgbClr val="FFC000"/>
                </a:solidFill>
              </a:rPr>
              <a:t>不</a:t>
            </a:r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重构</a:t>
            </a:r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A4C9073C-2E50-4109-9B5A-480E590C7530}" type="slidenum">
              <a:rPr lang="de-DE"/>
              <a:pPr/>
              <a:t>18</a:t>
            </a:fld>
            <a:endParaRPr lang="en-GB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865"/>
            <a:ext cx="8229600" cy="5404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控制圈复杂度：重构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41276"/>
            <a:ext cx="8784976" cy="4536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/>
              <a:t>可以直接降低圈复杂度的</a:t>
            </a:r>
            <a:r>
              <a:rPr lang="en-US" altLang="zh-CN" sz="1600" dirty="0"/>
              <a:t>9</a:t>
            </a:r>
            <a:r>
              <a:rPr lang="zh-CN" altLang="en-US" sz="1600" dirty="0"/>
              <a:t>种重构技术（针对结构化编程）：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Composing Methods</a:t>
            </a:r>
            <a:r>
              <a:rPr lang="zh-CN" altLang="en-US" sz="1400" dirty="0"/>
              <a:t>（重新组织你的函数）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1.Extract </a:t>
            </a:r>
            <a:r>
              <a:rPr lang="en-US" altLang="zh-CN" sz="1300" dirty="0"/>
              <a:t>Method</a:t>
            </a:r>
            <a:r>
              <a:rPr lang="zh-CN" altLang="en-US" sz="1300" dirty="0"/>
              <a:t>（提炼函数）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2.Substitute </a:t>
            </a:r>
            <a:r>
              <a:rPr lang="en-US" altLang="zh-CN" sz="1300" dirty="0"/>
              <a:t>Algorithm</a:t>
            </a:r>
            <a:r>
              <a:rPr lang="zh-CN" altLang="en-US" sz="1300" dirty="0"/>
              <a:t>（替换你的算法）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Simplifying Conditional Expressions</a:t>
            </a:r>
            <a:r>
              <a:rPr lang="zh-CN" altLang="en-US" sz="1400" dirty="0"/>
              <a:t>（简化条件表达式）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3.Decompose </a:t>
            </a:r>
            <a:r>
              <a:rPr lang="en-US" altLang="zh-CN" sz="1300" dirty="0"/>
              <a:t>Conditional</a:t>
            </a:r>
            <a:r>
              <a:rPr lang="zh-CN" altLang="en-US" sz="1300" dirty="0"/>
              <a:t>（分解条件式）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300" dirty="0"/>
              <a:t>	</a:t>
            </a:r>
            <a:r>
              <a:rPr lang="en-US" altLang="zh-CN" sz="1300" dirty="0" smtClean="0"/>
              <a:t>4.Consolidate </a:t>
            </a:r>
            <a:r>
              <a:rPr lang="en-US" altLang="zh-CN" sz="1300" dirty="0"/>
              <a:t>Conditional Expression</a:t>
            </a:r>
            <a:r>
              <a:rPr lang="zh-CN" altLang="en-US" sz="1300" dirty="0"/>
              <a:t>（合并条件式）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300" dirty="0"/>
              <a:t>	</a:t>
            </a:r>
            <a:r>
              <a:rPr lang="en-US" altLang="zh-CN" sz="1300" dirty="0" smtClean="0"/>
              <a:t>5.Consolidate </a:t>
            </a:r>
            <a:r>
              <a:rPr lang="en-US" altLang="zh-CN" sz="1300" dirty="0"/>
              <a:t>Duplicate Conditional Fragments</a:t>
            </a:r>
            <a:r>
              <a:rPr lang="zh-CN" altLang="en-US" sz="1300" dirty="0"/>
              <a:t>（合并重复的条件片断）</a:t>
            </a:r>
            <a:endParaRPr lang="en-US" altLang="zh-CN" sz="13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6.Remove </a:t>
            </a:r>
            <a:r>
              <a:rPr lang="en-US" altLang="zh-CN" sz="1300" dirty="0"/>
              <a:t>Control Flag</a:t>
            </a:r>
            <a:r>
              <a:rPr lang="zh-CN" altLang="en-US" sz="1300" dirty="0"/>
              <a:t>（移除控制标记）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/>
              <a:t>Making Method Calls Simpler</a:t>
            </a:r>
            <a:r>
              <a:rPr lang="zh-CN" altLang="en-US" sz="1400" dirty="0"/>
              <a:t>（简化函数调用）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7.Separate </a:t>
            </a:r>
            <a:r>
              <a:rPr lang="en-US" altLang="zh-CN" sz="1300" dirty="0"/>
              <a:t>Query from Modifier</a:t>
            </a:r>
            <a:r>
              <a:rPr lang="zh-CN" altLang="en-US" sz="1300" dirty="0"/>
              <a:t>（将查询函数和修改函数分离）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8.Parameterize </a:t>
            </a:r>
            <a:r>
              <a:rPr lang="en-US" altLang="zh-CN" sz="1300" dirty="0"/>
              <a:t>Method</a:t>
            </a:r>
            <a:r>
              <a:rPr lang="zh-CN" altLang="en-US" sz="1300" dirty="0"/>
              <a:t>（令函数携带参数）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9.Replace </a:t>
            </a:r>
            <a:r>
              <a:rPr lang="en-US" altLang="zh-CN" sz="1300" dirty="0"/>
              <a:t>Parameter with Explicit Methods</a:t>
            </a:r>
            <a:r>
              <a:rPr lang="zh-CN" altLang="en-US" sz="1300" dirty="0"/>
              <a:t>（以明确函数取代参数）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300" dirty="0"/>
              <a:t>	</a:t>
            </a:r>
            <a:r>
              <a:rPr lang="en-US" altLang="zh-CN" sz="1300" i="1" dirty="0"/>
              <a:t>--- Refactoring: Improving the Design of Existing Code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/>
              <a:t>针对面向对象编程：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10.</a:t>
            </a:r>
            <a:r>
              <a:rPr lang="en-US" altLang="zh-CN" sz="1400" dirty="0" smtClean="0">
                <a:solidFill>
                  <a:schemeClr val="accent2"/>
                </a:solidFill>
              </a:rPr>
              <a:t>Replace </a:t>
            </a:r>
            <a:r>
              <a:rPr lang="en-US" altLang="zh-CN" sz="1400" dirty="0">
                <a:solidFill>
                  <a:schemeClr val="accent2"/>
                </a:solidFill>
              </a:rPr>
              <a:t>Conditional with Polymorphism</a:t>
            </a:r>
            <a:r>
              <a:rPr lang="zh-CN" altLang="en-US" sz="1400" dirty="0">
                <a:solidFill>
                  <a:schemeClr val="accent2"/>
                </a:solidFill>
              </a:rPr>
              <a:t>（以多态取代条件式）</a:t>
            </a:r>
            <a:endParaRPr lang="en-US" altLang="zh-CN" sz="1300" i="1" dirty="0"/>
          </a:p>
        </p:txBody>
      </p:sp>
    </p:spTree>
    <p:extLst>
      <p:ext uri="{BB962C8B-B14F-4D97-AF65-F5344CB8AC3E}">
        <p14:creationId xmlns:p14="http://schemas.microsoft.com/office/powerpoint/2010/main" val="3381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5484B776-ED7B-47C3-84B4-67603F95E466}" type="slidenum">
              <a:rPr lang="de-DE"/>
              <a:pPr/>
              <a:t>19</a:t>
            </a:fld>
            <a:endParaRPr lang="en-GB"/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title"/>
          </p:nvPr>
        </p:nvSpPr>
        <p:spPr>
          <a:xfrm>
            <a:off x="423119" y="63377"/>
            <a:ext cx="8229600" cy="611251"/>
          </a:xfrm>
        </p:spPr>
        <p:txBody>
          <a:bodyPr/>
          <a:lstStyle/>
          <a:p>
            <a:r>
              <a:rPr lang="en-US" altLang="zh-CN" sz="2500" dirty="0"/>
              <a:t>Extract Method</a:t>
            </a:r>
            <a:r>
              <a:rPr lang="zh-CN" altLang="en-US" sz="2500" dirty="0"/>
              <a:t>（提炼函数）</a:t>
            </a:r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9235" y="1333501"/>
            <a:ext cx="2962753" cy="3771446"/>
          </a:xfrm>
          <a:solidFill>
            <a:schemeClr val="accent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void </a:t>
            </a:r>
            <a:r>
              <a:rPr lang="en-US" altLang="zh-CN" sz="800" dirty="0" err="1"/>
              <a:t>printOwing</a:t>
            </a:r>
            <a:r>
              <a:rPr lang="en-US" altLang="zh-CN" sz="800" dirty="0"/>
              <a:t>(double </a:t>
            </a:r>
            <a:r>
              <a:rPr lang="en-US" altLang="zh-CN" sz="800" dirty="0" err="1"/>
              <a:t>previousAmount</a:t>
            </a:r>
            <a:r>
              <a:rPr lang="en-US" altLang="zh-CN" sz="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Enumeration e = _</a:t>
            </a:r>
            <a:r>
              <a:rPr lang="en-US" altLang="zh-CN" sz="800" dirty="0" err="1"/>
              <a:t>orders.elements</a:t>
            </a:r>
            <a:r>
              <a:rPr lang="en-US" altLang="zh-CN" sz="8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double outstanding = </a:t>
            </a:r>
            <a:r>
              <a:rPr lang="en-US" altLang="zh-CN" sz="800" dirty="0" err="1"/>
              <a:t>previousAmount</a:t>
            </a:r>
            <a:r>
              <a:rPr lang="en-US" altLang="zh-CN" sz="800" dirty="0"/>
              <a:t> * 1.2;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// print banner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 ("**************************");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 ("***** Customer Owes ******");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 ("**************************");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// calculate outstanding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while (</a:t>
            </a:r>
            <a:r>
              <a:rPr lang="en-US" altLang="zh-CN" sz="800" dirty="0" err="1"/>
              <a:t>e.hasMoreElements</a:t>
            </a:r>
            <a:r>
              <a:rPr lang="en-US" altLang="zh-CN" sz="800" dirty="0"/>
              <a:t>())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Order each = (Order) </a:t>
            </a:r>
            <a:r>
              <a:rPr lang="en-US" altLang="zh-CN" sz="800" dirty="0" err="1"/>
              <a:t>e.nextElement</a:t>
            </a:r>
            <a:r>
              <a:rPr lang="en-US" altLang="zh-CN" sz="8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outstanding += </a:t>
            </a:r>
            <a:r>
              <a:rPr lang="en-US" altLang="zh-CN" sz="800" dirty="0" err="1"/>
              <a:t>each.getAmount</a:t>
            </a:r>
            <a:r>
              <a:rPr lang="en-US" altLang="zh-CN" sz="8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//print details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 ("name:" + _name);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 ("amount" + outstanding);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}</a:t>
            </a:r>
            <a:endParaRPr lang="zh-CN" altLang="en-US" sz="800" dirty="0"/>
          </a:p>
        </p:txBody>
      </p:sp>
      <p:sp>
        <p:nvSpPr>
          <p:cNvPr id="4536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502452" y="1259268"/>
            <a:ext cx="3174004" cy="3974496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void </a:t>
            </a:r>
            <a:r>
              <a:rPr lang="en-US" altLang="zh-CN" sz="800" dirty="0" err="1"/>
              <a:t>printOwing</a:t>
            </a:r>
            <a:r>
              <a:rPr lang="en-US" altLang="zh-CN" sz="800" dirty="0"/>
              <a:t>(double </a:t>
            </a:r>
            <a:r>
              <a:rPr lang="en-US" altLang="zh-CN" sz="800" dirty="0" err="1"/>
              <a:t>previousAmount</a:t>
            </a:r>
            <a:r>
              <a:rPr lang="en-US" altLang="zh-CN" sz="800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printBanner</a:t>
            </a:r>
            <a:r>
              <a:rPr lang="en-US" altLang="zh-CN" sz="8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double outstanding = </a:t>
            </a:r>
            <a:r>
              <a:rPr lang="en-US" altLang="zh-CN" sz="800" dirty="0" err="1"/>
              <a:t>getOutstanding</a:t>
            </a:r>
            <a:r>
              <a:rPr lang="en-US" altLang="zh-CN" sz="800" dirty="0"/>
              <a:t>(</a:t>
            </a:r>
            <a:r>
              <a:rPr lang="en-US" altLang="zh-CN" sz="800" dirty="0" err="1"/>
              <a:t>previousAmount</a:t>
            </a:r>
            <a:r>
              <a:rPr lang="en-US" altLang="zh-CN" sz="800" dirty="0"/>
              <a:t> * 1.2);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</a:t>
            </a:r>
            <a:r>
              <a:rPr lang="en-US" altLang="zh-CN" sz="800" dirty="0" err="1"/>
              <a:t>printDetails</a:t>
            </a:r>
            <a:r>
              <a:rPr lang="en-US" altLang="zh-CN" sz="800" dirty="0"/>
              <a:t>(outstanding);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 smtClean="0"/>
              <a:t>}</a:t>
            </a:r>
            <a:endParaRPr lang="en-US" altLang="zh-CN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void </a:t>
            </a:r>
            <a:r>
              <a:rPr lang="en-US" altLang="zh-CN" sz="800" dirty="0" err="1"/>
              <a:t>printBanner</a:t>
            </a:r>
            <a:r>
              <a:rPr lang="en-US" altLang="zh-CN" sz="800" dirty="0"/>
              <a:t>()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    // print banner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    </a:t>
            </a:r>
            <a:r>
              <a:rPr lang="en-US" altLang="zh-CN" sz="400" dirty="0" err="1"/>
              <a:t>System.out.println</a:t>
            </a:r>
            <a:r>
              <a:rPr lang="en-US" altLang="zh-CN" sz="400" dirty="0"/>
              <a:t> ("**************************");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    </a:t>
            </a:r>
            <a:r>
              <a:rPr lang="en-US" altLang="zh-CN" sz="400" dirty="0" err="1"/>
              <a:t>System.out.println</a:t>
            </a:r>
            <a:r>
              <a:rPr lang="en-US" altLang="zh-CN" sz="400" dirty="0"/>
              <a:t> ("***** Customer Owes ******");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 smtClean="0"/>
              <a:t>}</a:t>
            </a:r>
            <a:endParaRPr lang="en-US" altLang="zh-CN" sz="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double </a:t>
            </a:r>
            <a:r>
              <a:rPr lang="en-US" altLang="zh-CN" sz="800" dirty="0" err="1"/>
              <a:t>getOutstanding</a:t>
            </a:r>
            <a:r>
              <a:rPr lang="en-US" altLang="zh-CN" sz="800" dirty="0"/>
              <a:t>(double </a:t>
            </a:r>
            <a:r>
              <a:rPr lang="en-US" altLang="zh-CN" sz="800" dirty="0" err="1"/>
              <a:t>initialValue</a:t>
            </a:r>
            <a:r>
              <a:rPr lang="en-US" altLang="zh-CN" sz="800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double result = </a:t>
            </a:r>
            <a:r>
              <a:rPr lang="en-US" altLang="zh-CN" sz="500" dirty="0" err="1"/>
              <a:t>initialValue</a:t>
            </a:r>
            <a:r>
              <a:rPr lang="en-US" altLang="zh-CN" sz="5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Enumeration e = _</a:t>
            </a:r>
            <a:r>
              <a:rPr lang="en-US" altLang="zh-CN" sz="500" dirty="0" err="1"/>
              <a:t>orders.elements</a:t>
            </a:r>
            <a:r>
              <a:rPr lang="en-US" altLang="zh-CN" sz="5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while (</a:t>
            </a:r>
            <a:r>
              <a:rPr lang="en-US" altLang="zh-CN" sz="500" dirty="0" err="1"/>
              <a:t>e.hasMoreElements</a:t>
            </a:r>
            <a:r>
              <a:rPr lang="en-US" altLang="zh-CN" sz="500" dirty="0"/>
              <a:t>())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    Order each = (Order) </a:t>
            </a:r>
            <a:r>
              <a:rPr lang="en-US" altLang="zh-CN" sz="500" dirty="0" err="1"/>
              <a:t>e.nextElement</a:t>
            </a:r>
            <a:r>
              <a:rPr lang="en-US" altLang="zh-CN" sz="5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    result += </a:t>
            </a:r>
            <a:r>
              <a:rPr lang="en-US" altLang="zh-CN" sz="500" dirty="0" err="1"/>
              <a:t>each.getAmount</a:t>
            </a:r>
            <a:r>
              <a:rPr lang="en-US" altLang="zh-CN" sz="5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" dirty="0"/>
              <a:t>    return result;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 smtClean="0"/>
              <a:t>}</a:t>
            </a:r>
            <a:endParaRPr lang="en-US" altLang="zh-CN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void </a:t>
            </a:r>
            <a:r>
              <a:rPr lang="en-US" altLang="zh-CN" sz="800" dirty="0" err="1"/>
              <a:t>printDetails</a:t>
            </a:r>
            <a:r>
              <a:rPr lang="en-US" altLang="zh-CN" sz="800" dirty="0"/>
              <a:t> (double outstanding)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    </a:t>
            </a:r>
            <a:r>
              <a:rPr lang="en-US" altLang="zh-CN" sz="400" dirty="0" err="1"/>
              <a:t>System.out.println</a:t>
            </a:r>
            <a:r>
              <a:rPr lang="en-US" altLang="zh-CN" sz="400" dirty="0"/>
              <a:t> ("name:" + _name);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    </a:t>
            </a:r>
            <a:r>
              <a:rPr lang="en-US" altLang="zh-CN" sz="400" dirty="0" err="1"/>
              <a:t>System.out.println</a:t>
            </a:r>
            <a:r>
              <a:rPr lang="en-US" altLang="zh-CN" sz="400" dirty="0"/>
              <a:t> ("amount" + outstanding);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" dirty="0"/>
              <a:t>}</a:t>
            </a:r>
            <a:endParaRPr lang="zh-CN" altLang="en-US" sz="400" dirty="0"/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5004048" y="503182"/>
            <a:ext cx="3244162" cy="61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将这段代码放进一个独立函数中，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并让函数名称解释该函数的用途</a:t>
            </a:r>
          </a:p>
        </p:txBody>
      </p:sp>
      <p:sp>
        <p:nvSpPr>
          <p:cNvPr id="453640" name="AutoShape 8"/>
          <p:cNvSpPr>
            <a:spLocks noChangeArrowheads="1"/>
          </p:cNvSpPr>
          <p:nvPr/>
        </p:nvSpPr>
        <p:spPr bwMode="auto">
          <a:xfrm>
            <a:off x="4537919" y="2405660"/>
            <a:ext cx="178259" cy="696174"/>
          </a:xfrm>
          <a:prstGeom prst="rightArrow">
            <a:avLst>
              <a:gd name="adj1" fmla="val 50000"/>
              <a:gd name="adj2" fmla="val 353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395536" y="664765"/>
            <a:ext cx="3558111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你有一段代码可以被组织在一起并独立出来</a:t>
            </a:r>
          </a:p>
        </p:txBody>
      </p:sp>
    </p:spTree>
    <p:extLst>
      <p:ext uri="{BB962C8B-B14F-4D97-AF65-F5344CB8AC3E}">
        <p14:creationId xmlns:p14="http://schemas.microsoft.com/office/powerpoint/2010/main" val="177249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圈复杂度 </a:t>
            </a:r>
            <a:r>
              <a:rPr lang="zh-CN" altLang="en-US" dirty="0"/>
              <a:t>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概念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计算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检查工具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r>
              <a:rPr lang="zh-CN" altLang="en-US" b="1" dirty="0">
                <a:solidFill>
                  <a:srgbClr val="FFC000"/>
                </a:solidFill>
              </a:rPr>
              <a:t>不</a:t>
            </a:r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重构</a:t>
            </a:r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EFB86599-7636-4BA6-94F4-437BB08C4C98}" type="slidenum">
              <a:rPr lang="de-DE"/>
              <a:pPr/>
              <a:t>20</a:t>
            </a:fld>
            <a:endParaRPr lang="en-GB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425" y="144897"/>
            <a:ext cx="8229600" cy="808048"/>
          </a:xfrm>
        </p:spPr>
        <p:txBody>
          <a:bodyPr/>
          <a:lstStyle/>
          <a:p>
            <a:r>
              <a:rPr lang="en-US" altLang="zh-CN" sz="2500" dirty="0"/>
              <a:t>Substitute Algorithm</a:t>
            </a:r>
            <a:r>
              <a:rPr lang="zh-CN" altLang="en-US" sz="2500" dirty="0"/>
              <a:t>（替换你的算法）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1662" y="1333501"/>
            <a:ext cx="3271544" cy="3771446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String </a:t>
            </a:r>
            <a:r>
              <a:rPr lang="en-US" altLang="zh-CN" sz="1300" dirty="0" err="1"/>
              <a:t>foundPerson</a:t>
            </a:r>
            <a:r>
              <a:rPr lang="en-US" altLang="zh-CN" sz="1300" dirty="0"/>
              <a:t>(String[] people)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for (</a:t>
            </a:r>
            <a:r>
              <a:rPr lang="en-US" altLang="zh-CN" sz="1300" dirty="0" err="1"/>
              <a:t>int</a:t>
            </a:r>
            <a:r>
              <a:rPr lang="en-US" altLang="zh-CN" sz="1300" dirty="0"/>
              <a:t>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= 0;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&lt; </a:t>
            </a:r>
            <a:r>
              <a:rPr lang="en-US" altLang="zh-CN" sz="1300" dirty="0" err="1"/>
              <a:t>people.length</a:t>
            </a:r>
            <a:r>
              <a:rPr lang="en-US" altLang="zh-CN" sz="1300" dirty="0"/>
              <a:t>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++)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("Don"))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return "Don";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("John"))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return "John";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("Kent"))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return "Kent";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return "";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}</a:t>
            </a:r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95022" y="1333501"/>
            <a:ext cx="3409425" cy="3771446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String </a:t>
            </a:r>
            <a:r>
              <a:rPr lang="en-US" altLang="zh-CN" sz="1300" dirty="0" err="1"/>
              <a:t>foundPerson</a:t>
            </a:r>
            <a:r>
              <a:rPr lang="en-US" altLang="zh-CN" sz="1300" dirty="0"/>
              <a:t>(String[] people)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List candidates = </a:t>
            </a:r>
            <a:r>
              <a:rPr lang="en-US" altLang="zh-CN" sz="1300" dirty="0" err="1"/>
              <a:t>Arrays.asList</a:t>
            </a:r>
            <a:r>
              <a:rPr lang="en-US" altLang="zh-CN" sz="1300" dirty="0"/>
              <a:t>(new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String[]{"Don", "</a:t>
            </a:r>
            <a:r>
              <a:rPr lang="en-US" altLang="zh-CN" sz="1300" dirty="0" err="1"/>
              <a:t>John","Kent</a:t>
            </a:r>
            <a:r>
              <a:rPr lang="en-US" altLang="zh-CN" sz="1300" dirty="0"/>
              <a:t>"});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for (</a:t>
            </a:r>
            <a:r>
              <a:rPr lang="en-US" altLang="zh-CN" sz="1300" dirty="0" err="1"/>
              <a:t>int</a:t>
            </a:r>
            <a:r>
              <a:rPr lang="en-US" altLang="zh-CN" sz="1300" dirty="0"/>
              <a:t>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=0;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&lt;</a:t>
            </a:r>
            <a:r>
              <a:rPr lang="en-US" altLang="zh-CN" sz="1300" dirty="0" err="1"/>
              <a:t>people.length</a:t>
            </a:r>
            <a:r>
              <a:rPr lang="en-US" altLang="zh-CN" sz="1300" dirty="0"/>
              <a:t>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</a:t>
            </a:r>
            <a:r>
              <a:rPr lang="en-US" altLang="zh-CN" sz="1300" dirty="0" err="1"/>
              <a:t>candidates.contains</a:t>
            </a:r>
            <a:r>
              <a:rPr lang="en-US" altLang="zh-CN" sz="1300" dirty="0"/>
              <a:t>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return 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return "";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}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99234" y="808493"/>
            <a:ext cx="3737647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你想要把某个算法替换为另一个更清晰的算法</a:t>
            </a: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434229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5065793" y="800555"/>
            <a:ext cx="2480893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将函数本体替换为另一个算法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8057" y="5068669"/>
            <a:ext cx="508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多值判断用集合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多</a:t>
            </a:r>
            <a:r>
              <a:rPr lang="zh-CN" altLang="en-US" dirty="0" smtClean="0">
                <a:solidFill>
                  <a:srgbClr val="FFC000"/>
                </a:solidFill>
              </a:rPr>
              <a:t>个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>
                <a:solidFill>
                  <a:srgbClr val="FFC000"/>
                </a:solidFill>
              </a:rPr>
              <a:t>，用</a:t>
            </a:r>
            <a:r>
              <a:rPr lang="en-US" altLang="zh-CN" dirty="0" smtClean="0">
                <a:solidFill>
                  <a:srgbClr val="FFC000"/>
                </a:solidFill>
              </a:rPr>
              <a:t>map【</a:t>
            </a:r>
            <a:r>
              <a:rPr lang="zh-CN" altLang="en-US" dirty="0" smtClean="0">
                <a:solidFill>
                  <a:srgbClr val="FFC000"/>
                </a:solidFill>
              </a:rPr>
              <a:t>当这个值，调用某个服务</a:t>
            </a:r>
            <a:r>
              <a:rPr lang="en-US" altLang="zh-CN" dirty="0" smtClean="0">
                <a:solidFill>
                  <a:srgbClr val="FFC000"/>
                </a:solidFill>
              </a:rPr>
              <a:t>】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2E4BB363-C6BE-4350-A8FC-F289AFD6B481}" type="slidenum">
              <a:rPr lang="de-DE"/>
              <a:pPr/>
              <a:t>21</a:t>
            </a:fld>
            <a:endParaRPr lang="en-GB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00"/>
              <a:t>Decompose Conditional</a:t>
            </a:r>
            <a:r>
              <a:rPr lang="zh-CN" altLang="en-US" sz="2500"/>
              <a:t>（分解条件式）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1663" y="1333501"/>
            <a:ext cx="6819231" cy="1446893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if (</a:t>
            </a:r>
            <a:r>
              <a:rPr lang="en-US" altLang="zh-CN" sz="1300" dirty="0" err="1"/>
              <a:t>date.before</a:t>
            </a:r>
            <a:r>
              <a:rPr lang="en-US" altLang="zh-CN" sz="1300" dirty="0"/>
              <a:t> (SUMMER_START) || </a:t>
            </a:r>
            <a:r>
              <a:rPr lang="en-US" altLang="zh-CN" sz="1300" dirty="0" err="1"/>
              <a:t>date.after</a:t>
            </a:r>
            <a:r>
              <a:rPr lang="en-US" altLang="zh-CN" sz="1300" dirty="0"/>
              <a:t>(SUMMER_END))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charge = quantity * _</a:t>
            </a:r>
            <a:r>
              <a:rPr lang="en-US" altLang="zh-CN" sz="1300" dirty="0" err="1"/>
              <a:t>winterRate</a:t>
            </a:r>
            <a:r>
              <a:rPr lang="en-US" altLang="zh-CN" sz="1300" dirty="0"/>
              <a:t> + _</a:t>
            </a:r>
            <a:r>
              <a:rPr lang="en-US" altLang="zh-CN" sz="1300" dirty="0" err="1"/>
              <a:t>winterServiceCharge</a:t>
            </a:r>
            <a:r>
              <a:rPr lang="en-US" altLang="zh-CN" sz="13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else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charge = quantity * _</a:t>
            </a:r>
            <a:r>
              <a:rPr lang="en-US" altLang="zh-CN" sz="1300" dirty="0" err="1"/>
              <a:t>summerRate</a:t>
            </a:r>
            <a:r>
              <a:rPr lang="en-US" altLang="zh-CN" sz="1300" dirty="0"/>
              <a:t>;</a:t>
            </a:r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663" y="3628571"/>
            <a:ext cx="6819231" cy="1103313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if (</a:t>
            </a:r>
            <a:r>
              <a:rPr lang="en-US" altLang="zh-CN" sz="1300" dirty="0" err="1"/>
              <a:t>notSummer</a:t>
            </a:r>
            <a:r>
              <a:rPr lang="en-US" altLang="zh-CN" sz="1300" dirty="0"/>
              <a:t>(date))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charge = </a:t>
            </a:r>
            <a:r>
              <a:rPr lang="en-US" altLang="zh-CN" sz="1300" dirty="0" err="1"/>
              <a:t>winterCharge</a:t>
            </a:r>
            <a:r>
              <a:rPr lang="en-US" altLang="zh-CN" sz="1300" dirty="0"/>
              <a:t>(quantity);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else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charge = </a:t>
            </a:r>
            <a:r>
              <a:rPr lang="en-US" altLang="zh-CN" sz="1300" dirty="0" err="1"/>
              <a:t>summerCharge</a:t>
            </a:r>
            <a:r>
              <a:rPr lang="en-US" altLang="zh-CN" sz="1300" dirty="0"/>
              <a:t> (quantity);</a:t>
            </a:r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484270" y="808493"/>
            <a:ext cx="2121821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你有一个复杂的条件语句</a:t>
            </a:r>
          </a:p>
        </p:txBody>
      </p:sp>
      <p:sp>
        <p:nvSpPr>
          <p:cNvPr id="457734" name="AutoShape 6"/>
          <p:cNvSpPr>
            <a:spLocks noChangeArrowheads="1"/>
          </p:cNvSpPr>
          <p:nvPr/>
        </p:nvSpPr>
        <p:spPr bwMode="auto">
          <a:xfrm>
            <a:off x="1640534" y="2815632"/>
            <a:ext cx="431219" cy="418246"/>
          </a:xfrm>
          <a:prstGeom prst="downArrow">
            <a:avLst>
              <a:gd name="adj1" fmla="val 50000"/>
              <a:gd name="adj2" fmla="val 339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57735" name="Text Box 7"/>
          <p:cNvSpPr txBox="1">
            <a:spLocks noChangeArrowheads="1"/>
          </p:cNvSpPr>
          <p:nvPr/>
        </p:nvSpPr>
        <p:spPr bwMode="auto">
          <a:xfrm>
            <a:off x="467948" y="3211287"/>
            <a:ext cx="4032600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从</a:t>
            </a:r>
            <a:r>
              <a:rPr lang="en-US" altLang="zh-CN" sz="1400" b="1" dirty="0">
                <a:solidFill>
                  <a:srgbClr val="FFC000"/>
                </a:solidFill>
                <a:ea typeface="华文细黑" pitchFamily="2" charset="-122"/>
              </a:rPr>
              <a:t>if</a:t>
            </a: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、</a:t>
            </a:r>
            <a:r>
              <a:rPr lang="en-US" altLang="zh-CN" sz="1400" b="1" dirty="0">
                <a:solidFill>
                  <a:srgbClr val="FFC000"/>
                </a:solidFill>
                <a:ea typeface="华文细黑" pitchFamily="2" charset="-122"/>
              </a:rPr>
              <a:t>then</a:t>
            </a: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、</a:t>
            </a:r>
            <a:r>
              <a:rPr lang="en-US" altLang="zh-CN" sz="1400" b="1" dirty="0">
                <a:solidFill>
                  <a:srgbClr val="FFC000"/>
                </a:solidFill>
                <a:ea typeface="华文细黑" pitchFamily="2" charset="-122"/>
              </a:rPr>
              <a:t>else</a:t>
            </a: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三个段落中分别提炼出独立函数</a:t>
            </a:r>
          </a:p>
        </p:txBody>
      </p:sp>
    </p:spTree>
    <p:extLst>
      <p:ext uri="{BB962C8B-B14F-4D97-AF65-F5344CB8AC3E}">
        <p14:creationId xmlns:p14="http://schemas.microsoft.com/office/powerpoint/2010/main" val="7242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4EC4B11E-C649-481A-880A-FD7C5E9D3C02}" type="slidenum">
              <a:rPr lang="de-DE"/>
              <a:pPr/>
              <a:t>22</a:t>
            </a:fld>
            <a:endParaRPr lang="en-GB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00"/>
              <a:t>Consolidate Conditional Expression</a:t>
            </a:r>
            <a:r>
              <a:rPr lang="zh-CN" altLang="en-US" sz="2500"/>
              <a:t>（合并条件式）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1663" y="1333501"/>
            <a:ext cx="6819231" cy="1446893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double disabilityAmount()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if (_seniority &lt; 2)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if (_monthsDisabled &gt; 12)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if (_isPartTime)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// compute the disability amount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663" y="3628571"/>
            <a:ext cx="6819231" cy="1103313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double disabilityAmount()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if (isNotEligableForDisability())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// compute the disability amount</a:t>
            </a:r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501956" y="3243037"/>
            <a:ext cx="5712547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将这些判断合并为一个条件式，并将这个条件式提炼成为一个独立函数</a:t>
            </a:r>
          </a:p>
        </p:txBody>
      </p:sp>
      <p:sp>
        <p:nvSpPr>
          <p:cNvPr id="458758" name="AutoShape 6"/>
          <p:cNvSpPr>
            <a:spLocks noChangeArrowheads="1"/>
          </p:cNvSpPr>
          <p:nvPr/>
        </p:nvSpPr>
        <p:spPr bwMode="auto">
          <a:xfrm>
            <a:off x="1640534" y="2815632"/>
            <a:ext cx="431219" cy="418246"/>
          </a:xfrm>
          <a:prstGeom prst="downArrow">
            <a:avLst>
              <a:gd name="adj1" fmla="val 50000"/>
              <a:gd name="adj2" fmla="val 339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58759" name="Text Box 7"/>
          <p:cNvSpPr txBox="1">
            <a:spLocks noChangeArrowheads="1"/>
          </p:cNvSpPr>
          <p:nvPr/>
        </p:nvSpPr>
        <p:spPr bwMode="auto">
          <a:xfrm>
            <a:off x="561809" y="852716"/>
            <a:ext cx="3199038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你有一系列条件判断，都得到相同结果</a:t>
            </a:r>
          </a:p>
        </p:txBody>
      </p:sp>
    </p:spTree>
    <p:extLst>
      <p:ext uri="{BB962C8B-B14F-4D97-AF65-F5344CB8AC3E}">
        <p14:creationId xmlns:p14="http://schemas.microsoft.com/office/powerpoint/2010/main" val="30958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C93276AB-05A0-4755-B3C5-B9E28ADBE4A2}" type="slidenum">
              <a:rPr lang="de-DE"/>
              <a:pPr/>
              <a:t>23</a:t>
            </a:fld>
            <a:endParaRPr lang="en-GB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/>
              <a:t>Consolidate Duplicate Conditional Fragments</a:t>
            </a:r>
            <a:r>
              <a:rPr lang="zh-CN" altLang="en-US" sz="1800"/>
              <a:t>（合并重复的条件片断）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1663" y="1314224"/>
            <a:ext cx="6819231" cy="1646464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if (isSpecialDeal())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    total = price * 0.95;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    send();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else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    total = price * 0.98;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    send();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000"/>
              <a:t>    }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663" y="3837214"/>
            <a:ext cx="6819231" cy="1103313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if (isSpecialDeal())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total = price * 0.95;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else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    total = price * 0.98;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/>
              <a:t>send();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96513" y="808493"/>
            <a:ext cx="3737647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在条件式的每个分支上有着相同的一段代码。</a:t>
            </a:r>
          </a:p>
        </p:txBody>
      </p:sp>
      <p:sp>
        <p:nvSpPr>
          <p:cNvPr id="459782" name="AutoShape 6"/>
          <p:cNvSpPr>
            <a:spLocks noChangeArrowheads="1"/>
          </p:cNvSpPr>
          <p:nvPr/>
        </p:nvSpPr>
        <p:spPr bwMode="auto">
          <a:xfrm>
            <a:off x="1640534" y="3046953"/>
            <a:ext cx="431219" cy="418246"/>
          </a:xfrm>
          <a:prstGeom prst="downArrow">
            <a:avLst>
              <a:gd name="adj1" fmla="val 50000"/>
              <a:gd name="adj2" fmla="val 339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488352" y="3500439"/>
            <a:ext cx="2839966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将这段重复代码搬移到条件式之外</a:t>
            </a:r>
          </a:p>
        </p:txBody>
      </p:sp>
    </p:spTree>
    <p:extLst>
      <p:ext uri="{BB962C8B-B14F-4D97-AF65-F5344CB8AC3E}">
        <p14:creationId xmlns:p14="http://schemas.microsoft.com/office/powerpoint/2010/main" val="35264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214E930D-8DA4-424E-A4E3-C9804CA75EEC}" type="slidenum">
              <a:rPr lang="de-DE"/>
              <a:pPr/>
              <a:t>24</a:t>
            </a:fld>
            <a:endParaRPr lang="en-GB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00"/>
              <a:t>Remove Control Flag</a:t>
            </a:r>
            <a:r>
              <a:rPr lang="zh-CN" altLang="en-US" sz="2500"/>
              <a:t>（移除控制标记）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1662" y="1444626"/>
            <a:ext cx="3271544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void </a:t>
            </a:r>
            <a:r>
              <a:rPr lang="en-US" altLang="zh-CN" sz="1300" dirty="0" err="1"/>
              <a:t>checkSecurity</a:t>
            </a:r>
            <a:r>
              <a:rPr lang="en-US" altLang="zh-CN" sz="1300" dirty="0"/>
              <a:t>(String[] people)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</a:t>
            </a:r>
            <a:r>
              <a:rPr lang="en-US" altLang="zh-CN" sz="1300" dirty="0" err="1"/>
              <a:t>boolean</a:t>
            </a:r>
            <a:r>
              <a:rPr lang="en-US" altLang="zh-CN" sz="1300" dirty="0"/>
              <a:t> found = false;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for (</a:t>
            </a:r>
            <a:r>
              <a:rPr lang="en-US" altLang="zh-CN" sz="1300" dirty="0" err="1"/>
              <a:t>int</a:t>
            </a:r>
            <a:r>
              <a:rPr lang="en-US" altLang="zh-CN" sz="1300" dirty="0"/>
              <a:t>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= 0;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&lt; </a:t>
            </a:r>
            <a:r>
              <a:rPr lang="en-US" altLang="zh-CN" sz="1300" dirty="0" err="1"/>
              <a:t>people.length</a:t>
            </a:r>
            <a:r>
              <a:rPr lang="en-US" altLang="zh-CN" sz="1300" dirty="0"/>
              <a:t>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++)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(! found)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("Don")){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    </a:t>
            </a:r>
            <a:r>
              <a:rPr lang="en-US" altLang="zh-CN" sz="1300" dirty="0" err="1"/>
              <a:t>sendAlert</a:t>
            </a:r>
            <a:r>
              <a:rPr lang="en-US" altLang="zh-CN" sz="13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    found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("John")){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       </a:t>
            </a:r>
            <a:r>
              <a:rPr lang="en-US" altLang="zh-CN" sz="1300" dirty="0" err="1"/>
              <a:t>sendAlert</a:t>
            </a:r>
            <a:r>
              <a:rPr lang="en-US" altLang="zh-CN" sz="13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       found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}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95023" y="1444626"/>
            <a:ext cx="3184484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void </a:t>
            </a:r>
            <a:r>
              <a:rPr lang="en-US" altLang="zh-CN" sz="1300" dirty="0" err="1"/>
              <a:t>checkSecurity</a:t>
            </a:r>
            <a:r>
              <a:rPr lang="en-US" altLang="zh-CN" sz="1300" dirty="0"/>
              <a:t>(String[] people)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for (</a:t>
            </a:r>
            <a:r>
              <a:rPr lang="en-US" altLang="zh-CN" sz="1300" dirty="0" err="1"/>
              <a:t>int</a:t>
            </a:r>
            <a:r>
              <a:rPr lang="en-US" altLang="zh-CN" sz="1300" dirty="0"/>
              <a:t>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= 0;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&lt; </a:t>
            </a:r>
            <a:r>
              <a:rPr lang="en-US" altLang="zh-CN" sz="1300" dirty="0" err="1"/>
              <a:t>people.length</a:t>
            </a:r>
            <a:r>
              <a:rPr lang="en-US" altLang="zh-CN" sz="1300" dirty="0"/>
              <a:t>;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++) {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("Don")){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</a:t>
            </a:r>
            <a:r>
              <a:rPr lang="en-US" altLang="zh-CN" sz="1300" dirty="0" err="1"/>
              <a:t>sendAlert</a:t>
            </a:r>
            <a:r>
              <a:rPr lang="en-US" altLang="zh-CN" sz="13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if (people[</a:t>
            </a:r>
            <a:r>
              <a:rPr lang="en-US" altLang="zh-CN" sz="1300" dirty="0" err="1"/>
              <a:t>i</a:t>
            </a:r>
            <a:r>
              <a:rPr lang="en-US" altLang="zh-CN" sz="1300" dirty="0"/>
              <a:t>].equals ("John")){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</a:t>
            </a:r>
            <a:r>
              <a:rPr lang="en-US" altLang="zh-CN" sz="1300" dirty="0" err="1"/>
              <a:t>sendAlert</a:t>
            </a:r>
            <a:r>
              <a:rPr lang="en-US" altLang="zh-CN" sz="13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   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300" dirty="0"/>
              <a:t>}</a:t>
            </a:r>
          </a:p>
        </p:txBody>
      </p:sp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499235" y="808493"/>
            <a:ext cx="3199038" cy="61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在一系列布尔表达式种，某个变量带有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rgbClr val="FFC000"/>
                </a:solidFill>
                <a:ea typeface="华文细黑" pitchFamily="2" charset="-122"/>
              </a:rPr>
              <a:t>【</a:t>
            </a: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控制标记</a:t>
            </a:r>
            <a:r>
              <a:rPr lang="en-US" altLang="zh-CN" sz="1400" dirty="0">
                <a:solidFill>
                  <a:srgbClr val="FFC000"/>
                </a:solidFill>
                <a:ea typeface="华文细黑" pitchFamily="2" charset="-122"/>
              </a:rPr>
              <a:t>】</a:t>
            </a: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的作用</a:t>
            </a:r>
          </a:p>
        </p:txBody>
      </p:sp>
      <p:sp>
        <p:nvSpPr>
          <p:cNvPr id="460806" name="AutoShape 6"/>
          <p:cNvSpPr>
            <a:spLocks noChangeArrowheads="1"/>
          </p:cNvSpPr>
          <p:nvPr/>
        </p:nvSpPr>
        <p:spPr bwMode="auto">
          <a:xfrm>
            <a:off x="434229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60807" name="Text Box 7"/>
          <p:cNvSpPr txBox="1">
            <a:spLocks noChangeArrowheads="1"/>
          </p:cNvSpPr>
          <p:nvPr/>
        </p:nvSpPr>
        <p:spPr bwMode="auto">
          <a:xfrm>
            <a:off x="5065793" y="800555"/>
            <a:ext cx="2578677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以</a:t>
            </a:r>
            <a:r>
              <a:rPr lang="en-US" altLang="zh-CN" sz="1400" b="1" dirty="0">
                <a:solidFill>
                  <a:srgbClr val="FFC000"/>
                </a:solidFill>
                <a:ea typeface="华文细黑" pitchFamily="2" charset="-122"/>
              </a:rPr>
              <a:t>break</a:t>
            </a: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和</a:t>
            </a:r>
            <a:r>
              <a:rPr lang="en-US" altLang="zh-CN" sz="1400" b="1" dirty="0">
                <a:solidFill>
                  <a:srgbClr val="FFC000"/>
                </a:solidFill>
                <a:ea typeface="华文细黑" pitchFamily="2" charset="-122"/>
              </a:rPr>
              <a:t>return</a:t>
            </a: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取代控制标记</a:t>
            </a:r>
          </a:p>
        </p:txBody>
      </p:sp>
    </p:spTree>
    <p:extLst>
      <p:ext uri="{BB962C8B-B14F-4D97-AF65-F5344CB8AC3E}">
        <p14:creationId xmlns:p14="http://schemas.microsoft.com/office/powerpoint/2010/main" val="13496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5DF65D63-A31E-44B1-B539-CC78683FBC4B}" type="slidenum">
              <a:rPr lang="de-DE"/>
              <a:pPr/>
              <a:t>25</a:t>
            </a:fld>
            <a:endParaRPr lang="en-GB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100"/>
              <a:t>Separate Query from Modifier</a:t>
            </a:r>
            <a:r>
              <a:rPr lang="zh-CN" altLang="en-US" sz="2100"/>
              <a:t>（将查询函数和修改函数分离）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99234" y="808493"/>
            <a:ext cx="3737647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某个函数既返回对象状态值，又修改对象状态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499234" y="3339421"/>
            <a:ext cx="5584070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建立两个不同的函数，其中一个负责查询，另一个负责修改</a:t>
            </a:r>
          </a:p>
        </p:txBody>
      </p:sp>
      <p:sp>
        <p:nvSpPr>
          <p:cNvPr id="461837" name="Rectangle 13"/>
          <p:cNvSpPr>
            <a:spLocks noChangeArrowheads="1"/>
          </p:cNvSpPr>
          <p:nvPr/>
        </p:nvSpPr>
        <p:spPr bwMode="auto">
          <a:xfrm>
            <a:off x="499235" y="1436689"/>
            <a:ext cx="4566558" cy="5136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707" tIns="36352" rIns="72707" bIns="36352" anchor="ctr"/>
          <a:lstStyle/>
          <a:p>
            <a:r>
              <a:rPr lang="en-US" altLang="zh-CN"/>
              <a:t>Customer</a:t>
            </a:r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499235" y="2118179"/>
            <a:ext cx="4566558" cy="5136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707" tIns="36352" rIns="72707" bIns="36352" anchor="ctr"/>
          <a:lstStyle/>
          <a:p>
            <a:pPr algn="l"/>
            <a:r>
              <a:rPr lang="en-US" altLang="zh-CN"/>
              <a:t>getTotalOutstandingAndSetReadyForSummaries</a:t>
            </a:r>
          </a:p>
        </p:txBody>
      </p:sp>
      <p:sp>
        <p:nvSpPr>
          <p:cNvPr id="461839" name="Rectangle 15"/>
          <p:cNvSpPr>
            <a:spLocks noChangeArrowheads="1"/>
          </p:cNvSpPr>
          <p:nvPr/>
        </p:nvSpPr>
        <p:spPr bwMode="auto">
          <a:xfrm>
            <a:off x="499235" y="1950358"/>
            <a:ext cx="4566558" cy="167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707" tIns="36352" rIns="72707" bIns="36352" anchor="ctr"/>
          <a:lstStyle/>
          <a:p>
            <a:endParaRPr lang="zh-CN" altLang="en-US"/>
          </a:p>
        </p:txBody>
      </p:sp>
      <p:sp>
        <p:nvSpPr>
          <p:cNvPr id="461841" name="AutoShape 17"/>
          <p:cNvSpPr>
            <a:spLocks noChangeArrowheads="1"/>
          </p:cNvSpPr>
          <p:nvPr/>
        </p:nvSpPr>
        <p:spPr bwMode="auto">
          <a:xfrm>
            <a:off x="1640534" y="2885936"/>
            <a:ext cx="431219" cy="418246"/>
          </a:xfrm>
          <a:prstGeom prst="downArrow">
            <a:avLst>
              <a:gd name="adj1" fmla="val 50000"/>
              <a:gd name="adj2" fmla="val 339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61845" name="Rectangle 21"/>
          <p:cNvSpPr>
            <a:spLocks noChangeArrowheads="1"/>
          </p:cNvSpPr>
          <p:nvPr/>
        </p:nvSpPr>
        <p:spPr bwMode="auto">
          <a:xfrm>
            <a:off x="499234" y="3861029"/>
            <a:ext cx="3116468" cy="5136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707" tIns="36352" rIns="72707" bIns="36352" anchor="ctr"/>
          <a:lstStyle/>
          <a:p>
            <a:r>
              <a:rPr lang="en-US" altLang="zh-CN"/>
              <a:t>Customer</a:t>
            </a:r>
          </a:p>
        </p:txBody>
      </p:sp>
      <p:sp>
        <p:nvSpPr>
          <p:cNvPr id="461846" name="Rectangle 22"/>
          <p:cNvSpPr>
            <a:spLocks noChangeArrowheads="1"/>
          </p:cNvSpPr>
          <p:nvPr/>
        </p:nvSpPr>
        <p:spPr bwMode="auto">
          <a:xfrm>
            <a:off x="499234" y="4542518"/>
            <a:ext cx="3116468" cy="5136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707" tIns="36352" rIns="72707" bIns="36352" anchor="ctr"/>
          <a:lstStyle/>
          <a:p>
            <a:pPr algn="l"/>
            <a:r>
              <a:rPr lang="en-US" altLang="zh-CN"/>
              <a:t>getTotalOutstanding</a:t>
            </a:r>
          </a:p>
          <a:p>
            <a:pPr algn="l"/>
            <a:r>
              <a:rPr lang="en-US" altLang="zh-CN"/>
              <a:t>SetReadyForSummaries</a:t>
            </a:r>
          </a:p>
        </p:txBody>
      </p:sp>
      <p:sp>
        <p:nvSpPr>
          <p:cNvPr id="461847" name="Rectangle 23"/>
          <p:cNvSpPr>
            <a:spLocks noChangeArrowheads="1"/>
          </p:cNvSpPr>
          <p:nvPr/>
        </p:nvSpPr>
        <p:spPr bwMode="auto">
          <a:xfrm>
            <a:off x="499234" y="4374698"/>
            <a:ext cx="3116468" cy="167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707" tIns="36352" rIns="72707" bIns="36352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45" grpId="0" animBg="1"/>
      <p:bldP spid="461846" grpId="0" animBg="1"/>
      <p:bldP spid="4618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F4AFE214-D644-4C89-BE5F-30BF6225D05B}" type="slidenum">
              <a:rPr lang="de-DE"/>
              <a:pPr/>
              <a:t>26</a:t>
            </a:fld>
            <a:endParaRPr lang="en-GB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865"/>
            <a:ext cx="8229600" cy="724080"/>
          </a:xfrm>
        </p:spPr>
        <p:txBody>
          <a:bodyPr/>
          <a:lstStyle/>
          <a:p>
            <a:r>
              <a:rPr lang="en-US" altLang="zh-CN" sz="2500" dirty="0"/>
              <a:t>Parameterize Method</a:t>
            </a:r>
            <a:r>
              <a:rPr lang="zh-CN" altLang="en-US" sz="2500" dirty="0"/>
              <a:t>（令函数携带参数）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Dollars </a:t>
            </a:r>
            <a:r>
              <a:rPr lang="en-US" altLang="zh-CN" sz="1100" dirty="0" err="1"/>
              <a:t>baseCharge</a:t>
            </a:r>
            <a:r>
              <a:rPr lang="en-US" altLang="zh-CN" sz="11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double result = </a:t>
            </a:r>
            <a:r>
              <a:rPr lang="en-US" altLang="zh-CN" sz="1100" dirty="0" err="1"/>
              <a:t>Math.min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(),100) * 0.03;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if 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 &gt; 100)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result += (</a:t>
            </a:r>
            <a:r>
              <a:rPr lang="en-US" altLang="zh-CN" sz="1100" dirty="0" err="1"/>
              <a:t>Math.min</a:t>
            </a:r>
            <a:r>
              <a:rPr lang="en-US" altLang="zh-CN" sz="1100" dirty="0"/>
              <a:t> 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(),200) - 100) * 0.05;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if 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 &gt; 200)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result += 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 - 200) * 0.07;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return new Dollars (result);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7040" y="1444626"/>
            <a:ext cx="396543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Dollars </a:t>
            </a:r>
            <a:r>
              <a:rPr lang="en-US" altLang="zh-CN" sz="1100" dirty="0" err="1"/>
              <a:t>baseCharge</a:t>
            </a:r>
            <a:r>
              <a:rPr lang="en-US" altLang="zh-CN" sz="1100" dirty="0"/>
              <a:t>()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double result = </a:t>
            </a:r>
            <a:r>
              <a:rPr lang="en-US" altLang="zh-CN" sz="1100" dirty="0" err="1"/>
              <a:t>usageInRange</a:t>
            </a:r>
            <a:r>
              <a:rPr lang="en-US" altLang="zh-CN" sz="1100" dirty="0"/>
              <a:t>(0, 100) * 0.03;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result += </a:t>
            </a:r>
            <a:r>
              <a:rPr lang="en-US" altLang="zh-CN" sz="1100" dirty="0" err="1"/>
              <a:t>usageInRange</a:t>
            </a:r>
            <a:r>
              <a:rPr lang="en-US" altLang="zh-CN" sz="1100" dirty="0"/>
              <a:t> (100,200) * 0.05;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result += </a:t>
            </a:r>
            <a:r>
              <a:rPr lang="en-US" altLang="zh-CN" sz="1100" b="1" dirty="0" err="1">
                <a:solidFill>
                  <a:srgbClr val="FFC000"/>
                </a:solidFill>
              </a:rPr>
              <a:t>usageInRange</a:t>
            </a:r>
            <a:r>
              <a:rPr lang="en-US" altLang="zh-CN" sz="1100" b="1" dirty="0">
                <a:solidFill>
                  <a:srgbClr val="FFC000"/>
                </a:solidFill>
              </a:rPr>
              <a:t> (200, </a:t>
            </a:r>
            <a:r>
              <a:rPr lang="en-US" altLang="zh-CN" sz="1100" b="1" dirty="0" err="1">
                <a:solidFill>
                  <a:srgbClr val="FFC000"/>
                </a:solidFill>
              </a:rPr>
              <a:t>Integer.MAX_VALUE</a:t>
            </a:r>
            <a:r>
              <a:rPr lang="en-US" altLang="zh-CN" sz="1100" b="1" dirty="0">
                <a:solidFill>
                  <a:srgbClr val="FFC000"/>
                </a:solidFill>
              </a:rPr>
              <a:t>) </a:t>
            </a:r>
            <a:r>
              <a:rPr lang="en-US" altLang="zh-CN" sz="1100" dirty="0"/>
              <a:t>* 0.07;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return new Dollars (result);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usageInRange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start,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end)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if 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 &gt; start)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return </a:t>
            </a:r>
            <a:r>
              <a:rPr lang="en-US" altLang="zh-CN" sz="1100" dirty="0" err="1"/>
              <a:t>Math.min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lastUsage</a:t>
            </a:r>
            <a:r>
              <a:rPr lang="en-US" altLang="zh-CN" sz="1100" dirty="0"/>
              <a:t>(),end) -start;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else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499234" y="808493"/>
            <a:ext cx="3737647" cy="61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FFC000"/>
                </a:solidFill>
                <a:ea typeface="华文细黑" pitchFamily="2" charset="-122"/>
              </a:rPr>
              <a:t>若干函数做了类似的工作，但在函数本体中却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FFC000"/>
                </a:solidFill>
                <a:ea typeface="华文细黑" pitchFamily="2" charset="-122"/>
              </a:rPr>
              <a:t>包含了不同的值</a:t>
            </a:r>
          </a:p>
        </p:txBody>
      </p:sp>
      <p:sp>
        <p:nvSpPr>
          <p:cNvPr id="46387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4927042" y="808493"/>
            <a:ext cx="3378575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建立单一函数，以参数表达那些不同的值</a:t>
            </a:r>
          </a:p>
        </p:txBody>
      </p:sp>
    </p:spTree>
    <p:extLst>
      <p:ext uri="{BB962C8B-B14F-4D97-AF65-F5344CB8AC3E}">
        <p14:creationId xmlns:p14="http://schemas.microsoft.com/office/powerpoint/2010/main" val="135390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CC69252B-A32E-4677-83BB-0B58EAD6C78C}" type="slidenum">
              <a:rPr lang="de-DE"/>
              <a:pPr/>
              <a:t>27</a:t>
            </a:fld>
            <a:endParaRPr lang="en-GB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900"/>
              <a:t>Replace Parameter with Explicit Methods</a:t>
            </a:r>
            <a:r>
              <a:rPr lang="zh-CN" altLang="en-US" sz="1900"/>
              <a:t>（以明确函数取代参数）</a:t>
            </a:r>
            <a:br>
              <a:rPr lang="zh-CN" altLang="en-US" sz="1900"/>
            </a:br>
            <a:endParaRPr lang="zh-CN" altLang="en-US" sz="190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735" y="1444626"/>
            <a:ext cx="3456546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void </a:t>
            </a:r>
            <a:r>
              <a:rPr lang="en-US" altLang="zh-CN" sz="1200" dirty="0" err="1"/>
              <a:t>setValue</a:t>
            </a:r>
            <a:r>
              <a:rPr lang="en-US" altLang="zh-CN" sz="1200" dirty="0"/>
              <a:t> (String name,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value)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if (</a:t>
            </a:r>
            <a:r>
              <a:rPr lang="en-US" altLang="zh-CN" sz="1200" dirty="0" err="1"/>
              <a:t>name.equals</a:t>
            </a:r>
            <a:r>
              <a:rPr lang="en-US" altLang="zh-CN" sz="1200" dirty="0"/>
              <a:t>("height"))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    _height =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if (</a:t>
            </a:r>
            <a:r>
              <a:rPr lang="en-US" altLang="zh-CN" sz="1200" dirty="0" err="1"/>
              <a:t>name.equals</a:t>
            </a:r>
            <a:r>
              <a:rPr lang="en-US" altLang="zh-CN" sz="1200" dirty="0"/>
              <a:t>("width"))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    _width =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Assert.shouldNeverReachHere</a:t>
            </a:r>
            <a:r>
              <a:rPr lang="en-US" altLang="zh-CN" sz="12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}</a:t>
            </a: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97012" y="1444626"/>
            <a:ext cx="325249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void </a:t>
            </a:r>
            <a:r>
              <a:rPr lang="en-US" altLang="zh-CN" sz="1200" dirty="0" err="1"/>
              <a:t>setHeight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arg</a:t>
            </a:r>
            <a:r>
              <a:rPr lang="en-US" altLang="zh-CN" sz="1200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_height = </a:t>
            </a:r>
            <a:r>
              <a:rPr lang="en-US" altLang="zh-CN" sz="1200" dirty="0" err="1"/>
              <a:t>arg</a:t>
            </a:r>
            <a:r>
              <a:rPr lang="en-US" altLang="zh-CN" sz="12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void </a:t>
            </a:r>
            <a:r>
              <a:rPr lang="en-US" altLang="zh-CN" sz="1200" dirty="0" err="1"/>
              <a:t>setWidth</a:t>
            </a:r>
            <a:r>
              <a:rPr lang="en-US" altLang="zh-CN" sz="1200" dirty="0"/>
              <a:t>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arg</a:t>
            </a:r>
            <a:r>
              <a:rPr lang="en-US" altLang="zh-CN" sz="1200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    _width = </a:t>
            </a:r>
            <a:r>
              <a:rPr lang="en-US" altLang="zh-CN" sz="1200" dirty="0" err="1"/>
              <a:t>arg</a:t>
            </a:r>
            <a:r>
              <a:rPr lang="en-US" altLang="zh-CN" sz="12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/>
              <a:t>}</a:t>
            </a:r>
          </a:p>
        </p:txBody>
      </p:sp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499235" y="808493"/>
            <a:ext cx="3558111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函数实现完全取决于参数值而采取不同反应</a:t>
            </a:r>
          </a:p>
        </p:txBody>
      </p:sp>
      <p:sp>
        <p:nvSpPr>
          <p:cNvPr id="464902" name="AutoShape 6"/>
          <p:cNvSpPr>
            <a:spLocks noChangeArrowheads="1"/>
          </p:cNvSpPr>
          <p:nvPr/>
        </p:nvSpPr>
        <p:spPr bwMode="auto">
          <a:xfrm>
            <a:off x="4672844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4788289" y="800555"/>
            <a:ext cx="3917184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针对该参数的每一个可能值，建立一个独立函数</a:t>
            </a:r>
          </a:p>
        </p:txBody>
      </p:sp>
    </p:spTree>
    <p:extLst>
      <p:ext uri="{BB962C8B-B14F-4D97-AF65-F5344CB8AC3E}">
        <p14:creationId xmlns:p14="http://schemas.microsoft.com/office/powerpoint/2010/main" val="41396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07B3A315-8514-4D92-AAD8-D966CCFB0216}" type="slidenum">
              <a:rPr lang="de-DE"/>
              <a:pPr/>
              <a:t>28</a:t>
            </a:fld>
            <a:endParaRPr lang="en-GB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zh-CN" sz="1900"/>
              <a:t>Replace Conditional with Polymorphism</a:t>
            </a:r>
            <a:r>
              <a:rPr lang="zh-CN" altLang="en-US" sz="1900"/>
              <a:t>（以多态取代条件式）</a:t>
            </a:r>
            <a:r>
              <a:rPr lang="en-US" altLang="zh-CN" sz="1900"/>
              <a:t/>
            </a:r>
            <a:br>
              <a:rPr lang="en-US" altLang="zh-CN" sz="1900"/>
            </a:br>
            <a:endParaRPr lang="zh-CN" altLang="en-US" sz="1900"/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621662" y="1110116"/>
            <a:ext cx="3966662" cy="1740580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double </a:t>
            </a:r>
            <a:r>
              <a:rPr lang="en-US" altLang="zh-CN" sz="800" dirty="0" err="1"/>
              <a:t>getSpeed</a:t>
            </a:r>
            <a:r>
              <a:rPr lang="en-US" altLang="zh-CN" sz="800" dirty="0"/>
              <a:t>()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switch (_type)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case EUROPEAN: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    return </a:t>
            </a:r>
            <a:r>
              <a:rPr lang="en-US" altLang="zh-CN" sz="800" dirty="0" err="1"/>
              <a:t>getBaseSpeed</a:t>
            </a:r>
            <a:r>
              <a:rPr lang="en-US" altLang="zh-CN" sz="8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case AFRICAN: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    return </a:t>
            </a:r>
            <a:r>
              <a:rPr lang="en-US" altLang="zh-CN" sz="800" dirty="0" err="1"/>
              <a:t>getBaseSpeed</a:t>
            </a:r>
            <a:r>
              <a:rPr lang="en-US" altLang="zh-CN" sz="800" dirty="0"/>
              <a:t>() - </a:t>
            </a:r>
            <a:r>
              <a:rPr lang="en-US" altLang="zh-CN" sz="800" dirty="0" err="1"/>
              <a:t>getLoadFactor</a:t>
            </a:r>
            <a:r>
              <a:rPr lang="en-US" altLang="zh-CN" sz="800" dirty="0"/>
              <a:t>() *_</a:t>
            </a:r>
            <a:r>
              <a:rPr lang="en-US" altLang="zh-CN" sz="800" dirty="0" err="1"/>
              <a:t>numberOfCoconuts</a:t>
            </a:r>
            <a:r>
              <a:rPr lang="en-US" altLang="zh-CN" sz="8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case NORWEGIAN_BLUE: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        return (_</a:t>
            </a:r>
            <a:r>
              <a:rPr lang="en-US" altLang="zh-CN" sz="800" dirty="0" err="1"/>
              <a:t>isNailed</a:t>
            </a:r>
            <a:r>
              <a:rPr lang="en-US" altLang="zh-CN" sz="800" dirty="0"/>
              <a:t>) ? 0 : </a:t>
            </a:r>
            <a:r>
              <a:rPr lang="en-US" altLang="zh-CN" sz="800" dirty="0" err="1"/>
              <a:t>getBaseSpeed</a:t>
            </a:r>
            <a:r>
              <a:rPr lang="en-US" altLang="zh-CN" sz="800" dirty="0"/>
              <a:t>(_voltage);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    throw new </a:t>
            </a:r>
            <a:r>
              <a:rPr lang="en-US" altLang="zh-CN" sz="800" dirty="0" err="1"/>
              <a:t>RuntimeException</a:t>
            </a:r>
            <a:r>
              <a:rPr lang="en-US" altLang="zh-CN" sz="800" dirty="0"/>
              <a:t> ("Should be unreachable");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/>
              <a:t>}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499235" y="808493"/>
            <a:ext cx="4994402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FFC000"/>
                </a:solidFill>
                <a:ea typeface="华文细黑" pitchFamily="2" charset="-122"/>
              </a:rPr>
              <a:t>你手上有个条件式，它根据对象类型的不同而选择不同的行为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499234" y="3404055"/>
            <a:ext cx="7880272" cy="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C000"/>
                </a:solidFill>
                <a:ea typeface="华文细黑" pitchFamily="2" charset="-122"/>
              </a:rPr>
              <a:t>将整个条件式的每个分支放进一个子类的重载方法中，然后将原始函数声明为抽象方法</a:t>
            </a:r>
          </a:p>
        </p:txBody>
      </p:sp>
      <p:sp>
        <p:nvSpPr>
          <p:cNvPr id="465928" name="AutoShape 8"/>
          <p:cNvSpPr>
            <a:spLocks noChangeArrowheads="1"/>
          </p:cNvSpPr>
          <p:nvPr/>
        </p:nvSpPr>
        <p:spPr bwMode="auto">
          <a:xfrm>
            <a:off x="1640534" y="2969846"/>
            <a:ext cx="431219" cy="418246"/>
          </a:xfrm>
          <a:prstGeom prst="downArrow">
            <a:avLst>
              <a:gd name="adj1" fmla="val 50000"/>
              <a:gd name="adj2" fmla="val 339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50" tIns="36375" rIns="72750" bIns="36375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593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761775" y="3880304"/>
          <a:ext cx="3007645" cy="124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VISIO" r:id="rId4" imgW="3057840" imgH="1517760" progId="Visio.Drawing.6">
                  <p:embed/>
                </p:oleObj>
              </mc:Choice>
              <mc:Fallback>
                <p:oleObj name="VISIO" r:id="rId4" imgW="3057840" imgH="151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75" y="3880304"/>
                        <a:ext cx="3007645" cy="124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0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077"/>
            <a:ext cx="8065274" cy="62366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state</a:t>
            </a:r>
            <a:r>
              <a:rPr lang="zh-CN" altLang="en-US" dirty="0"/>
              <a:t>模式减少分支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504" y="841276"/>
            <a:ext cx="3966662" cy="377144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刘翔有三种状态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三种状态，生病状态，正常状态，兴奋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void run() {</a:t>
            </a:r>
          </a:p>
          <a:p>
            <a:pPr marL="0" indent="0">
              <a:buNone/>
            </a:pPr>
            <a:r>
              <a:rPr lang="en-US" altLang="zh-CN" dirty="0"/>
              <a:t>		if(state == NORMAL_STATE) {       //</a:t>
            </a:r>
            <a:r>
              <a:rPr lang="zh-CN" altLang="en-US" dirty="0"/>
              <a:t>正常状态下跑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("100</a:t>
            </a:r>
            <a:r>
              <a:rPr lang="zh-CN" altLang="en-US" dirty="0"/>
              <a:t>米，跑完共用时</a:t>
            </a:r>
            <a:r>
              <a:rPr lang="en-US" altLang="zh-CN" dirty="0"/>
              <a:t>15</a:t>
            </a:r>
            <a:r>
              <a:rPr lang="zh-CN" altLang="en-US" dirty="0"/>
              <a:t>秒</a:t>
            </a:r>
            <a:r>
              <a:rPr lang="en-US" altLang="zh-CN" dirty="0"/>
              <a:t>!");</a:t>
            </a:r>
          </a:p>
          <a:p>
            <a:pPr marL="0" indent="0">
              <a:buNone/>
            </a:pPr>
            <a:r>
              <a:rPr lang="en-US" altLang="zh-CN" dirty="0"/>
              <a:t>		} else if(state == MALUM_STATE) { //</a:t>
            </a:r>
            <a:r>
              <a:rPr lang="zh-CN" altLang="en-US" dirty="0"/>
              <a:t>生病状态下跑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("100</a:t>
            </a:r>
            <a:r>
              <a:rPr lang="zh-CN" altLang="en-US" dirty="0"/>
              <a:t>米，跑完共用时</a:t>
            </a:r>
            <a:r>
              <a:rPr lang="en-US" altLang="zh-CN" dirty="0"/>
              <a:t>20</a:t>
            </a:r>
            <a:r>
              <a:rPr lang="zh-CN" altLang="en-US" dirty="0"/>
              <a:t>秒</a:t>
            </a:r>
            <a:r>
              <a:rPr lang="en-US" altLang="zh-CN" dirty="0"/>
              <a:t>!");</a:t>
            </a:r>
          </a:p>
          <a:p>
            <a:pPr marL="0" indent="0">
              <a:buNone/>
            </a:pPr>
            <a:r>
              <a:rPr lang="en-US" altLang="zh-CN" dirty="0"/>
              <a:t>		} else if(state == EXCITED_STATE) {//</a:t>
            </a:r>
            <a:r>
              <a:rPr lang="zh-CN" altLang="en-US" dirty="0"/>
              <a:t>兴奋状态下跑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("100</a:t>
            </a:r>
            <a:r>
              <a:rPr lang="zh-CN" altLang="en-US" dirty="0"/>
              <a:t>米，跑完共用时</a:t>
            </a:r>
            <a:r>
              <a:rPr lang="en-US" altLang="zh-CN" dirty="0"/>
              <a:t>10</a:t>
            </a:r>
            <a:r>
              <a:rPr lang="zh-CN" altLang="en-US" dirty="0"/>
              <a:t>秒</a:t>
            </a:r>
            <a:r>
              <a:rPr lang="en-US" altLang="zh-CN" dirty="0"/>
              <a:t>!");</a:t>
            </a:r>
          </a:p>
          <a:p>
            <a:pPr marL="0" indent="0">
              <a:buNone/>
            </a:pPr>
            <a:r>
              <a:rPr lang="en-US" altLang="zh-CN" dirty="0"/>
              <a:t>		} else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未知的状态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5976" y="769268"/>
            <a:ext cx="3968022" cy="28803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IState</a:t>
            </a:r>
            <a:r>
              <a:rPr lang="en-US" altLang="zh-CN" dirty="0"/>
              <a:t> {  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</a:t>
            </a:r>
            <a:r>
              <a:rPr lang="en-US" altLang="zh-CN" dirty="0" err="1"/>
              <a:t>doRun</a:t>
            </a:r>
            <a:r>
              <a:rPr lang="en-US" altLang="zh-CN" dirty="0"/>
              <a:t>();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ExcitedState</a:t>
            </a:r>
            <a:r>
              <a:rPr lang="en-US" altLang="zh-CN" dirty="0"/>
              <a:t> implements </a:t>
            </a:r>
            <a:r>
              <a:rPr lang="en-US" altLang="zh-CN" dirty="0" err="1"/>
              <a:t>IState</a:t>
            </a:r>
            <a:r>
              <a:rPr lang="en-US" altLang="zh-CN" dirty="0"/>
              <a:t> {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void </a:t>
            </a:r>
            <a:r>
              <a:rPr lang="en-US" altLang="zh-CN" dirty="0" err="1" smtClean="0"/>
              <a:t>doRun</a:t>
            </a:r>
            <a:r>
              <a:rPr lang="en-US" altLang="zh-CN" dirty="0" smtClean="0"/>
              <a:t>() { 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("100</a:t>
            </a:r>
            <a:r>
              <a:rPr lang="zh-CN" altLang="en-US" dirty="0"/>
              <a:t>米，跑完共用时</a:t>
            </a:r>
            <a:r>
              <a:rPr lang="en-US" altLang="zh-CN" dirty="0"/>
              <a:t>10</a:t>
            </a:r>
            <a:r>
              <a:rPr lang="zh-CN" altLang="en-US" dirty="0"/>
              <a:t>钞</a:t>
            </a:r>
            <a:r>
              <a:rPr lang="en-US" altLang="zh-CN" dirty="0"/>
              <a:t>!");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MalumState</a:t>
            </a:r>
            <a:r>
              <a:rPr lang="en-US" altLang="zh-CN" dirty="0"/>
              <a:t> implements </a:t>
            </a:r>
            <a:r>
              <a:rPr lang="en-US" altLang="zh-CN" dirty="0" err="1"/>
              <a:t>IState</a:t>
            </a:r>
            <a:r>
              <a:rPr lang="en-US" altLang="zh-CN" dirty="0"/>
              <a:t> { 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doRun</a:t>
            </a:r>
            <a:r>
              <a:rPr lang="en-US" altLang="zh-CN" dirty="0"/>
              <a:t>()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("100</a:t>
            </a:r>
            <a:r>
              <a:rPr lang="zh-CN" altLang="en-US" dirty="0"/>
              <a:t>米，跑完共用时</a:t>
            </a:r>
            <a:r>
              <a:rPr lang="en-US" altLang="zh-CN" dirty="0"/>
              <a:t>20</a:t>
            </a:r>
            <a:r>
              <a:rPr lang="zh-CN" altLang="en-US" dirty="0"/>
              <a:t>秒</a:t>
            </a:r>
            <a:r>
              <a:rPr lang="en-US" altLang="zh-CN" dirty="0"/>
              <a:t>!");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NormalState</a:t>
            </a:r>
            <a:r>
              <a:rPr lang="en-US" altLang="zh-CN" dirty="0"/>
              <a:t> implements </a:t>
            </a:r>
            <a:r>
              <a:rPr lang="en-US" altLang="zh-CN" dirty="0" err="1"/>
              <a:t>IState</a:t>
            </a:r>
            <a:r>
              <a:rPr lang="en-US" altLang="zh-CN" dirty="0"/>
              <a:t> { 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doRun</a:t>
            </a:r>
            <a:r>
              <a:rPr lang="en-US" altLang="zh-CN" dirty="0"/>
              <a:t>()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("100</a:t>
            </a:r>
            <a:r>
              <a:rPr lang="zh-CN" altLang="en-US" dirty="0"/>
              <a:t>米，跑完共用时</a:t>
            </a:r>
            <a:r>
              <a:rPr lang="en-US" altLang="zh-CN" dirty="0"/>
              <a:t>15</a:t>
            </a:r>
            <a:r>
              <a:rPr lang="zh-CN" altLang="en-US" dirty="0"/>
              <a:t>秒</a:t>
            </a:r>
            <a:r>
              <a:rPr lang="en-US" altLang="zh-CN" dirty="0"/>
              <a:t>!");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346823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dirty="0">
                <a:solidFill>
                  <a:srgbClr val="FFC000"/>
                </a:solidFill>
              </a:rPr>
              <a:t>采用状态模式的运动员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public class Gamer {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//</a:t>
            </a:r>
            <a:r>
              <a:rPr lang="zh-CN" altLang="en-US" sz="1000" dirty="0">
                <a:solidFill>
                  <a:srgbClr val="FFC000"/>
                </a:solidFill>
              </a:rPr>
              <a:t>当前状态  </a:t>
            </a:r>
          </a:p>
          <a:p>
            <a:r>
              <a:rPr lang="zh-CN" altLang="en-US" sz="1000" dirty="0">
                <a:solidFill>
                  <a:srgbClr val="FFC000"/>
                </a:solidFill>
              </a:rPr>
              <a:t>    </a:t>
            </a:r>
            <a:r>
              <a:rPr lang="en-US" altLang="zh-CN" sz="1000" dirty="0">
                <a:solidFill>
                  <a:srgbClr val="FFC000"/>
                </a:solidFill>
              </a:rPr>
              <a:t>private </a:t>
            </a:r>
            <a:r>
              <a:rPr lang="en-US" altLang="zh-CN" sz="1000" dirty="0" err="1">
                <a:solidFill>
                  <a:srgbClr val="FFC000"/>
                </a:solidFill>
              </a:rPr>
              <a:t>IState</a:t>
            </a:r>
            <a:r>
              <a:rPr lang="en-US" altLang="zh-CN" sz="1000" dirty="0">
                <a:solidFill>
                  <a:srgbClr val="FFC000"/>
                </a:solidFill>
              </a:rPr>
              <a:t> state = new </a:t>
            </a:r>
            <a:r>
              <a:rPr lang="en-US" altLang="zh-CN" sz="1000" dirty="0" err="1">
                <a:solidFill>
                  <a:srgbClr val="FFC000"/>
                </a:solidFill>
              </a:rPr>
              <a:t>NormalState</a:t>
            </a:r>
            <a:r>
              <a:rPr lang="en-US" altLang="zh-CN" sz="1000" dirty="0">
                <a:solidFill>
                  <a:srgbClr val="FFC000"/>
                </a:solidFill>
              </a:rPr>
              <a:t>();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//</a:t>
            </a:r>
            <a:r>
              <a:rPr lang="zh-CN" altLang="en-US" sz="1000" dirty="0">
                <a:solidFill>
                  <a:srgbClr val="FFC000"/>
                </a:solidFill>
              </a:rPr>
              <a:t>改变状态的方法  </a:t>
            </a:r>
          </a:p>
          <a:p>
            <a:r>
              <a:rPr lang="zh-CN" altLang="en-US" sz="1000" dirty="0">
                <a:solidFill>
                  <a:srgbClr val="FFC000"/>
                </a:solidFill>
              </a:rPr>
              <a:t>    </a:t>
            </a:r>
            <a:r>
              <a:rPr lang="en-US" altLang="zh-CN" sz="1000" dirty="0">
                <a:solidFill>
                  <a:srgbClr val="FFC000"/>
                </a:solidFill>
              </a:rPr>
              <a:t>public void </a:t>
            </a:r>
            <a:r>
              <a:rPr lang="en-US" altLang="zh-CN" sz="1000" dirty="0" err="1">
                <a:solidFill>
                  <a:srgbClr val="FFC000"/>
                </a:solidFill>
              </a:rPr>
              <a:t>setState</a:t>
            </a:r>
            <a:r>
              <a:rPr lang="en-US" altLang="zh-CN" sz="1000" dirty="0">
                <a:solidFill>
                  <a:srgbClr val="FFC000"/>
                </a:solidFill>
              </a:rPr>
              <a:t>(</a:t>
            </a:r>
            <a:r>
              <a:rPr lang="en-US" altLang="zh-CN" sz="1000" dirty="0" err="1">
                <a:solidFill>
                  <a:srgbClr val="FFC000"/>
                </a:solidFill>
              </a:rPr>
              <a:t>IState</a:t>
            </a:r>
            <a:r>
              <a:rPr lang="en-US" altLang="zh-CN" sz="1000" dirty="0">
                <a:solidFill>
                  <a:srgbClr val="FFC000"/>
                </a:solidFill>
              </a:rPr>
              <a:t> state){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    </a:t>
            </a:r>
            <a:r>
              <a:rPr lang="en-US" altLang="zh-CN" sz="1000" dirty="0" err="1">
                <a:solidFill>
                  <a:srgbClr val="FFC000"/>
                </a:solidFill>
              </a:rPr>
              <a:t>this.state</a:t>
            </a:r>
            <a:r>
              <a:rPr lang="en-US" altLang="zh-CN" sz="1000" dirty="0">
                <a:solidFill>
                  <a:srgbClr val="FFC000"/>
                </a:solidFill>
              </a:rPr>
              <a:t> = state;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}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//</a:t>
            </a:r>
            <a:r>
              <a:rPr lang="zh-CN" altLang="en-US" sz="1000" dirty="0">
                <a:solidFill>
                  <a:srgbClr val="FFC000"/>
                </a:solidFill>
              </a:rPr>
              <a:t>状态行为方法</a:t>
            </a:r>
            <a:r>
              <a:rPr lang="en-US" altLang="zh-CN" sz="1000" dirty="0">
                <a:solidFill>
                  <a:srgbClr val="FFC000"/>
                </a:solidFill>
              </a:rPr>
              <a:t>,</a:t>
            </a:r>
            <a:r>
              <a:rPr lang="zh-CN" altLang="en-US" sz="1000" dirty="0">
                <a:solidFill>
                  <a:srgbClr val="FFC000"/>
                </a:solidFill>
              </a:rPr>
              <a:t>同上面的</a:t>
            </a:r>
            <a:r>
              <a:rPr lang="en-US" altLang="zh-CN" sz="1000" dirty="0">
                <a:solidFill>
                  <a:srgbClr val="FFC000"/>
                </a:solidFill>
              </a:rPr>
              <a:t>Gamer </a:t>
            </a:r>
            <a:r>
              <a:rPr lang="zh-CN" altLang="en-US" sz="1000" dirty="0">
                <a:solidFill>
                  <a:srgbClr val="FFC000"/>
                </a:solidFill>
              </a:rPr>
              <a:t>类相比这里没有</a:t>
            </a:r>
            <a:r>
              <a:rPr lang="en-US" altLang="zh-CN" sz="1000" dirty="0" err="1">
                <a:solidFill>
                  <a:srgbClr val="FFC000"/>
                </a:solidFill>
              </a:rPr>
              <a:t>if..else</a:t>
            </a:r>
            <a:r>
              <a:rPr lang="en-US" altLang="zh-CN" sz="1000" dirty="0">
                <a:solidFill>
                  <a:srgbClr val="FFC000"/>
                </a:solidFill>
              </a:rPr>
              <a:t> if</a:t>
            </a:r>
            <a:r>
              <a:rPr lang="zh-CN" altLang="en-US" sz="1000" dirty="0">
                <a:solidFill>
                  <a:srgbClr val="FFC000"/>
                </a:solidFill>
              </a:rPr>
              <a:t>判断  </a:t>
            </a:r>
          </a:p>
          <a:p>
            <a:r>
              <a:rPr lang="zh-CN" altLang="en-US" sz="1000" dirty="0">
                <a:solidFill>
                  <a:srgbClr val="FFC000"/>
                </a:solidFill>
              </a:rPr>
              <a:t>    </a:t>
            </a:r>
            <a:r>
              <a:rPr lang="en-US" altLang="zh-CN" sz="1000" dirty="0">
                <a:solidFill>
                  <a:srgbClr val="FFC000"/>
                </a:solidFill>
              </a:rPr>
              <a:t>public void run() {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    </a:t>
            </a:r>
            <a:r>
              <a:rPr lang="en-US" altLang="zh-CN" sz="1000" dirty="0" err="1">
                <a:solidFill>
                  <a:srgbClr val="FFC000"/>
                </a:solidFill>
              </a:rPr>
              <a:t>state.doRun</a:t>
            </a:r>
            <a:r>
              <a:rPr lang="en-US" altLang="zh-CN" sz="1000" dirty="0">
                <a:solidFill>
                  <a:srgbClr val="FFC000"/>
                </a:solidFill>
              </a:rPr>
              <a:t>();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   } 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} </a:t>
            </a:r>
            <a:endParaRPr lang="en-US" altLang="zh-CN" sz="1000" dirty="0" smtClean="0">
              <a:solidFill>
                <a:srgbClr val="FFC000"/>
              </a:solidFill>
            </a:endParaRPr>
          </a:p>
          <a:p>
            <a:endParaRPr lang="zh-CN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圈</a:t>
            </a:r>
            <a:r>
              <a:rPr lang="zh-CN" altLang="en-US" dirty="0"/>
              <a:t>复杂度</a:t>
            </a:r>
            <a:r>
              <a:rPr lang="en-US" altLang="zh-CN" dirty="0"/>
              <a:t>(</a:t>
            </a:r>
            <a:r>
              <a:rPr lang="en-US" altLang="zh-CN" dirty="0" err="1"/>
              <a:t>Cyclomatic</a:t>
            </a:r>
            <a:r>
              <a:rPr lang="en-US" altLang="zh-CN" dirty="0"/>
              <a:t> Complexity)</a:t>
            </a:r>
            <a:r>
              <a:rPr lang="zh-CN" altLang="en-US" dirty="0"/>
              <a:t>是一种代码复杂度的衡量标准。它可以用来衡量一个模块判定结构的复杂程度，数量上表现为</a:t>
            </a:r>
            <a:r>
              <a:rPr lang="zh-CN" altLang="en-US" dirty="0">
                <a:solidFill>
                  <a:srgbClr val="FFC000"/>
                </a:solidFill>
              </a:rPr>
              <a:t>独立线性路径条数</a:t>
            </a:r>
            <a:r>
              <a:rPr lang="zh-CN" altLang="en-US" dirty="0"/>
              <a:t>，也可理解为</a:t>
            </a:r>
            <a:r>
              <a:rPr lang="zh-CN" altLang="en-US" dirty="0">
                <a:solidFill>
                  <a:srgbClr val="FFC000"/>
                </a:solidFill>
              </a:rPr>
              <a:t>覆盖所有的可能情况最少使用的测试用例数</a:t>
            </a:r>
            <a:r>
              <a:rPr lang="zh-CN" altLang="en-US" dirty="0"/>
              <a:t>。圈复杂度大说明程序代码的判断逻辑复杂，可能质量低且难于测试和维护。程序的可能错误和高的圈复杂度有着很大关系。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en-US" dirty="0"/>
              <a:t>圈复杂度主要与分支语句（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、，</a:t>
            </a:r>
            <a:r>
              <a:rPr lang="en-US" altLang="zh-CN" dirty="0"/>
              <a:t>switch </a:t>
            </a:r>
            <a:r>
              <a:rPr lang="zh-CN" altLang="en-US" dirty="0"/>
              <a:t>等）的个数成正相关。当一段代码中含有较多的分支语句，其逻辑复杂程度就会增加。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3812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什么是圈复杂度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2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state</a:t>
            </a:r>
            <a:r>
              <a:rPr lang="zh-CN" altLang="en-US" dirty="0"/>
              <a:t>模式减少分支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504" y="841276"/>
            <a:ext cx="3966662" cy="3771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 </a:t>
            </a:r>
            <a:r>
              <a:rPr lang="en-US" altLang="zh-CN" sz="1200" b="1" dirty="0"/>
              <a:t>public</a:t>
            </a:r>
            <a:r>
              <a:rPr lang="en-US" altLang="zh-CN" sz="1200" dirty="0"/>
              <a:t> </a:t>
            </a:r>
            <a:r>
              <a:rPr lang="en-US" altLang="zh-CN" sz="1200" b="1" dirty="0"/>
              <a:t>static</a:t>
            </a:r>
            <a:r>
              <a:rPr lang="en-US" altLang="zh-CN" sz="1200" dirty="0"/>
              <a:t> 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 main(String[] 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 {  </a:t>
            </a:r>
          </a:p>
          <a:p>
            <a:pPr marL="0" indent="0">
              <a:buNone/>
            </a:pPr>
            <a:r>
              <a:rPr lang="en-US" altLang="zh-CN" sz="1200" dirty="0"/>
              <a:t>        //</a:t>
            </a:r>
            <a:r>
              <a:rPr lang="zh-CN" altLang="en-US" sz="1200" dirty="0"/>
              <a:t>没有使用状态设计模式  </a:t>
            </a:r>
          </a:p>
          <a:p>
            <a:pPr marL="0" indent="0">
              <a:buNone/>
            </a:pPr>
            <a:r>
              <a:rPr lang="zh-CN" altLang="en-US" sz="1200" dirty="0"/>
              <a:t>        </a:t>
            </a:r>
            <a:r>
              <a:rPr lang="en-US" altLang="zh-CN" sz="1200" dirty="0"/>
              <a:t>com.bill99.pattern.Gamer game = </a:t>
            </a:r>
            <a:r>
              <a:rPr lang="en-US" altLang="zh-CN" sz="1200" b="1" dirty="0"/>
              <a:t>new</a:t>
            </a:r>
            <a:r>
              <a:rPr lang="en-US" altLang="zh-CN" sz="1200" dirty="0"/>
              <a:t> com.bill99.pattern.Gamer();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game.setState</a:t>
            </a:r>
            <a:r>
              <a:rPr lang="en-US" altLang="zh-CN" sz="1200" dirty="0"/>
              <a:t>(0);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game.run</a:t>
            </a:r>
            <a:r>
              <a:rPr lang="en-US" altLang="zh-CN" sz="1200" dirty="0"/>
              <a:t>();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game.setState</a:t>
            </a:r>
            <a:r>
              <a:rPr lang="en-US" altLang="zh-CN" sz="1200" dirty="0"/>
              <a:t>(1);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game.run</a:t>
            </a:r>
            <a:r>
              <a:rPr lang="en-US" altLang="zh-CN" sz="1200" dirty="0"/>
              <a:t>();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game.setState</a:t>
            </a:r>
            <a:r>
              <a:rPr lang="en-US" altLang="zh-CN" sz="1200" dirty="0"/>
              <a:t>(2);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game.run</a:t>
            </a:r>
            <a:r>
              <a:rPr lang="en-US" altLang="zh-CN" sz="1200" dirty="0"/>
              <a:t>();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("---------------------");  </a:t>
            </a:r>
          </a:p>
          <a:p>
            <a:pPr marL="0" indent="0">
              <a:buNone/>
            </a:pPr>
            <a:r>
              <a:rPr lang="en-US" altLang="zh-CN" sz="1200" dirty="0"/>
              <a:t>        //</a:t>
            </a:r>
            <a:r>
              <a:rPr lang="zh-CN" altLang="en-US" sz="1200" dirty="0"/>
              <a:t>使用状态设计模式  </a:t>
            </a:r>
          </a:p>
          <a:p>
            <a:pPr marL="0" indent="0">
              <a:buNone/>
            </a:pPr>
            <a:r>
              <a:rPr lang="zh-CN" altLang="en-US" sz="1200" dirty="0"/>
              <a:t>        </a:t>
            </a:r>
            <a:r>
              <a:rPr lang="en-US" altLang="zh-CN" sz="1200" dirty="0"/>
              <a:t>//</a:t>
            </a:r>
            <a:r>
              <a:rPr lang="zh-CN" altLang="en-US" sz="1200" dirty="0"/>
              <a:t>正常状态下跑　  </a:t>
            </a:r>
          </a:p>
          <a:p>
            <a:pPr marL="0" indent="0">
              <a:buNone/>
            </a:pPr>
            <a:r>
              <a:rPr lang="zh-CN" altLang="en-US" sz="1200" dirty="0"/>
              <a:t>        </a:t>
            </a:r>
            <a:r>
              <a:rPr lang="en-US" altLang="zh-CN" sz="1200" dirty="0"/>
              <a:t>Gamer </a:t>
            </a:r>
            <a:r>
              <a:rPr lang="en-US" altLang="zh-CN" sz="1200" dirty="0" err="1"/>
              <a:t>gamer</a:t>
            </a:r>
            <a:r>
              <a:rPr lang="en-US" altLang="zh-CN" sz="1200" dirty="0"/>
              <a:t> = </a:t>
            </a:r>
            <a:r>
              <a:rPr lang="en-US" altLang="zh-CN" sz="1200" b="1" dirty="0"/>
              <a:t>new</a:t>
            </a:r>
            <a:r>
              <a:rPr lang="en-US" altLang="zh-CN" sz="1200" dirty="0"/>
              <a:t> Gamer();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gamer.run</a:t>
            </a:r>
            <a:r>
              <a:rPr lang="en-US" altLang="zh-CN" sz="1200" dirty="0"/>
              <a:t>();   </a:t>
            </a:r>
          </a:p>
          <a:p>
            <a:pPr marL="0" indent="0">
              <a:buNone/>
            </a:pPr>
            <a:r>
              <a:rPr lang="en-US" altLang="zh-CN" sz="1200" dirty="0"/>
              <a:t>        //</a:t>
            </a:r>
            <a:r>
              <a:rPr lang="zh-CN" altLang="en-US" sz="1200" dirty="0"/>
              <a:t>生病状态下跑  </a:t>
            </a:r>
          </a:p>
          <a:p>
            <a:pPr marL="0" indent="0">
              <a:buNone/>
            </a:pPr>
            <a:r>
              <a:rPr lang="zh-CN" altLang="en-US" sz="1200" dirty="0"/>
              <a:t>        </a:t>
            </a:r>
            <a:r>
              <a:rPr lang="en-US" altLang="zh-CN" sz="1200" dirty="0" err="1"/>
              <a:t>gamer.setState</a:t>
            </a:r>
            <a:r>
              <a:rPr lang="en-US" altLang="zh-CN" sz="1200" dirty="0"/>
              <a:t>(</a:t>
            </a:r>
            <a:r>
              <a:rPr lang="en-US" altLang="zh-CN" sz="1200" b="1" dirty="0"/>
              <a:t>new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MalumState</a:t>
            </a:r>
            <a:r>
              <a:rPr lang="en-US" altLang="zh-CN" sz="1200" dirty="0"/>
              <a:t>());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gamer.run</a:t>
            </a:r>
            <a:r>
              <a:rPr lang="en-US" altLang="zh-CN" sz="1200" dirty="0"/>
              <a:t>();  </a:t>
            </a:r>
          </a:p>
          <a:p>
            <a:pPr marL="0" indent="0">
              <a:buNone/>
            </a:pPr>
            <a:r>
              <a:rPr lang="en-US" altLang="zh-CN" sz="1200" dirty="0"/>
              <a:t>        //</a:t>
            </a:r>
            <a:r>
              <a:rPr lang="zh-CN" altLang="en-US" sz="1200" dirty="0"/>
              <a:t>兴奋状态下跑  </a:t>
            </a:r>
          </a:p>
          <a:p>
            <a:pPr marL="0" indent="0">
              <a:buNone/>
            </a:pPr>
            <a:r>
              <a:rPr lang="zh-CN" altLang="en-US" sz="1200" dirty="0"/>
              <a:t>        </a:t>
            </a:r>
            <a:r>
              <a:rPr lang="en-US" altLang="zh-CN" sz="1200" dirty="0" err="1"/>
              <a:t>gamer.setState</a:t>
            </a:r>
            <a:r>
              <a:rPr lang="en-US" altLang="zh-CN" sz="1200" dirty="0"/>
              <a:t>(</a:t>
            </a:r>
            <a:r>
              <a:rPr lang="en-US" altLang="zh-CN" sz="1200" b="1" dirty="0"/>
              <a:t>new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ExcitedState</a:t>
            </a:r>
            <a:r>
              <a:rPr lang="en-US" altLang="zh-CN" sz="1200" dirty="0"/>
              <a:t>());  </a:t>
            </a:r>
          </a:p>
          <a:p>
            <a:pPr marL="0" indent="0">
              <a:buNone/>
            </a:pPr>
            <a:r>
              <a:rPr lang="en-US" altLang="zh-CN" sz="1200" dirty="0"/>
              <a:t>        </a:t>
            </a:r>
            <a:r>
              <a:rPr lang="en-US" altLang="zh-CN" sz="1200" dirty="0" err="1"/>
              <a:t>gamer.run</a:t>
            </a:r>
            <a:r>
              <a:rPr lang="en-US" altLang="zh-CN" sz="1200" dirty="0"/>
              <a:t>();  </a:t>
            </a:r>
          </a:p>
          <a:p>
            <a:pPr marL="0" indent="0">
              <a:buNone/>
            </a:pPr>
            <a:r>
              <a:rPr lang="en-US" altLang="zh-CN" sz="1200" dirty="0"/>
              <a:t>    } 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3968" y="2785492"/>
            <a:ext cx="3968022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 err="1" smtClean="0"/>
              <a:t>SuperExcitedState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假如我们再扩展一个超级兴奋的状态</a:t>
            </a:r>
            <a:r>
              <a:rPr lang="en-US" altLang="zh-CN" sz="1200" dirty="0" err="1"/>
              <a:t>SuperExcitedState</a:t>
            </a:r>
            <a:r>
              <a:rPr lang="zh-CN" altLang="en-US" sz="1200" dirty="0"/>
              <a:t>，只需实现</a:t>
            </a:r>
            <a:r>
              <a:rPr lang="en-US" altLang="zh-CN" sz="1200" dirty="0" err="1"/>
              <a:t>IState</a:t>
            </a:r>
            <a:r>
              <a:rPr lang="zh-CN" altLang="en-US" sz="1200" dirty="0"/>
              <a:t>接口，定义好该状态的行为，调用如下</a:t>
            </a:r>
          </a:p>
          <a:p>
            <a:pPr marL="0" indent="0">
              <a:buNone/>
            </a:pPr>
            <a:r>
              <a:rPr lang="en-US" altLang="zh-CN" sz="1200" dirty="0" err="1"/>
              <a:t>gamer.setState</a:t>
            </a:r>
            <a:r>
              <a:rPr lang="en-US" altLang="zh-CN" sz="1200" dirty="0"/>
              <a:t>(new  </a:t>
            </a:r>
            <a:r>
              <a:rPr lang="en-US" altLang="zh-CN" sz="1200" dirty="0" err="1"/>
              <a:t>SuperExcitedState</a:t>
            </a:r>
            <a:r>
              <a:rPr lang="en-US" altLang="zh-CN" sz="1200" dirty="0"/>
              <a:t>());</a:t>
            </a:r>
          </a:p>
          <a:p>
            <a:pPr marL="0" indent="0">
              <a:buNone/>
            </a:pPr>
            <a:r>
              <a:rPr lang="en-US" altLang="zh-CN" sz="1200" dirty="0" err="1"/>
              <a:t>gamer.run</a:t>
            </a:r>
            <a:r>
              <a:rPr lang="en-US" altLang="zh-CN" sz="1200" dirty="0"/>
              <a:t>();</a:t>
            </a:r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283968" y="10383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如果以后维护的话，要再加一个超级兴奋的状态，得要改原来的源代码，添加一个代表超级兴奋的成员变量，再改</a:t>
            </a:r>
            <a:r>
              <a:rPr lang="en-US" altLang="zh-CN" dirty="0" err="1">
                <a:solidFill>
                  <a:srgbClr val="FFC000"/>
                </a:solidFill>
              </a:rPr>
              <a:t>if..else</a:t>
            </a:r>
            <a:r>
              <a:rPr lang="en-US" altLang="zh-CN" dirty="0">
                <a:solidFill>
                  <a:srgbClr val="FFC000"/>
                </a:solidFill>
              </a:rPr>
              <a:t> if</a:t>
            </a:r>
            <a:r>
              <a:rPr lang="zh-CN" altLang="en-US" dirty="0">
                <a:solidFill>
                  <a:srgbClr val="FFC000"/>
                </a:solidFill>
              </a:rPr>
              <a:t>判断</a:t>
            </a:r>
            <a:r>
              <a:rPr lang="en-US" altLang="zh-CN" dirty="0">
                <a:solidFill>
                  <a:srgbClr val="FFC000"/>
                </a:solidFill>
              </a:rPr>
              <a:t>,</a:t>
            </a:r>
            <a:r>
              <a:rPr lang="zh-CN" altLang="en-US" dirty="0">
                <a:solidFill>
                  <a:srgbClr val="FFC000"/>
                </a:solidFill>
              </a:rPr>
              <a:t>这样做不符合</a:t>
            </a:r>
            <a:r>
              <a:rPr lang="en-US" altLang="zh-CN" dirty="0">
                <a:solidFill>
                  <a:srgbClr val="FFC000"/>
                </a:solidFill>
              </a:rPr>
              <a:t>OO</a:t>
            </a:r>
            <a:r>
              <a:rPr lang="zh-CN" altLang="en-US" dirty="0">
                <a:solidFill>
                  <a:srgbClr val="FFC000"/>
                </a:solidFill>
              </a:rPr>
              <a:t>设计原则，实现不了程序的松耦合。</a:t>
            </a:r>
          </a:p>
        </p:txBody>
      </p:sp>
    </p:spTree>
    <p:extLst>
      <p:ext uri="{BB962C8B-B14F-4D97-AF65-F5344CB8AC3E}">
        <p14:creationId xmlns:p14="http://schemas.microsoft.com/office/powerpoint/2010/main" val="26980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1197"/>
            <a:ext cx="8065274" cy="43204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控制圈复杂度的</a:t>
            </a:r>
            <a:r>
              <a:rPr lang="en-US" altLang="zh-CN" sz="2800" dirty="0"/>
              <a:t>9</a:t>
            </a:r>
            <a:r>
              <a:rPr lang="zh-CN" altLang="en-US" sz="2800" dirty="0"/>
              <a:t>种重构</a:t>
            </a:r>
            <a:r>
              <a:rPr lang="zh-CN" altLang="en-US" sz="2800" dirty="0" smtClean="0"/>
              <a:t>技术总结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504" y="553244"/>
            <a:ext cx="5472608" cy="49457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可以</a:t>
            </a:r>
            <a:r>
              <a:rPr lang="zh-CN" altLang="en-US" sz="1200" dirty="0"/>
              <a:t>直接降低圈复杂度的</a:t>
            </a:r>
            <a:r>
              <a:rPr lang="en-US" altLang="zh-CN" sz="1200" dirty="0"/>
              <a:t>9</a:t>
            </a:r>
            <a:r>
              <a:rPr lang="zh-CN" altLang="en-US" sz="1200" dirty="0"/>
              <a:t>种重构技术（针对结构化编程）：</a:t>
            </a:r>
          </a:p>
          <a:p>
            <a:pPr marL="0" indent="0">
              <a:buNone/>
            </a:pPr>
            <a:r>
              <a:rPr lang="zh-CN" altLang="en-US" sz="1200" dirty="0" smtClean="0"/>
              <a:t>一、</a:t>
            </a:r>
            <a:r>
              <a:rPr lang="en-US" altLang="zh-CN" sz="1200" dirty="0" smtClean="0"/>
              <a:t>Composing </a:t>
            </a:r>
            <a:r>
              <a:rPr lang="en-US" altLang="zh-CN" sz="1200" dirty="0"/>
              <a:t>Methods</a:t>
            </a:r>
            <a:r>
              <a:rPr lang="zh-CN" altLang="en-US" sz="1200" dirty="0"/>
              <a:t>（重新组织你的函数）</a:t>
            </a:r>
          </a:p>
          <a:p>
            <a:pPr marL="0" indent="0">
              <a:buNone/>
            </a:pPr>
            <a:r>
              <a:rPr lang="zh-CN" altLang="en-US" sz="1200" dirty="0"/>
              <a:t>  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1.Extract</a:t>
            </a:r>
            <a:r>
              <a:rPr lang="en-US" altLang="zh-CN" sz="1200" b="1" dirty="0">
                <a:solidFill>
                  <a:srgbClr val="FFC000"/>
                </a:solidFill>
              </a:rPr>
              <a:t> Method</a:t>
            </a:r>
            <a:r>
              <a:rPr lang="zh-CN" altLang="en-US" sz="1200" b="1" dirty="0">
                <a:solidFill>
                  <a:srgbClr val="FFC000"/>
                </a:solidFill>
              </a:rPr>
              <a:t>（提炼函数）</a:t>
            </a:r>
          </a:p>
          <a:p>
            <a:pPr marL="0" indent="0">
              <a:buNone/>
            </a:pPr>
            <a:r>
              <a:rPr lang="zh-CN" altLang="en-US" sz="1200" dirty="0"/>
              <a:t>     分为不同的</a:t>
            </a:r>
            <a:r>
              <a:rPr lang="en-US" altLang="zh-CN" sz="1200" dirty="0"/>
              <a:t>step</a:t>
            </a:r>
            <a:r>
              <a:rPr lang="zh-CN" altLang="en-US" sz="1200" dirty="0"/>
              <a:t>步骤进行处理，主干逻辑方法控制在</a:t>
            </a:r>
            <a:r>
              <a:rPr lang="en-US" altLang="zh-CN" sz="1200" dirty="0"/>
              <a:t>7</a:t>
            </a:r>
            <a:r>
              <a:rPr lang="zh-CN" altLang="en-US" sz="1200" dirty="0"/>
              <a:t>个以内</a:t>
            </a:r>
          </a:p>
          <a:p>
            <a:pPr marL="0" indent="0">
              <a:buNone/>
            </a:pPr>
            <a:r>
              <a:rPr lang="zh-CN" altLang="en-US" sz="1200" dirty="0"/>
              <a:t>     将代码放进一个独立函数中，并让函数名称解释该函数的</a:t>
            </a:r>
            <a:r>
              <a:rPr lang="zh-CN" altLang="en-US" sz="1200" dirty="0" smtClean="0"/>
              <a:t>用途</a:t>
            </a: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/>
              <a:t>  </a:t>
            </a:r>
            <a:r>
              <a:rPr lang="en-US" altLang="zh-CN" sz="1200" b="1" dirty="0">
                <a:solidFill>
                  <a:srgbClr val="FFC000"/>
                </a:solidFill>
              </a:rPr>
              <a:t>2.Substitute Algorithm</a:t>
            </a:r>
            <a:r>
              <a:rPr lang="zh-CN" altLang="en-US" sz="1200" b="1" dirty="0">
                <a:solidFill>
                  <a:srgbClr val="FFC000"/>
                </a:solidFill>
              </a:rPr>
              <a:t>（替换你的算法）</a:t>
            </a:r>
          </a:p>
          <a:p>
            <a:pPr marL="0" indent="0">
              <a:buNone/>
            </a:pPr>
            <a:r>
              <a:rPr lang="zh-CN" altLang="en-US" sz="1200" dirty="0" smtClean="0"/>
              <a:t>    将</a:t>
            </a:r>
            <a:r>
              <a:rPr lang="zh-CN" altLang="en-US" sz="1200" dirty="0"/>
              <a:t>函数本体替换为另一个更清晰、简化的算法 ，如多值</a:t>
            </a:r>
            <a:r>
              <a:rPr lang="zh-CN" altLang="en-US" sz="1200" dirty="0" smtClean="0"/>
              <a:t>匹配 </a:t>
            </a:r>
            <a:r>
              <a:rPr lang="zh-CN" altLang="en-US" sz="1200" dirty="0"/>
              <a:t>      </a:t>
            </a: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candidates.contains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 smtClean="0"/>
              <a:t>二、</a:t>
            </a:r>
            <a:r>
              <a:rPr lang="en-US" altLang="zh-CN" sz="1200" dirty="0" smtClean="0"/>
              <a:t>Simplifying </a:t>
            </a:r>
            <a:r>
              <a:rPr lang="en-US" altLang="zh-CN" sz="1200" dirty="0"/>
              <a:t>Conditional Expressions</a:t>
            </a:r>
            <a:r>
              <a:rPr lang="zh-CN" altLang="en-US" sz="1200" dirty="0"/>
              <a:t>（简化条件表达式）</a:t>
            </a:r>
          </a:p>
          <a:p>
            <a:pPr marL="0" indent="0">
              <a:buNone/>
            </a:pPr>
            <a:r>
              <a:rPr lang="zh-CN" altLang="en-US" sz="1200" dirty="0"/>
              <a:t>  </a:t>
            </a:r>
            <a:r>
              <a:rPr lang="en-US" altLang="zh-CN" sz="1200" b="1" dirty="0">
                <a:solidFill>
                  <a:srgbClr val="FFC000"/>
                </a:solidFill>
              </a:rPr>
              <a:t>3.Decompose Conditional</a:t>
            </a:r>
            <a:r>
              <a:rPr lang="zh-CN" altLang="en-US" sz="1200" b="1" dirty="0">
                <a:solidFill>
                  <a:srgbClr val="FFC000"/>
                </a:solidFill>
              </a:rPr>
              <a:t>（分解条件式）</a:t>
            </a:r>
          </a:p>
          <a:p>
            <a:pPr marL="0" indent="0">
              <a:buNone/>
            </a:pPr>
            <a:r>
              <a:rPr lang="zh-CN" altLang="en-US" sz="1200" dirty="0"/>
              <a:t>     </a:t>
            </a:r>
            <a:r>
              <a:rPr lang="zh-CN" altLang="en-US" sz="1200" b="1" dirty="0"/>
              <a:t>从</a:t>
            </a:r>
            <a:r>
              <a:rPr lang="en-US" altLang="zh-CN" sz="1200" b="1" dirty="0"/>
              <a:t>if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then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else</a:t>
            </a:r>
            <a:r>
              <a:rPr lang="zh-CN" altLang="en-US" sz="1200" b="1" dirty="0"/>
              <a:t>三个段落中分别提炼出独立函数</a:t>
            </a: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/>
              <a:t>  </a:t>
            </a:r>
            <a:r>
              <a:rPr lang="en-US" altLang="zh-CN" sz="1200" b="1" dirty="0">
                <a:solidFill>
                  <a:srgbClr val="FFC000"/>
                </a:solidFill>
              </a:rPr>
              <a:t>4.Consolidate Conditional Expression</a:t>
            </a:r>
            <a:r>
              <a:rPr lang="zh-CN" altLang="en-US" sz="1200" b="1" dirty="0">
                <a:solidFill>
                  <a:srgbClr val="FFC000"/>
                </a:solidFill>
              </a:rPr>
              <a:t>（合并条件式）</a:t>
            </a:r>
          </a:p>
          <a:p>
            <a:pPr marL="0" indent="0">
              <a:buNone/>
            </a:pPr>
            <a:r>
              <a:rPr lang="zh-CN" altLang="en-US" sz="1200" dirty="0"/>
              <a:t>     将多个条件合并 为 </a:t>
            </a:r>
            <a:r>
              <a:rPr lang="en-US" altLang="zh-CN" sz="1200" dirty="0"/>
              <a:t>c1||c2&amp;&amp;c3,</a:t>
            </a:r>
            <a:r>
              <a:rPr lang="zh-CN" altLang="en-US" sz="1200" dirty="0"/>
              <a:t>并提炼为一个函数</a:t>
            </a:r>
          </a:p>
          <a:p>
            <a:pPr marL="0" indent="0">
              <a:buNone/>
            </a:pPr>
            <a:r>
              <a:rPr lang="zh-CN" altLang="en-US" sz="1200" dirty="0"/>
              <a:t>  </a:t>
            </a:r>
            <a:r>
              <a:rPr lang="en-US" altLang="zh-CN" sz="1200" b="1" dirty="0">
                <a:solidFill>
                  <a:srgbClr val="FFC000"/>
                </a:solidFill>
              </a:rPr>
              <a:t>5.Consolidate Duplicate Conditional Fragments</a:t>
            </a:r>
            <a:r>
              <a:rPr lang="zh-CN" altLang="en-US" sz="1200" b="1" dirty="0">
                <a:solidFill>
                  <a:srgbClr val="FFC000"/>
                </a:solidFill>
              </a:rPr>
              <a:t>（合并重复的条件片断）</a:t>
            </a:r>
          </a:p>
          <a:p>
            <a:pPr marL="0" indent="0">
              <a:buNone/>
            </a:pPr>
            <a:r>
              <a:rPr lang="zh-CN" altLang="en-US" sz="1200" dirty="0"/>
              <a:t>     多个条件都执行的代码，</a:t>
            </a:r>
            <a:r>
              <a:rPr lang="zh-CN" altLang="en-US" sz="1200" b="1" dirty="0"/>
              <a:t>将重复代码搬移到条件式之外</a:t>
            </a: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/>
              <a:t>  </a:t>
            </a:r>
            <a:r>
              <a:rPr lang="en-US" altLang="zh-CN" sz="1200" b="1" dirty="0">
                <a:solidFill>
                  <a:srgbClr val="FFC000"/>
                </a:solidFill>
              </a:rPr>
              <a:t>6.Remove Control Flag</a:t>
            </a:r>
            <a:r>
              <a:rPr lang="zh-CN" altLang="en-US" sz="1200" b="1" dirty="0">
                <a:solidFill>
                  <a:srgbClr val="FFC000"/>
                </a:solidFill>
              </a:rPr>
              <a:t>（移除控制标记）</a:t>
            </a:r>
          </a:p>
          <a:p>
            <a:pPr marL="0" indent="0">
              <a:buNone/>
            </a:pPr>
            <a:r>
              <a:rPr lang="zh-CN" altLang="en-US" sz="1200" dirty="0"/>
              <a:t>     </a:t>
            </a:r>
            <a:r>
              <a:rPr lang="zh-CN" altLang="en-US" sz="1200" b="1" dirty="0"/>
              <a:t>以</a:t>
            </a:r>
            <a:r>
              <a:rPr lang="en-US" altLang="zh-CN" sz="1200" b="1" dirty="0"/>
              <a:t>break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return</a:t>
            </a:r>
            <a:r>
              <a:rPr lang="zh-CN" altLang="en-US" sz="1200" b="1" dirty="0"/>
              <a:t>取代控制标记</a:t>
            </a: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/>
              <a:t/>
            </a:r>
            <a:br>
              <a:rPr lang="zh-CN" altLang="en-US" sz="1200" dirty="0"/>
            </a:b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400164" y="4153643"/>
            <a:ext cx="44650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四</a:t>
            </a:r>
            <a:r>
              <a:rPr lang="zh-CN" altLang="en-US" sz="1400" dirty="0">
                <a:solidFill>
                  <a:schemeClr val="bg1"/>
                </a:solidFill>
              </a:rPr>
              <a:t>、针对面向对象编程：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  </a:t>
            </a:r>
            <a:r>
              <a:rPr lang="en-US" altLang="zh-CN" sz="1400" b="1" dirty="0">
                <a:solidFill>
                  <a:srgbClr val="FFC000"/>
                </a:solidFill>
              </a:rPr>
              <a:t>10.Replace Conditional with Polymorphism</a:t>
            </a:r>
            <a:r>
              <a:rPr lang="zh-CN" altLang="en-US" sz="1400" b="1" dirty="0">
                <a:solidFill>
                  <a:srgbClr val="FFC000"/>
                </a:solidFill>
              </a:rPr>
              <a:t>（以多态取代条件式）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     </a:t>
            </a:r>
            <a:r>
              <a:rPr lang="zh-CN" altLang="en-US" sz="1400" b="1" dirty="0">
                <a:solidFill>
                  <a:schemeClr val="bg1"/>
                </a:solidFill>
              </a:rPr>
              <a:t>将整个条件式的每个分支放进一个子类的重载方法中，然后将原始函数声明为抽象方法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     面向接口编程，一个接口多种实现；利用</a:t>
            </a:r>
            <a:r>
              <a:rPr lang="en-US" altLang="zh-CN" sz="1400" dirty="0">
                <a:solidFill>
                  <a:schemeClr val="bg1"/>
                </a:solidFill>
              </a:rPr>
              <a:t>state</a:t>
            </a:r>
            <a:r>
              <a:rPr lang="zh-CN" altLang="en-US" sz="1400" dirty="0">
                <a:solidFill>
                  <a:schemeClr val="bg1"/>
                </a:solidFill>
              </a:rPr>
              <a:t>模式减少分支</a:t>
            </a:r>
          </a:p>
        </p:txBody>
      </p:sp>
      <p:sp>
        <p:nvSpPr>
          <p:cNvPr id="6" name="矩形 5"/>
          <p:cNvSpPr/>
          <p:nvPr/>
        </p:nvSpPr>
        <p:spPr>
          <a:xfrm>
            <a:off x="4677172" y="769268"/>
            <a:ext cx="446505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chemeClr val="bg1"/>
                </a:solidFill>
              </a:rPr>
              <a:t>三、</a:t>
            </a:r>
            <a:r>
              <a:rPr lang="en-US" altLang="zh-CN" sz="1300" dirty="0">
                <a:solidFill>
                  <a:schemeClr val="bg1"/>
                </a:solidFill>
              </a:rPr>
              <a:t>Making Method Calls Simpler</a:t>
            </a:r>
            <a:r>
              <a:rPr lang="zh-CN" altLang="en-US" sz="1300" dirty="0">
                <a:solidFill>
                  <a:schemeClr val="bg1"/>
                </a:solidFill>
              </a:rPr>
              <a:t>（简化函数调用）</a:t>
            </a:r>
          </a:p>
          <a:p>
            <a:r>
              <a:rPr lang="zh-CN" altLang="en-US" sz="1300" dirty="0">
                <a:solidFill>
                  <a:schemeClr val="bg1"/>
                </a:solidFill>
              </a:rPr>
              <a:t>  </a:t>
            </a:r>
            <a:r>
              <a:rPr lang="en-US" altLang="zh-CN" sz="1300" b="1" dirty="0">
                <a:solidFill>
                  <a:srgbClr val="FFC000"/>
                </a:solidFill>
              </a:rPr>
              <a:t>7.Separate Query from Modifier</a:t>
            </a:r>
            <a:r>
              <a:rPr lang="zh-CN" altLang="en-US" sz="1300" b="1" dirty="0">
                <a:solidFill>
                  <a:srgbClr val="FFC000"/>
                </a:solidFill>
              </a:rPr>
              <a:t>（将查询函数和修改函数分离）</a:t>
            </a:r>
          </a:p>
          <a:p>
            <a:r>
              <a:rPr lang="zh-CN" altLang="en-US" sz="1300" dirty="0">
                <a:solidFill>
                  <a:schemeClr val="bg1"/>
                </a:solidFill>
              </a:rPr>
              <a:t>     单一职责原则，</a:t>
            </a:r>
            <a:r>
              <a:rPr lang="zh-CN" altLang="en-US" sz="1300" b="1" dirty="0">
                <a:solidFill>
                  <a:schemeClr val="bg1"/>
                </a:solidFill>
              </a:rPr>
              <a:t>建立两个不同的函数，其中一个负责查询，另一个负责修改</a:t>
            </a:r>
            <a:endParaRPr lang="zh-CN" altLang="en-US" sz="1300" dirty="0">
              <a:solidFill>
                <a:schemeClr val="bg1"/>
              </a:solidFill>
            </a:endParaRPr>
          </a:p>
          <a:p>
            <a:r>
              <a:rPr lang="zh-CN" altLang="en-US" sz="1300" b="1" dirty="0">
                <a:solidFill>
                  <a:srgbClr val="FFC000"/>
                </a:solidFill>
              </a:rPr>
              <a:t>  </a:t>
            </a:r>
            <a:r>
              <a:rPr lang="en-US" altLang="zh-CN" sz="1300" b="1" dirty="0">
                <a:solidFill>
                  <a:srgbClr val="FFC000"/>
                </a:solidFill>
              </a:rPr>
              <a:t>8.Parameterize Method</a:t>
            </a:r>
            <a:r>
              <a:rPr lang="zh-CN" altLang="en-US" sz="1300" b="1" dirty="0">
                <a:solidFill>
                  <a:srgbClr val="FFC000"/>
                </a:solidFill>
              </a:rPr>
              <a:t>（令函数携带参数）</a:t>
            </a:r>
          </a:p>
          <a:p>
            <a:r>
              <a:rPr lang="zh-CN" altLang="en-US" sz="1300" dirty="0">
                <a:solidFill>
                  <a:schemeClr val="bg1"/>
                </a:solidFill>
              </a:rPr>
              <a:t>      通用函数，</a:t>
            </a:r>
            <a:r>
              <a:rPr lang="zh-CN" altLang="en-US" sz="1300" b="1" dirty="0">
                <a:solidFill>
                  <a:schemeClr val="bg1"/>
                </a:solidFill>
              </a:rPr>
              <a:t>建立单一函数，以参数表达那些不同的值</a:t>
            </a:r>
            <a:endParaRPr lang="zh-CN" altLang="en-US" sz="1300" dirty="0">
              <a:solidFill>
                <a:schemeClr val="bg1"/>
              </a:solidFill>
            </a:endParaRPr>
          </a:p>
          <a:p>
            <a:r>
              <a:rPr lang="zh-CN" altLang="en-US" sz="1300" dirty="0">
                <a:solidFill>
                  <a:schemeClr val="bg1"/>
                </a:solidFill>
              </a:rPr>
              <a:t>  </a:t>
            </a:r>
            <a:r>
              <a:rPr lang="zh-CN" altLang="en-US" sz="1300" b="1" dirty="0">
                <a:solidFill>
                  <a:srgbClr val="FFC000"/>
                </a:solidFill>
              </a:rPr>
              <a:t> </a:t>
            </a:r>
            <a:r>
              <a:rPr lang="en-US" altLang="zh-CN" sz="1300" b="1" dirty="0">
                <a:solidFill>
                  <a:srgbClr val="FFC000"/>
                </a:solidFill>
              </a:rPr>
              <a:t>9.Replace Parameter with Explicit Methods</a:t>
            </a:r>
            <a:r>
              <a:rPr lang="zh-CN" altLang="en-US" sz="1300" b="1" dirty="0">
                <a:solidFill>
                  <a:srgbClr val="FFC000"/>
                </a:solidFill>
              </a:rPr>
              <a:t>（以明确函数取代参数）</a:t>
            </a:r>
          </a:p>
          <a:p>
            <a:r>
              <a:rPr lang="zh-CN" altLang="en-US" sz="1300" dirty="0">
                <a:solidFill>
                  <a:schemeClr val="bg1"/>
                </a:solidFill>
              </a:rPr>
              <a:t>   多个</a:t>
            </a:r>
            <a:r>
              <a:rPr lang="en-US" altLang="zh-CN" sz="1300" dirty="0">
                <a:solidFill>
                  <a:schemeClr val="bg1"/>
                </a:solidFill>
              </a:rPr>
              <a:t>if</a:t>
            </a:r>
            <a:r>
              <a:rPr lang="zh-CN" altLang="en-US" sz="1300" dirty="0">
                <a:solidFill>
                  <a:schemeClr val="bg1"/>
                </a:solidFill>
              </a:rPr>
              <a:t>对应对个函数；  </a:t>
            </a:r>
            <a:r>
              <a:rPr lang="zh-CN" altLang="en-US" sz="1300" b="1" dirty="0">
                <a:solidFill>
                  <a:schemeClr val="bg1"/>
                </a:solidFill>
              </a:rPr>
              <a:t>针对该参数的每一个可能值，建立一个独立函数</a:t>
            </a:r>
            <a:endParaRPr lang="zh-CN" altLang="en-US" sz="1300" dirty="0">
              <a:solidFill>
                <a:schemeClr val="bg1"/>
              </a:solidFill>
            </a:endParaRPr>
          </a:p>
          <a:p>
            <a:r>
              <a:rPr lang="zh-CN" altLang="en-US" sz="1300" dirty="0">
                <a:solidFill>
                  <a:schemeClr val="bg1"/>
                </a:solidFill>
              </a:rPr>
              <a:t>  </a:t>
            </a:r>
            <a:r>
              <a:rPr lang="en-US" altLang="zh-CN" sz="1300" i="1" dirty="0">
                <a:solidFill>
                  <a:schemeClr val="bg1"/>
                </a:solidFill>
              </a:rPr>
              <a:t>--- Refactoring: Improving the Design of Existing Code</a:t>
            </a:r>
            <a:endParaRPr lang="en-US" altLang="zh-CN" sz="1300" dirty="0">
              <a:solidFill>
                <a:schemeClr val="bg1"/>
              </a:solidFill>
            </a:endParaRPr>
          </a:p>
          <a:p>
            <a:endParaRPr lang="zh-CN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重构案例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059832" y="3577580"/>
            <a:ext cx="64801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784225" eaLnBrk="0" hangingPunct="0">
              <a:lnSpc>
                <a:spcPct val="100000"/>
              </a:lnSpc>
            </a:pPr>
            <a:r>
              <a:rPr lang="zh-CN" altLang="en-US" sz="3200" dirty="0">
                <a:solidFill>
                  <a:schemeClr val="bg1"/>
                </a:solidFill>
                <a:ea typeface="黑体" pitchFamily="2" charset="-122"/>
              </a:rPr>
              <a:t>控制圈复杂度的</a:t>
            </a:r>
            <a:r>
              <a:rPr lang="en-US" altLang="zh-CN" sz="3200" dirty="0">
                <a:solidFill>
                  <a:schemeClr val="bg1"/>
                </a:solidFill>
                <a:ea typeface="黑体" pitchFamily="2" charset="-122"/>
              </a:rPr>
              <a:t>9</a:t>
            </a:r>
            <a:r>
              <a:rPr lang="zh-CN" altLang="en-US" sz="3200" dirty="0">
                <a:solidFill>
                  <a:schemeClr val="bg1"/>
                </a:solidFill>
                <a:ea typeface="黑体" pitchFamily="2" charset="-122"/>
              </a:rPr>
              <a:t>种重构技术</a:t>
            </a:r>
          </a:p>
          <a:p>
            <a:pPr algn="l" defTabSz="784225" eaLnBrk="0" hangingPunct="0">
              <a:lnSpc>
                <a:spcPct val="100000"/>
              </a:lnSpc>
            </a:pPr>
            <a:endParaRPr lang="zh-CN" altLang="en-US" sz="3200" dirty="0">
              <a:solidFill>
                <a:schemeClr val="bg1"/>
              </a:solidFill>
              <a:ea typeface="黑体" pitchFamily="2" charset="-122"/>
            </a:endParaRPr>
          </a:p>
          <a:p>
            <a:pPr algn="r" defTabSz="784225" eaLnBrk="0" hangingPunct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----Refactoring: Improving the Design of Existing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概念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计算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检查工具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r>
              <a:rPr lang="zh-CN" altLang="en-US" b="1" dirty="0">
                <a:solidFill>
                  <a:srgbClr val="FFC000"/>
                </a:solidFill>
              </a:rPr>
              <a:t>不</a:t>
            </a:r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重构</a:t>
            </a:r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多处</a:t>
            </a:r>
            <a:r>
              <a:rPr lang="en-US" altLang="zh-CN" dirty="0"/>
              <a:t>String</a:t>
            </a:r>
            <a:r>
              <a:rPr lang="zh-CN" altLang="en-US" dirty="0"/>
              <a:t>类型非空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if (</a:t>
            </a:r>
            <a:r>
              <a:rPr lang="en-US" altLang="zh-CN" sz="1100" dirty="0" err="1"/>
              <a:t>StringUtil.isEmpty</a:t>
            </a:r>
            <a:r>
              <a:rPr lang="en-US" altLang="zh-CN" sz="1100" dirty="0"/>
              <a:t>(username))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("username can not be null");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if (</a:t>
            </a:r>
            <a:r>
              <a:rPr lang="en-US" altLang="zh-CN" sz="1100" dirty="0" err="1"/>
              <a:t>StringUtil.isEmpty</a:t>
            </a:r>
            <a:r>
              <a:rPr lang="en-US" altLang="zh-CN" sz="1100" dirty="0"/>
              <a:t>(password))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("password can not be null");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if (</a:t>
            </a:r>
            <a:r>
              <a:rPr lang="en-US" altLang="zh-CN" sz="1100" dirty="0" err="1"/>
              <a:t>udto</a:t>
            </a:r>
            <a:r>
              <a:rPr lang="en-US" altLang="zh-CN" sz="1100" dirty="0"/>
              <a:t> == null)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ICRUploadDTO</a:t>
            </a:r>
            <a:r>
              <a:rPr lang="en-US" altLang="zh-CN" sz="1100" dirty="0"/>
              <a:t> can not be null");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27041" y="1444626"/>
            <a:ext cx="3822470" cy="3660321"/>
          </a:xfrm>
          <a:prstGeom prst="rect">
            <a:avLst/>
          </a:prstGeo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将原来的地方替换为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 err="1"/>
              <a:t>checkStringParamEmpty</a:t>
            </a:r>
            <a:r>
              <a:rPr lang="en-US" altLang="zh-CN" sz="1100" i="1" dirty="0"/>
              <a:t>(username, "username");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 err="1"/>
              <a:t>checkStringParamEmpty</a:t>
            </a:r>
            <a:r>
              <a:rPr lang="en-US" altLang="zh-CN" sz="1100" i="1" dirty="0"/>
              <a:t>(password, "password");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 err="1"/>
              <a:t>checkStringParamEmpty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udto.getUrlPath</a:t>
            </a:r>
            <a:r>
              <a:rPr lang="en-US" altLang="zh-CN" sz="1100" i="1" dirty="0"/>
              <a:t>(), "</a:t>
            </a:r>
            <a:r>
              <a:rPr lang="en-US" altLang="zh-CN" sz="1100" i="1" dirty="0" err="1"/>
              <a:t>urlPath</a:t>
            </a:r>
            <a:r>
              <a:rPr lang="en-US" altLang="zh-CN" sz="1100" i="1" dirty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新增一个方法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private void </a:t>
            </a:r>
            <a:r>
              <a:rPr lang="en-US" altLang="zh-CN" sz="1100" i="1" dirty="0" err="1"/>
              <a:t>checkStringParamEmpty</a:t>
            </a:r>
            <a:r>
              <a:rPr lang="en-US" altLang="zh-CN" sz="1100" i="1" dirty="0"/>
              <a:t>(String value, String name) throws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if (</a:t>
            </a:r>
            <a:r>
              <a:rPr lang="en-US" altLang="zh-CN" sz="1100" i="1" dirty="0" err="1"/>
              <a:t>StringUtil.isEmpty</a:t>
            </a:r>
            <a:r>
              <a:rPr lang="en-US" altLang="zh-CN" sz="1100" i="1" dirty="0"/>
              <a:t>(value))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    throw new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(name + " can not be null");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}</a:t>
            </a:r>
            <a:endParaRPr lang="en-US" altLang="zh-CN" sz="11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</a:t>
            </a:r>
            <a:r>
              <a:rPr lang="en-US" altLang="zh-CN" dirty="0"/>
              <a:t>String</a:t>
            </a:r>
            <a:r>
              <a:rPr lang="zh-CN" altLang="en-US" dirty="0"/>
              <a:t>值判断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if (!</a:t>
            </a:r>
            <a:r>
              <a:rPr lang="en-US" altLang="zh-CN" sz="1100" dirty="0" err="1"/>
              <a:t>udto.getPriority</a:t>
            </a:r>
            <a:r>
              <a:rPr lang="en-US" altLang="zh-CN" sz="1100" dirty="0"/>
              <a:t>().equals("0") &amp;&amp; !</a:t>
            </a:r>
            <a:r>
              <a:rPr lang="en-US" altLang="zh-CN" sz="1100" dirty="0" err="1"/>
              <a:t>udto.getPriority</a:t>
            </a:r>
            <a:r>
              <a:rPr lang="en-US" altLang="zh-CN" sz="1100" dirty="0"/>
              <a:t>().equals("1")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&amp;&amp; !</a:t>
            </a:r>
            <a:r>
              <a:rPr lang="en-US" altLang="zh-CN" sz="1100" dirty="0" err="1"/>
              <a:t>udto.getPriority</a:t>
            </a:r>
            <a:r>
              <a:rPr lang="en-US" altLang="zh-CN" sz="1100" dirty="0"/>
              <a:t>().equals("2") &amp;&amp; !</a:t>
            </a:r>
            <a:r>
              <a:rPr lang="en-US" altLang="zh-CN" sz="1100" dirty="0" err="1"/>
              <a:t>udto.getPriority</a:t>
            </a:r>
            <a:r>
              <a:rPr lang="en-US" altLang="zh-CN" sz="1100" dirty="0"/>
              <a:t>().equals("3"))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("priority must be 0/1/2/3");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27041" y="1444626"/>
            <a:ext cx="3822470" cy="3660321"/>
          </a:xfrm>
          <a:prstGeom prst="rect">
            <a:avLst/>
          </a:prstGeo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将原来代码替换为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 err="1"/>
              <a:t>checkValueWithinList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udto.getPriority</a:t>
            </a:r>
            <a:r>
              <a:rPr lang="en-US" altLang="zh-CN" sz="1100" i="1" dirty="0"/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新增一个方法：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private void </a:t>
            </a:r>
            <a:r>
              <a:rPr lang="en-US" altLang="zh-CN" sz="1100" i="1" dirty="0" err="1"/>
              <a:t>checkValueWithinList</a:t>
            </a:r>
            <a:r>
              <a:rPr lang="en-US" altLang="zh-CN" sz="1100" i="1" dirty="0"/>
              <a:t>(String priority) throws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if (!</a:t>
            </a:r>
            <a:r>
              <a:rPr lang="en-US" altLang="zh-CN" sz="1100" i="1" dirty="0" err="1"/>
              <a:t>Arrays.asList</a:t>
            </a:r>
            <a:r>
              <a:rPr lang="en-US" altLang="zh-CN" sz="1100" i="1" dirty="0"/>
              <a:t>("0", "1", "2", "3").contains(priority))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    throw new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("priority must be 0/1/2/3");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}</a:t>
            </a:r>
            <a:endParaRPr lang="en-US" altLang="zh-CN" sz="11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catch</a:t>
            </a:r>
            <a:r>
              <a:rPr lang="zh-CN" altLang="en-US" dirty="0"/>
              <a:t>的内容相同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 err="1"/>
              <a:t>int</a:t>
            </a:r>
            <a:r>
              <a:rPr lang="en-US" altLang="zh-CN" sz="1100" dirty="0"/>
              <a:t> code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try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code = </a:t>
            </a:r>
            <a:r>
              <a:rPr lang="en-US" altLang="zh-CN" sz="1100" dirty="0" err="1"/>
              <a:t>httpClient.executeMethod</a:t>
            </a:r>
            <a:r>
              <a:rPr lang="en-US" altLang="zh-CN" sz="1100" dirty="0"/>
              <a:t>(post);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 catch (</a:t>
            </a:r>
            <a:r>
              <a:rPr lang="en-US" altLang="zh-CN" sz="1100" dirty="0" err="1"/>
              <a:t>HttpException</a:t>
            </a:r>
            <a:r>
              <a:rPr lang="en-US" altLang="zh-CN" sz="1100" dirty="0"/>
              <a:t> 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e.getMessage</a:t>
            </a:r>
            <a:r>
              <a:rPr lang="en-US" altLang="zh-CN" sz="1100" dirty="0"/>
              <a:t>(), 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 catch (</a:t>
            </a:r>
            <a:r>
              <a:rPr lang="en-US" altLang="zh-CN" sz="1100" dirty="0" err="1"/>
              <a:t>IOException</a:t>
            </a:r>
            <a:r>
              <a:rPr lang="en-US" altLang="zh-CN" sz="1100" dirty="0"/>
              <a:t> 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e.getMessage</a:t>
            </a:r>
            <a:r>
              <a:rPr lang="en-US" altLang="zh-CN" sz="1100" dirty="0"/>
              <a:t>(), 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27041" y="1444626"/>
            <a:ext cx="3822470" cy="3660321"/>
          </a:xfrm>
          <a:prstGeom prst="rect">
            <a:avLst/>
          </a:prstGeo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将原来的地方替换为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 err="1"/>
              <a:t>int</a:t>
            </a:r>
            <a:r>
              <a:rPr lang="en-US" altLang="zh-CN" sz="1100" i="1" dirty="0"/>
              <a:t> code = </a:t>
            </a:r>
            <a:r>
              <a:rPr lang="en-US" altLang="zh-CN" sz="1100" i="1" dirty="0" err="1"/>
              <a:t>executeHttpClient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httpClient</a:t>
            </a:r>
            <a:r>
              <a:rPr lang="en-US" altLang="zh-CN" sz="1100" i="1" dirty="0"/>
              <a:t>, post);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新增一个方法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private </a:t>
            </a:r>
            <a:r>
              <a:rPr lang="en-US" altLang="zh-CN" sz="1100" i="1" dirty="0" err="1"/>
              <a:t>int</a:t>
            </a:r>
            <a:r>
              <a:rPr lang="en-US" altLang="zh-CN" sz="1100" i="1" dirty="0"/>
              <a:t> </a:t>
            </a:r>
            <a:r>
              <a:rPr lang="en-US" altLang="zh-CN" sz="1100" i="1" dirty="0" err="1"/>
              <a:t>executeHttpClient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HttpClient</a:t>
            </a:r>
            <a:r>
              <a:rPr lang="en-US" altLang="zh-CN" sz="1100" i="1" dirty="0"/>
              <a:t> </a:t>
            </a:r>
            <a:r>
              <a:rPr lang="en-US" altLang="zh-CN" sz="1100" i="1" dirty="0" err="1"/>
              <a:t>httpClient</a:t>
            </a:r>
            <a:r>
              <a:rPr lang="en-US" altLang="zh-CN" sz="1100" i="1" dirty="0"/>
              <a:t>, </a:t>
            </a:r>
            <a:r>
              <a:rPr lang="en-US" altLang="zh-CN" sz="1100" i="1" dirty="0" err="1"/>
              <a:t>PostMethod</a:t>
            </a:r>
            <a:r>
              <a:rPr lang="en-US" altLang="zh-CN" sz="1100" i="1" dirty="0"/>
              <a:t> post) throws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</a:t>
            </a:r>
            <a:r>
              <a:rPr lang="en-US" altLang="zh-CN" sz="1100" i="1" dirty="0" err="1"/>
              <a:t>int</a:t>
            </a:r>
            <a:r>
              <a:rPr lang="en-US" altLang="zh-CN" sz="1100" i="1" dirty="0"/>
              <a:t> code;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try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    code = </a:t>
            </a:r>
            <a:r>
              <a:rPr lang="en-US" altLang="zh-CN" sz="1100" i="1" dirty="0" err="1"/>
              <a:t>httpClient.executeMethod</a:t>
            </a:r>
            <a:r>
              <a:rPr lang="en-US" altLang="zh-CN" sz="1100" i="1" dirty="0"/>
              <a:t>(post);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} catch (Exception 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    throw new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e.getMessage</a:t>
            </a:r>
            <a:r>
              <a:rPr lang="en-US" altLang="zh-CN" sz="1100" i="1" dirty="0"/>
              <a:t>(), 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return code;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}</a:t>
            </a:r>
            <a:endParaRPr lang="en-US" altLang="zh-CN" sz="11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判断结果复杂化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if (code == 200)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try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if (</a:t>
            </a:r>
            <a:r>
              <a:rPr lang="en-US" altLang="zh-CN" sz="1100" dirty="0" err="1"/>
              <a:t>post.getResponseBodyAsString</a:t>
            </a:r>
            <a:r>
              <a:rPr lang="en-US" altLang="zh-CN" sz="1100" dirty="0"/>
              <a:t>().equals("ok"))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return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} catch (</a:t>
            </a:r>
            <a:r>
              <a:rPr lang="en-US" altLang="zh-CN" sz="1100" dirty="0" err="1"/>
              <a:t>IOException</a:t>
            </a:r>
            <a:r>
              <a:rPr lang="en-US" altLang="zh-CN" sz="1100" dirty="0"/>
              <a:t> 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e.getMessage</a:t>
            </a:r>
            <a:r>
              <a:rPr lang="en-US" altLang="zh-CN" sz="1100" dirty="0"/>
              <a:t>(), 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return false;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 else if (code == 500)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post.getResponseBodyAsString</a:t>
            </a:r>
            <a:r>
              <a:rPr lang="en-US" altLang="zh-CN" sz="1100" dirty="0"/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 else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throw new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(code + ":" + </a:t>
            </a:r>
            <a:r>
              <a:rPr lang="en-US" altLang="zh-CN" sz="1100" dirty="0" err="1"/>
              <a:t>post.getStatusText</a:t>
            </a:r>
            <a:r>
              <a:rPr lang="en-US" altLang="zh-CN" sz="1100" dirty="0"/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27041" y="1444626"/>
            <a:ext cx="3822470" cy="3660321"/>
          </a:xfrm>
          <a:prstGeom prst="rect">
            <a:avLst/>
          </a:prstGeo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 smtClean="0"/>
              <a:t>return </a:t>
            </a:r>
            <a:r>
              <a:rPr lang="en-US" altLang="zh-CN" sz="1100" i="1" dirty="0" err="1"/>
              <a:t>returnFinialResult</a:t>
            </a:r>
            <a:r>
              <a:rPr lang="en-US" altLang="zh-CN" sz="1100" i="1" dirty="0"/>
              <a:t>(post, code);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新增一个方法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private </a:t>
            </a:r>
            <a:r>
              <a:rPr lang="en-US" altLang="zh-CN" sz="1100" i="1" dirty="0" err="1"/>
              <a:t>boolean</a:t>
            </a:r>
            <a:r>
              <a:rPr lang="en-US" altLang="zh-CN" sz="1100" i="1" dirty="0"/>
              <a:t> </a:t>
            </a:r>
            <a:r>
              <a:rPr lang="en-US" altLang="zh-CN" sz="1100" i="1" dirty="0" err="1"/>
              <a:t>returnFinialResult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PostMethod</a:t>
            </a:r>
            <a:r>
              <a:rPr lang="en-US" altLang="zh-CN" sz="1100" i="1" dirty="0"/>
              <a:t> post, </a:t>
            </a:r>
            <a:r>
              <a:rPr lang="en-US" altLang="zh-CN" sz="1100" i="1" dirty="0" err="1"/>
              <a:t>int</a:t>
            </a:r>
            <a:r>
              <a:rPr lang="en-US" altLang="zh-CN" sz="1100" i="1" dirty="0"/>
              <a:t> code) throws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, </a:t>
            </a:r>
            <a:r>
              <a:rPr lang="en-US" altLang="zh-CN" sz="1100" i="1" dirty="0" err="1"/>
              <a:t>IOException</a:t>
            </a:r>
            <a:r>
              <a:rPr lang="en-US" altLang="zh-CN" sz="1100" i="1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if (code == 500) throw new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post.getResponseBodyAsString</a:t>
            </a:r>
            <a:r>
              <a:rPr lang="en-US" altLang="zh-CN" sz="1100" i="1" dirty="0"/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if (code != 200) throw new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(code + ":" + </a:t>
            </a:r>
            <a:r>
              <a:rPr lang="en-US" altLang="zh-CN" sz="1100" i="1" dirty="0" err="1"/>
              <a:t>post.getStatusText</a:t>
            </a:r>
            <a:r>
              <a:rPr lang="en-US" altLang="zh-CN" sz="1100" i="1" dirty="0"/>
              <a:t>());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100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try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    return </a:t>
            </a:r>
            <a:r>
              <a:rPr lang="en-US" altLang="zh-CN" sz="1100" i="1" dirty="0" err="1"/>
              <a:t>post.getResponseBodyAsString</a:t>
            </a:r>
            <a:r>
              <a:rPr lang="en-US" altLang="zh-CN" sz="1100" i="1" dirty="0"/>
              <a:t>().equals("ok");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} catch (</a:t>
            </a:r>
            <a:r>
              <a:rPr lang="en-US" altLang="zh-CN" sz="1100" i="1" dirty="0" err="1"/>
              <a:t>IOException</a:t>
            </a:r>
            <a:r>
              <a:rPr lang="en-US" altLang="zh-CN" sz="1100" i="1" dirty="0"/>
              <a:t> 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    throw new </a:t>
            </a:r>
            <a:r>
              <a:rPr lang="en-US" altLang="zh-CN" sz="1100" i="1" dirty="0" err="1"/>
              <a:t>ICRClientException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e.getMessage</a:t>
            </a:r>
            <a:r>
              <a:rPr lang="en-US" altLang="zh-CN" sz="1100" i="1" dirty="0"/>
              <a:t>(), 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}</a:t>
            </a:r>
            <a:endParaRPr lang="en-US" altLang="zh-CN" sz="11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0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本地变量始终不为</a:t>
            </a:r>
            <a:r>
              <a:rPr lang="en-US" altLang="zh-CN" dirty="0"/>
              <a:t>null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public </a:t>
            </a:r>
            <a:r>
              <a:rPr lang="en-US" altLang="zh-CN" sz="1100" dirty="0" err="1"/>
              <a:t>boolean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uploadToICR</a:t>
            </a:r>
            <a:r>
              <a:rPr lang="en-US" altLang="zh-CN" sz="1100" dirty="0"/>
              <a:t>(String username, String password, </a:t>
            </a:r>
            <a:r>
              <a:rPr lang="en-US" altLang="zh-CN" sz="1100" dirty="0" err="1"/>
              <a:t>ICRUploadDTO</a:t>
            </a:r>
            <a:r>
              <a:rPr lang="en-US" altLang="zh-CN" sz="1100" dirty="0"/>
              <a:t> </a:t>
            </a:r>
            <a:r>
              <a:rPr lang="en-US" altLang="zh-CN" sz="1100" dirty="0" err="1"/>
              <a:t>udto</a:t>
            </a:r>
            <a:r>
              <a:rPr lang="en-US" altLang="zh-CN" sz="1100" dirty="0"/>
              <a:t>) throws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=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PostMethod</a:t>
            </a:r>
            <a:r>
              <a:rPr lang="en-US" altLang="zh-CN" sz="1100" dirty="0"/>
              <a:t> post =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//some code here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} finally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if (post != null)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post.releaseConnection</a:t>
            </a:r>
            <a:r>
              <a:rPr lang="en-US" altLang="zh-CN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if (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!= null) </a:t>
            </a:r>
            <a:r>
              <a:rPr lang="en-US" altLang="zh-CN" sz="1100" dirty="0" smtClean="0"/>
              <a:t>{          </a:t>
            </a:r>
            <a:r>
              <a:rPr lang="en-US" altLang="zh-CN" sz="1100" dirty="0" err="1"/>
              <a:t>httpClient.getHttpConnectionManager</a:t>
            </a:r>
            <a:r>
              <a:rPr lang="en-US" altLang="zh-CN" sz="1100" dirty="0"/>
              <a:t>().</a:t>
            </a:r>
            <a:r>
              <a:rPr lang="en-US" altLang="zh-CN" sz="1100" dirty="0" err="1"/>
              <a:t>closeIdleConnections</a:t>
            </a:r>
            <a:r>
              <a:rPr lang="en-US" altLang="zh-CN" sz="1100" dirty="0"/>
              <a:t>(0);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27041" y="1444626"/>
            <a:ext cx="3822470" cy="3660321"/>
          </a:xfrm>
          <a:prstGeom prst="rect">
            <a:avLst/>
          </a:prstGeo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public </a:t>
            </a:r>
            <a:r>
              <a:rPr lang="en-US" altLang="zh-CN" sz="1100" dirty="0" err="1"/>
              <a:t>boolean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uploadToICR</a:t>
            </a:r>
            <a:r>
              <a:rPr lang="en-US" altLang="zh-CN" sz="1100" dirty="0"/>
              <a:t>(String username, String password, </a:t>
            </a:r>
            <a:r>
              <a:rPr lang="en-US" altLang="zh-CN" sz="1100" dirty="0" err="1"/>
              <a:t>ICRUploadDTO</a:t>
            </a:r>
            <a:r>
              <a:rPr lang="en-US" altLang="zh-CN" sz="1100" dirty="0"/>
              <a:t> </a:t>
            </a:r>
            <a:r>
              <a:rPr lang="en-US" altLang="zh-CN" sz="1100" dirty="0" err="1"/>
              <a:t>udto</a:t>
            </a:r>
            <a:r>
              <a:rPr lang="en-US" altLang="zh-CN" sz="1100" dirty="0"/>
              <a:t>) throws </a:t>
            </a:r>
            <a:r>
              <a:rPr lang="en-US" altLang="zh-CN" sz="1100" dirty="0" err="1"/>
              <a:t>ICRClientException</a:t>
            </a:r>
            <a:r>
              <a:rPr lang="en-US" altLang="zh-CN" sz="11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PostMethod</a:t>
            </a:r>
            <a:r>
              <a:rPr lang="en-US" altLang="zh-CN" sz="1100" dirty="0"/>
              <a:t> post =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//some code here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} finally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if (post != null)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post.releaseConnection</a:t>
            </a:r>
            <a:r>
              <a:rPr lang="en-US" altLang="zh-CN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231" y="229055"/>
            <a:ext cx="8435279" cy="62366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IO</a:t>
            </a:r>
            <a:r>
              <a:rPr lang="zh-CN" altLang="en-US" dirty="0"/>
              <a:t>流的方法，为什么要自己实现？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44626"/>
            <a:ext cx="4057369" cy="3660321"/>
          </a:xfr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private byte[] </a:t>
            </a:r>
            <a:r>
              <a:rPr lang="en-US" altLang="zh-CN" sz="1100" dirty="0" err="1"/>
              <a:t>readData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InputStream</a:t>
            </a:r>
            <a:r>
              <a:rPr lang="en-US" altLang="zh-CN" sz="1100" dirty="0"/>
              <a:t> ins) throws </a:t>
            </a:r>
            <a:r>
              <a:rPr lang="en-US" altLang="zh-CN" sz="1100" dirty="0" err="1"/>
              <a:t>IOException</a:t>
            </a:r>
            <a:r>
              <a:rPr lang="en-US" altLang="zh-CN" sz="11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byte[] </a:t>
            </a:r>
            <a:r>
              <a:rPr lang="en-US" altLang="zh-CN" sz="1100" dirty="0" err="1"/>
              <a:t>buf</a:t>
            </a:r>
            <a:r>
              <a:rPr lang="en-US" altLang="zh-CN" sz="1100" dirty="0"/>
              <a:t> = new byte[2048];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count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len</a:t>
            </a:r>
            <a:r>
              <a:rPr lang="en-US" altLang="zh-CN" sz="1100" dirty="0"/>
              <a:t>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byte data[] = new byte[2048];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byte[] result =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try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while ((</a:t>
            </a:r>
            <a:r>
              <a:rPr lang="en-US" altLang="zh-CN" sz="1100" dirty="0" err="1"/>
              <a:t>len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ins.read</a:t>
            </a:r>
            <a:r>
              <a:rPr lang="en-US" altLang="zh-CN" sz="1100" dirty="0"/>
              <a:t>(data, 0, 2048)) != -1)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newcount</a:t>
            </a:r>
            <a:r>
              <a:rPr lang="en-US" altLang="zh-CN" sz="1100" dirty="0"/>
              <a:t> = count + </a:t>
            </a:r>
            <a:r>
              <a:rPr lang="en-US" altLang="zh-CN" sz="1100" dirty="0" err="1"/>
              <a:t>len</a:t>
            </a:r>
            <a:r>
              <a:rPr lang="en-US" altLang="zh-CN" sz="11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if (</a:t>
            </a:r>
            <a:r>
              <a:rPr lang="en-US" altLang="zh-CN" sz="1100" dirty="0" err="1"/>
              <a:t>newcount</a:t>
            </a:r>
            <a:r>
              <a:rPr lang="en-US" altLang="zh-CN" sz="1100" dirty="0"/>
              <a:t> &gt; </a:t>
            </a:r>
            <a:r>
              <a:rPr lang="en-US" altLang="zh-CN" sz="1100" dirty="0" err="1"/>
              <a:t>buf.length</a:t>
            </a:r>
            <a:r>
              <a:rPr lang="en-US" altLang="zh-CN" sz="1100" dirty="0"/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    byte </a:t>
            </a:r>
            <a:r>
              <a:rPr lang="en-US" altLang="zh-CN" sz="1100" dirty="0" err="1"/>
              <a:t>newbuf</a:t>
            </a:r>
            <a:r>
              <a:rPr lang="en-US" altLang="zh-CN" sz="1100" dirty="0"/>
              <a:t>[] = new byte[Math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            .max(</a:t>
            </a:r>
            <a:r>
              <a:rPr lang="en-US" altLang="zh-CN" sz="1100" dirty="0" err="1"/>
              <a:t>buf.length</a:t>
            </a:r>
            <a:r>
              <a:rPr lang="en-US" altLang="zh-CN" sz="1100" dirty="0"/>
              <a:t> &lt;&lt; 1, </a:t>
            </a:r>
            <a:r>
              <a:rPr lang="en-US" altLang="zh-CN" sz="1100" dirty="0" err="1"/>
              <a:t>newcount</a:t>
            </a:r>
            <a:r>
              <a:rPr lang="en-US" altLang="zh-CN" sz="1100" dirty="0"/>
              <a:t>)];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System.arraycopy</a:t>
            </a:r>
            <a:r>
              <a:rPr lang="en-US" altLang="zh-CN" sz="1100" dirty="0"/>
              <a:t>(</a:t>
            </a:r>
            <a:r>
              <a:rPr lang="en-US" altLang="zh-CN" sz="1100" dirty="0" err="1"/>
              <a:t>buf</a:t>
            </a:r>
            <a:r>
              <a:rPr lang="en-US" altLang="zh-CN" sz="1100" dirty="0"/>
              <a:t>, 0, </a:t>
            </a:r>
            <a:r>
              <a:rPr lang="en-US" altLang="zh-CN" sz="1100" dirty="0" err="1"/>
              <a:t>newbuf</a:t>
            </a:r>
            <a:r>
              <a:rPr lang="en-US" altLang="zh-CN" sz="1100" dirty="0"/>
              <a:t>, 0, count);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buf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newbuf</a:t>
            </a:r>
            <a:r>
              <a:rPr lang="en-US" altLang="zh-CN" sz="11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</a:t>
            </a:r>
            <a:r>
              <a:rPr lang="en-US" altLang="zh-CN" sz="1100" dirty="0" err="1"/>
              <a:t>System.arraycopy</a:t>
            </a:r>
            <a:r>
              <a:rPr lang="en-US" altLang="zh-CN" sz="1100" dirty="0"/>
              <a:t>(data, 0, </a:t>
            </a:r>
            <a:r>
              <a:rPr lang="en-US" altLang="zh-CN" sz="1100" dirty="0" err="1"/>
              <a:t>buf</a:t>
            </a:r>
            <a:r>
              <a:rPr lang="en-US" altLang="zh-CN" sz="1100" dirty="0"/>
              <a:t>, count, </a:t>
            </a:r>
            <a:r>
              <a:rPr lang="en-US" altLang="zh-CN" sz="1100" dirty="0" err="1"/>
              <a:t>len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    count = </a:t>
            </a:r>
            <a:r>
              <a:rPr lang="en-US" altLang="zh-CN" sz="1100" dirty="0" err="1"/>
              <a:t>newcount</a:t>
            </a:r>
            <a:r>
              <a:rPr lang="en-US" altLang="zh-CN" sz="11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result = new byte[count];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</a:t>
            </a:r>
            <a:r>
              <a:rPr lang="en-US" altLang="zh-CN" sz="1100" dirty="0" err="1"/>
              <a:t>System.arraycopy</a:t>
            </a:r>
            <a:r>
              <a:rPr lang="en-US" altLang="zh-CN" sz="1100" dirty="0"/>
              <a:t>(</a:t>
            </a:r>
            <a:r>
              <a:rPr lang="en-US" altLang="zh-CN" sz="1100" dirty="0" err="1"/>
              <a:t>buf</a:t>
            </a:r>
            <a:r>
              <a:rPr lang="en-US" altLang="zh-CN" sz="1100" dirty="0"/>
              <a:t>, 0, result, 0, count);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} finally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    </a:t>
            </a:r>
            <a:r>
              <a:rPr lang="en-US" altLang="zh-CN" sz="1100" dirty="0" err="1"/>
              <a:t>ins.close</a:t>
            </a:r>
            <a:r>
              <a:rPr lang="en-US" altLang="zh-CN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    return result;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/>
              <a:t>}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27041" y="1444626"/>
            <a:ext cx="3822470" cy="3660321"/>
          </a:xfrm>
          <a:prstGeom prst="rect">
            <a:avLst/>
          </a:prstGeom>
          <a:solidFill>
            <a:schemeClr val="accent1"/>
          </a:solidFill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100" i="1" dirty="0"/>
              <a:t>//</a:t>
            </a:r>
            <a:r>
              <a:rPr lang="zh-CN" altLang="en-US" sz="1100" i="1" dirty="0"/>
              <a:t>使用</a:t>
            </a:r>
            <a:r>
              <a:rPr lang="en-US" altLang="zh-CN" sz="1100" i="1" dirty="0"/>
              <a:t>apache </a:t>
            </a:r>
            <a:r>
              <a:rPr lang="en-US" altLang="zh-CN" sz="1100" i="1" dirty="0" err="1"/>
              <a:t>io</a:t>
            </a:r>
            <a:r>
              <a:rPr lang="en-US" altLang="zh-CN" sz="1100" i="1" dirty="0"/>
              <a:t> API</a:t>
            </a:r>
            <a:r>
              <a:rPr lang="zh-CN" altLang="en-US" sz="1100" i="1" dirty="0"/>
              <a:t>的实现：</a:t>
            </a:r>
            <a:r>
              <a:rPr lang="zh-CN" altLang="en-US" sz="1100" dirty="0"/>
              <a:t> </a:t>
            </a:r>
            <a:r>
              <a:rPr lang="en-US" altLang="zh-CN" sz="1100" dirty="0"/>
              <a:t>byte</a:t>
            </a:r>
            <a:r>
              <a:rPr lang="en-US" altLang="zh-CN" sz="1100" b="1" dirty="0"/>
              <a:t>[]</a:t>
            </a:r>
            <a:r>
              <a:rPr lang="en-US" altLang="zh-CN" sz="1100" dirty="0"/>
              <a:t> bytes </a:t>
            </a:r>
            <a:r>
              <a:rPr lang="en-US" altLang="zh-CN" sz="1100" b="1" dirty="0"/>
              <a:t>=</a:t>
            </a:r>
            <a:r>
              <a:rPr lang="en-US" altLang="zh-CN" sz="1100" dirty="0"/>
              <a:t> </a:t>
            </a:r>
            <a:r>
              <a:rPr lang="en-US" altLang="zh-CN" sz="1100" dirty="0" err="1"/>
              <a:t>IOUtils</a:t>
            </a:r>
            <a:r>
              <a:rPr lang="en-US" altLang="zh-CN" sz="1100" b="1" dirty="0" err="1"/>
              <a:t>.</a:t>
            </a:r>
            <a:r>
              <a:rPr lang="en-US" altLang="zh-CN" sz="1100" dirty="0" err="1"/>
              <a:t>toByteArray</a:t>
            </a:r>
            <a:r>
              <a:rPr lang="en-US" altLang="zh-CN" sz="1100" b="1" dirty="0"/>
              <a:t>(</a:t>
            </a:r>
            <a:r>
              <a:rPr lang="en-US" altLang="zh-CN" sz="1100" dirty="0" err="1"/>
              <a:t>inputStream</a:t>
            </a:r>
            <a:r>
              <a:rPr lang="en-US" altLang="zh-CN" sz="1100" b="1" dirty="0"/>
              <a:t>);</a:t>
            </a:r>
            <a:r>
              <a:rPr lang="en-US" altLang="zh-CN" sz="1100" dirty="0"/>
              <a:t> </a:t>
            </a:r>
            <a:r>
              <a:rPr lang="en-US" altLang="zh-CN" sz="1100" i="1" dirty="0"/>
              <a:t>//</a:t>
            </a:r>
            <a:r>
              <a:rPr lang="zh-CN" altLang="en-US" sz="1100" i="1" dirty="0"/>
              <a:t>使用</a:t>
            </a:r>
            <a:r>
              <a:rPr lang="en-US" altLang="zh-CN" sz="1100" i="1" dirty="0"/>
              <a:t>guava API</a:t>
            </a:r>
            <a:r>
              <a:rPr lang="zh-CN" altLang="en-US" sz="1100" i="1" dirty="0"/>
              <a:t>的实现：</a:t>
            </a:r>
            <a:r>
              <a:rPr lang="zh-CN" altLang="en-US" sz="1100" dirty="0"/>
              <a:t> </a:t>
            </a:r>
            <a:r>
              <a:rPr lang="en-US" altLang="zh-CN" sz="1100" dirty="0"/>
              <a:t>byte</a:t>
            </a:r>
            <a:r>
              <a:rPr lang="en-US" altLang="zh-CN" sz="1100" b="1" dirty="0"/>
              <a:t>[]</a:t>
            </a:r>
            <a:r>
              <a:rPr lang="en-US" altLang="zh-CN" sz="1100" dirty="0"/>
              <a:t> bytes1 </a:t>
            </a:r>
            <a:r>
              <a:rPr lang="en-US" altLang="zh-CN" sz="1100" b="1" dirty="0"/>
              <a:t>=</a:t>
            </a:r>
            <a:r>
              <a:rPr lang="en-US" altLang="zh-CN" sz="1100" dirty="0"/>
              <a:t> </a:t>
            </a:r>
            <a:r>
              <a:rPr lang="en-US" altLang="zh-CN" sz="1100" dirty="0" err="1"/>
              <a:t>ByteStreams</a:t>
            </a:r>
            <a:r>
              <a:rPr lang="en-US" altLang="zh-CN" sz="1100" b="1" dirty="0" err="1"/>
              <a:t>.</a:t>
            </a:r>
            <a:r>
              <a:rPr lang="en-US" altLang="zh-CN" sz="1100" dirty="0" err="1"/>
              <a:t>toByteArray</a:t>
            </a:r>
            <a:r>
              <a:rPr lang="en-US" altLang="zh-CN" sz="1100" b="1" dirty="0"/>
              <a:t>(</a:t>
            </a:r>
            <a:r>
              <a:rPr lang="en-US" altLang="zh-CN" sz="1100" dirty="0" err="1"/>
              <a:t>inputStream</a:t>
            </a:r>
            <a:r>
              <a:rPr lang="en-US" altLang="zh-CN" sz="1100" b="1" dirty="0"/>
              <a:t>);</a:t>
            </a:r>
            <a:endParaRPr lang="en-US" altLang="zh-CN" sz="11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33430" y="2227067"/>
            <a:ext cx="185367" cy="696174"/>
          </a:xfrm>
          <a:prstGeom prst="rightArrow">
            <a:avLst>
              <a:gd name="adj1" fmla="val 50000"/>
              <a:gd name="adj2" fmla="val 425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750" tIns="36375" rIns="72750" bIns="36375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9189"/>
            <a:ext cx="8065274" cy="288032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持续重构</a:t>
            </a:r>
            <a:endParaRPr lang="zh-CN" altLang="en-US" sz="1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560" y="193204"/>
            <a:ext cx="7262706" cy="587895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……</a:t>
            </a:r>
            <a:r>
              <a:rPr lang="zh-CN" altLang="en-US" b="1" dirty="0"/>
              <a:t>要尽早且要经常</a:t>
            </a:r>
            <a:r>
              <a:rPr lang="zh-CN" altLang="en-US" b="1" dirty="0" smtClean="0"/>
              <a:t>进行</a:t>
            </a:r>
            <a:endParaRPr lang="en-US" altLang="zh-CN" b="1" dirty="0" smtClean="0"/>
          </a:p>
          <a:p>
            <a:r>
              <a:rPr lang="zh-CN" altLang="en-US" i="1" dirty="0"/>
              <a:t>太多导入</a:t>
            </a:r>
            <a:r>
              <a:rPr lang="zh-CN" altLang="en-US" dirty="0"/>
              <a:t>表明一个类过多地依赖于其他的类。您会注意到，由于一个类与很多其他的类耦合得太紧密，修改这个类会导致必须对很多其他的类进行修改，这时就说明这个类存在这种代码味道了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6396836"/>
              </p:ext>
            </p:extLst>
          </p:nvPr>
        </p:nvGraphicFramePr>
        <p:xfrm>
          <a:off x="107504" y="625252"/>
          <a:ext cx="9036496" cy="4982246"/>
        </p:xfrm>
        <a:graphic>
          <a:graphicData uri="http://schemas.openxmlformats.org/drawingml/2006/table">
            <a:tbl>
              <a:tblPr/>
              <a:tblGrid>
                <a:gridCol w="2016224"/>
                <a:gridCol w="2376264"/>
                <a:gridCol w="4644008"/>
              </a:tblGrid>
              <a:tr h="26053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 dirty="0">
                          <a:effectLst/>
                          <a:latin typeface="arial"/>
                        </a:rPr>
                        <a:t>味道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 dirty="0">
                          <a:effectLst/>
                          <a:latin typeface="arial"/>
                        </a:rPr>
                        <a:t>工具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 dirty="0">
                          <a:effectLst/>
                          <a:latin typeface="arial"/>
                        </a:rPr>
                        <a:t>重构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577881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条件复杂度</a:t>
                      </a:r>
                      <a:endParaRPr lang="zh-CN" alt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CheckStyle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JavaNCSS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以及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PMD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Conditional with Polymorphism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Method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497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长方法（大类）</a:t>
                      </a:r>
                      <a:endParaRPr lang="zh-CN" alt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Method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Temp with Query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 Parameter Object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Preserve Whole Object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Method with Method Object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7881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重复代码</a:t>
                      </a:r>
                      <a:endParaRPr lang="zh-CN" alt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CheckStyle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PMD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Method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Method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Template Method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 Algorithm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52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太多导入</a:t>
                      </a:r>
                      <a:endParaRPr lang="zh-CN" alt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CheckStyle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Method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Class</a:t>
                      </a:r>
                      <a:endParaRPr lang="en-US" sz="1300" dirty="0">
                        <a:effectLst/>
                        <a:latin typeface="arial"/>
                      </a:endParaRP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53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  <a:latin typeface="arial"/>
                        </a:rPr>
                        <a:t>死代码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arial"/>
                        </a:rPr>
                        <a:t>PMD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rial"/>
                        </a:rPr>
                        <a:t>Remove Code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53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arial"/>
                        </a:rPr>
                        <a:t>临时字段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arial"/>
                        </a:rPr>
                        <a:t>PMD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arial"/>
                        </a:rPr>
                        <a:t>Inline Temp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27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arial"/>
                        </a:rPr>
                        <a:t>不一致 </a:t>
                      </a:r>
                      <a:r>
                        <a:rPr lang="en-US" altLang="zh-CN" sz="1300">
                          <a:effectLst/>
                          <a:latin typeface="arial"/>
                        </a:rPr>
                        <a:t>/ </a:t>
                      </a:r>
                      <a:r>
                        <a:rPr lang="zh-CN" altLang="en-US" sz="1300">
                          <a:effectLst/>
                          <a:latin typeface="arial"/>
                        </a:rPr>
                        <a:t>拘谨（</a:t>
                      </a:r>
                      <a:r>
                        <a:rPr lang="en-US" sz="1300">
                          <a:effectLst/>
                          <a:latin typeface="arial"/>
                        </a:rPr>
                        <a:t>uncommunicative）</a:t>
                      </a:r>
                      <a:r>
                        <a:rPr lang="zh-CN" altLang="en-US" sz="1300">
                          <a:effectLst/>
                          <a:latin typeface="arial"/>
                        </a:rPr>
                        <a:t>的名称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arial"/>
                        </a:rPr>
                        <a:t>CheckStyle、PMD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arial"/>
                        </a:rPr>
                        <a:t>Rename Method、Rename Field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37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  <a:latin typeface="arial"/>
                        </a:rPr>
                        <a:t>长参数列表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arial"/>
                        </a:rPr>
                        <a:t>PMD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rial"/>
                        </a:rPr>
                        <a:t>Replace Parameter with 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Method、Preserve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 Whole 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Object、Introduce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 Parameter Object</a:t>
                      </a:r>
                    </a:p>
                  </a:txBody>
                  <a:tcPr marL="28017" marR="28017" marT="44827" marB="448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dl.iteye.com/upload/attachment/273855/965bd6ee-2fd9-3494-8589-21361e14259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933450"/>
            <a:ext cx="4686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6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F&amp;Q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>
                <a:latin typeface="FrutigerNext LT Regular" pitchFamily="34" charset="0"/>
              </a:rPr>
              <a:t>Thank you</a:t>
            </a:r>
            <a:r>
              <a:rPr lang="zh-CN" altLang="en-US" dirty="0">
                <a:latin typeface="FrutigerNext LT Regular" pitchFamily="34" charset="0"/>
              </a:rPr>
              <a:t>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532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5252"/>
            <a:ext cx="8712968" cy="496855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100" dirty="0" smtClean="0"/>
              <a:t>下面</a:t>
            </a:r>
            <a:r>
              <a:rPr lang="zh-CN" altLang="en-US" sz="1100" dirty="0"/>
              <a:t>这个实例中，单元测试的覆盖率可以达到</a:t>
            </a:r>
            <a:r>
              <a:rPr lang="en-US" altLang="zh-CN" sz="1100" dirty="0"/>
              <a:t>100%</a:t>
            </a:r>
            <a:r>
              <a:rPr lang="zh-CN" altLang="en-US" sz="1100" dirty="0"/>
              <a:t>，但是很容易发现这其中已经漏掉了一个</a:t>
            </a:r>
            <a:r>
              <a:rPr lang="en-US" altLang="zh-CN" sz="1100" dirty="0"/>
              <a:t>NPE</a:t>
            </a:r>
            <a:r>
              <a:rPr lang="zh-CN" altLang="en-US" sz="1100" dirty="0"/>
              <a:t>的测试用例。</a:t>
            </a:r>
            <a:r>
              <a:rPr lang="en-US" altLang="zh-CN" sz="1100" dirty="0"/>
              <a:t>case1</a:t>
            </a:r>
            <a:r>
              <a:rPr lang="zh-CN" altLang="en-US" sz="1100" dirty="0"/>
              <a:t>方法的圈复杂度为</a:t>
            </a:r>
            <a:r>
              <a:rPr lang="en-US" altLang="zh-CN" sz="1100" dirty="0"/>
              <a:t>2</a:t>
            </a:r>
            <a:r>
              <a:rPr lang="zh-CN" altLang="en-US" sz="1100" dirty="0"/>
              <a:t>，因此至少需要</a:t>
            </a:r>
            <a:r>
              <a:rPr lang="en-US" altLang="zh-CN" sz="1100" dirty="0"/>
              <a:t>2</a:t>
            </a:r>
            <a:r>
              <a:rPr lang="zh-CN" altLang="en-US" sz="1100" dirty="0"/>
              <a:t>个用例才能完全覆盖到其所有的可能情况。</a:t>
            </a:r>
          </a:p>
          <a:p>
            <a:pPr>
              <a:lnSpc>
                <a:spcPct val="170000"/>
              </a:lnSpc>
            </a:pPr>
            <a:r>
              <a:rPr lang="en-US" altLang="zh-CN" sz="1100" dirty="0"/>
              <a:t>//</a:t>
            </a:r>
            <a:r>
              <a:rPr lang="zh-CN" altLang="en-US" sz="1100" dirty="0"/>
              <a:t>程序原代码，圈复杂度为 </a:t>
            </a:r>
            <a:r>
              <a:rPr lang="en-US" altLang="zh-CN" sz="1100" dirty="0"/>
              <a:t>2</a:t>
            </a:r>
            <a:br>
              <a:rPr lang="en-US" altLang="zh-CN" sz="1100" dirty="0"/>
            </a:br>
            <a:r>
              <a:rPr lang="en-US" altLang="zh-CN" sz="1100" dirty="0"/>
              <a:t>public String case1(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num</a:t>
            </a:r>
            <a:r>
              <a:rPr lang="en-US" altLang="zh-CN" sz="1100" dirty="0"/>
              <a:t>) {</a:t>
            </a:r>
            <a:br>
              <a:rPr lang="en-US" altLang="zh-CN" sz="1100" dirty="0"/>
            </a:br>
            <a:r>
              <a:rPr lang="en-US" altLang="zh-CN" sz="1100" dirty="0"/>
              <a:t>    String </a:t>
            </a:r>
            <a:r>
              <a:rPr lang="en-US" altLang="zh-CN" sz="1100" dirty="0" err="1"/>
              <a:t>string</a:t>
            </a:r>
            <a:r>
              <a:rPr lang="en-US" altLang="zh-CN" sz="1100" dirty="0"/>
              <a:t> = null;</a:t>
            </a:r>
            <a:br>
              <a:rPr lang="en-US" altLang="zh-CN" sz="1100" dirty="0"/>
            </a:br>
            <a:r>
              <a:rPr lang="en-US" altLang="zh-CN" sz="1100" dirty="0"/>
              <a:t>    if (</a:t>
            </a:r>
            <a:r>
              <a:rPr lang="en-US" altLang="zh-CN" sz="1100" dirty="0" err="1"/>
              <a:t>num</a:t>
            </a:r>
            <a:r>
              <a:rPr lang="en-US" altLang="zh-CN" sz="1100" dirty="0"/>
              <a:t> == 1) {</a:t>
            </a:r>
            <a:br>
              <a:rPr lang="en-US" altLang="zh-CN" sz="1100" dirty="0"/>
            </a:br>
            <a:r>
              <a:rPr lang="en-US" altLang="zh-CN" sz="1100" dirty="0"/>
              <a:t>        string = "String";</a:t>
            </a:r>
            <a:br>
              <a:rPr lang="en-US" altLang="zh-CN" sz="1100" dirty="0"/>
            </a:br>
            <a:r>
              <a:rPr lang="en-US" altLang="zh-CN" sz="1100" dirty="0"/>
              <a:t>    }</a:t>
            </a:r>
            <a:br>
              <a:rPr lang="en-US" altLang="zh-CN" sz="1100" dirty="0"/>
            </a:br>
            <a:r>
              <a:rPr lang="en-US" altLang="zh-CN" sz="1100" dirty="0"/>
              <a:t>    return </a:t>
            </a:r>
            <a:r>
              <a:rPr lang="en-US" altLang="zh-CN" sz="1100" dirty="0" err="1"/>
              <a:t>string.substring</a:t>
            </a:r>
            <a:r>
              <a:rPr lang="en-US" altLang="zh-CN" sz="1100" dirty="0"/>
              <a:t>(0);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</a:p>
          <a:p>
            <a:pPr>
              <a:lnSpc>
                <a:spcPct val="170000"/>
              </a:lnSpc>
            </a:pPr>
            <a:r>
              <a:rPr lang="en-US" altLang="zh-CN" sz="1100" dirty="0"/>
              <a:t>//</a:t>
            </a:r>
            <a:r>
              <a:rPr lang="zh-CN" altLang="en-US" sz="1100" dirty="0"/>
              <a:t>上面代码的单元测试代码</a:t>
            </a:r>
            <a:br>
              <a:rPr lang="zh-CN" altLang="en-US" sz="1100" dirty="0"/>
            </a:br>
            <a:r>
              <a:rPr lang="en-US" altLang="zh-CN" sz="1100" dirty="0"/>
              <a:t>public void testCase1(){</a:t>
            </a:r>
            <a:br>
              <a:rPr lang="en-US" altLang="zh-CN" sz="1100" dirty="0"/>
            </a:br>
            <a:r>
              <a:rPr lang="en-US" altLang="zh-CN" sz="1100" dirty="0"/>
              <a:t>    String test1 = case1(1);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 </a:t>
            </a:r>
            <a:br>
              <a:rPr lang="en-US" altLang="zh-CN" sz="1100" dirty="0"/>
            </a:br>
            <a:r>
              <a:rPr lang="zh-CN" altLang="en-US" sz="1100" dirty="0"/>
              <a:t>圈复杂度主要与分支语句（</a:t>
            </a:r>
            <a:r>
              <a:rPr lang="en-US" altLang="zh-CN" sz="1100" dirty="0"/>
              <a:t>if</a:t>
            </a:r>
            <a:r>
              <a:rPr lang="zh-CN" altLang="en-US" sz="1100" dirty="0"/>
              <a:t>、</a:t>
            </a:r>
            <a:r>
              <a:rPr lang="en-US" altLang="zh-CN" sz="1100" dirty="0"/>
              <a:t>else</a:t>
            </a:r>
            <a:r>
              <a:rPr lang="zh-CN" altLang="en-US" sz="1100" dirty="0"/>
              <a:t>、，</a:t>
            </a:r>
            <a:r>
              <a:rPr lang="en-US" altLang="zh-CN" sz="1100" dirty="0"/>
              <a:t>switch </a:t>
            </a:r>
            <a:r>
              <a:rPr lang="zh-CN" altLang="en-US" sz="1100" dirty="0"/>
              <a:t>等）的个数成正相关。当一段代码中含有较多的分支语句，其逻辑复杂程度就会增加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6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圈复杂度 计算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概念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计算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检查工具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r>
              <a:rPr lang="zh-CN" altLang="en-US" b="1" dirty="0">
                <a:solidFill>
                  <a:srgbClr val="FFC000"/>
                </a:solidFill>
              </a:rPr>
              <a:t>不</a:t>
            </a:r>
            <a:r>
              <a:rPr lang="zh-CN" altLang="en-US" b="1" dirty="0" smtClean="0">
                <a:solidFill>
                  <a:srgbClr val="FFC000"/>
                </a:solidFill>
              </a:rPr>
              <a:t>二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重构</a:t>
            </a:r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圈复杂度的计算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C000"/>
                </a:solidFill>
              </a:rPr>
              <a:t>圈复杂度</a:t>
            </a:r>
            <a:r>
              <a:rPr lang="en-US" altLang="zh-CN" b="1" dirty="0">
                <a:solidFill>
                  <a:srgbClr val="FFC000"/>
                </a:solidFill>
              </a:rPr>
              <a:t>(</a:t>
            </a:r>
            <a:r>
              <a:rPr lang="en-US" altLang="zh-CN" b="1" dirty="0" err="1">
                <a:solidFill>
                  <a:srgbClr val="FFC000"/>
                </a:solidFill>
              </a:rPr>
              <a:t>cyclomatic</a:t>
            </a:r>
            <a:r>
              <a:rPr lang="en-US" altLang="zh-CN" b="1" dirty="0">
                <a:solidFill>
                  <a:srgbClr val="FFC000"/>
                </a:solidFill>
              </a:rPr>
              <a:t> complexity): M = E − N + 2P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en-US" altLang="zh-CN" dirty="0"/>
              <a:t>E: </a:t>
            </a:r>
            <a:r>
              <a:rPr lang="zh-CN" altLang="en-US" dirty="0"/>
              <a:t>边的数量</a:t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en-US" altLang="zh-CN" dirty="0"/>
              <a:t>N: </a:t>
            </a:r>
            <a:r>
              <a:rPr lang="zh-CN" altLang="en-US" dirty="0"/>
              <a:t>节点的数量</a:t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en-US" altLang="zh-CN" dirty="0"/>
              <a:t>P: </a:t>
            </a:r>
            <a:r>
              <a:rPr lang="zh-CN" altLang="en-US" dirty="0"/>
              <a:t>连通分量的数量</a:t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FFC000"/>
                </a:solidFill>
              </a:rPr>
              <a:t>圈数</a:t>
            </a:r>
            <a:r>
              <a:rPr lang="en-US" altLang="zh-CN" b="1" dirty="0">
                <a:solidFill>
                  <a:srgbClr val="FFC000"/>
                </a:solidFill>
              </a:rPr>
              <a:t>(</a:t>
            </a:r>
            <a:r>
              <a:rPr lang="en-US" altLang="zh-CN" b="1" dirty="0" err="1">
                <a:solidFill>
                  <a:srgbClr val="FFC000"/>
                </a:solidFill>
              </a:rPr>
              <a:t>cyclomatic</a:t>
            </a:r>
            <a:r>
              <a:rPr lang="en-US" altLang="zh-CN" b="1" dirty="0">
                <a:solidFill>
                  <a:srgbClr val="FFC000"/>
                </a:solidFill>
              </a:rPr>
              <a:t> number): M = E − N + P</a:t>
            </a:r>
            <a:r>
              <a:rPr lang="zh-CN" altLang="en-US" b="1" dirty="0">
                <a:solidFill>
                  <a:srgbClr val="FFC000"/>
                </a:solidFill>
              </a:rPr>
              <a:t/>
            </a:r>
            <a:br>
              <a:rPr lang="zh-CN" altLang="en-US" b="1" dirty="0">
                <a:solidFill>
                  <a:srgbClr val="FFC000"/>
                </a:solidFill>
              </a:rPr>
            </a:br>
            <a:r>
              <a:rPr lang="zh-CN" altLang="en-US" dirty="0"/>
              <a:t>    </a:t>
            </a:r>
            <a:r>
              <a:rPr lang="en-US" altLang="zh-CN" dirty="0"/>
              <a:t>E,N,P</a:t>
            </a:r>
            <a:r>
              <a:rPr lang="zh-CN" altLang="en-US" dirty="0"/>
              <a:t>参数同上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 圈复杂度和圈数之间的关系为</a:t>
            </a:r>
            <a:r>
              <a:rPr lang="en-US" altLang="zh-CN" dirty="0"/>
              <a:t>: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 对有向图</a:t>
            </a:r>
            <a:r>
              <a:rPr lang="en-US" altLang="zh-CN" dirty="0"/>
              <a:t>A</a:t>
            </a:r>
            <a:r>
              <a:rPr lang="zh-CN" altLang="en-US" dirty="0"/>
              <a:t>，将</a:t>
            </a:r>
            <a:r>
              <a:rPr lang="en-US" altLang="zh-CN" dirty="0"/>
              <a:t>A</a:t>
            </a:r>
            <a:r>
              <a:rPr lang="zh-CN" altLang="en-US" dirty="0"/>
              <a:t>的每个出口</a:t>
            </a:r>
            <a:r>
              <a:rPr lang="en-US" altLang="zh-CN" dirty="0"/>
              <a:t>(exit)</a:t>
            </a:r>
            <a:r>
              <a:rPr lang="zh-CN" altLang="en-US" dirty="0"/>
              <a:t>与相应的入口</a:t>
            </a:r>
            <a:r>
              <a:rPr lang="en-US" altLang="zh-CN" dirty="0"/>
              <a:t>(entrance)</a:t>
            </a:r>
            <a:r>
              <a:rPr lang="zh-CN" altLang="en-US" dirty="0"/>
              <a:t>相连得到有向图</a:t>
            </a:r>
            <a:r>
              <a:rPr lang="en-US" altLang="zh-CN" dirty="0"/>
              <a:t>B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的圈复杂度与</a:t>
            </a:r>
            <a:r>
              <a:rPr lang="en-US" altLang="zh-CN" dirty="0"/>
              <a:t>B</a:t>
            </a:r>
            <a:r>
              <a:rPr lang="zh-CN" altLang="en-US" dirty="0"/>
              <a:t>的圈数相等</a:t>
            </a:r>
            <a:br>
              <a:rPr lang="zh-CN" altLang="en-US" dirty="0"/>
            </a:br>
            <a:r>
              <a:rPr lang="zh-CN" altLang="en-US" dirty="0"/>
              <a:t>    圈复杂度又叫做</a:t>
            </a:r>
            <a:r>
              <a:rPr lang="en-US" altLang="zh-CN" dirty="0"/>
              <a:t>CC</a:t>
            </a:r>
            <a:r>
              <a:rPr lang="zh-CN" altLang="en-US" dirty="0"/>
              <a:t>复杂度，也可能被称为循环复杂度，它表达的是</a:t>
            </a:r>
            <a:r>
              <a:rPr lang="en-US" altLang="zh-CN" dirty="0"/>
              <a:t>if .. then .. else .., </a:t>
            </a:r>
            <a:r>
              <a:rPr lang="en-US" altLang="zh-CN" dirty="0" err="1"/>
              <a:t>swith</a:t>
            </a:r>
            <a:r>
              <a:rPr lang="en-US" altLang="zh-CN" dirty="0"/>
              <a:t> .. case .., </a:t>
            </a:r>
            <a:r>
              <a:rPr lang="zh-CN" altLang="en-US" dirty="0"/>
              <a:t>循环语句等分支语句造成的程序控制流复杂程度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30877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计算公式补充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通常使用的计算公式是</a:t>
            </a:r>
            <a:r>
              <a:rPr lang="en-US" altLang="zh-CN" dirty="0"/>
              <a:t>V(G) = e – n + 2 , e </a:t>
            </a:r>
            <a:r>
              <a:rPr lang="zh-CN" altLang="zh-CN" dirty="0"/>
              <a:t>代表在控制流图中的边的数量（对应代码中顺序结构的部分），</a:t>
            </a:r>
            <a:r>
              <a:rPr lang="en-US" altLang="zh-CN" dirty="0"/>
              <a:t>n </a:t>
            </a:r>
            <a:r>
              <a:rPr lang="zh-CN" altLang="zh-CN" dirty="0"/>
              <a:t>代表在控制流图中的节点数量，包括起点和终点（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zh-CN" dirty="0">
                <a:solidFill>
                  <a:srgbClr val="FFC000"/>
                </a:solidFill>
              </a:rPr>
              <a:t>、所有终点只计算一次，即便有多个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zh-CN" altLang="zh-CN" dirty="0">
                <a:solidFill>
                  <a:srgbClr val="FFC000"/>
                </a:solidFill>
              </a:rPr>
              <a:t>或者</a:t>
            </a:r>
            <a:r>
              <a:rPr lang="en-US" altLang="zh-CN" dirty="0">
                <a:solidFill>
                  <a:srgbClr val="FFC000"/>
                </a:solidFill>
              </a:rPr>
              <a:t>throw</a:t>
            </a:r>
            <a:r>
              <a:rPr lang="zh-CN" altLang="zh-CN" dirty="0">
                <a:solidFill>
                  <a:srgbClr val="FFC000"/>
                </a:solidFill>
              </a:rPr>
              <a:t>；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zh-CN" dirty="0">
                <a:solidFill>
                  <a:srgbClr val="FFC000"/>
                </a:solidFill>
              </a:rPr>
              <a:t>、节点对应代码中的分支语句</a:t>
            </a:r>
            <a:r>
              <a:rPr lang="zh-CN" altLang="zh-CN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37" y="3540601"/>
            <a:ext cx="15811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images.cnblogs.com/cnblogs_com/riccc/test/basis_path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07829"/>
            <a:ext cx="2190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337220"/>
            <a:ext cx="8229600" cy="32033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例如</a:t>
            </a:r>
            <a:r>
              <a:rPr lang="zh-CN" altLang="en-US" dirty="0"/>
              <a:t>下图示例一个单入口、单出口的程序图</a:t>
            </a:r>
            <a:r>
              <a:rPr lang="en-US" altLang="zh-CN" dirty="0"/>
              <a:t>(</a:t>
            </a:r>
            <a:r>
              <a:rPr lang="zh-CN" altLang="en-US" dirty="0"/>
              <a:t>不是结构化程序图</a:t>
            </a:r>
            <a:r>
              <a:rPr lang="en-US" altLang="zh-CN" dirty="0"/>
              <a:t>)</a:t>
            </a:r>
            <a:r>
              <a:rPr lang="zh-CN" altLang="en-US" dirty="0"/>
              <a:t>，其圈复杂度为</a:t>
            </a:r>
            <a:r>
              <a:rPr lang="en-US" altLang="zh-CN" dirty="0"/>
              <a:t>10-7+2=5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从节点</a:t>
            </a:r>
            <a:r>
              <a:rPr lang="en-US" altLang="zh-CN" dirty="0"/>
              <a:t>G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添加一条有向边，则成为一个强连通有向图</a:t>
            </a:r>
            <a:r>
              <a:rPr lang="en-US" altLang="zh-CN" dirty="0"/>
              <a:t>(</a:t>
            </a:r>
            <a:r>
              <a:rPr lang="zh-CN" altLang="en-US" dirty="0"/>
              <a:t>该方法对其它结构化程序图同样适用</a:t>
            </a:r>
            <a:r>
              <a:rPr lang="en-US" altLang="zh-CN" dirty="0"/>
              <a:t>)</a:t>
            </a:r>
            <a:r>
              <a:rPr lang="zh-CN" altLang="en-US" dirty="0"/>
              <a:t>，其圈数为</a:t>
            </a:r>
            <a:r>
              <a:rPr lang="en-US" altLang="zh-CN" dirty="0"/>
              <a:t>11-7+1=5</a:t>
            </a:r>
            <a:r>
              <a:rPr lang="zh-CN" altLang="en-US" dirty="0"/>
              <a:t>，与上图的圈复杂度相同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5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wsun">
      <a:majorFont>
        <a:latin typeface="Courier New"/>
        <a:ea typeface="宋体"/>
        <a:cs typeface=""/>
      </a:majorFont>
      <a:minorFont>
        <a:latin typeface="Courier Ne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3403</TotalTime>
  <Words>3214</Words>
  <Application>Microsoft Office PowerPoint</Application>
  <PresentationFormat>全屏显示(16:10)</PresentationFormat>
  <Paragraphs>672</Paragraphs>
  <Slides>40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Office 主题​​</vt:lpstr>
      <vt:lpstr>Office 主题</vt:lpstr>
      <vt:lpstr>1_Office 主题​​</vt:lpstr>
      <vt:lpstr>VISIO</vt:lpstr>
      <vt:lpstr>PowerPoint 演示文稿</vt:lpstr>
      <vt:lpstr>圈复杂度 概念</vt:lpstr>
      <vt:lpstr> </vt:lpstr>
      <vt:lpstr>PowerPoint 演示文稿</vt:lpstr>
      <vt:lpstr>示例</vt:lpstr>
      <vt:lpstr>圈复杂度 计算</vt:lpstr>
      <vt:lpstr>圈复杂度的计算</vt:lpstr>
      <vt:lpstr>计算公式补充</vt:lpstr>
      <vt:lpstr>PowerPoint 演示文稿</vt:lpstr>
      <vt:lpstr>计算示例</vt:lpstr>
      <vt:lpstr>计算示例</vt:lpstr>
      <vt:lpstr>检查工具</vt:lpstr>
      <vt:lpstr>检查工具</vt:lpstr>
      <vt:lpstr>PowerPoint 演示文稿</vt:lpstr>
      <vt:lpstr>7±2原则</vt:lpstr>
      <vt:lpstr>7±2原则</vt:lpstr>
      <vt:lpstr>圈复杂度的重构</vt:lpstr>
      <vt:lpstr>控制圈复杂度：重构</vt:lpstr>
      <vt:lpstr>Extract Method（提炼函数）</vt:lpstr>
      <vt:lpstr>Substitute Algorithm（替换你的算法）</vt:lpstr>
      <vt:lpstr>Decompose Conditional（分解条件式）</vt:lpstr>
      <vt:lpstr>Consolidate Conditional Expression（合并条件式）</vt:lpstr>
      <vt:lpstr>Consolidate Duplicate Conditional Fragments（合并重复的条件片断）</vt:lpstr>
      <vt:lpstr>Remove Control Flag（移除控制标记）</vt:lpstr>
      <vt:lpstr>Separate Query from Modifier（将查询函数和修改函数分离）</vt:lpstr>
      <vt:lpstr>Parameterize Method（令函数携带参数）</vt:lpstr>
      <vt:lpstr>Replace Parameter with Explicit Methods（以明确函数取代参数） </vt:lpstr>
      <vt:lpstr>Replace Conditional with Polymorphism（以多态取代条件式） </vt:lpstr>
      <vt:lpstr>利用state模式减少分支 </vt:lpstr>
      <vt:lpstr>利用state模式减少分支 </vt:lpstr>
      <vt:lpstr>控制圈复杂度的9种重构技术总结</vt:lpstr>
      <vt:lpstr>重构案例</vt:lpstr>
      <vt:lpstr>多处String类型非空判断</vt:lpstr>
      <vt:lpstr>多String值判断</vt:lpstr>
      <vt:lpstr>多个catch的内容相同</vt:lpstr>
      <vt:lpstr>if判断结果复杂化</vt:lpstr>
      <vt:lpstr>本地变量始终不为null</vt:lpstr>
      <vt:lpstr>读取IO流的方法，为什么要自己实现？</vt:lpstr>
      <vt:lpstr>持续重构</vt:lpstr>
      <vt:lpstr>F&amp;Q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</dc:creator>
  <cp:lastModifiedBy>pan</cp:lastModifiedBy>
  <cp:revision>359</cp:revision>
  <dcterms:created xsi:type="dcterms:W3CDTF">2011-02-15T16:08:31Z</dcterms:created>
  <dcterms:modified xsi:type="dcterms:W3CDTF">2013-11-28T02:11:41Z</dcterms:modified>
</cp:coreProperties>
</file>