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9" r:id="rId2"/>
    <p:sldMasterId id="2147483781" r:id="rId3"/>
    <p:sldMasterId id="2147483794" r:id="rId4"/>
  </p:sldMasterIdLst>
  <p:notesMasterIdLst>
    <p:notesMasterId r:id="rId36"/>
  </p:notesMasterIdLst>
  <p:sldIdLst>
    <p:sldId id="256" r:id="rId5"/>
    <p:sldId id="296" r:id="rId6"/>
    <p:sldId id="348" r:id="rId7"/>
    <p:sldId id="357" r:id="rId8"/>
    <p:sldId id="368" r:id="rId9"/>
    <p:sldId id="350" r:id="rId10"/>
    <p:sldId id="351" r:id="rId11"/>
    <p:sldId id="361" r:id="rId12"/>
    <p:sldId id="352" r:id="rId13"/>
    <p:sldId id="366" r:id="rId14"/>
    <p:sldId id="367" r:id="rId15"/>
    <p:sldId id="353" r:id="rId16"/>
    <p:sldId id="363" r:id="rId17"/>
    <p:sldId id="359" r:id="rId18"/>
    <p:sldId id="360" r:id="rId19"/>
    <p:sldId id="364" r:id="rId20"/>
    <p:sldId id="371" r:id="rId21"/>
    <p:sldId id="370" r:id="rId22"/>
    <p:sldId id="365" r:id="rId23"/>
    <p:sldId id="369" r:id="rId24"/>
    <p:sldId id="349" r:id="rId25"/>
    <p:sldId id="347" r:id="rId26"/>
    <p:sldId id="372" r:id="rId27"/>
    <p:sldId id="373" r:id="rId28"/>
    <p:sldId id="374" r:id="rId29"/>
    <p:sldId id="375" r:id="rId30"/>
    <p:sldId id="376" r:id="rId31"/>
    <p:sldId id="378" r:id="rId32"/>
    <p:sldId id="379" r:id="rId33"/>
    <p:sldId id="380" r:id="rId34"/>
    <p:sldId id="381" r:id="rId3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64E00"/>
    <a:srgbClr val="987400"/>
    <a:srgbClr val="A88000"/>
    <a:srgbClr val="8666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93" autoAdjust="0"/>
    <p:restoredTop sz="80000" autoAdjust="0"/>
  </p:normalViewPr>
  <p:slideViewPr>
    <p:cSldViewPr>
      <p:cViewPr>
        <p:scale>
          <a:sx n="75" d="100"/>
          <a:sy n="75" d="100"/>
        </p:scale>
        <p:origin x="667" y="-5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0328-8DE4-4CDE-9C6B-1C1819AE5933}" type="datetimeFigureOut">
              <a:rPr lang="zh-CN" altLang="en-US" smtClean="0"/>
              <a:pPr/>
              <a:t>2013/12/5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4902-AD75-49B8-9B3B-C982EF47A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一个类的运行，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做会以下几件事情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、类装载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、链接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、初始化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、实例化；而初始化阶段做的事情是初始化静态变量和执行静态方法等的工作。所以，当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Class.forName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[0],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true,off.getClass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getClassLoader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的时候，就是告诉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不需再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的工作。这样，将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的工作推迟到了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newInstance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的时候进行。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装载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其中装载阶段又三个基本动作组成：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通过类型的完全限定名，产生一个代表该类型的二进制数据流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解析这个二进制数据流为方法区内的内部数据结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构创建一个表示该类型的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类的实例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另外如果一个类装载器在预先装载的时遇到缺失或错误的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文件，它需要等到程序首次主动使用该类时才报告错误。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连接阶段又分为三部分：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验证，确认类型符合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语言的语义，检查各个类之间的二进制兼容性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的类不用拥有子类等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，另外还需要进行符号引用的验证。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准备，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虚拟机为类变量分配内存，设置默认初始值。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，在类型的常量池中寻找类，接口，字段和方法的符号引用，把这些符号引用替换成直接引用的过程。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当一个类被主动使用时，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虚拟就会对其初始化，如下六种情况为主动使用：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当创建某个类的新实例时（如通过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或者反射，克隆，反序列化等）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当调用某个类的静态方法时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当使用某个类或接口的静态字段时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中的某些反射方法时，比如类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中的方法，或者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java.lang.reflect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中的类的方法时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当初始化某个子类时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当虚拟机启动某个被标明为启动类的类（即包含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方法的那个类）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编译器会收集所有的类变量初始化语句和类型的静态初始化器，将这些放到一个特殊的方法中：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3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01675" y="754063"/>
            <a:ext cx="5270500" cy="3294062"/>
          </a:xfrm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Catch</a:t>
            </a:r>
            <a:r>
              <a:rPr lang="zh-CN" altLang="en-US" smtClean="0">
                <a:ea typeface="宋体" charset="-122"/>
              </a:rPr>
              <a:t>不处理</a:t>
            </a:r>
            <a:endParaRPr lang="en-US" altLang="zh-CN" smtClean="0">
              <a:ea typeface="宋体" charset="-122"/>
            </a:endParaRPr>
          </a:p>
          <a:p>
            <a:pPr lvl="2" eaLnBrk="1" hangingPunct="1"/>
            <a:r>
              <a:rPr lang="en-US" altLang="zh-CN" smtClean="0">
                <a:latin typeface="Courier New" pitchFamily="49" charset="0"/>
                <a:ea typeface="宋体" charset="-122"/>
                <a:cs typeface="Courier New" pitchFamily="49" charset="0"/>
                <a:sym typeface="Courier New" pitchFamily="49" charset="0"/>
              </a:rPr>
              <a:t>Or</a:t>
            </a:r>
          </a:p>
          <a:p>
            <a:pPr lvl="2" eaLnBrk="1" hangingPunct="1"/>
            <a:r>
              <a:rPr lang="en-US" altLang="zh-CN" smtClean="0">
                <a:latin typeface="Courier New" pitchFamily="49" charset="0"/>
                <a:ea typeface="宋体" charset="-122"/>
                <a:cs typeface="Courier New" pitchFamily="49" charset="0"/>
                <a:sym typeface="Courier New" pitchFamily="49" charset="0"/>
              </a:rPr>
              <a:t>Logger</a:t>
            </a:r>
          </a:p>
          <a:p>
            <a:pPr lvl="2" eaLnBrk="1" hangingPunct="1"/>
            <a:r>
              <a:rPr lang="en-US" altLang="zh-CN" smtClean="0">
                <a:latin typeface="Courier New" pitchFamily="49" charset="0"/>
                <a:ea typeface="宋体" charset="-122"/>
                <a:cs typeface="Courier New" pitchFamily="49" charset="0"/>
                <a:sym typeface="Courier New" pitchFamily="49" charset="0"/>
              </a:rPr>
              <a:t>Or throw</a:t>
            </a:r>
            <a:endParaRPr lang="zh-CN" altLang="zh-CN" smtClean="0">
              <a:latin typeface="Courier New" pitchFamily="49" charset="0"/>
              <a:ea typeface="宋体" charset="-122"/>
              <a:cs typeface="Courier New" pitchFamily="49" charset="0"/>
              <a:sym typeface="Courier New" pitchFamily="49" charset="0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028BFAE-840A-4452-BA36-B36823858206}" type="slidenum">
              <a:rPr lang="zh-CN" altLang="en-US" b="0">
                <a:solidFill>
                  <a:prstClr val="black"/>
                </a:solidFill>
              </a:rPr>
              <a:pPr eaLnBrk="1" hangingPunct="1"/>
              <a:t>23</a:t>
            </a:fld>
            <a:endParaRPr lang="zh-CN" altLang="en-US" b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81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BF8-8E6A-4275-83FB-8E525BCDDC16}" type="datetime1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A7-28D5-4B67-8F3F-CEAEAA70B56F}" type="datetime1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252-97D2-4C5A-A55C-94C23282FC0C}" type="datetime1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232" y="229056"/>
            <a:ext cx="8065274" cy="6236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1662" y="1333501"/>
            <a:ext cx="3966662" cy="37714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914" y="1333501"/>
            <a:ext cx="3968022" cy="37714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29591" y="5334000"/>
            <a:ext cx="1056960" cy="918482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E8B29453-924D-44B8-8B11-5AE313A1118A}" type="slidenum">
              <a:rPr lang="de-DE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0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897064"/>
            <a:ext cx="532765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157803"/>
            <a:ext cx="5327650" cy="660135"/>
          </a:xfrm>
        </p:spPr>
        <p:txBody>
          <a:bodyPr anchor="ctr"/>
          <a:lstStyle>
            <a:lvl1pPr marL="0" indent="0" algn="ctr"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5204354"/>
            <a:ext cx="2133600" cy="396875"/>
          </a:xfrm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204354"/>
            <a:ext cx="2895600" cy="396875"/>
          </a:xfrm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5204354"/>
            <a:ext cx="2133600" cy="396875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9650D38-5EF4-48F4-93AE-54AF14DC78E0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78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6DEA3-F024-4FDE-9568-B96F410809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44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D10A2-7F51-452F-A3C3-34B4428DFB7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4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094"/>
            <a:ext cx="4038600" cy="39740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094"/>
            <a:ext cx="4038600" cy="39740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7C379-CF6A-4694-B376-BDDCC9BF46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3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16455-4EE9-45A3-806C-FB94868DF29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90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232F1-8DD7-4365-80AD-81222B39358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05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5DB25-6C98-45F2-B8CB-0580C4C2485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5C5D-A020-43FD-A763-E72DA3200E52}" type="datetime1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1"/>
          <p:cNvSpPr txBox="1">
            <a:spLocks/>
          </p:cNvSpPr>
          <p:nvPr userDrawn="1"/>
        </p:nvSpPr>
        <p:spPr>
          <a:xfrm>
            <a:off x="2411760" y="5296985"/>
            <a:ext cx="3608040" cy="304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hongliangpan@gmail.com   </a:t>
            </a:r>
            <a:r>
              <a:rPr lang="en-US" altLang="zh-CN" dirty="0" smtClean="0"/>
              <a:t>QQ</a:t>
            </a:r>
            <a:r>
              <a:rPr lang="en-US" altLang="zh-CN" baseline="0" dirty="0" smtClean="0"/>
              <a:t>: </a:t>
            </a:r>
            <a:r>
              <a:rPr lang="en-US" altLang="zh-CN" dirty="0" smtClean="0"/>
              <a:t>28797575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32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73AC4-0EF7-4A1D-B9E0-B87801539E0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97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53252-45F7-47E2-906C-7F7C8808FDE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781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2520-FA1E-4219-85D2-D7ECC51AAEC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43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57428"/>
            <a:ext cx="2063750" cy="494770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8" y="157428"/>
            <a:ext cx="6042025" cy="494770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FCCC8-F79B-4101-AD30-C05AE62EB12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1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81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BF8-8E6A-4275-83FB-8E525BCDDC1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4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5C5D-A020-43FD-A763-E72DA3200E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1"/>
          <p:cNvSpPr txBox="1">
            <a:spLocks/>
          </p:cNvSpPr>
          <p:nvPr userDrawn="1"/>
        </p:nvSpPr>
        <p:spPr>
          <a:xfrm>
            <a:off x="2411760" y="5296985"/>
            <a:ext cx="3608040" cy="304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hongliangpan@gmail.com   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QQ: 28797575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2DB4-F2AA-46AC-92F0-54F6CB054B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40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CC2-5860-49DA-AC80-28D380650BC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35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89CF-08E4-476D-94C0-313182A864F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86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55DE-0EE1-4FAF-9560-69477F48F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9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2DB4-F2AA-46AC-92F0-54F6CB054B2D}" type="datetime1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268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1EBB-3981-4766-A147-48C338F0FF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66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B785-8DD6-4011-B9E1-D6BB2B9596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198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0244-FB71-4704-A9D9-781306A2E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666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A7-28D5-4B67-8F3F-CEAEAA70B56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058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252-97D2-4C5A-A55C-94C23282FC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610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232" y="229056"/>
            <a:ext cx="8065274" cy="6236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1662" y="1333501"/>
            <a:ext cx="3966662" cy="37714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914" y="1333501"/>
            <a:ext cx="3968022" cy="37714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29591" y="5334000"/>
            <a:ext cx="1056960" cy="918482"/>
          </a:xfrm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  <a:p>
            <a:r>
              <a:rPr lang="de-DE">
                <a:solidFill>
                  <a:prstClr val="black">
                    <a:tint val="75000"/>
                  </a:prstClr>
                </a:solidFill>
              </a:rPr>
              <a:t>Page </a:t>
            </a:r>
            <a:fld id="{E8B29453-924D-44B8-8B11-5AE313A1118A}" type="slidenum">
              <a:rPr lang="de-DE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575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897063"/>
            <a:ext cx="532765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157803"/>
            <a:ext cx="5327650" cy="660135"/>
          </a:xfrm>
        </p:spPr>
        <p:txBody>
          <a:bodyPr anchor="ctr"/>
          <a:lstStyle>
            <a:lvl1pPr marL="0" indent="0" algn="ctr"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5204354"/>
            <a:ext cx="2133600" cy="396875"/>
          </a:xfrm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204354"/>
            <a:ext cx="2895600" cy="396875"/>
          </a:xfrm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5204354"/>
            <a:ext cx="2133600" cy="396875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22EEDC6-A373-4AFD-9670-B60B23BFA0E6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790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60ED2-5962-45B4-9DE2-A3DFAF3A4D9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36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D177A-FE6C-4C5F-AE7B-84F99FF96F0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27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094"/>
            <a:ext cx="4038600" cy="39740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094"/>
            <a:ext cx="4038600" cy="39740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7A66D-8D6D-42BB-9549-14FEED40E07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CC2-5860-49DA-AC80-28D380650BCA}" type="datetime1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698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C2078-7341-4F68-8DBB-EA4CBF88C9A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462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895BC-FB2D-402C-B607-FCE09B7D6BC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784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D139B-D3CD-4161-85EB-7EBAE93EFAD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744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F7612-08F3-4C45-AACF-75A49AA1489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575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D795-274A-4211-B0F2-D34C0A6A7BC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084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8993-68A1-435A-BFC3-2DDDF6B3CE7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879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57428"/>
            <a:ext cx="2063750" cy="494770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6" y="157428"/>
            <a:ext cx="6042025" cy="494770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EBE79-D4F6-44D4-8D61-9908F9B8D6E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8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89CF-08E4-476D-94C0-313182A864F3}" type="datetime1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55DE-0EE1-4FAF-9560-69477F48F159}" type="datetime1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1EBB-3981-4766-A147-48C338F0FF9D}" type="datetime1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B785-8DD6-4011-B9E1-D6BB2B959663}" type="datetime1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0244-FB71-4704-A9D9-781306A2E177}" type="datetime1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8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623D-0AC2-478E-9AE2-8E3FAE8B02EB}" type="datetime1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85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8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6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57427"/>
            <a:ext cx="8229600" cy="54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1094"/>
            <a:ext cx="8229600" cy="39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6960"/>
            <a:ext cx="2133600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6960"/>
            <a:ext cx="2895600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6960"/>
            <a:ext cx="2305050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EF3BB5-A28D-4916-8B94-854E2EC3EF35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1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8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623D-0AC2-478E-9AE2-8E3FAE8B02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85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8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6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57427"/>
            <a:ext cx="8229600" cy="54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1094"/>
            <a:ext cx="8229600" cy="39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6959"/>
            <a:ext cx="2133600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6959"/>
            <a:ext cx="2895600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6959"/>
            <a:ext cx="2305050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EB1D21-D848-4BB6-8FD0-33C84144E2AE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ngliangp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156176" y="51617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扬帆起航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899592" y="553245"/>
            <a:ext cx="76328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插件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</a:rPr>
              <a:t>动态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</a:rPr>
              <a:t>加载</a:t>
            </a: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问题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</a:rPr>
              <a:t>设计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2411760" y="5296985"/>
            <a:ext cx="3608040" cy="30427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hongliangpan@gmail.com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我的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QQ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28797575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1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18" grpId="3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18" grpId="3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类初始化场景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当一个类被主动使用时，</a:t>
            </a:r>
            <a:r>
              <a:rPr lang="en-US" altLang="zh-CN" dirty="0"/>
              <a:t>Java</a:t>
            </a:r>
            <a:r>
              <a:rPr lang="zh-CN" altLang="en-US" dirty="0"/>
              <a:t>虚拟就会对其初始化，如下六种情况为主动使用：</a:t>
            </a:r>
          </a:p>
          <a:p>
            <a:r>
              <a:rPr lang="zh-CN" altLang="en-US" dirty="0"/>
              <a:t>当创建某个类的新实例时（如通过</a:t>
            </a:r>
            <a:r>
              <a:rPr lang="en-US" altLang="zh-CN" dirty="0"/>
              <a:t>new</a:t>
            </a:r>
            <a:r>
              <a:rPr lang="zh-CN" altLang="en-US" dirty="0"/>
              <a:t>或者反射，克隆，反序列化等）</a:t>
            </a:r>
          </a:p>
          <a:p>
            <a:r>
              <a:rPr lang="zh-CN" altLang="en-US" dirty="0"/>
              <a:t>当调用某个类的静态方法时</a:t>
            </a:r>
          </a:p>
          <a:p>
            <a:r>
              <a:rPr lang="zh-CN" altLang="en-US" dirty="0"/>
              <a:t>当使用某个类或接口的静态字段时</a:t>
            </a:r>
          </a:p>
          <a:p>
            <a:r>
              <a:rPr lang="zh-CN" altLang="en-US" dirty="0"/>
              <a:t>当调用</a:t>
            </a:r>
            <a:r>
              <a:rPr lang="en-US" altLang="zh-CN" dirty="0"/>
              <a:t>Java API</a:t>
            </a:r>
            <a:r>
              <a:rPr lang="zh-CN" altLang="en-US" dirty="0"/>
              <a:t>中的某些反射方法时，比如类</a:t>
            </a:r>
            <a:r>
              <a:rPr lang="en-US" altLang="zh-CN" dirty="0"/>
              <a:t>Class</a:t>
            </a:r>
            <a:r>
              <a:rPr lang="zh-CN" altLang="en-US" dirty="0"/>
              <a:t>中的方法，或者</a:t>
            </a:r>
            <a:r>
              <a:rPr lang="en-US" altLang="zh-CN" dirty="0" err="1"/>
              <a:t>java.lang.reflect</a:t>
            </a:r>
            <a:r>
              <a:rPr lang="zh-CN" altLang="en-US" dirty="0"/>
              <a:t>中的类的方法时</a:t>
            </a:r>
          </a:p>
          <a:p>
            <a:r>
              <a:rPr lang="zh-CN" altLang="en-US" dirty="0"/>
              <a:t>当初始化某个子类时</a:t>
            </a:r>
          </a:p>
          <a:p>
            <a:r>
              <a:rPr lang="zh-CN" altLang="en-US" dirty="0"/>
              <a:t>当虚拟机启动某个被标明为启动类的类（即包含</a:t>
            </a:r>
            <a:r>
              <a:rPr lang="en-US" altLang="zh-CN" dirty="0"/>
              <a:t>main</a:t>
            </a:r>
            <a:r>
              <a:rPr lang="zh-CN" altLang="en-US" dirty="0"/>
              <a:t>方法的那个类）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4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28865"/>
            <a:ext cx="8507288" cy="952500"/>
          </a:xfrm>
        </p:spPr>
        <p:txBody>
          <a:bodyPr>
            <a:noAutofit/>
          </a:bodyPr>
          <a:lstStyle/>
          <a:p>
            <a:r>
              <a:rPr lang="en-US" altLang="zh-CN" sz="2800" b="1" dirty="0" err="1"/>
              <a:t>Class.forName</a:t>
            </a:r>
            <a:r>
              <a:rPr lang="en-US" altLang="zh-CN" sz="2800" b="1" dirty="0"/>
              <a:t>()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New </a:t>
            </a:r>
            <a:r>
              <a:rPr lang="zh-CN" altLang="en-US" sz="2800" b="1" dirty="0" smtClean="0"/>
              <a:t>区别！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Class.forName</a:t>
            </a:r>
            <a:r>
              <a:rPr lang="en-US" altLang="zh-CN" dirty="0"/>
              <a:t>("")</a:t>
            </a:r>
            <a:r>
              <a:rPr lang="zh-CN" altLang="en-US" dirty="0"/>
              <a:t>返回的是类 </a:t>
            </a:r>
            <a:br>
              <a:rPr lang="zh-CN" altLang="en-US" dirty="0"/>
            </a:br>
            <a:r>
              <a:rPr lang="zh-CN" altLang="en-US" dirty="0"/>
              <a:t>   </a:t>
            </a:r>
            <a:r>
              <a:rPr lang="en-US" altLang="zh-CN" dirty="0" err="1"/>
              <a:t>Class.forName</a:t>
            </a:r>
            <a:r>
              <a:rPr lang="en-US" altLang="zh-CN" dirty="0"/>
              <a:t>("").newInstance()</a:t>
            </a:r>
            <a:r>
              <a:rPr lang="zh-CN" altLang="en-US" dirty="0"/>
              <a:t>返回的是</a:t>
            </a:r>
            <a:r>
              <a:rPr lang="en-US" altLang="zh-CN" dirty="0"/>
              <a:t>object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new</a:t>
            </a:r>
            <a:r>
              <a:rPr lang="zh-CN" altLang="en-US" dirty="0"/>
              <a:t>的类可以没有</a:t>
            </a:r>
            <a:r>
              <a:rPr lang="zh-CN" altLang="en-US" dirty="0" smtClean="0"/>
              <a:t>加载</a:t>
            </a:r>
            <a:endParaRPr lang="en-US" altLang="zh-CN" dirty="0" smtClean="0"/>
          </a:p>
          <a:p>
            <a:r>
              <a:rPr lang="en-US" altLang="zh-CN" dirty="0"/>
              <a:t>newInstance()</a:t>
            </a:r>
            <a:r>
              <a:rPr lang="zh-CN" altLang="en-US" dirty="0"/>
              <a:t>实际上是把</a:t>
            </a:r>
            <a:r>
              <a:rPr lang="en-US" altLang="zh-CN" dirty="0"/>
              <a:t>new</a:t>
            </a:r>
            <a:r>
              <a:rPr lang="zh-CN" altLang="en-US" dirty="0"/>
              <a:t>这个方式分解为两步，即首先调用</a:t>
            </a:r>
            <a:r>
              <a:rPr lang="en-US" altLang="zh-CN" dirty="0"/>
              <a:t>Class</a:t>
            </a:r>
            <a:r>
              <a:rPr lang="zh-CN" altLang="en-US" dirty="0"/>
              <a:t>加载方法加载某个</a:t>
            </a:r>
            <a:r>
              <a:rPr lang="zh-CN" altLang="en-US" dirty="0" smtClean="0"/>
              <a:t>类、初始化，</a:t>
            </a:r>
            <a:r>
              <a:rPr lang="zh-CN" altLang="en-US" dirty="0"/>
              <a:t>然后</a:t>
            </a:r>
            <a:r>
              <a:rPr lang="zh-CN" altLang="en-US" dirty="0" smtClean="0"/>
              <a:t>实例化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5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执行时机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1812032"/>
          </a:xfrm>
        </p:spPr>
        <p:txBody>
          <a:bodyPr>
            <a:normAutofit/>
          </a:bodyPr>
          <a:lstStyle/>
          <a:p>
            <a:r>
              <a:rPr lang="zh-CN" altLang="en-US" dirty="0"/>
              <a:t>在类被初始化的时候，仅仅调用一次</a:t>
            </a:r>
            <a:endParaRPr lang="en-US" altLang="zh-CN" dirty="0" smtClean="0"/>
          </a:p>
          <a:p>
            <a:r>
              <a:rPr lang="zh-CN" altLang="en-US" dirty="0" smtClean="0"/>
              <a:t>第一次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时运行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延迟初始化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容器启动后，就运行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3783" y="451368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C000"/>
                </a:solidFill>
              </a:rPr>
              <a:t>Class.</a:t>
            </a:r>
            <a:r>
              <a:rPr lang="en-US" altLang="zh-CN" b="1" i="1" dirty="0" err="1">
                <a:solidFill>
                  <a:srgbClr val="FFC000"/>
                </a:solidFill>
              </a:rPr>
              <a:t>forName</a:t>
            </a:r>
            <a:r>
              <a:rPr lang="en-US" altLang="zh-CN" b="1" i="1" dirty="0">
                <a:solidFill>
                  <a:srgbClr val="FFC000"/>
                </a:solidFill>
              </a:rPr>
              <a:t>(driver, true</a:t>
            </a:r>
            <a:r>
              <a:rPr lang="en-US" altLang="zh-CN" b="1" i="1" dirty="0" smtClean="0">
                <a:solidFill>
                  <a:srgbClr val="FFC000"/>
                </a:solidFill>
              </a:rPr>
              <a:t>,</a:t>
            </a:r>
            <a:r>
              <a:rPr lang="en-US" altLang="zh-CN" b="1" dirty="0" smtClean="0">
                <a:solidFill>
                  <a:srgbClr val="FFC000"/>
                </a:solidFill>
              </a:rPr>
              <a:t>   </a:t>
            </a:r>
            <a:r>
              <a:rPr lang="en-US" altLang="zh-CN" b="1" dirty="0" err="1">
                <a:solidFill>
                  <a:srgbClr val="FFC000"/>
                </a:solidFill>
              </a:rPr>
              <a:t>ClassLoader.</a:t>
            </a:r>
            <a:r>
              <a:rPr lang="en-US" altLang="zh-CN" b="1" i="1" dirty="0" err="1">
                <a:solidFill>
                  <a:srgbClr val="FFC000"/>
                </a:solidFill>
              </a:rPr>
              <a:t>getSystemClassLoader</a:t>
            </a:r>
            <a:r>
              <a:rPr lang="en-US" altLang="zh-CN" b="1" i="1" dirty="0" smtClean="0">
                <a:solidFill>
                  <a:srgbClr val="FFC000"/>
                </a:solidFill>
              </a:rPr>
              <a:t>());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第二个参数</a:t>
            </a:r>
            <a:r>
              <a:rPr lang="en-US" altLang="zh-CN" b="1" dirty="0" smtClean="0">
                <a:solidFill>
                  <a:schemeClr val="bg1"/>
                </a:solidFill>
              </a:rPr>
              <a:t>initialize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whether the class must be initialized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6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61241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执行</a:t>
            </a:r>
            <a:r>
              <a:rPr lang="zh-CN" altLang="en-US" dirty="0"/>
              <a:t>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41276"/>
            <a:ext cx="8723312" cy="475252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1800" dirty="0" smtClean="0">
                <a:latin typeface="Consolas"/>
              </a:rPr>
              <a:t>class </a:t>
            </a:r>
            <a:r>
              <a:rPr lang="en-US" altLang="zh-CN" sz="1800" dirty="0">
                <a:latin typeface="Consolas"/>
              </a:rPr>
              <a:t>ABC {</a:t>
            </a:r>
          </a:p>
          <a:p>
            <a:pPr marL="0" indent="0" fontAlgn="base">
              <a:buNone/>
            </a:pPr>
            <a:r>
              <a:rPr lang="en-US" altLang="zh-CN" sz="1800" dirty="0">
                <a:latin typeface="Consolas"/>
              </a:rPr>
              <a:t>    private static </a:t>
            </a:r>
            <a:r>
              <a:rPr lang="en-US" altLang="zh-CN" sz="1800" dirty="0" err="1">
                <a:latin typeface="Consolas"/>
              </a:rPr>
              <a:t>int</a:t>
            </a:r>
            <a:r>
              <a:rPr lang="en-US" altLang="zh-CN" sz="1800" dirty="0">
                <a:latin typeface="Consolas"/>
              </a:rPr>
              <a:t> a = </a:t>
            </a:r>
            <a:r>
              <a:rPr lang="en-US" altLang="zh-CN" sz="1800" dirty="0" err="1">
                <a:latin typeface="Consolas"/>
              </a:rPr>
              <a:t>getNum</a:t>
            </a:r>
            <a:r>
              <a:rPr lang="en-US" altLang="zh-CN" sz="1800" dirty="0">
                <a:latin typeface="Consolas"/>
              </a:rPr>
              <a:t>();</a:t>
            </a:r>
          </a:p>
          <a:p>
            <a:pPr marL="0" indent="0" fontAlgn="base">
              <a:buNone/>
            </a:pPr>
            <a:r>
              <a:rPr lang="en-US" altLang="zh-CN" sz="1800" dirty="0">
                <a:latin typeface="Consolas"/>
              </a:rPr>
              <a:t>    static {</a:t>
            </a:r>
          </a:p>
          <a:p>
            <a:pPr marL="0" indent="0" fontAlgn="base">
              <a:buNone/>
            </a:pPr>
            <a:r>
              <a:rPr lang="en-US" altLang="zh-CN" sz="1800" dirty="0">
                <a:latin typeface="Consolas"/>
              </a:rPr>
              <a:t>        </a:t>
            </a:r>
            <a:r>
              <a:rPr lang="en-US" altLang="zh-CN" sz="1800" dirty="0" err="1">
                <a:latin typeface="Consolas"/>
              </a:rPr>
              <a:t>System.out.println</a:t>
            </a:r>
            <a:r>
              <a:rPr lang="en-US" altLang="zh-CN" sz="1800" dirty="0">
                <a:latin typeface="Consolas"/>
              </a:rPr>
              <a:t>(“B");</a:t>
            </a:r>
          </a:p>
          <a:p>
            <a:pPr marL="0" indent="0" fontAlgn="base">
              <a:buNone/>
            </a:pPr>
            <a:r>
              <a:rPr lang="en-US" altLang="zh-CN" sz="1800" dirty="0">
                <a:latin typeface="Consolas"/>
              </a:rPr>
              <a:t>    }</a:t>
            </a:r>
          </a:p>
          <a:p>
            <a:pPr marL="0" indent="0" fontAlgn="base">
              <a:buNone/>
            </a:pPr>
            <a:r>
              <a:rPr lang="en-US" altLang="zh-CN" sz="1800" dirty="0">
                <a:latin typeface="Consolas"/>
              </a:rPr>
              <a:t>    public static </a:t>
            </a:r>
            <a:r>
              <a:rPr lang="en-US" altLang="zh-CN" sz="1800" dirty="0" err="1">
                <a:latin typeface="Consolas"/>
              </a:rPr>
              <a:t>int</a:t>
            </a:r>
            <a:r>
              <a:rPr lang="en-US" altLang="zh-CN" sz="1800" dirty="0">
                <a:latin typeface="Consolas"/>
              </a:rPr>
              <a:t> </a:t>
            </a:r>
            <a:r>
              <a:rPr lang="en-US" altLang="zh-CN" sz="1800" dirty="0" err="1">
                <a:latin typeface="Consolas"/>
              </a:rPr>
              <a:t>getNum</a:t>
            </a:r>
            <a:r>
              <a:rPr lang="en-US" altLang="zh-CN" sz="1800" dirty="0">
                <a:latin typeface="Consolas"/>
              </a:rPr>
              <a:t>() {</a:t>
            </a:r>
          </a:p>
          <a:p>
            <a:pPr marL="0" indent="0" fontAlgn="base">
              <a:buNone/>
            </a:pPr>
            <a:r>
              <a:rPr lang="en-US" altLang="zh-CN" sz="1800" dirty="0">
                <a:latin typeface="Consolas"/>
              </a:rPr>
              <a:t>        </a:t>
            </a:r>
            <a:r>
              <a:rPr lang="en-US" altLang="zh-CN" sz="1800" dirty="0" err="1">
                <a:latin typeface="Consolas"/>
              </a:rPr>
              <a:t>System.out.println</a:t>
            </a:r>
            <a:r>
              <a:rPr lang="en-US" altLang="zh-CN" sz="1800" dirty="0">
                <a:latin typeface="Consolas"/>
              </a:rPr>
              <a:t>(“A");</a:t>
            </a:r>
          </a:p>
          <a:p>
            <a:pPr marL="0" indent="0" fontAlgn="base">
              <a:buNone/>
            </a:pPr>
            <a:r>
              <a:rPr lang="en-US" altLang="zh-CN" sz="1800" dirty="0">
                <a:latin typeface="Consolas"/>
              </a:rPr>
              <a:t>        return 1;</a:t>
            </a:r>
          </a:p>
          <a:p>
            <a:pPr marL="0" indent="0" fontAlgn="base">
              <a:buNone/>
            </a:pPr>
            <a:r>
              <a:rPr lang="en-US" altLang="zh-CN" sz="1800" dirty="0">
                <a:latin typeface="Consolas"/>
              </a:rPr>
              <a:t>    }</a:t>
            </a:r>
          </a:p>
          <a:p>
            <a:pPr marL="0" indent="0" fontAlgn="base">
              <a:buNone/>
            </a:pPr>
            <a:r>
              <a:rPr lang="en-US" altLang="zh-CN" sz="1800" dirty="0" smtClean="0">
                <a:latin typeface="Consolas"/>
              </a:rPr>
              <a:t>}</a:t>
            </a:r>
          </a:p>
          <a:p>
            <a:pPr marL="0" indent="0" fontAlgn="base">
              <a:buNone/>
            </a:pPr>
            <a:r>
              <a:rPr lang="en-US" altLang="zh-CN" sz="1800" dirty="0">
                <a:latin typeface="Consolas"/>
              </a:rPr>
              <a:t>public class </a:t>
            </a:r>
            <a:r>
              <a:rPr lang="en-US" altLang="zh-CN" sz="1800" dirty="0" err="1">
                <a:latin typeface="Consolas"/>
              </a:rPr>
              <a:t>TestClinit</a:t>
            </a:r>
            <a:r>
              <a:rPr lang="en-US" altLang="zh-CN" sz="1800" dirty="0">
                <a:latin typeface="Consolas"/>
              </a:rPr>
              <a:t> {</a:t>
            </a:r>
          </a:p>
          <a:p>
            <a:pPr marL="0" indent="0" fontAlgn="base">
              <a:buNone/>
            </a:pPr>
            <a:r>
              <a:rPr lang="en-US" altLang="zh-CN" sz="1800" dirty="0">
                <a:latin typeface="Consolas"/>
              </a:rPr>
              <a:t>    public static void main(String[] </a:t>
            </a:r>
            <a:r>
              <a:rPr lang="en-US" altLang="zh-CN" sz="1800" dirty="0" err="1">
                <a:latin typeface="Consolas"/>
              </a:rPr>
              <a:t>args</a:t>
            </a:r>
            <a:r>
              <a:rPr lang="en-US" altLang="zh-CN" sz="1800" dirty="0">
                <a:latin typeface="Consolas"/>
              </a:rPr>
              <a:t>) throws Exception {</a:t>
            </a:r>
          </a:p>
          <a:p>
            <a:pPr marL="0" indent="0" fontAlgn="base">
              <a:buNone/>
            </a:pPr>
            <a:r>
              <a:rPr lang="en-US" altLang="zh-CN" sz="1800" dirty="0">
                <a:latin typeface="Consolas"/>
              </a:rPr>
              <a:t>        </a:t>
            </a:r>
            <a:r>
              <a:rPr lang="en-US" altLang="zh-CN" sz="1800" dirty="0" err="1">
                <a:latin typeface="Consolas"/>
              </a:rPr>
              <a:t>Class.forName</a:t>
            </a:r>
            <a:r>
              <a:rPr lang="en-US" altLang="zh-CN" sz="1800" dirty="0">
                <a:latin typeface="Consolas"/>
              </a:rPr>
              <a:t>("</a:t>
            </a:r>
            <a:r>
              <a:rPr lang="en-US" altLang="zh-CN" sz="1800" dirty="0" err="1">
                <a:latin typeface="Consolas"/>
              </a:rPr>
              <a:t>com.ticmy.oracle.ABC</a:t>
            </a:r>
            <a:r>
              <a:rPr lang="en-US" altLang="zh-CN" sz="1800" dirty="0">
                <a:latin typeface="Consolas"/>
              </a:rPr>
              <a:t>");</a:t>
            </a:r>
          </a:p>
          <a:p>
            <a:pPr marL="0" indent="0" fontAlgn="base">
              <a:buNone/>
            </a:pPr>
            <a:r>
              <a:rPr lang="en-US" altLang="zh-CN" sz="1800" dirty="0">
                <a:latin typeface="Consolas"/>
              </a:rPr>
              <a:t>    }</a:t>
            </a:r>
          </a:p>
          <a:p>
            <a:pPr marL="0" indent="0" fontAlgn="base">
              <a:buNone/>
            </a:pPr>
            <a:r>
              <a:rPr lang="en-US" altLang="zh-CN" sz="1800" dirty="0">
                <a:latin typeface="Consolas"/>
              </a:rPr>
              <a:t>}</a:t>
            </a:r>
          </a:p>
          <a:p>
            <a:pPr marL="0" indent="0" fontAlgn="base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17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Class.forName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Class.forName</a:t>
            </a:r>
            <a:r>
              <a:rPr lang="en-US" altLang="zh-CN" dirty="0" smtClean="0"/>
              <a:t>(driver</a:t>
            </a:r>
            <a:r>
              <a:rPr lang="en-US" altLang="zh-CN" dirty="0"/>
              <a:t>)</a:t>
            </a:r>
            <a:r>
              <a:rPr lang="zh-CN" altLang="en-US" dirty="0"/>
              <a:t>的根本目的就是为了调用</a:t>
            </a:r>
            <a:r>
              <a:rPr lang="en-US" altLang="zh-CN" dirty="0" err="1"/>
              <a:t>DriverManager.registerDriver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5918" y="2929509"/>
            <a:ext cx="6607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FFC000"/>
                </a:solidFill>
              </a:rPr>
              <a:t>DriverManager</a:t>
            </a:r>
            <a:r>
              <a:rPr lang="zh-CN" altLang="en-US" b="1" dirty="0">
                <a:solidFill>
                  <a:srgbClr val="FFC000"/>
                </a:solidFill>
              </a:rPr>
              <a:t>的</a:t>
            </a:r>
            <a:r>
              <a:rPr lang="en-US" altLang="zh-CN" b="1" dirty="0" err="1">
                <a:solidFill>
                  <a:srgbClr val="FFC000"/>
                </a:solidFill>
              </a:rPr>
              <a:t>getConnection</a:t>
            </a:r>
            <a:r>
              <a:rPr lang="zh-CN" altLang="en-US" b="1" dirty="0">
                <a:solidFill>
                  <a:srgbClr val="FFC000"/>
                </a:solidFill>
              </a:rPr>
              <a:t>方法之前，保证相应的</a:t>
            </a:r>
            <a:r>
              <a:rPr lang="en-US" altLang="zh-CN" b="1" dirty="0">
                <a:solidFill>
                  <a:srgbClr val="FFC000"/>
                </a:solidFill>
              </a:rPr>
              <a:t>Driver</a:t>
            </a:r>
            <a:r>
              <a:rPr lang="zh-CN" altLang="en-US" b="1" dirty="0">
                <a:solidFill>
                  <a:srgbClr val="FFC000"/>
                </a:solidFill>
              </a:rPr>
              <a:t>类已经被加载到</a:t>
            </a:r>
            <a:r>
              <a:rPr lang="en-US" altLang="zh-CN" b="1" dirty="0" err="1">
                <a:solidFill>
                  <a:srgbClr val="FFC000"/>
                </a:solidFill>
              </a:rPr>
              <a:t>jvm</a:t>
            </a:r>
            <a:r>
              <a:rPr lang="zh-CN" altLang="en-US" b="1" dirty="0">
                <a:solidFill>
                  <a:srgbClr val="FFC000"/>
                </a:solidFill>
              </a:rPr>
              <a:t>中，并且完成了类的初始化工作</a:t>
            </a:r>
          </a:p>
        </p:txBody>
      </p:sp>
      <p:sp>
        <p:nvSpPr>
          <p:cNvPr id="5" name="矩形 4"/>
          <p:cNvSpPr/>
          <p:nvPr/>
        </p:nvSpPr>
        <p:spPr>
          <a:xfrm>
            <a:off x="795916" y="4225653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</a:rPr>
              <a:t> </a:t>
            </a:r>
            <a:r>
              <a:rPr lang="en-US" altLang="zh-CN" sz="2400" b="1" dirty="0" err="1">
                <a:solidFill>
                  <a:srgbClr val="FFC000"/>
                </a:solidFill>
              </a:rPr>
              <a:t>Class.forName</a:t>
            </a:r>
            <a:r>
              <a:rPr lang="zh-CN" altLang="en-US" sz="2400" b="1" dirty="0">
                <a:solidFill>
                  <a:srgbClr val="FFC000"/>
                </a:solidFill>
              </a:rPr>
              <a:t>和 </a:t>
            </a:r>
            <a:r>
              <a:rPr lang="en-US" altLang="zh-CN" sz="2400" b="1" dirty="0" err="1">
                <a:solidFill>
                  <a:srgbClr val="FFC000"/>
                </a:solidFill>
              </a:rPr>
              <a:t>ClassLoader.loadClass</a:t>
            </a:r>
            <a:r>
              <a:rPr lang="zh-CN" altLang="en-US" sz="2400" b="1" dirty="0">
                <a:solidFill>
                  <a:srgbClr val="FFC000"/>
                </a:solidFill>
              </a:rPr>
              <a:t>是两码事，一个实例化类，一个加载类</a:t>
            </a:r>
          </a:p>
        </p:txBody>
      </p:sp>
    </p:spTree>
    <p:extLst>
      <p:ext uri="{BB962C8B-B14F-4D97-AF65-F5344CB8AC3E}">
        <p14:creationId xmlns:p14="http://schemas.microsoft.com/office/powerpoint/2010/main" val="285953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jdbc4</a:t>
            </a:r>
            <a:r>
              <a:rPr lang="zh-CN" altLang="en-US" dirty="0"/>
              <a:t>已经不需要显式的调用</a:t>
            </a:r>
            <a:r>
              <a:rPr lang="en-US" altLang="zh-CN" dirty="0" err="1"/>
              <a:t>Class.forName</a:t>
            </a:r>
            <a:r>
              <a:rPr lang="zh-CN" altLang="en-US" dirty="0"/>
              <a:t>了，在</a:t>
            </a:r>
            <a:r>
              <a:rPr lang="en-US" altLang="zh-CN" dirty="0"/>
              <a:t>jdbc4</a:t>
            </a:r>
            <a:r>
              <a:rPr lang="zh-CN" altLang="en-US" dirty="0"/>
              <a:t>中，调用</a:t>
            </a:r>
            <a:r>
              <a:rPr lang="en-US" altLang="zh-CN" dirty="0" err="1"/>
              <a:t>getConnection</a:t>
            </a:r>
            <a:r>
              <a:rPr lang="zh-CN" altLang="en-US" dirty="0"/>
              <a:t>的时候</a:t>
            </a:r>
            <a:r>
              <a:rPr lang="en-US" altLang="zh-CN" dirty="0" err="1"/>
              <a:t>DriverManager</a:t>
            </a:r>
            <a:r>
              <a:rPr lang="zh-CN" altLang="en-US" dirty="0"/>
              <a:t>会自动去加载合适的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jdbc4.0</a:t>
            </a:r>
            <a:r>
              <a:rPr lang="zh-CN" altLang="en-US" dirty="0"/>
              <a:t>不再需要显示调用</a:t>
            </a:r>
            <a:r>
              <a:rPr lang="en-US" altLang="zh-CN" dirty="0" err="1"/>
              <a:t>class.forName</a:t>
            </a:r>
            <a:r>
              <a:rPr lang="en-US" altLang="zh-CN" dirty="0"/>
              <a:t>()</a:t>
            </a:r>
            <a:r>
              <a:rPr lang="zh-CN" altLang="en-US" dirty="0"/>
              <a:t>注册驱动，而是自动调用驱动</a:t>
            </a:r>
            <a:r>
              <a:rPr lang="en-US" altLang="zh-CN" dirty="0"/>
              <a:t>jar</a:t>
            </a:r>
            <a:r>
              <a:rPr lang="zh-CN" altLang="en-US" dirty="0"/>
              <a:t>包下</a:t>
            </a:r>
            <a:r>
              <a:rPr lang="en-US" altLang="zh-CN" dirty="0"/>
              <a:t>META-INF\services\</a:t>
            </a:r>
            <a:r>
              <a:rPr lang="en-US" altLang="zh-CN" dirty="0" err="1"/>
              <a:t>java.sql.Driver</a:t>
            </a:r>
            <a:r>
              <a:rPr lang="zh-CN" altLang="en-US" dirty="0"/>
              <a:t>文本中的类名称去注册，</a:t>
            </a:r>
            <a:r>
              <a:rPr lang="en-US" altLang="zh-CN" dirty="0" err="1"/>
              <a:t>DriverManager</a:t>
            </a:r>
            <a:r>
              <a:rPr lang="zh-CN" altLang="en-US" dirty="0"/>
              <a:t>是一个单例类</a:t>
            </a:r>
          </a:p>
        </p:txBody>
      </p:sp>
    </p:spTree>
    <p:extLst>
      <p:ext uri="{BB962C8B-B14F-4D97-AF65-F5344CB8AC3E}">
        <p14:creationId xmlns:p14="http://schemas.microsoft.com/office/powerpoint/2010/main" val="20887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163336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背景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err="1" smtClean="0">
                <a:solidFill>
                  <a:srgbClr val="FFC000"/>
                </a:solidFill>
              </a:rPr>
              <a:t>PackageUtils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注解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Spring </a:t>
            </a: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新</a:t>
            </a:r>
            <a:r>
              <a:rPr lang="zh-CN" altLang="en-US" dirty="0" smtClean="0"/>
              <a:t>加的机房，加一个配置项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然后加载插件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6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Sox</a:t>
            </a:r>
            <a:r>
              <a:rPr lang="zh-CN" altLang="en-US" dirty="0" smtClean="0"/>
              <a:t>配置文件自动生成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PackageUtils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1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Jdk</a:t>
            </a:r>
            <a:r>
              <a:rPr lang="zh-CN" altLang="en-US" dirty="0" smtClean="0"/>
              <a:t>自身方法扫描类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sox</a:t>
            </a:r>
            <a:r>
              <a:rPr lang="zh-CN" altLang="en-US" sz="2000" dirty="0" smtClean="0"/>
              <a:t>配置文件自动生成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 List&lt;String&gt; </a:t>
            </a:r>
            <a:r>
              <a:rPr lang="en-US" altLang="zh-CN" dirty="0" err="1"/>
              <a:t>t_classNames</a:t>
            </a:r>
            <a:r>
              <a:rPr lang="en-US" altLang="zh-CN" dirty="0"/>
              <a:t> = PackageUtils.</a:t>
            </a:r>
            <a:r>
              <a:rPr lang="en-US" altLang="zh-CN" i="1" dirty="0"/>
              <a:t>getClassName4Controller(</a:t>
            </a:r>
            <a:r>
              <a:rPr lang="en-US" altLang="zh-CN" i="1" dirty="0" err="1"/>
              <a:t>packageName</a:t>
            </a:r>
            <a:r>
              <a:rPr lang="en-US" altLang="zh-CN" i="1" dirty="0" smtClean="0"/>
              <a:t>);</a:t>
            </a:r>
          </a:p>
          <a:p>
            <a:endParaRPr lang="en-US" altLang="zh-CN" i="1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ClassLoader</a:t>
            </a:r>
            <a:r>
              <a:rPr lang="en-US" altLang="zh-CN" dirty="0"/>
              <a:t> </a:t>
            </a:r>
            <a:r>
              <a:rPr lang="en-US" altLang="zh-CN" dirty="0" err="1"/>
              <a:t>t_loader</a:t>
            </a:r>
            <a:r>
              <a:rPr lang="en-US" altLang="zh-CN" dirty="0"/>
              <a:t> = </a:t>
            </a:r>
            <a:r>
              <a:rPr lang="en-US" altLang="zh-CN" dirty="0" err="1"/>
              <a:t>Thread.</a:t>
            </a:r>
            <a:r>
              <a:rPr lang="en-US" altLang="zh-CN" i="1" dirty="0" err="1"/>
              <a:t>currentThread</a:t>
            </a:r>
            <a:r>
              <a:rPr lang="en-US" altLang="zh-CN" i="1" dirty="0"/>
              <a:t>().</a:t>
            </a:r>
            <a:r>
              <a:rPr lang="en-US" altLang="zh-CN" i="1" dirty="0" err="1"/>
              <a:t>getContextClassLoader</a:t>
            </a:r>
            <a:r>
              <a:rPr lang="en-US" altLang="zh-CN" i="1" dirty="0"/>
              <a:t>();</a:t>
            </a:r>
          </a:p>
          <a:p>
            <a:r>
              <a:rPr lang="en-US" altLang="zh-CN" dirty="0"/>
              <a:t>        String </a:t>
            </a:r>
            <a:r>
              <a:rPr lang="en-US" altLang="zh-CN" dirty="0" err="1"/>
              <a:t>t_packagePath</a:t>
            </a:r>
            <a:r>
              <a:rPr lang="en-US" altLang="zh-CN" dirty="0"/>
              <a:t> = </a:t>
            </a:r>
            <a:r>
              <a:rPr lang="en-US" altLang="zh-CN" dirty="0" err="1"/>
              <a:t>packageName.replace</a:t>
            </a:r>
            <a:r>
              <a:rPr lang="en-US" altLang="zh-CN" dirty="0"/>
              <a:t>(".", "/");</a:t>
            </a:r>
          </a:p>
          <a:p>
            <a:r>
              <a:rPr lang="en-US" altLang="zh-CN" dirty="0"/>
              <a:t>        URL </a:t>
            </a:r>
            <a:r>
              <a:rPr lang="en-US" altLang="zh-CN" dirty="0" err="1"/>
              <a:t>t_url</a:t>
            </a:r>
            <a:r>
              <a:rPr lang="en-US" altLang="zh-CN" dirty="0"/>
              <a:t> = </a:t>
            </a:r>
            <a:r>
              <a:rPr lang="en-US" altLang="zh-CN" dirty="0" err="1"/>
              <a:t>t_loader.getResource</a:t>
            </a:r>
            <a:r>
              <a:rPr lang="en-US" altLang="zh-CN" dirty="0"/>
              <a:t>(</a:t>
            </a:r>
            <a:r>
              <a:rPr lang="en-US" altLang="zh-CN" dirty="0" err="1"/>
              <a:t>t_packagePath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http://prettyzhou.iteye.com/blog/1927416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6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机房插件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1633364"/>
            <a:ext cx="4032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问题</a:t>
            </a:r>
            <a:r>
              <a:rPr lang="zh-CN" altLang="en-US" b="1" dirty="0" smtClean="0">
                <a:solidFill>
                  <a:srgbClr val="FFC000"/>
                </a:solidFill>
              </a:rPr>
              <a:t>背景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Class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forname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err="1" smtClean="0">
                <a:solidFill>
                  <a:srgbClr val="FFC000"/>
                </a:solidFill>
              </a:rPr>
              <a:t>PackageUtils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注解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Spring </a:t>
            </a: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75642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最终实现</a:t>
            </a:r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9308"/>
            <a:ext cx="9612560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 dirty="0" smtClean="0"/>
              <a:t>public </a:t>
            </a:r>
            <a:r>
              <a:rPr lang="en-US" altLang="zh-CN" sz="1200" b="1" dirty="0"/>
              <a:t>void </a:t>
            </a:r>
            <a:r>
              <a:rPr lang="en-US" altLang="zh-CN" sz="1200" b="1" dirty="0" err="1"/>
              <a:t>initPlugins</a:t>
            </a:r>
            <a:r>
              <a:rPr lang="en-US" altLang="zh-CN" sz="1200" b="1" dirty="0"/>
              <a:t>() {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b="1" dirty="0"/>
              <a:t>try {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PathMatchingResourcePatternResolver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t_patternResolver</a:t>
            </a:r>
            <a:r>
              <a:rPr lang="en-US" altLang="zh-CN" sz="1200" dirty="0"/>
              <a:t> = </a:t>
            </a:r>
            <a:r>
              <a:rPr lang="en-US" altLang="zh-CN" sz="1200" b="1" dirty="0"/>
              <a:t>new </a:t>
            </a:r>
            <a:r>
              <a:rPr lang="en-US" altLang="zh-CN" sz="1200" b="1" dirty="0" err="1"/>
              <a:t>PathMatchingResourcePatternResolver</a:t>
            </a:r>
            <a:r>
              <a:rPr lang="en-US" altLang="zh-CN" sz="1200" b="1" dirty="0"/>
              <a:t>();</a:t>
            </a:r>
          </a:p>
          <a:p>
            <a:pPr marL="0" indent="0">
              <a:buNone/>
            </a:pPr>
            <a:r>
              <a:rPr lang="en-US" altLang="zh-CN" sz="1200" dirty="0"/>
              <a:t>            Resource[] </a:t>
            </a:r>
            <a:r>
              <a:rPr lang="en-US" altLang="zh-CN" sz="1200" dirty="0" err="1"/>
              <a:t>t_resources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t_patternResolver.getResources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classpath</a:t>
            </a:r>
            <a:r>
              <a:rPr lang="en-US" altLang="zh-CN" sz="1200" dirty="0"/>
              <a:t>*:com/</a:t>
            </a:r>
            <a:r>
              <a:rPr lang="en-US" altLang="zh-CN" sz="1200" dirty="0" err="1"/>
              <a:t>riil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ifmc</a:t>
            </a:r>
            <a:r>
              <a:rPr lang="en-US" altLang="zh-CN" sz="1200" dirty="0"/>
              <a:t>/plugin/**/Plugin*.class");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MetadataReaderFactory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t_classCache</a:t>
            </a:r>
            <a:r>
              <a:rPr lang="en-US" altLang="zh-CN" sz="1200" dirty="0"/>
              <a:t> = </a:t>
            </a:r>
            <a:r>
              <a:rPr lang="en-US" altLang="zh-CN" sz="1200" b="1" dirty="0"/>
              <a:t>new </a:t>
            </a:r>
            <a:r>
              <a:rPr lang="en-US" altLang="zh-CN" sz="1200" b="1" dirty="0" err="1"/>
              <a:t>CachingMetadataReaderFactory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t_patternResolver</a:t>
            </a:r>
            <a:r>
              <a:rPr lang="en-US" altLang="zh-CN" sz="1200" b="1" dirty="0" smtClean="0"/>
              <a:t>);</a:t>
            </a:r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b="1" dirty="0"/>
              <a:t>for (Resource </a:t>
            </a:r>
            <a:r>
              <a:rPr lang="en-US" altLang="zh-CN" sz="1200" b="1" dirty="0" err="1"/>
              <a:t>t_resource</a:t>
            </a:r>
            <a:r>
              <a:rPr lang="en-US" altLang="zh-CN" sz="1200" b="1" dirty="0"/>
              <a:t> : </a:t>
            </a:r>
            <a:r>
              <a:rPr lang="en-US" altLang="zh-CN" sz="1200" b="1" dirty="0" err="1"/>
              <a:t>t_resources</a:t>
            </a:r>
            <a:r>
              <a:rPr lang="en-US" altLang="zh-CN" sz="1200" b="1" dirty="0"/>
              <a:t>) {</a:t>
            </a:r>
          </a:p>
          <a:p>
            <a:pPr marL="0" indent="0">
              <a:buNone/>
            </a:pPr>
            <a:r>
              <a:rPr lang="en-US" altLang="zh-CN" sz="1200" dirty="0"/>
              <a:t>                </a:t>
            </a:r>
            <a:r>
              <a:rPr lang="en-US" altLang="zh-CN" sz="1200" b="1" dirty="0"/>
              <a:t>final </a:t>
            </a:r>
            <a:r>
              <a:rPr lang="en-US" altLang="zh-CN" sz="1200" b="1" dirty="0" err="1"/>
              <a:t>ClassMetadata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t_classMetadata</a:t>
            </a:r>
            <a:r>
              <a:rPr lang="en-US" altLang="zh-CN" sz="1200" b="1" dirty="0"/>
              <a:t> = </a:t>
            </a:r>
            <a:r>
              <a:rPr lang="en-US" altLang="zh-CN" sz="1200" b="1" dirty="0" err="1"/>
              <a:t>t_classCache.getMetadataReader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t_resource</a:t>
            </a:r>
            <a:r>
              <a:rPr lang="en-US" altLang="zh-CN" sz="1200" b="1" dirty="0"/>
              <a:t>).</a:t>
            </a:r>
            <a:r>
              <a:rPr lang="en-US" altLang="zh-CN" sz="1200" b="1" dirty="0" err="1"/>
              <a:t>getClassMetadata</a:t>
            </a:r>
            <a:r>
              <a:rPr lang="en-US" altLang="zh-CN" sz="1200" b="1" dirty="0"/>
              <a:t>();</a:t>
            </a:r>
          </a:p>
          <a:p>
            <a:pPr marL="0" indent="0">
              <a:buNone/>
            </a:pPr>
            <a:r>
              <a:rPr lang="en-US" altLang="zh-CN" sz="1200" dirty="0"/>
              <a:t>                </a:t>
            </a:r>
            <a:r>
              <a:rPr lang="en-US" altLang="zh-CN" sz="1200" b="1" dirty="0"/>
              <a:t>if (</a:t>
            </a:r>
            <a:r>
              <a:rPr lang="en-US" altLang="zh-CN" sz="1200" b="1" dirty="0" err="1"/>
              <a:t>t_classMetadata.getSuperClassName</a:t>
            </a:r>
            <a:r>
              <a:rPr lang="en-US" altLang="zh-CN" sz="1200" b="1" dirty="0"/>
              <a:t>().contains("</a:t>
            </a:r>
            <a:r>
              <a:rPr lang="en-US" altLang="zh-CN" sz="1200" b="1" dirty="0" err="1"/>
              <a:t>AbstractPlugin</a:t>
            </a:r>
            <a:r>
              <a:rPr lang="en-US" altLang="zh-CN" sz="1200" b="1" dirty="0"/>
              <a:t>")) {</a:t>
            </a:r>
          </a:p>
          <a:p>
            <a:pPr marL="0" indent="0">
              <a:buNone/>
            </a:pPr>
            <a:r>
              <a:rPr lang="en-US" altLang="zh-CN" sz="1200" dirty="0"/>
              <a:t>                    String </a:t>
            </a:r>
            <a:r>
              <a:rPr lang="en-US" altLang="zh-CN" sz="1200" dirty="0" err="1"/>
              <a:t>t_className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t_classMetadata.getClassName</a:t>
            </a:r>
            <a:r>
              <a:rPr lang="en-US" altLang="zh-CN" sz="1200" dirty="0"/>
              <a:t>();</a:t>
            </a:r>
          </a:p>
          <a:p>
            <a:pPr marL="0" indent="0">
              <a:buNone/>
            </a:pPr>
            <a:r>
              <a:rPr lang="en-US" altLang="zh-CN" sz="1200" dirty="0"/>
              <a:t>                    </a:t>
            </a:r>
            <a:r>
              <a:rPr lang="en-US" altLang="zh-CN" sz="1200" i="1" dirty="0"/>
              <a:t>S_LOGGER.info("</a:t>
            </a:r>
            <a:r>
              <a:rPr lang="zh-CN" altLang="en-US" sz="1200" i="1" dirty="0"/>
              <a:t>加载机房插件：</a:t>
            </a:r>
            <a:r>
              <a:rPr lang="en-US" altLang="zh-CN" sz="1200" i="1" dirty="0"/>
              <a:t>"</a:t>
            </a:r>
            <a:r>
              <a:rPr lang="zh-CN" altLang="en-US" sz="1200" i="1" dirty="0"/>
              <a:t> </a:t>
            </a:r>
            <a:r>
              <a:rPr lang="en-US" altLang="zh-CN" sz="1200" i="1" dirty="0"/>
              <a:t>+ </a:t>
            </a:r>
            <a:r>
              <a:rPr lang="en-US" altLang="zh-CN" sz="1200" i="1" dirty="0" err="1"/>
              <a:t>t_className</a:t>
            </a:r>
            <a:r>
              <a:rPr lang="en-US" altLang="zh-CN" sz="1200" i="1" dirty="0"/>
              <a:t>);</a:t>
            </a:r>
          </a:p>
          <a:p>
            <a:pPr marL="0" indent="0">
              <a:buNone/>
            </a:pPr>
            <a:r>
              <a:rPr lang="en-US" altLang="zh-CN" sz="1200" dirty="0"/>
              <a:t>                    </a:t>
            </a:r>
            <a:r>
              <a:rPr lang="en-US" altLang="zh-CN" sz="1200" dirty="0" err="1"/>
              <a:t>Class.</a:t>
            </a:r>
            <a:r>
              <a:rPr lang="en-US" altLang="zh-CN" sz="1200" i="1" dirty="0" err="1"/>
              <a:t>forName</a:t>
            </a:r>
            <a:r>
              <a:rPr lang="en-US" altLang="zh-CN" sz="1200" i="1" dirty="0"/>
              <a:t>(</a:t>
            </a:r>
            <a:r>
              <a:rPr lang="en-US" altLang="zh-CN" sz="1200" i="1" dirty="0" err="1"/>
              <a:t>t_className</a:t>
            </a:r>
            <a:r>
              <a:rPr lang="en-US" altLang="zh-CN" sz="1200" i="1" dirty="0"/>
              <a:t>);</a:t>
            </a:r>
          </a:p>
          <a:p>
            <a:pPr marL="0" indent="0">
              <a:buNone/>
            </a:pPr>
            <a:r>
              <a:rPr lang="zh-CN" altLang="en-US" sz="1200" dirty="0"/>
              <a:t>                </a:t>
            </a:r>
            <a:r>
              <a:rPr lang="en-US" altLang="zh-CN" sz="1200" dirty="0"/>
              <a:t>}</a:t>
            </a:r>
          </a:p>
          <a:p>
            <a:pPr marL="0" indent="0">
              <a:buNone/>
            </a:pPr>
            <a:r>
              <a:rPr lang="zh-CN" altLang="en-US" sz="1200" dirty="0"/>
              <a:t>            </a:t>
            </a:r>
            <a:r>
              <a:rPr lang="en-US" altLang="zh-CN" sz="1200" dirty="0" smtClean="0"/>
              <a:t>}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 } </a:t>
            </a:r>
            <a:r>
              <a:rPr lang="en-US" altLang="zh-CN" sz="1200" b="1" dirty="0"/>
              <a:t>catch (Exception </a:t>
            </a:r>
            <a:r>
              <a:rPr lang="en-US" altLang="zh-CN" sz="1200" b="1" dirty="0" err="1"/>
              <a:t>t_e</a:t>
            </a:r>
            <a:r>
              <a:rPr lang="en-US" altLang="zh-CN" sz="1200" b="1" dirty="0"/>
              <a:t>) {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i="1" dirty="0" err="1"/>
              <a:t>S_LOGGER.error</a:t>
            </a:r>
            <a:r>
              <a:rPr lang="en-US" altLang="zh-CN" sz="1200" i="1" dirty="0"/>
              <a:t>("</a:t>
            </a:r>
            <a:r>
              <a:rPr lang="zh-CN" altLang="en-US" sz="1200" i="1" dirty="0"/>
              <a:t>加载机房插件异常：</a:t>
            </a:r>
            <a:r>
              <a:rPr lang="en-US" altLang="zh-CN" sz="1200" i="1" dirty="0"/>
              <a:t>"</a:t>
            </a:r>
            <a:r>
              <a:rPr lang="zh-CN" altLang="en-US" sz="1200" i="1" dirty="0"/>
              <a:t> </a:t>
            </a:r>
            <a:r>
              <a:rPr lang="en-US" altLang="zh-CN" sz="1200" i="1" dirty="0"/>
              <a:t>+ </a:t>
            </a:r>
            <a:r>
              <a:rPr lang="en-US" altLang="zh-CN" sz="1200" i="1" dirty="0" err="1"/>
              <a:t>t_e.getMessage</a:t>
            </a:r>
            <a:r>
              <a:rPr lang="en-US" altLang="zh-CN" sz="1200" i="1" dirty="0"/>
              <a:t>(), </a:t>
            </a:r>
            <a:r>
              <a:rPr lang="en-US" altLang="zh-CN" sz="1200" i="1" dirty="0" err="1"/>
              <a:t>t_e</a:t>
            </a:r>
            <a:r>
              <a:rPr lang="en-US" altLang="zh-CN" sz="1200" i="1" dirty="0"/>
              <a:t>);</a:t>
            </a:r>
          </a:p>
          <a:p>
            <a:pPr marL="0" indent="0">
              <a:buNone/>
            </a:pPr>
            <a:r>
              <a:rPr lang="zh-CN" altLang="en-US" sz="1200" dirty="0"/>
              <a:t>        </a:t>
            </a:r>
            <a:r>
              <a:rPr lang="en-US" altLang="zh-CN" sz="1200" dirty="0"/>
              <a:t>}</a:t>
            </a:r>
          </a:p>
          <a:p>
            <a:pPr marL="0" indent="0"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73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热插拔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1633365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F&amp;Q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dirty="0">
                <a:latin typeface="FrutigerNext LT Regular" pitchFamily="34" charset="0"/>
              </a:rPr>
              <a:t>Thank you</a:t>
            </a:r>
            <a:r>
              <a:rPr lang="zh-CN" altLang="en-US" dirty="0">
                <a:latin typeface="FrutigerNext LT Regular" pitchFamily="34" charset="0"/>
              </a:rPr>
              <a:t>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EmptyCatchBlock and EmptyTryBlock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6518" y="1778000"/>
            <a:ext cx="9107487" cy="167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public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void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doSomething()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try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FileInputStream fis =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FileInputStream(</a:t>
            </a:r>
            <a:r>
              <a:rPr lang="zh-CN" altLang="zh-CN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"/tmp/bugger"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catch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(IOException ioe)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zh-CN" altLang="zh-CN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not good</a:t>
            </a:r>
            <a:endParaRPr lang="zh-CN" altLang="zh-CN" sz="2000" smtClean="0">
              <a:solidFill>
                <a:srgbClr val="3F7F5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}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7955" y="3577169"/>
            <a:ext cx="9109075" cy="162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public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void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bar()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try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}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catch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(Exception e)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e.printStackTrace();</a:t>
            </a:r>
            <a:endParaRPr lang="en-US" altLang="zh-CN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lvl="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629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EmptyFinallyBlock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77771"/>
            <a:ext cx="8229600" cy="928688"/>
          </a:xfrm>
        </p:spPr>
        <p:txBody>
          <a:bodyPr/>
          <a:lstStyle/>
          <a:p>
            <a:r>
              <a:rPr lang="zh-CN" altLang="en-US" smtClean="0"/>
              <a:t>补充上必要的代码</a:t>
            </a:r>
          </a:p>
          <a:p>
            <a:r>
              <a:rPr lang="zh-CN" altLang="en-US" smtClean="0"/>
              <a:t>或者删除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18" y="1778002"/>
            <a:ext cx="90011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public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void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bar()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try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x=2;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}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finally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</a:t>
            </a:r>
            <a:r>
              <a:rPr lang="zh-CN" altLang="zh-CN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empty!</a:t>
            </a:r>
            <a:endParaRPr lang="zh-CN" altLang="zh-CN" sz="2000" smtClean="0">
              <a:solidFill>
                <a:srgbClr val="3F7F5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134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EmptyIfStmt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4925" y="1838857"/>
            <a:ext cx="90741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00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class</a:t>
            </a:r>
            <a:r>
              <a:rPr lang="zh-CN" altLang="zh-CN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Foo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lang="zh-CN" altLang="zh-CN" sz="200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void</a:t>
            </a:r>
            <a:r>
              <a:rPr lang="zh-CN" altLang="zh-CN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bar(</a:t>
            </a:r>
            <a:r>
              <a:rPr lang="zh-CN" altLang="zh-CN" sz="200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lang="zh-CN" altLang="zh-CN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x)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zh-CN" altLang="zh-CN" sz="200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if</a:t>
            </a:r>
            <a:r>
              <a:rPr lang="zh-CN" altLang="zh-CN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(x == 0)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zh-CN" altLang="zh-CN" sz="2000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empty!</a:t>
            </a:r>
            <a:endParaRPr lang="zh-CN" altLang="zh-CN" sz="2400" smtClean="0">
              <a:solidFill>
                <a:srgbClr val="3F7F5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04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EmpytWhileStmt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7940"/>
            <a:ext cx="8229600" cy="1288521"/>
          </a:xfrm>
        </p:spPr>
        <p:txBody>
          <a:bodyPr/>
          <a:lstStyle/>
          <a:p>
            <a:endParaRPr lang="zh-CN" altLang="zh-CN" smtClean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6518" y="1813721"/>
            <a:ext cx="90011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void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bar(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a,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b)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while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(a == b)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zh-CN" altLang="zh-CN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empty!</a:t>
            </a:r>
            <a:endParaRPr lang="zh-CN" altLang="zh-CN" sz="2000" smtClean="0">
              <a:solidFill>
                <a:srgbClr val="3F7F5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5470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EmptySwitchStatements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8240"/>
            <a:ext cx="8229600" cy="986896"/>
          </a:xfrm>
        </p:spPr>
        <p:txBody>
          <a:bodyPr/>
          <a:lstStyle/>
          <a:p>
            <a:endParaRPr lang="zh-CN" altLang="zh-CN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6518" y="1837534"/>
            <a:ext cx="90011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public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void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bar()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x = 2;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switch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(x)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zh-CN" altLang="zh-CN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once there was code here</a:t>
            </a:r>
            <a:endParaRPr lang="zh-CN" altLang="zh-CN" sz="2000" smtClean="0">
              <a:solidFill>
                <a:srgbClr val="3F7F5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zh-CN" altLang="zh-CN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but it's been commented out or something</a:t>
            </a:r>
            <a:endParaRPr lang="zh-CN" altLang="zh-CN" sz="2000" smtClean="0">
              <a:solidFill>
                <a:srgbClr val="3F7F5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427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4" y="985292"/>
            <a:ext cx="9145384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8100"/>
            <a:ext cx="88011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4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机房插件注册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static</a:t>
            </a:r>
            <a:r>
              <a:rPr lang="en-US" altLang="zh-CN" dirty="0"/>
              <a:t>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PluginPojo</a:t>
            </a:r>
            <a:r>
              <a:rPr lang="en-US" altLang="zh-CN" dirty="0"/>
              <a:t> </a:t>
            </a:r>
            <a:r>
              <a:rPr lang="en-US" altLang="zh-CN" dirty="0" err="1"/>
              <a:t>t_pluginPojo</a:t>
            </a:r>
            <a:r>
              <a:rPr lang="en-US" altLang="zh-CN" dirty="0"/>
              <a:t> 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PluginPojo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t_pluginPojo.setName</a:t>
            </a:r>
            <a:r>
              <a:rPr lang="en-US" altLang="zh-CN" dirty="0"/>
              <a:t>("demo</a:t>
            </a:r>
            <a:r>
              <a:rPr lang="zh-CN" altLang="zh-CN" dirty="0"/>
              <a:t>插件</a:t>
            </a:r>
            <a:r>
              <a:rPr lang="en-US" altLang="zh-CN" dirty="0"/>
              <a:t>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t_pluginPojo.setVendorId</a:t>
            </a:r>
            <a:r>
              <a:rPr lang="en-US" altLang="zh-CN" dirty="0"/>
              <a:t>("demo");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t_pluginPojo.setVerndorName</a:t>
            </a:r>
            <a:r>
              <a:rPr lang="en-US" altLang="zh-CN" dirty="0"/>
              <a:t>("</a:t>
            </a:r>
            <a:r>
              <a:rPr lang="zh-CN" altLang="zh-CN" dirty="0"/>
              <a:t>测试</a:t>
            </a:r>
            <a:r>
              <a:rPr lang="en-US" altLang="zh-CN" dirty="0"/>
              <a:t>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t_pluginPojo.setClassName</a:t>
            </a:r>
            <a:r>
              <a:rPr lang="en-US" altLang="zh-CN" dirty="0"/>
              <a:t>(</a:t>
            </a:r>
            <a:r>
              <a:rPr lang="en-US" altLang="zh-CN" dirty="0" err="1"/>
              <a:t>PluginDemo.</a:t>
            </a:r>
            <a:r>
              <a:rPr lang="en-US" altLang="zh-CN" b="1" dirty="0" err="1"/>
              <a:t>class</a:t>
            </a:r>
            <a:r>
              <a:rPr lang="en-US" altLang="zh-CN" dirty="0" err="1"/>
              <a:t>.getName</a:t>
            </a:r>
            <a:r>
              <a:rPr lang="en-US" altLang="zh-CN" dirty="0"/>
              <a:t>());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t_pluginPojo.setHelp</a:t>
            </a:r>
            <a:r>
              <a:rPr lang="en-US" altLang="zh-CN" dirty="0"/>
              <a:t>(</a:t>
            </a:r>
            <a:r>
              <a:rPr lang="en-US" altLang="zh-CN" i="1" dirty="0" err="1"/>
              <a:t>getHelpInfo</a:t>
            </a:r>
            <a:r>
              <a:rPr lang="en-US" altLang="zh-CN" dirty="0"/>
              <a:t>());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i="1" dirty="0" err="1"/>
              <a:t>setPluginParams</a:t>
            </a:r>
            <a:r>
              <a:rPr lang="en-US" altLang="zh-CN" dirty="0"/>
              <a:t>(</a:t>
            </a:r>
            <a:r>
              <a:rPr lang="en-US" altLang="zh-CN" dirty="0" err="1"/>
              <a:t>t_pluginPojo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IFMCPlugins.</a:t>
            </a:r>
            <a:r>
              <a:rPr lang="en-US" altLang="zh-CN" i="1" dirty="0" err="1"/>
              <a:t>register</a:t>
            </a:r>
            <a:r>
              <a:rPr lang="en-US" altLang="zh-CN" dirty="0"/>
              <a:t>(</a:t>
            </a:r>
            <a:r>
              <a:rPr lang="en-US" altLang="zh-CN" dirty="0" err="1"/>
              <a:t>t_pluginPojo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8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28738"/>
            <a:ext cx="678180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6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Braces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33" y="697260"/>
            <a:ext cx="8301037" cy="1559718"/>
          </a:xfrm>
        </p:spPr>
        <p:txBody>
          <a:bodyPr/>
          <a:lstStyle/>
          <a:p>
            <a:r>
              <a:rPr lang="zh-CN" altLang="zh-CN" dirty="0" smtClean="0"/>
              <a:t>IfStmtsMustUseBraces</a:t>
            </a:r>
          </a:p>
          <a:p>
            <a:r>
              <a:rPr lang="zh-CN" altLang="zh-CN" dirty="0" smtClean="0"/>
              <a:t>WhileLoopsMustUseBraces</a:t>
            </a:r>
          </a:p>
          <a:p>
            <a:r>
              <a:rPr lang="zh-CN" altLang="zh-CN" dirty="0" smtClean="0"/>
              <a:t>IfElseStmtsMustUseBraces</a:t>
            </a:r>
          </a:p>
          <a:p>
            <a:r>
              <a:rPr lang="zh-CN" altLang="zh-CN" dirty="0" smtClean="0"/>
              <a:t>ForLoopsMustUseBraces</a:t>
            </a:r>
          </a:p>
          <a:p>
            <a:endParaRPr lang="zh-CN" altLang="zh-CN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07953" y="2438137"/>
            <a:ext cx="900112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public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void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bar()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x = 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if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(foo)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x++;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public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void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foo()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for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</a:t>
            </a:r>
            <a:r>
              <a:rPr lang="zh-CN" altLang="zh-CN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i=0; i&lt;42;i++)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foo();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088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zh-CN" altLang="en-US" dirty="0" smtClean="0"/>
              <a:t>插件、动态参数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err="1" smtClean="0"/>
              <a:t>IFMCPlugins.</a:t>
            </a:r>
            <a:r>
              <a:rPr lang="en-US" altLang="zh-CN" i="1" dirty="0" err="1" smtClean="0"/>
              <a:t>register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t_pluginPojo</a:t>
            </a:r>
            <a:r>
              <a:rPr lang="en-US" altLang="zh-CN" i="1" dirty="0"/>
              <a:t>);</a:t>
            </a:r>
            <a:endParaRPr lang="en-US" altLang="zh-CN" dirty="0" smtClean="0"/>
          </a:p>
          <a:p>
            <a:r>
              <a:rPr lang="zh-CN" altLang="en-US" dirty="0" smtClean="0"/>
              <a:t>获取所有插件</a:t>
            </a:r>
            <a:r>
              <a:rPr lang="en-US" altLang="zh-CN" dirty="0" err="1" smtClean="0"/>
              <a:t>IFMCPlugins</a:t>
            </a:r>
            <a:r>
              <a:rPr lang="en-US" altLang="zh-CN" dirty="0"/>
              <a:t>. </a:t>
            </a:r>
            <a:r>
              <a:rPr lang="en-US" altLang="zh-CN" dirty="0" err="1"/>
              <a:t>getPlugins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动态参数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880" y="285395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t_pluginParam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b="1" dirty="0">
                <a:solidFill>
                  <a:schemeClr val="bg1"/>
                </a:solidFill>
              </a:rPr>
              <a:t>new </a:t>
            </a:r>
            <a:r>
              <a:rPr lang="en-US" altLang="zh-CN" b="1" dirty="0" err="1">
                <a:solidFill>
                  <a:schemeClr val="bg1"/>
                </a:solidFill>
              </a:rPr>
              <a:t>PluginParamPojo</a:t>
            </a:r>
            <a:r>
              <a:rPr lang="en-US" altLang="zh-CN" b="1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t_pluginParam.setName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zh-CN" altLang="en-US" dirty="0">
                <a:solidFill>
                  <a:schemeClr val="bg1"/>
                </a:solidFill>
              </a:rPr>
              <a:t>数据端口</a:t>
            </a:r>
            <a:r>
              <a:rPr lang="en-US" altLang="zh-CN" dirty="0">
                <a:solidFill>
                  <a:schemeClr val="bg1"/>
                </a:solidFill>
              </a:rPr>
              <a:t>");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t_pluginParam.setKey</a:t>
            </a:r>
            <a:r>
              <a:rPr lang="en-US" altLang="zh-CN" dirty="0">
                <a:solidFill>
                  <a:schemeClr val="bg1"/>
                </a:solidFill>
              </a:rPr>
              <a:t>("port");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t_pluginParam.setDefaultValue</a:t>
            </a:r>
            <a:r>
              <a:rPr lang="en-US" altLang="zh-CN" dirty="0">
                <a:solidFill>
                  <a:schemeClr val="bg1"/>
                </a:solidFill>
              </a:rPr>
              <a:t>("8888");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t_pluginParam.setNumber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bg1"/>
                </a:solidFill>
              </a:rPr>
              <a:t>true);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t_pluginParam.setPassword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bg1"/>
                </a:solidFill>
              </a:rPr>
              <a:t>false</a:t>
            </a:r>
            <a:r>
              <a:rPr lang="en-US" altLang="zh-CN" b="1" dirty="0" smtClean="0">
                <a:solidFill>
                  <a:schemeClr val="bg1"/>
                </a:solidFill>
              </a:rPr>
              <a:t>);</a:t>
            </a:r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pluginPojo.addPluginParam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t_pluginParam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769268"/>
            <a:ext cx="5274310" cy="4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altLang="zh-CN" dirty="0" smtClean="0"/>
              <a:t>JDBC </a:t>
            </a:r>
            <a:r>
              <a:rPr lang="en-US" altLang="zh-CN" dirty="0" err="1" smtClean="0"/>
              <a:t>Class.forName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1633365"/>
            <a:ext cx="5832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背景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dirty="0" err="1" smtClean="0">
                <a:solidFill>
                  <a:srgbClr val="FFC000"/>
                </a:solidFill>
              </a:rPr>
              <a:t>Class.forName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机房插件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err="1" smtClean="0">
                <a:solidFill>
                  <a:srgbClr val="FFC000"/>
                </a:solidFill>
              </a:rPr>
              <a:t>PackageUtils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Spring </a:t>
            </a:r>
            <a:r>
              <a:rPr lang="en-US" altLang="zh-CN" dirty="0" err="1" smtClean="0">
                <a:solidFill>
                  <a:schemeClr val="bg1"/>
                </a:solidFill>
              </a:rPr>
              <a:t>ResourcePatternResolver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MetadataReaderFactory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46839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Class.forName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1316"/>
            <a:ext cx="7931224" cy="130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1" dirty="0" err="1">
                <a:solidFill>
                  <a:srgbClr val="FFC000"/>
                </a:solidFill>
              </a:rPr>
              <a:t>Class.forName</a:t>
            </a:r>
            <a:r>
              <a:rPr lang="en-US" altLang="zh-CN" sz="1800" b="1" dirty="0">
                <a:solidFill>
                  <a:srgbClr val="FFC000"/>
                </a:solidFill>
              </a:rPr>
              <a:t>("</a:t>
            </a:r>
            <a:r>
              <a:rPr lang="en-US" altLang="zh-CN" sz="1800" b="1" dirty="0" err="1">
                <a:solidFill>
                  <a:srgbClr val="FFC000"/>
                </a:solidFill>
              </a:rPr>
              <a:t>com.mysql.jdbc.Driver</a:t>
            </a:r>
            <a:r>
              <a:rPr lang="en-US" altLang="zh-CN" sz="1800" b="1" dirty="0">
                <a:solidFill>
                  <a:srgbClr val="FFC000"/>
                </a:solidFill>
              </a:rPr>
              <a:t>");  </a:t>
            </a:r>
            <a:r>
              <a:rPr lang="en-US" altLang="zh-CN" sz="1800" dirty="0"/>
              <a:t> </a:t>
            </a:r>
          </a:p>
          <a:p>
            <a:pPr marL="0" indent="0">
              <a:buNone/>
            </a:pPr>
            <a:r>
              <a:rPr lang="en-US" altLang="zh-CN" sz="1800" dirty="0"/>
              <a:t>String 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 = "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://127.0.0.1/</a:t>
            </a:r>
            <a:r>
              <a:rPr lang="en-US" altLang="zh-CN" sz="1800" dirty="0" err="1"/>
              <a:t>test?useUnicode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true&amp;characterEncoding</a:t>
            </a:r>
            <a:r>
              <a:rPr lang="en-US" altLang="zh-CN" sz="1800" dirty="0"/>
              <a:t>=utf-8";   </a:t>
            </a:r>
          </a:p>
          <a:p>
            <a:pPr marL="0" indent="0">
              <a:buNone/>
            </a:pPr>
            <a:r>
              <a:rPr lang="en-US" altLang="zh-CN" sz="1800" dirty="0"/>
              <a:t>String user = "";   </a:t>
            </a:r>
          </a:p>
          <a:p>
            <a:pPr marL="0" indent="0">
              <a:buNone/>
            </a:pPr>
            <a:r>
              <a:rPr lang="en-US" altLang="zh-CN" sz="1800" dirty="0"/>
              <a:t>String </a:t>
            </a:r>
            <a:r>
              <a:rPr lang="en-US" altLang="zh-CN" sz="1800" dirty="0" err="1"/>
              <a:t>psw</a:t>
            </a:r>
            <a:r>
              <a:rPr lang="en-US" altLang="zh-CN" sz="1800" dirty="0"/>
              <a:t> = "";   </a:t>
            </a:r>
          </a:p>
          <a:p>
            <a:pPr marL="0" indent="0">
              <a:buNone/>
            </a:pPr>
            <a:r>
              <a:rPr lang="en-US" altLang="zh-CN" sz="1800" dirty="0"/>
              <a:t>Connection con = </a:t>
            </a:r>
            <a:r>
              <a:rPr lang="en-US" altLang="zh-CN" sz="1800" dirty="0" err="1"/>
              <a:t>DriverManager.getConnection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url,user,psw</a:t>
            </a:r>
            <a:r>
              <a:rPr lang="en-US" altLang="zh-CN" sz="1800" dirty="0"/>
              <a:t>);  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611560" y="3241188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或</a:t>
            </a:r>
            <a:r>
              <a:rPr lang="en-US" altLang="zh-CN" b="1" dirty="0" err="1" smtClean="0">
                <a:solidFill>
                  <a:srgbClr val="FFC000"/>
                </a:solidFill>
              </a:rPr>
              <a:t>com.mysql.jdbc.Driver</a:t>
            </a:r>
            <a:r>
              <a:rPr lang="en-US" altLang="zh-CN" b="1" dirty="0">
                <a:solidFill>
                  <a:srgbClr val="FFC000"/>
                </a:solidFill>
              </a:rPr>
              <a:t> driver = new </a:t>
            </a:r>
            <a:r>
              <a:rPr lang="en-US" altLang="zh-CN" b="1" dirty="0" err="1">
                <a:solidFill>
                  <a:srgbClr val="FFC000"/>
                </a:solidFill>
              </a:rPr>
              <a:t>com.mysql.jdbc.Driver</a:t>
            </a:r>
            <a:r>
              <a:rPr lang="en-US" altLang="zh-CN" b="1" dirty="0">
                <a:solidFill>
                  <a:srgbClr val="FFC000"/>
                </a:solidFill>
              </a:rPr>
              <a:t>();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41176" y="3721596"/>
            <a:ext cx="8229600" cy="1740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new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ClassLoader.loadClass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com.mysql.jdbc.Driver</a:t>
            </a:r>
            <a:r>
              <a:rPr lang="en-US" altLang="zh-CN" dirty="0" smtClean="0"/>
              <a:t>”); </a:t>
            </a:r>
          </a:p>
          <a:p>
            <a:pPr marL="0" indent="0">
              <a:buNone/>
            </a:pPr>
            <a:r>
              <a:rPr lang="en-US" altLang="zh-CN" dirty="0"/>
              <a:t> No suitable driver found </a:t>
            </a:r>
            <a:r>
              <a:rPr lang="en-US" altLang="zh-CN" b="1" dirty="0"/>
              <a:t>for</a:t>
            </a:r>
            <a:r>
              <a:rPr lang="en-US" altLang="zh-CN" dirty="0"/>
              <a:t> </a:t>
            </a:r>
            <a:r>
              <a:rPr lang="en-US" altLang="zh-CN" dirty="0" err="1"/>
              <a:t>jdbc:mysql</a:t>
            </a:r>
            <a:r>
              <a:rPr lang="en-US" altLang="zh-CN" dirty="0" smtClean="0"/>
              <a:t>://</a:t>
            </a:r>
            <a:r>
              <a:rPr lang="en-US" altLang="zh-CN" dirty="0"/>
              <a:t> 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35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Class.forName</a:t>
            </a:r>
            <a:r>
              <a:rPr lang="zh-CN" altLang="en-US" dirty="0" smtClean="0"/>
              <a:t>做什么了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33501"/>
            <a:ext cx="8928992" cy="318018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、装载。将字节码读入内存，并产生一个与之对应的</a:t>
            </a:r>
            <a:r>
              <a:rPr lang="en-US" altLang="zh-CN" sz="2000" dirty="0" err="1"/>
              <a:t>java.lang.Class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链接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这一步会验证字节码，为</a:t>
            </a:r>
            <a:r>
              <a:rPr lang="en-US" altLang="zh-CN" sz="2000" dirty="0"/>
              <a:t>static</a:t>
            </a:r>
            <a:r>
              <a:rPr lang="zh-CN" altLang="en-US" sz="2000" dirty="0"/>
              <a:t>变量分配内存，并赋默认值（</a:t>
            </a:r>
            <a:r>
              <a:rPr lang="en-US" altLang="zh-CN" sz="2000" dirty="0"/>
              <a:t>0</a:t>
            </a:r>
            <a:r>
              <a:rPr lang="zh-CN" altLang="en-US" sz="2000" dirty="0"/>
              <a:t>或</a:t>
            </a:r>
            <a:r>
              <a:rPr lang="en-US" altLang="zh-CN" sz="2000" dirty="0"/>
              <a:t>null</a:t>
            </a:r>
            <a:r>
              <a:rPr lang="zh-CN" altLang="en-US" sz="2000" dirty="0" smtClean="0"/>
              <a:t>）。。。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、初始化。为类的</a:t>
            </a:r>
            <a:r>
              <a:rPr lang="en-US" altLang="zh-CN" sz="2000" dirty="0"/>
              <a:t>static</a:t>
            </a:r>
            <a:r>
              <a:rPr lang="zh-CN" altLang="en-US" sz="2000" dirty="0"/>
              <a:t>变量赋初始值，假如有</a:t>
            </a:r>
            <a:r>
              <a:rPr lang="en-US" altLang="zh-CN" sz="2000" dirty="0"/>
              <a:t>static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 = 1;</a:t>
            </a:r>
            <a:r>
              <a:rPr lang="zh-CN" altLang="en-US" sz="2000" dirty="0"/>
              <a:t>这个将</a:t>
            </a:r>
            <a:r>
              <a:rPr lang="en-US" altLang="zh-CN" sz="2000" dirty="0"/>
              <a:t>a</a:t>
            </a:r>
            <a:r>
              <a:rPr lang="zh-CN" altLang="en-US" sz="2000" dirty="0"/>
              <a:t>赋值为</a:t>
            </a:r>
            <a:r>
              <a:rPr lang="en-US" altLang="zh-CN" sz="2000" dirty="0"/>
              <a:t>1</a:t>
            </a:r>
            <a:r>
              <a:rPr lang="zh-CN" altLang="en-US" sz="2000" dirty="0"/>
              <a:t>的操作就是这个时候做的。除此之外，还要调用类的</a:t>
            </a:r>
            <a:r>
              <a:rPr lang="en-US" altLang="zh-CN" sz="2000" dirty="0"/>
              <a:t>static</a:t>
            </a:r>
            <a:r>
              <a:rPr lang="zh-CN" altLang="en-US" sz="2000" dirty="0"/>
              <a:t>块。（这一步是要点）</a:t>
            </a:r>
          </a:p>
        </p:txBody>
      </p:sp>
      <p:sp>
        <p:nvSpPr>
          <p:cNvPr id="4" name="矩形 3"/>
          <p:cNvSpPr/>
          <p:nvPr/>
        </p:nvSpPr>
        <p:spPr>
          <a:xfrm>
            <a:off x="813783" y="451368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C000"/>
                </a:solidFill>
              </a:rPr>
              <a:t>Class.</a:t>
            </a:r>
            <a:r>
              <a:rPr lang="en-US" altLang="zh-CN" b="1" i="1" dirty="0" err="1">
                <a:solidFill>
                  <a:srgbClr val="FFC000"/>
                </a:solidFill>
              </a:rPr>
              <a:t>forName</a:t>
            </a:r>
            <a:r>
              <a:rPr lang="en-US" altLang="zh-CN" b="1" i="1" dirty="0">
                <a:solidFill>
                  <a:srgbClr val="FFC000"/>
                </a:solidFill>
              </a:rPr>
              <a:t>(driver, true</a:t>
            </a:r>
            <a:r>
              <a:rPr lang="en-US" altLang="zh-CN" b="1" i="1" dirty="0" smtClean="0">
                <a:solidFill>
                  <a:srgbClr val="FFC000"/>
                </a:solidFill>
              </a:rPr>
              <a:t>,</a:t>
            </a:r>
            <a:r>
              <a:rPr lang="en-US" altLang="zh-CN" b="1" dirty="0" smtClean="0">
                <a:solidFill>
                  <a:srgbClr val="FFC000"/>
                </a:solidFill>
              </a:rPr>
              <a:t>   </a:t>
            </a:r>
            <a:r>
              <a:rPr lang="en-US" altLang="zh-CN" b="1" dirty="0" err="1">
                <a:solidFill>
                  <a:srgbClr val="FFC000"/>
                </a:solidFill>
              </a:rPr>
              <a:t>ClassLoader.</a:t>
            </a:r>
            <a:r>
              <a:rPr lang="en-US" altLang="zh-CN" b="1" i="1" dirty="0" err="1">
                <a:solidFill>
                  <a:srgbClr val="FFC000"/>
                </a:solidFill>
              </a:rPr>
              <a:t>getSystemClassLoader</a:t>
            </a:r>
            <a:r>
              <a:rPr lang="en-US" altLang="zh-CN" b="1" i="1" dirty="0" smtClean="0">
                <a:solidFill>
                  <a:srgbClr val="FFC000"/>
                </a:solidFill>
              </a:rPr>
              <a:t>());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第二个参数</a:t>
            </a:r>
            <a:r>
              <a:rPr lang="en-US" altLang="zh-CN" b="1" dirty="0" smtClean="0">
                <a:solidFill>
                  <a:schemeClr val="bg1"/>
                </a:solidFill>
              </a:rPr>
              <a:t>initialize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whether the class must be initialized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Driver 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dirty="0"/>
              <a:t>package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com.mysql.jdbc</a:t>
            </a:r>
            <a:r>
              <a:rPr lang="en-US" altLang="zh-CN" sz="1600" dirty="0"/>
              <a:t>   </a:t>
            </a:r>
          </a:p>
          <a:p>
            <a:pPr marL="0" indent="0">
              <a:buNone/>
            </a:pPr>
            <a:r>
              <a:rPr lang="en-US" altLang="zh-CN" sz="1600" dirty="0"/>
              <a:t>  </a:t>
            </a:r>
          </a:p>
          <a:p>
            <a:pPr marL="0" indent="0">
              <a:buNone/>
            </a:pPr>
            <a:r>
              <a:rPr lang="en-US" altLang="zh-CN" sz="1600" b="1" dirty="0"/>
              <a:t>public</a:t>
            </a:r>
            <a:r>
              <a:rPr lang="en-US" altLang="zh-CN" sz="1600" dirty="0"/>
              <a:t> </a:t>
            </a:r>
            <a:r>
              <a:rPr lang="en-US" altLang="zh-CN" sz="1600" b="1" dirty="0"/>
              <a:t>class</a:t>
            </a:r>
            <a:r>
              <a:rPr lang="en-US" altLang="zh-CN" sz="1600" dirty="0"/>
              <a:t> Driver </a:t>
            </a:r>
            <a:r>
              <a:rPr lang="en-US" altLang="zh-CN" sz="1600" b="1" dirty="0"/>
              <a:t>extends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NonRegisteringDriver</a:t>
            </a:r>
            <a:r>
              <a:rPr lang="en-US" altLang="zh-CN" sz="1600" dirty="0"/>
              <a:t> </a:t>
            </a:r>
            <a:r>
              <a:rPr lang="en-US" altLang="zh-CN" sz="1600" b="1" dirty="0"/>
              <a:t>implements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java.sql.Driver</a:t>
            </a:r>
            <a:r>
              <a:rPr lang="en-US" altLang="zh-CN" sz="1600" dirty="0"/>
              <a:t> {   </a:t>
            </a:r>
          </a:p>
          <a:p>
            <a:pPr marL="0" indent="0">
              <a:buNone/>
            </a:pPr>
            <a:r>
              <a:rPr lang="en-US" altLang="zh-CN" sz="1600" dirty="0"/>
              <a:t> </a:t>
            </a:r>
            <a:r>
              <a:rPr lang="en-US" altLang="zh-CN" sz="1600" b="1" dirty="0"/>
              <a:t>static</a:t>
            </a:r>
            <a:r>
              <a:rPr lang="en-US" altLang="zh-CN" sz="1600" dirty="0"/>
              <a:t> {   </a:t>
            </a:r>
          </a:p>
          <a:p>
            <a:pPr marL="0" indent="0">
              <a:buNone/>
            </a:pPr>
            <a:r>
              <a:rPr lang="en-US" altLang="zh-CN" sz="1600" dirty="0"/>
              <a:t>    t </a:t>
            </a:r>
            <a:r>
              <a:rPr lang="en-US" altLang="zh-CN" sz="1600" dirty="0" err="1"/>
              <a:t>ry</a:t>
            </a:r>
            <a:r>
              <a:rPr lang="en-US" altLang="zh-CN" sz="1600" dirty="0"/>
              <a:t> {   </a:t>
            </a:r>
          </a:p>
          <a:p>
            <a:pPr marL="0" indent="0">
              <a:buNone/>
            </a:pPr>
            <a:r>
              <a:rPr lang="en-US" altLang="zh-CN" sz="1600" dirty="0"/>
              <a:t>              </a:t>
            </a:r>
            <a:r>
              <a:rPr lang="en-US" altLang="zh-CN" sz="1600" dirty="0" err="1"/>
              <a:t>java.sql.DriverManager.registerDriver</a:t>
            </a:r>
            <a:r>
              <a:rPr lang="en-US" altLang="zh-CN" sz="1600" dirty="0"/>
              <a:t>(</a:t>
            </a:r>
            <a:r>
              <a:rPr lang="en-US" altLang="zh-CN" sz="1600" b="1" dirty="0"/>
              <a:t>new</a:t>
            </a:r>
            <a:r>
              <a:rPr lang="en-US" altLang="zh-CN" sz="1600" dirty="0"/>
              <a:t> Driver());   </a:t>
            </a:r>
          </a:p>
          <a:p>
            <a:pPr marL="0" indent="0">
              <a:buNone/>
            </a:pPr>
            <a:r>
              <a:rPr lang="en-US" altLang="zh-CN" sz="1600" dirty="0"/>
              <a:t>          } </a:t>
            </a:r>
            <a:r>
              <a:rPr lang="en-US" altLang="zh-CN" sz="1600" b="1" dirty="0"/>
              <a:t>catch</a:t>
            </a:r>
            <a:r>
              <a:rPr lang="en-US" altLang="zh-CN" sz="1600" dirty="0"/>
              <a:t> (</a:t>
            </a:r>
            <a:r>
              <a:rPr lang="en-US" altLang="zh-CN" sz="1600" dirty="0" err="1"/>
              <a:t>SQLException</a:t>
            </a:r>
            <a:r>
              <a:rPr lang="en-US" altLang="zh-CN" sz="1600" dirty="0"/>
              <a:t> E) {   </a:t>
            </a:r>
          </a:p>
          <a:p>
            <a:pPr marL="0" indent="0">
              <a:buNone/>
            </a:pPr>
            <a:r>
              <a:rPr lang="en-US" altLang="zh-CN" sz="1600" dirty="0"/>
              <a:t>              </a:t>
            </a:r>
            <a:r>
              <a:rPr lang="en-US" altLang="zh-CN" sz="1600" b="1" dirty="0"/>
              <a:t>throw</a:t>
            </a:r>
            <a:r>
              <a:rPr lang="en-US" altLang="zh-CN" sz="1600" dirty="0"/>
              <a:t> </a:t>
            </a:r>
            <a:r>
              <a:rPr lang="en-US" altLang="zh-CN" sz="1600" b="1" dirty="0"/>
              <a:t>new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RuntimeException</a:t>
            </a:r>
            <a:r>
              <a:rPr lang="en-US" altLang="zh-CN" sz="1600" dirty="0"/>
              <a:t>("Can't register driver!");   </a:t>
            </a:r>
          </a:p>
          <a:p>
            <a:pPr marL="0" indent="0">
              <a:buNone/>
            </a:pPr>
            <a:r>
              <a:rPr lang="en-US" altLang="zh-CN" sz="1600" dirty="0"/>
              <a:t>          }   </a:t>
            </a:r>
          </a:p>
          <a:p>
            <a:pPr marL="0" indent="0">
              <a:buNone/>
            </a:pPr>
            <a:r>
              <a:rPr lang="en-US" altLang="zh-CN" sz="1600" dirty="0"/>
              <a:t>  }   </a:t>
            </a:r>
          </a:p>
          <a:p>
            <a:pPr marL="0" indent="0">
              <a:buNone/>
            </a:pPr>
            <a:r>
              <a:rPr lang="en-US" altLang="zh-CN" sz="1600" dirty="0" smtClean="0"/>
              <a:t>}</a:t>
            </a:r>
            <a:r>
              <a:rPr lang="en-US" altLang="zh-CN" sz="1600" dirty="0"/>
              <a:t>  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86000" y="4369669"/>
            <a:ext cx="5598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在</a:t>
            </a:r>
            <a:r>
              <a:rPr lang="en-US" altLang="zh-CN" dirty="0">
                <a:solidFill>
                  <a:srgbClr val="FFC000"/>
                </a:solidFill>
              </a:rPr>
              <a:t>JDBC</a:t>
            </a:r>
            <a:r>
              <a:rPr lang="zh-CN" altLang="en-US" dirty="0">
                <a:solidFill>
                  <a:srgbClr val="FFC000"/>
                </a:solidFill>
              </a:rPr>
              <a:t>规范中明确要求这个</a:t>
            </a:r>
            <a:r>
              <a:rPr lang="en-US" altLang="zh-CN" dirty="0">
                <a:solidFill>
                  <a:srgbClr val="FFC000"/>
                </a:solidFill>
              </a:rPr>
              <a:t>Driver</a:t>
            </a:r>
            <a:r>
              <a:rPr lang="zh-CN" altLang="en-US" dirty="0">
                <a:solidFill>
                  <a:srgbClr val="FFC000"/>
                </a:solidFill>
              </a:rPr>
              <a:t>类必须向</a:t>
            </a:r>
            <a:r>
              <a:rPr lang="en-US" altLang="zh-CN" dirty="0" err="1">
                <a:solidFill>
                  <a:srgbClr val="FFC000"/>
                </a:solidFill>
              </a:rPr>
              <a:t>DriverManager</a:t>
            </a:r>
            <a:r>
              <a:rPr lang="zh-CN" altLang="en-US" dirty="0">
                <a:solidFill>
                  <a:srgbClr val="FFC000"/>
                </a:solidFill>
              </a:rPr>
              <a:t>注册自己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演示设计">
  <a:themeElements>
    <a:clrScheme name="演示设计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演示设计">
  <a:themeElements>
    <a:clrScheme name="演示设计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3552</TotalTime>
  <Words>1010</Words>
  <Application>Microsoft Office PowerPoint</Application>
  <PresentationFormat>全屏显示(16:10)</PresentationFormat>
  <Paragraphs>246</Paragraphs>
  <Slides>31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Office 主题​​</vt:lpstr>
      <vt:lpstr>演示设计</vt:lpstr>
      <vt:lpstr>1_Office 主题​​</vt:lpstr>
      <vt:lpstr>1_演示设计</vt:lpstr>
      <vt:lpstr>PowerPoint 演示文稿</vt:lpstr>
      <vt:lpstr>机房插件</vt:lpstr>
      <vt:lpstr>机房插件注册</vt:lpstr>
      <vt:lpstr>动态插件、动态参数</vt:lpstr>
      <vt:lpstr>PowerPoint 演示文稿</vt:lpstr>
      <vt:lpstr>JDBC Class.forName</vt:lpstr>
      <vt:lpstr>Class.forName </vt:lpstr>
      <vt:lpstr>Class.forName做什么了</vt:lpstr>
      <vt:lpstr>分析mysql Driver 代码</vt:lpstr>
      <vt:lpstr>类初始化场景</vt:lpstr>
      <vt:lpstr>Class.forName()、New 区别！</vt:lpstr>
      <vt:lpstr>Static执行时机</vt:lpstr>
      <vt:lpstr>Static执行顺序</vt:lpstr>
      <vt:lpstr>Class.forName总结</vt:lpstr>
      <vt:lpstr>jdbc4</vt:lpstr>
      <vt:lpstr>获取resource、class方法</vt:lpstr>
      <vt:lpstr>配置文件</vt:lpstr>
      <vt:lpstr>Sox配置文件自动生成</vt:lpstr>
      <vt:lpstr>Jdk自身方法扫描类  sox配置文件自动生成</vt:lpstr>
      <vt:lpstr>最终实现spring</vt:lpstr>
      <vt:lpstr>热插拔</vt:lpstr>
      <vt:lpstr>F&amp;Q</vt:lpstr>
      <vt:lpstr>EmptyCatchBlock and EmptyTryBlock</vt:lpstr>
      <vt:lpstr>EmptyFinallyBlock</vt:lpstr>
      <vt:lpstr>EmptyIfStmt</vt:lpstr>
      <vt:lpstr>EmpytWhileStmt</vt:lpstr>
      <vt:lpstr>EmptySwitchStatements</vt:lpstr>
      <vt:lpstr>PowerPoint 演示文稿</vt:lpstr>
      <vt:lpstr>PowerPoint 演示文稿</vt:lpstr>
      <vt:lpstr>PowerPoint 演示文稿</vt:lpstr>
      <vt:lpstr>Braces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</dc:creator>
  <cp:lastModifiedBy>pan</cp:lastModifiedBy>
  <cp:revision>421</cp:revision>
  <dcterms:created xsi:type="dcterms:W3CDTF">2011-02-15T16:08:31Z</dcterms:created>
  <dcterms:modified xsi:type="dcterms:W3CDTF">2013-12-05T08:51:24Z</dcterms:modified>
</cp:coreProperties>
</file>