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9" r:id="rId2"/>
    <p:sldMasterId id="2147483794" r:id="rId3"/>
  </p:sldMasterIdLst>
  <p:notesMasterIdLst>
    <p:notesMasterId r:id="rId33"/>
  </p:notesMasterIdLst>
  <p:sldIdLst>
    <p:sldId id="256" r:id="rId4"/>
    <p:sldId id="296" r:id="rId5"/>
    <p:sldId id="383" r:id="rId6"/>
    <p:sldId id="348" r:id="rId7"/>
    <p:sldId id="384" r:id="rId8"/>
    <p:sldId id="386" r:id="rId9"/>
    <p:sldId id="387" r:id="rId10"/>
    <p:sldId id="388" r:id="rId11"/>
    <p:sldId id="389" r:id="rId12"/>
    <p:sldId id="407" r:id="rId13"/>
    <p:sldId id="391" r:id="rId14"/>
    <p:sldId id="392" r:id="rId15"/>
    <p:sldId id="401" r:id="rId16"/>
    <p:sldId id="400" r:id="rId17"/>
    <p:sldId id="395" r:id="rId18"/>
    <p:sldId id="403" r:id="rId19"/>
    <p:sldId id="394" r:id="rId20"/>
    <p:sldId id="402" r:id="rId21"/>
    <p:sldId id="396" r:id="rId22"/>
    <p:sldId id="406" r:id="rId23"/>
    <p:sldId id="404" r:id="rId24"/>
    <p:sldId id="397" r:id="rId25"/>
    <p:sldId id="385" r:id="rId26"/>
    <p:sldId id="405" r:id="rId27"/>
    <p:sldId id="390" r:id="rId28"/>
    <p:sldId id="398" r:id="rId29"/>
    <p:sldId id="399" r:id="rId30"/>
    <p:sldId id="393" r:id="rId31"/>
    <p:sldId id="382" r:id="rId3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664E00"/>
    <a:srgbClr val="987400"/>
    <a:srgbClr val="A88000"/>
    <a:srgbClr val="8666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3" autoAdjust="0"/>
    <p:restoredTop sz="97230" autoAdjust="0"/>
  </p:normalViewPr>
  <p:slideViewPr>
    <p:cSldViewPr>
      <p:cViewPr>
        <p:scale>
          <a:sx n="75" d="100"/>
          <a:sy n="75" d="100"/>
        </p:scale>
        <p:origin x="-115" y="-20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0328-8DE4-4CDE-9C6B-1C1819AE5933}" type="datetimeFigureOut">
              <a:rPr lang="zh-CN" altLang="en-US" smtClean="0"/>
              <a:pPr/>
              <a:t>2014/2/14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4902-AD75-49B8-9B3B-C982EF47A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feve.com/google-guava-throwables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54902-AD75-49B8-9B3B-C982EF47A44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9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的参数说明：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回收的参数：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大小的设置：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CacheBuilder.maximumSize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(long) 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CacheBuilder.weigher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CacheBuilder.maxumumWeigher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expireAfterAccess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TimeUnit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expireAfterWrite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TimeUnit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CacheBuilder.weakKeys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CacheBuilder.weakValues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CacheBuilder.softValues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明确的删除：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invalidate(key) 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invalidateAll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(keys) 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invalidateAll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删除监听器：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CacheBuilder.removalListener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RemovalListener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LoadingCache.refresh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(K)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在生成新的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依然会被使用。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CacheLoader.reload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(K, V)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过程中允许使用旧的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CacheBuilder.refreshAfterWrite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TimeUnit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自动刷新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54902-AD75-49B8-9B3B-C982EF47A44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7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是不强制捕获的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54902-AD75-49B8-9B3B-C982EF47A44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7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是不强制捕获的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54902-AD75-49B8-9B3B-C982EF47A44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7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--Exception --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RuntimeException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--Error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hlinkClick r:id="rId3"/>
              </a:rPr>
              <a:t>http://ifeve.com/google-guava-throwables/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54902-AD75-49B8-9B3B-C982EF47A44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81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BF8-8E6A-4275-83FB-8E525BCDDC16}" type="datetime1">
              <a:rPr lang="zh-CN" altLang="en-US" smtClean="0"/>
              <a:t>2014/2/14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4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A7-28D5-4B67-8F3F-CEAEAA70B56F}" type="datetime1">
              <a:rPr lang="zh-CN" altLang="en-US" smtClean="0"/>
              <a:t>2014/2/14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3252-97D2-4C5A-A55C-94C23282FC0C}" type="datetime1">
              <a:rPr lang="zh-CN" altLang="en-US" smtClean="0"/>
              <a:t>2014/2/14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4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897064"/>
            <a:ext cx="5327650" cy="122502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157803"/>
            <a:ext cx="5327650" cy="660135"/>
          </a:xfrm>
        </p:spPr>
        <p:txBody>
          <a:bodyPr anchor="ctr"/>
          <a:lstStyle>
            <a:lvl1pPr marL="0" indent="0" algn="ctr"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5204354"/>
            <a:ext cx="2133600" cy="396875"/>
          </a:xfrm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204354"/>
            <a:ext cx="2895600" cy="396875"/>
          </a:xfrm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5204354"/>
            <a:ext cx="2133600" cy="396875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9650D38-5EF4-48F4-93AE-54AF14DC78E0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578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6DEA3-F024-4FDE-9568-B96F410809C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44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D10A2-7F51-452F-A3C3-34B4428DFB7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14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094"/>
            <a:ext cx="4038600" cy="39740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094"/>
            <a:ext cx="4038600" cy="39740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7C379-CF6A-4694-B376-BDDCC9BF463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93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16455-4EE9-45A3-806C-FB94868DF29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90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232F1-8DD7-4365-80AD-81222B39358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05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5DB25-6C98-45F2-B8CB-0580C4C2485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71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73AC4-0EF7-4A1D-B9E0-B87801539E0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9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5C5D-A020-43FD-A763-E72DA3200E52}" type="datetime1">
              <a:rPr lang="zh-CN" altLang="en-US" smtClean="0"/>
              <a:t>2014/2/14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页脚占位符 1"/>
          <p:cNvSpPr txBox="1">
            <a:spLocks/>
          </p:cNvSpPr>
          <p:nvPr userDrawn="1"/>
        </p:nvSpPr>
        <p:spPr>
          <a:xfrm>
            <a:off x="2411760" y="5296985"/>
            <a:ext cx="3608040" cy="3042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hongliangpan@gmail.com   </a:t>
            </a:r>
            <a:r>
              <a:rPr lang="en-US" altLang="zh-CN" dirty="0" smtClean="0"/>
              <a:t>QQ</a:t>
            </a:r>
            <a:r>
              <a:rPr lang="en-US" altLang="zh-CN" baseline="0" dirty="0" smtClean="0"/>
              <a:t>: </a:t>
            </a:r>
            <a:r>
              <a:rPr lang="en-US" altLang="zh-CN" dirty="0" smtClean="0"/>
              <a:t>28797575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32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53252-45F7-47E2-906C-7F7C8808FDE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781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B2520-FA1E-4219-85D2-D7ECC51AAEC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438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57428"/>
            <a:ext cx="2063750" cy="494770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8" y="157428"/>
            <a:ext cx="6042025" cy="494770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FCCC8-F79B-4101-AD30-C05AE62EB12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1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897063"/>
            <a:ext cx="5327650" cy="122502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157803"/>
            <a:ext cx="5327650" cy="660135"/>
          </a:xfrm>
        </p:spPr>
        <p:txBody>
          <a:bodyPr anchor="ctr"/>
          <a:lstStyle>
            <a:lvl1pPr marL="0" indent="0" algn="ctr"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5204354"/>
            <a:ext cx="2133600" cy="396875"/>
          </a:xfrm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204354"/>
            <a:ext cx="2895600" cy="396875"/>
          </a:xfrm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5204354"/>
            <a:ext cx="2133600" cy="396875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22EEDC6-A373-4AFD-9670-B60B23BFA0E6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79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60ED2-5962-45B4-9DE2-A3DFAF3A4D9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3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D177A-FE6C-4C5F-AE7B-84F99FF96F0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2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094"/>
            <a:ext cx="4038600" cy="39740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094"/>
            <a:ext cx="4038600" cy="39740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7A66D-8D6D-42BB-9549-14FEED40E07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727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C2078-7341-4F68-8DBB-EA4CBF88C9A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462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895BC-FB2D-402C-B607-FCE09B7D6BC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784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D139B-D3CD-4161-85EB-7EBAE93EFAD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2DB4-F2AA-46AC-92F0-54F6CB054B2D}" type="datetime1">
              <a:rPr lang="zh-CN" altLang="en-US" smtClean="0"/>
              <a:t>2014/2/14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268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F7612-08F3-4C45-AACF-75A49AA1489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57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D795-274A-4211-B0F2-D34C0A6A7BC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08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8993-68A1-435A-BFC3-2DDDF6B3CE7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879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57428"/>
            <a:ext cx="2063750" cy="494770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6" y="157428"/>
            <a:ext cx="6042025" cy="494770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EBE79-D4F6-44D4-8D61-9908F9B8D6E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8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CC2-5860-49DA-AC80-28D380650BCA}" type="datetime1">
              <a:rPr lang="zh-CN" altLang="en-US" smtClean="0"/>
              <a:t>2014/2/14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89CF-08E4-476D-94C0-313182A864F3}" type="datetime1">
              <a:rPr lang="zh-CN" altLang="en-US" smtClean="0"/>
              <a:t>2014/2/14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55DE-0EE1-4FAF-9560-69477F48F159}" type="datetime1">
              <a:rPr lang="zh-CN" altLang="en-US" smtClean="0"/>
              <a:t>2014/2/14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1EBB-3981-4766-A147-48C338F0FF9D}" type="datetime1">
              <a:rPr lang="zh-CN" altLang="en-US" smtClean="0"/>
              <a:t>2014/2/14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B785-8DD6-4011-B9E1-D6BB2B959663}" type="datetime1">
              <a:rPr lang="zh-CN" altLang="en-US" smtClean="0"/>
              <a:t>2014/2/14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9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0244-FB71-4704-A9D9-781306A2E177}" type="datetime1">
              <a:rPr lang="zh-CN" altLang="en-US" smtClean="0"/>
              <a:t>2014/2/14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8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623D-0AC2-478E-9AE2-8E3FAE8B02EB}" type="datetime1">
              <a:rPr lang="zh-CN" altLang="en-US" smtClean="0"/>
              <a:t>2014/2/14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85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8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57427"/>
            <a:ext cx="8229600" cy="54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1094"/>
            <a:ext cx="8229600" cy="39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96960"/>
            <a:ext cx="2133600" cy="30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96960"/>
            <a:ext cx="2895600" cy="30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96960"/>
            <a:ext cx="2305050" cy="30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EF3BB5-A28D-4916-8B94-854E2EC3EF35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31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57427"/>
            <a:ext cx="8229600" cy="54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1094"/>
            <a:ext cx="8229600" cy="39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96959"/>
            <a:ext cx="2133600" cy="30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96959"/>
            <a:ext cx="2895600" cy="30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96959"/>
            <a:ext cx="2305050" cy="30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EB1D21-D848-4BB6-8FD0-33C84144E2AE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ongliangp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iteblog.com/archives/tag/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156176" y="516175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扬帆起航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899592" y="553245"/>
            <a:ext cx="76328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>
                    <a:lumMod val="95000"/>
                  </a:schemeClr>
                </a:solidFill>
              </a:rPr>
              <a:t>Guava</a:t>
            </a: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</a:rPr>
              <a:t>介绍</a:t>
            </a:r>
            <a:endParaRPr lang="en-US" altLang="zh-CN" sz="3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2411760" y="5296985"/>
            <a:ext cx="3608040" cy="30427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hongliangpan@gmail.com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我的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QQ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28797575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6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fill="hold" grpId="2" nodeType="withEffect" p14:presetBounceEnd="68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 p14:bounceEnd="68000">
                                          <p:cBhvr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1" nodeType="withEffect" p14:presetBounceEnd="100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 p14:bounceEnd="100000">
                                          <p:cBhvr>
                                            <p:cTn id="1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  <p:bldP spid="18" grpId="2"/>
          <p:bldP spid="18" grpId="3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6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>
                                          <p:cBhvr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  <p:bldP spid="18" grpId="2"/>
          <p:bldP spid="18" grpId="3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17511"/>
            <a:ext cx="7124700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69268"/>
            <a:ext cx="68357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41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集合并交差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01749"/>
            <a:ext cx="7704856" cy="432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2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并交差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9525"/>
            <a:ext cx="8892480" cy="25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3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Immutable </a:t>
            </a:r>
            <a:r>
              <a:rPr lang="en-US" altLang="zh-CN" b="1" dirty="0" smtClean="0"/>
              <a:t>Collections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73324"/>
            <a:ext cx="862073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0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zh-CN" b="1" dirty="0"/>
              <a:t>Ordering class: </a:t>
            </a:r>
            <a:r>
              <a:rPr lang="zh-CN" altLang="en-US" b="1" dirty="0"/>
              <a:t>灵活的多字段排序比较器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" y="1677367"/>
            <a:ext cx="9091613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6" y="1130176"/>
            <a:ext cx="9115504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06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1532"/>
            <a:ext cx="8229600" cy="952500"/>
          </a:xfrm>
        </p:spPr>
        <p:txBody>
          <a:bodyPr/>
          <a:lstStyle/>
          <a:p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8" y="841276"/>
            <a:ext cx="911111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1504369"/>
            <a:ext cx="5227637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4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7220"/>
            <a:ext cx="46609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2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 smtClean="0"/>
              <a:t>EventBus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生产者消费者发布订阅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9308"/>
            <a:ext cx="30099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46437"/>
            <a:ext cx="29337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38" y="968971"/>
            <a:ext cx="404653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0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/>
              <a:t>MapMaker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6" y="841276"/>
            <a:ext cx="90297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8" y="1777380"/>
            <a:ext cx="7826375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50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Concurrency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4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21372"/>
            <a:ext cx="8229600" cy="952500"/>
          </a:xfrm>
        </p:spPr>
        <p:txBody>
          <a:bodyPr/>
          <a:lstStyle/>
          <a:p>
            <a:r>
              <a:rPr lang="en-US" altLang="zh-CN" dirty="0" smtClean="0"/>
              <a:t>guava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913284"/>
            <a:ext cx="115932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C000"/>
                </a:solidFill>
              </a:rPr>
              <a:t>com.google.common.annotations</a:t>
            </a:r>
            <a:r>
              <a:rPr lang="zh-CN" altLang="en-US" sz="2400" b="1" dirty="0">
                <a:solidFill>
                  <a:srgbClr val="FFC000"/>
                </a:solidFill>
              </a:rPr>
              <a:t>：普通注解类型。 </a:t>
            </a:r>
            <a:br>
              <a:rPr lang="zh-CN" altLang="en-US" sz="2400" b="1" dirty="0">
                <a:solidFill>
                  <a:srgbClr val="FFC000"/>
                </a:solidFill>
              </a:rPr>
            </a:br>
            <a:r>
              <a:rPr lang="en-US" altLang="zh-CN" sz="2400" b="1" dirty="0" err="1" smtClean="0">
                <a:solidFill>
                  <a:srgbClr val="FFC000"/>
                </a:solidFill>
              </a:rPr>
              <a:t>com.google.common.base</a:t>
            </a:r>
            <a:r>
              <a:rPr lang="zh-CN" altLang="en-US" sz="2400" b="1" dirty="0">
                <a:solidFill>
                  <a:srgbClr val="FFC000"/>
                </a:solidFill>
              </a:rPr>
              <a:t>：基本工具类库和接口。 </a:t>
            </a:r>
            <a:br>
              <a:rPr lang="zh-CN" altLang="en-US" sz="2400" b="1" dirty="0">
                <a:solidFill>
                  <a:srgbClr val="FFC000"/>
                </a:solidFill>
              </a:rPr>
            </a:br>
            <a:r>
              <a:rPr lang="en-US" altLang="zh-CN" sz="2400" b="1" dirty="0" err="1" smtClean="0">
                <a:solidFill>
                  <a:srgbClr val="FFC000"/>
                </a:solidFill>
              </a:rPr>
              <a:t>com.google.common.cache</a:t>
            </a:r>
            <a:r>
              <a:rPr lang="zh-CN" altLang="en-US" sz="2400" b="1" dirty="0">
                <a:solidFill>
                  <a:srgbClr val="FFC000"/>
                </a:solidFill>
              </a:rPr>
              <a:t>：缓存工具包，非常简单易用且功能强大的</a:t>
            </a:r>
            <a:r>
              <a:rPr lang="en-US" altLang="zh-CN" sz="2400" b="1" dirty="0">
                <a:solidFill>
                  <a:srgbClr val="FFC000"/>
                </a:solidFill>
              </a:rPr>
              <a:t>JVM</a:t>
            </a:r>
            <a:r>
              <a:rPr lang="zh-CN" altLang="en-US" sz="2400" b="1" dirty="0">
                <a:solidFill>
                  <a:srgbClr val="FFC000"/>
                </a:solidFill>
              </a:rPr>
              <a:t>内缓存。 </a:t>
            </a:r>
            <a:br>
              <a:rPr lang="zh-CN" altLang="en-US" sz="2400" b="1" dirty="0">
                <a:solidFill>
                  <a:srgbClr val="FFC000"/>
                </a:solidFill>
              </a:rPr>
            </a:br>
            <a:r>
              <a:rPr lang="en-US" altLang="zh-CN" sz="2400" b="1" dirty="0" err="1" smtClean="0">
                <a:solidFill>
                  <a:srgbClr val="FFC000"/>
                </a:solidFill>
              </a:rPr>
              <a:t>com.google.common.collect</a:t>
            </a:r>
            <a:r>
              <a:rPr lang="zh-CN" altLang="en-US" sz="2400" b="1" dirty="0">
                <a:solidFill>
                  <a:srgbClr val="FFC000"/>
                </a:solidFill>
              </a:rPr>
              <a:t>：带泛型的集合接口扩展和实现，以及工具类，这里你会发现很多好玩的集合。 </a:t>
            </a:r>
            <a:br>
              <a:rPr lang="zh-CN" altLang="en-US" sz="2400" b="1" dirty="0">
                <a:solidFill>
                  <a:srgbClr val="FFC000"/>
                </a:solidFill>
              </a:rPr>
            </a:br>
            <a:r>
              <a:rPr lang="en-US" altLang="zh-CN" sz="2400" b="1" dirty="0" err="1" smtClean="0">
                <a:solidFill>
                  <a:srgbClr val="FFC000"/>
                </a:solidFill>
              </a:rPr>
              <a:t>com.google.common.eventbus</a:t>
            </a:r>
            <a:r>
              <a:rPr lang="zh-CN" altLang="en-US" sz="2400" b="1" dirty="0">
                <a:solidFill>
                  <a:srgbClr val="FFC000"/>
                </a:solidFill>
              </a:rPr>
              <a:t>：发布订阅风格的事件总线。 </a:t>
            </a:r>
            <a:br>
              <a:rPr lang="zh-CN" altLang="en-US" sz="2400" b="1" dirty="0">
                <a:solidFill>
                  <a:srgbClr val="FFC000"/>
                </a:solidFill>
              </a:rPr>
            </a:br>
            <a:r>
              <a:rPr lang="en-US" altLang="zh-CN" sz="2400" b="1" dirty="0" err="1" smtClean="0">
                <a:solidFill>
                  <a:srgbClr val="FFC000"/>
                </a:solidFill>
              </a:rPr>
              <a:t>com.google.common.hash</a:t>
            </a:r>
            <a:r>
              <a:rPr lang="zh-CN" altLang="en-US" sz="2400" b="1" dirty="0">
                <a:solidFill>
                  <a:srgbClr val="FFC000"/>
                </a:solidFill>
              </a:rPr>
              <a:t>： 哈希工具包。 </a:t>
            </a:r>
            <a:br>
              <a:rPr lang="zh-CN" altLang="en-US" sz="2400" b="1" dirty="0">
                <a:solidFill>
                  <a:srgbClr val="FFC000"/>
                </a:solidFill>
              </a:rPr>
            </a:br>
            <a:r>
              <a:rPr lang="en-US" altLang="zh-CN" sz="2400" b="1" dirty="0" smtClean="0">
                <a:solidFill>
                  <a:srgbClr val="FFC000"/>
                </a:solidFill>
              </a:rPr>
              <a:t>com.google.common.io</a:t>
            </a:r>
            <a:r>
              <a:rPr lang="zh-CN" altLang="en-US" sz="2400" b="1" dirty="0">
                <a:solidFill>
                  <a:srgbClr val="FFC000"/>
                </a:solidFill>
              </a:rPr>
              <a:t>：</a:t>
            </a:r>
            <a:r>
              <a:rPr lang="en-US" altLang="zh-CN" sz="2400" b="1" dirty="0">
                <a:solidFill>
                  <a:srgbClr val="FFC000"/>
                </a:solidFill>
              </a:rPr>
              <a:t>I/O</a:t>
            </a:r>
            <a:r>
              <a:rPr lang="zh-CN" altLang="en-US" sz="2400" b="1" dirty="0">
                <a:solidFill>
                  <a:srgbClr val="FFC000"/>
                </a:solidFill>
              </a:rPr>
              <a:t>工具包。 </a:t>
            </a:r>
            <a:br>
              <a:rPr lang="zh-CN" altLang="en-US" sz="2400" b="1" dirty="0">
                <a:solidFill>
                  <a:srgbClr val="FFC000"/>
                </a:solidFill>
              </a:rPr>
            </a:br>
            <a:r>
              <a:rPr lang="en-US" altLang="zh-CN" sz="2400" b="1" dirty="0" err="1" smtClean="0">
                <a:solidFill>
                  <a:srgbClr val="FFC000"/>
                </a:solidFill>
              </a:rPr>
              <a:t>com.google.common.math</a:t>
            </a:r>
            <a:r>
              <a:rPr lang="zh-CN" altLang="en-US" sz="2400" b="1" dirty="0">
                <a:solidFill>
                  <a:srgbClr val="FFC000"/>
                </a:solidFill>
              </a:rPr>
              <a:t>：原始算术类型和超大数的运算工具包。 </a:t>
            </a:r>
            <a:br>
              <a:rPr lang="zh-CN" altLang="en-US" sz="2400" b="1" dirty="0">
                <a:solidFill>
                  <a:srgbClr val="FFC000"/>
                </a:solidFill>
              </a:rPr>
            </a:br>
            <a:r>
              <a:rPr lang="en-US" altLang="zh-CN" sz="2400" b="1" dirty="0" smtClean="0">
                <a:solidFill>
                  <a:srgbClr val="FFC000"/>
                </a:solidFill>
              </a:rPr>
              <a:t>com.google.common.net</a:t>
            </a:r>
            <a:r>
              <a:rPr lang="zh-CN" altLang="en-US" sz="2400" b="1" dirty="0">
                <a:solidFill>
                  <a:srgbClr val="FFC000"/>
                </a:solidFill>
              </a:rPr>
              <a:t>：网络工具包。 </a:t>
            </a:r>
            <a:br>
              <a:rPr lang="zh-CN" altLang="en-US" sz="2400" b="1" dirty="0">
                <a:solidFill>
                  <a:srgbClr val="FFC000"/>
                </a:solidFill>
              </a:rPr>
            </a:br>
            <a:r>
              <a:rPr lang="en-US" altLang="zh-CN" sz="2400" b="1" dirty="0" err="1" smtClean="0">
                <a:solidFill>
                  <a:srgbClr val="FFC000"/>
                </a:solidFill>
              </a:rPr>
              <a:t>com.google.common.primitives</a:t>
            </a:r>
            <a:r>
              <a:rPr lang="zh-CN" altLang="en-US" sz="2400" b="1" dirty="0">
                <a:solidFill>
                  <a:srgbClr val="FFC000"/>
                </a:solidFill>
              </a:rPr>
              <a:t>：八种原始类型和无符号类型的静态工具包。 </a:t>
            </a:r>
            <a:br>
              <a:rPr lang="zh-CN" altLang="en-US" sz="2400" b="1" dirty="0">
                <a:solidFill>
                  <a:srgbClr val="FFC000"/>
                </a:solidFill>
              </a:rPr>
            </a:br>
            <a:r>
              <a:rPr lang="en-US" altLang="zh-CN" sz="2400" b="1" dirty="0" err="1" smtClean="0">
                <a:solidFill>
                  <a:srgbClr val="FFC000"/>
                </a:solidFill>
              </a:rPr>
              <a:t>com.google.common.reflect</a:t>
            </a:r>
            <a:r>
              <a:rPr lang="zh-CN" altLang="en-US" sz="2400" b="1" dirty="0">
                <a:solidFill>
                  <a:srgbClr val="FFC000"/>
                </a:solidFill>
              </a:rPr>
              <a:t>：反射工具包。 </a:t>
            </a:r>
            <a:br>
              <a:rPr lang="zh-CN" altLang="en-US" sz="2400" b="1" dirty="0">
                <a:solidFill>
                  <a:srgbClr val="FFC000"/>
                </a:solidFill>
              </a:rPr>
            </a:br>
            <a:r>
              <a:rPr lang="en-US" altLang="zh-CN" sz="2400" b="1" dirty="0" err="1" smtClean="0">
                <a:solidFill>
                  <a:srgbClr val="FFC000"/>
                </a:solidFill>
              </a:rPr>
              <a:t>com.google.common.util.concurrent</a:t>
            </a:r>
            <a:r>
              <a:rPr lang="zh-CN" altLang="en-US" sz="2400" b="1" dirty="0">
                <a:solidFill>
                  <a:srgbClr val="FFC000"/>
                </a:solidFill>
              </a:rPr>
              <a:t>：多线程工具包。</a:t>
            </a:r>
          </a:p>
          <a:p>
            <a:endParaRPr lang="zh-CN" alt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1236"/>
            <a:ext cx="681355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8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altLang="zh-CN" dirty="0" smtClean="0"/>
              <a:t>Guava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7272" y="1599208"/>
            <a:ext cx="1159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/>
            </a:r>
            <a:br>
              <a:rPr lang="zh-CN" altLang="en-US" b="1" dirty="0">
                <a:solidFill>
                  <a:srgbClr val="FFC000"/>
                </a:solidFill>
              </a:rPr>
            </a:b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7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 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8" y="1219721"/>
            <a:ext cx="5981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21396"/>
            <a:ext cx="60277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4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文件读取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417340"/>
            <a:ext cx="836376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9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altLang="zh-CN" dirty="0" smtClean="0"/>
              <a:t>Guava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7272" y="1599208"/>
            <a:ext cx="1159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/>
            </a:r>
            <a:br>
              <a:rPr lang="zh-CN" altLang="en-US" b="1" dirty="0">
                <a:solidFill>
                  <a:srgbClr val="FFC000"/>
                </a:solidFill>
              </a:rPr>
            </a:b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 Splitter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9308"/>
            <a:ext cx="593725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8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 Splitter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5332"/>
            <a:ext cx="6552728" cy="362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2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Preconditions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9348"/>
            <a:ext cx="7224713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8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Throwables</a:t>
            </a:r>
            <a:r>
              <a:rPr lang="zh-CN" altLang="en-US" sz="4000" dirty="0" smtClean="0"/>
              <a:t> 需查</a:t>
            </a:r>
            <a:r>
              <a:rPr lang="zh-CN" altLang="en-US" sz="4000" dirty="0"/>
              <a:t>异常</a:t>
            </a:r>
            <a:r>
              <a:rPr lang="zh-CN" altLang="en-US" sz="4000" dirty="0" smtClean="0"/>
              <a:t>转非需查异常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32848"/>
            <a:ext cx="3170237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42050"/>
            <a:ext cx="4464496" cy="429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400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altLang="zh-CN" dirty="0"/>
              <a:t>Contracts for Java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273324"/>
            <a:ext cx="115932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Google</a:t>
            </a:r>
            <a:r>
              <a:rPr lang="zh-CN" altLang="en-US" b="1" dirty="0">
                <a:solidFill>
                  <a:srgbClr val="FFC000"/>
                </a:solidFill>
              </a:rPr>
              <a:t>宣布 了一个新的开源 </a:t>
            </a:r>
            <a:r>
              <a:rPr lang="en-US" altLang="zh-CN" b="1" dirty="0">
                <a:solidFill>
                  <a:srgbClr val="FFC000"/>
                </a:solidFill>
              </a:rPr>
              <a:t>Java </a:t>
            </a:r>
            <a:r>
              <a:rPr lang="zh-CN" altLang="en-US" b="1" dirty="0">
                <a:solidFill>
                  <a:srgbClr val="FFC000"/>
                </a:solidFill>
              </a:rPr>
              <a:t>工具 </a:t>
            </a:r>
            <a:r>
              <a:rPr lang="en-US" altLang="zh-CN" b="1" dirty="0">
                <a:solidFill>
                  <a:srgbClr val="FFC000"/>
                </a:solidFill>
              </a:rPr>
              <a:t>Contracts for Java</a:t>
            </a:r>
            <a:r>
              <a:rPr lang="zh-CN" altLang="en-US" b="1" dirty="0">
                <a:solidFill>
                  <a:srgbClr val="FFC000"/>
                </a:solidFill>
              </a:rPr>
              <a:t>，基于 </a:t>
            </a:r>
            <a:r>
              <a:rPr lang="en-US" altLang="zh-CN" b="1" dirty="0">
                <a:solidFill>
                  <a:srgbClr val="FFC000"/>
                </a:solidFill>
              </a:rPr>
              <a:t>Johannes </a:t>
            </a:r>
            <a:r>
              <a:rPr lang="en-US" altLang="zh-CN" b="1" dirty="0" err="1">
                <a:solidFill>
                  <a:srgbClr val="FFC000"/>
                </a:solidFill>
              </a:rPr>
              <a:t>Rieken</a:t>
            </a:r>
            <a:r>
              <a:rPr lang="en-US" altLang="zh-CN" b="1" dirty="0">
                <a:solidFill>
                  <a:srgbClr val="FFC000"/>
                </a:solidFill>
              </a:rPr>
              <a:t> </a:t>
            </a:r>
            <a:r>
              <a:rPr lang="zh-CN" altLang="en-US" b="1" dirty="0">
                <a:solidFill>
                  <a:srgbClr val="FFC000"/>
                </a:solidFill>
              </a:rPr>
              <a:t>制作的 </a:t>
            </a:r>
            <a:r>
              <a:rPr lang="en-US" altLang="zh-CN" b="1" dirty="0">
                <a:solidFill>
                  <a:srgbClr val="FFC000"/>
                </a:solidFill>
              </a:rPr>
              <a:t>Modern </a:t>
            </a:r>
            <a:r>
              <a:rPr lang="en-US" altLang="zh-CN" b="1" dirty="0" err="1">
                <a:solidFill>
                  <a:srgbClr val="FFC000"/>
                </a:solidFill>
              </a:rPr>
              <a:t>Jass</a:t>
            </a:r>
            <a:r>
              <a:rPr lang="zh-CN" altLang="en-US" b="1" dirty="0">
                <a:solidFill>
                  <a:srgbClr val="FFC000"/>
                </a:solidFill>
              </a:rPr>
              <a:t>，灵感来自 </a:t>
            </a:r>
            <a:r>
              <a:rPr lang="en-US" altLang="zh-CN" b="1" dirty="0">
                <a:solidFill>
                  <a:srgbClr val="FFC000"/>
                </a:solidFill>
              </a:rPr>
              <a:t>Eiffel </a:t>
            </a:r>
            <a:r>
              <a:rPr lang="zh-CN" altLang="en-US" b="1" dirty="0">
                <a:solidFill>
                  <a:srgbClr val="FFC000"/>
                </a:solidFill>
              </a:rPr>
              <a:t>编程语言，由两名 </a:t>
            </a:r>
            <a:r>
              <a:rPr lang="en-US" altLang="zh-CN" b="1" dirty="0">
                <a:solidFill>
                  <a:srgbClr val="FFC000"/>
                </a:solidFill>
              </a:rPr>
              <a:t>Google </a:t>
            </a:r>
            <a:r>
              <a:rPr lang="zh-CN" altLang="en-US" b="1" dirty="0">
                <a:solidFill>
                  <a:srgbClr val="FFC000"/>
                </a:solidFill>
              </a:rPr>
              <a:t>工程师 </a:t>
            </a:r>
            <a:r>
              <a:rPr lang="en-US" altLang="zh-CN" b="1" dirty="0">
                <a:solidFill>
                  <a:srgbClr val="FFC000"/>
                </a:solidFill>
              </a:rPr>
              <a:t>David Morgan </a:t>
            </a:r>
            <a:r>
              <a:rPr lang="zh-CN" altLang="en-US" b="1" dirty="0">
                <a:solidFill>
                  <a:srgbClr val="FFC000"/>
                </a:solidFill>
              </a:rPr>
              <a:t>和 </a:t>
            </a:r>
            <a:r>
              <a:rPr lang="en-US" altLang="zh-CN" b="1" dirty="0">
                <a:solidFill>
                  <a:srgbClr val="FFC000"/>
                </a:solidFill>
              </a:rPr>
              <a:t>Andreas </a:t>
            </a:r>
            <a:r>
              <a:rPr lang="en-US" altLang="zh-CN" b="1" dirty="0" err="1">
                <a:solidFill>
                  <a:srgbClr val="FFC000"/>
                </a:solidFill>
              </a:rPr>
              <a:t>Leitner</a:t>
            </a:r>
            <a:r>
              <a:rPr lang="en-US" altLang="zh-CN" b="1" dirty="0">
                <a:solidFill>
                  <a:srgbClr val="FFC000"/>
                </a:solidFill>
              </a:rPr>
              <a:t> </a:t>
            </a:r>
            <a:r>
              <a:rPr lang="zh-CN" altLang="en-US" b="1" dirty="0">
                <a:solidFill>
                  <a:srgbClr val="FFC000"/>
                </a:solidFill>
              </a:rPr>
              <a:t>利用自己的</a:t>
            </a:r>
            <a:r>
              <a:rPr lang="en-US" altLang="zh-CN" b="1" dirty="0">
                <a:solidFill>
                  <a:srgbClr val="FFC000"/>
                </a:solidFill>
              </a:rPr>
              <a:t>20%</a:t>
            </a:r>
            <a:r>
              <a:rPr lang="zh-CN" altLang="en-US" b="1" dirty="0">
                <a:solidFill>
                  <a:srgbClr val="FFC000"/>
                </a:solidFill>
              </a:rPr>
              <a:t>时间制作。</a:t>
            </a:r>
          </a:p>
          <a:p>
            <a:r>
              <a:rPr lang="en-US" altLang="zh-CN" b="1" dirty="0">
                <a:solidFill>
                  <a:srgbClr val="FFC000"/>
                </a:solidFill>
              </a:rPr>
              <a:t>Contracts for Java </a:t>
            </a:r>
            <a:r>
              <a:rPr lang="zh-CN" altLang="en-US" b="1" dirty="0">
                <a:solidFill>
                  <a:srgbClr val="FFC000"/>
                </a:solidFill>
              </a:rPr>
              <a:t>可让你对代码进行注释来约束代码的先决条件、后置条件和不变量，示例代码</a:t>
            </a:r>
            <a:r>
              <a:rPr lang="zh-CN" altLang="en-US" b="1" dirty="0" smtClean="0">
                <a:solidFill>
                  <a:srgbClr val="FFC000"/>
                </a:solidFill>
              </a:rPr>
              <a:t>：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>
                <a:solidFill>
                  <a:srgbClr val="FFC000"/>
                </a:solidFill>
              </a:rPr>
              <a:t>interface Time { 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@Ensures({ 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   </a:t>
            </a:r>
            <a:r>
              <a:rPr lang="en-US" altLang="zh-CN" b="1" dirty="0">
                <a:solidFill>
                  <a:srgbClr val="FFC000"/>
                </a:solidFill>
              </a:rPr>
              <a:t>"result &gt;= 0", 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   </a:t>
            </a:r>
            <a:r>
              <a:rPr lang="en-US" altLang="zh-CN" b="1" dirty="0">
                <a:solidFill>
                  <a:srgbClr val="FFC000"/>
                </a:solidFill>
              </a:rPr>
              <a:t>"result &lt;= 23"  </a:t>
            </a:r>
            <a:r>
              <a:rPr lang="en-US" altLang="zh-CN" b="1" dirty="0" smtClean="0">
                <a:solidFill>
                  <a:srgbClr val="FFC000"/>
                </a:solidFill>
              </a:rPr>
              <a:t>})</a:t>
            </a: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  </a:t>
            </a:r>
            <a:r>
              <a:rPr lang="en-US" altLang="zh-CN" b="1" dirty="0" err="1">
                <a:solidFill>
                  <a:srgbClr val="FFC000"/>
                </a:solidFill>
              </a:rPr>
              <a:t>int</a:t>
            </a:r>
            <a:r>
              <a:rPr lang="en-US" altLang="zh-CN" b="1" dirty="0">
                <a:solidFill>
                  <a:srgbClr val="FFC000"/>
                </a:solidFill>
              </a:rPr>
              <a:t> </a:t>
            </a:r>
            <a:r>
              <a:rPr lang="en-US" altLang="zh-CN" b="1" dirty="0" err="1">
                <a:solidFill>
                  <a:srgbClr val="FFC000"/>
                </a:solidFill>
              </a:rPr>
              <a:t>getHour</a:t>
            </a:r>
            <a:r>
              <a:rPr lang="en-US" altLang="zh-CN" b="1" dirty="0">
                <a:solidFill>
                  <a:srgbClr val="FFC000"/>
                </a:solidFill>
              </a:rPr>
              <a:t>();   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b="1" dirty="0">
              <a:solidFill>
                <a:srgbClr val="FFC000"/>
              </a:solidFill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@</a:t>
            </a:r>
            <a:r>
              <a:rPr lang="en-US" altLang="zh-CN" b="1" dirty="0">
                <a:solidFill>
                  <a:srgbClr val="FFC000"/>
                </a:solidFill>
              </a:rPr>
              <a:t>Requires({ 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   </a:t>
            </a:r>
            <a:r>
              <a:rPr lang="en-US" altLang="zh-CN" b="1" dirty="0">
                <a:solidFill>
                  <a:srgbClr val="FFC000"/>
                </a:solidFill>
              </a:rPr>
              <a:t>"h &gt;= 0</a:t>
            </a:r>
            <a:r>
              <a:rPr lang="en-US" altLang="zh-CN" b="1" dirty="0" smtClean="0">
                <a:solidFill>
                  <a:srgbClr val="FFC000"/>
                </a:solidFill>
              </a:rPr>
              <a:t>",</a:t>
            </a: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    </a:t>
            </a:r>
            <a:r>
              <a:rPr lang="en-US" altLang="zh-CN" b="1" dirty="0">
                <a:solidFill>
                  <a:srgbClr val="FFC000"/>
                </a:solidFill>
              </a:rPr>
              <a:t>"h &lt;= </a:t>
            </a:r>
            <a:r>
              <a:rPr lang="en-US" altLang="zh-CN" b="1" dirty="0" smtClean="0">
                <a:solidFill>
                  <a:srgbClr val="FFC000"/>
                </a:solidFill>
              </a:rPr>
              <a:t>23“</a:t>
            </a: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  </a:t>
            </a:r>
            <a:r>
              <a:rPr lang="en-US" altLang="zh-CN" b="1" dirty="0">
                <a:solidFill>
                  <a:srgbClr val="FFC000"/>
                </a:solidFill>
              </a:rPr>
              <a:t>}) 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@Ensures("</a:t>
            </a:r>
            <a:r>
              <a:rPr lang="en-US" altLang="zh-CN" b="1" dirty="0" err="1">
                <a:solidFill>
                  <a:srgbClr val="FFC000"/>
                </a:solidFill>
              </a:rPr>
              <a:t>getHour</a:t>
            </a:r>
            <a:r>
              <a:rPr lang="en-US" altLang="zh-CN" b="1" dirty="0">
                <a:solidFill>
                  <a:srgbClr val="FFC000"/>
                </a:solidFill>
              </a:rPr>
              <a:t>() == h")  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void </a:t>
            </a:r>
            <a:r>
              <a:rPr lang="en-US" altLang="zh-CN" b="1" dirty="0" err="1">
                <a:solidFill>
                  <a:srgbClr val="FFC000"/>
                </a:solidFill>
              </a:rPr>
              <a:t>setHour</a:t>
            </a:r>
            <a:r>
              <a:rPr lang="en-US" altLang="zh-CN" b="1" dirty="0">
                <a:solidFill>
                  <a:srgbClr val="FFC000"/>
                </a:solidFill>
              </a:rPr>
              <a:t>(</a:t>
            </a:r>
            <a:r>
              <a:rPr lang="en-US" altLang="zh-CN" b="1" dirty="0" err="1">
                <a:solidFill>
                  <a:srgbClr val="FFC000"/>
                </a:solidFill>
              </a:rPr>
              <a:t>int</a:t>
            </a:r>
            <a:r>
              <a:rPr lang="en-US" altLang="zh-CN" b="1" dirty="0">
                <a:solidFill>
                  <a:srgbClr val="FFC000"/>
                </a:solidFill>
              </a:rPr>
              <a:t> h</a:t>
            </a:r>
            <a:r>
              <a:rPr lang="en-US" altLang="zh-CN" b="1" dirty="0" smtClean="0">
                <a:solidFill>
                  <a:srgbClr val="FFC000"/>
                </a:solidFill>
              </a:rPr>
              <a:t>);</a:t>
            </a:r>
          </a:p>
          <a:p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7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altLang="zh-CN" dirty="0" smtClean="0"/>
              <a:t>Guava</a:t>
            </a:r>
            <a:r>
              <a:rPr lang="zh-CN" altLang="en-US" dirty="0" smtClean="0"/>
              <a:t>集合类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633364"/>
            <a:ext cx="1159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/>
            </a:r>
            <a:br>
              <a:rPr lang="zh-CN" altLang="en-US" b="1" dirty="0">
                <a:solidFill>
                  <a:srgbClr val="FFC000"/>
                </a:solidFill>
              </a:rPr>
            </a:br>
            <a:r>
              <a:rPr lang="en-US" altLang="zh-CN" b="1" dirty="0" err="1" smtClean="0">
                <a:solidFill>
                  <a:srgbClr val="FFC000"/>
                </a:solidFill>
              </a:rPr>
              <a:t>com.google.common.collect</a:t>
            </a:r>
            <a:r>
              <a:rPr lang="zh-CN" altLang="en-US" b="1" dirty="0" smtClean="0">
                <a:solidFill>
                  <a:srgbClr val="FFC000"/>
                </a:solidFill>
              </a:rPr>
              <a:t>：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带</a:t>
            </a:r>
            <a:r>
              <a:rPr lang="zh-CN" altLang="en-US" b="1" dirty="0">
                <a:solidFill>
                  <a:srgbClr val="FFC000"/>
                </a:solidFill>
              </a:rPr>
              <a:t>泛型的集合接口扩展和实现，以及工具类，这里你会发现很多好玩的集合。 </a:t>
            </a:r>
            <a:br>
              <a:rPr lang="zh-CN" altLang="en-US" b="1" dirty="0">
                <a:solidFill>
                  <a:srgbClr val="FFC000"/>
                </a:solidFill>
              </a:rPr>
            </a:b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5292"/>
            <a:ext cx="8712968" cy="4119844"/>
          </a:xfrm>
        </p:spPr>
        <p:txBody>
          <a:bodyPr>
            <a:normAutofit fontScale="85000" lnSpcReduction="20000"/>
          </a:bodyPr>
          <a:lstStyle/>
          <a:p>
            <a:pPr marL="0" indent="0" latinLnBrk="1">
              <a:buNone/>
            </a:pPr>
            <a:r>
              <a:rPr lang="zh-CN" altLang="en-US" dirty="0"/>
              <a:t>以前这么用</a:t>
            </a:r>
            <a:r>
              <a:rPr lang="en-US" altLang="zh-CN" dirty="0"/>
              <a:t>: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Map&lt;String</a:t>
            </a:r>
            <a:r>
              <a:rPr lang="en-US" altLang="zh-CN" dirty="0"/>
              <a:t>, Map&lt;Long, List&lt;String&gt;&gt;&gt; map = 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b="1" dirty="0" smtClean="0"/>
              <a:t>new</a:t>
            </a:r>
            <a:r>
              <a:rPr lang="en-US" altLang="zh-CN" dirty="0"/>
              <a:t> </a:t>
            </a:r>
            <a:r>
              <a:rPr lang="en-US" altLang="zh-CN" dirty="0" err="1"/>
              <a:t>HashMap</a:t>
            </a:r>
            <a:r>
              <a:rPr lang="en-US" altLang="zh-CN" dirty="0"/>
              <a:t>&lt;String, Map&lt;</a:t>
            </a:r>
            <a:r>
              <a:rPr lang="en-US" altLang="zh-CN" dirty="0" err="1"/>
              <a:t>Long,List</a:t>
            </a:r>
            <a:r>
              <a:rPr lang="en-US" altLang="zh-CN" dirty="0"/>
              <a:t>&lt;String&gt;&gt;&gt;();</a:t>
            </a:r>
          </a:p>
          <a:p>
            <a:pPr latinLnBrk="1"/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现在这么用</a:t>
            </a:r>
            <a:r>
              <a:rPr lang="en-US" altLang="zh-CN" dirty="0"/>
              <a:t>(JDK7</a:t>
            </a:r>
            <a:r>
              <a:rPr lang="zh-CN" altLang="en-US" dirty="0"/>
              <a:t>将实现该功能</a:t>
            </a:r>
            <a:r>
              <a:rPr lang="en-US" altLang="zh-CN" dirty="0"/>
              <a:t>):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Map&lt;String</a:t>
            </a:r>
            <a:r>
              <a:rPr lang="en-US" altLang="zh-CN" dirty="0"/>
              <a:t>, Map&lt;Long, List&lt;String&gt;&gt;&gt; map = 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dirty="0" err="1" smtClean="0"/>
              <a:t>Maps.newHashMap</a:t>
            </a:r>
            <a:r>
              <a:rPr lang="en-US" altLang="zh-CN" dirty="0"/>
              <a:t>();  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6" y="1345332"/>
            <a:ext cx="825060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8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不可变集合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1356"/>
            <a:ext cx="798688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1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Guava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Multisets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tooltip="查看 Java 中的全部文章"/>
              </a:rPr>
              <a:t>Java</a:t>
            </a:r>
            <a:r>
              <a:rPr lang="zh-CN" altLang="en-US" dirty="0"/>
              <a:t>中的</a:t>
            </a:r>
            <a:r>
              <a:rPr lang="en-US" altLang="zh-CN" dirty="0"/>
              <a:t>Set </a:t>
            </a:r>
            <a:r>
              <a:rPr lang="zh-CN" altLang="en-US" dirty="0"/>
              <a:t>里面的元素有点像 </a:t>
            </a:r>
            <a:r>
              <a:rPr lang="en-US" altLang="zh-CN" dirty="0"/>
              <a:t>:[A, C, B]</a:t>
            </a:r>
            <a:r>
              <a:rPr lang="zh-CN" altLang="en-US" dirty="0"/>
              <a:t>，而 </a:t>
            </a:r>
            <a:r>
              <a:rPr lang="en-US" altLang="zh-CN" dirty="0" err="1"/>
              <a:t>Multiset</a:t>
            </a:r>
            <a:r>
              <a:rPr lang="en-US" altLang="zh-CN" dirty="0"/>
              <a:t> </a:t>
            </a:r>
            <a:r>
              <a:rPr lang="zh-CN" altLang="en-US" dirty="0"/>
              <a:t>会是这样 </a:t>
            </a:r>
            <a:r>
              <a:rPr lang="en-US" altLang="zh-CN" dirty="0"/>
              <a:t>: [A × 2, C × 3, B × 5]</a:t>
            </a:r>
            <a:r>
              <a:rPr lang="zh-CN" altLang="en-US" dirty="0"/>
              <a:t>，这个是有区别的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goodCount</a:t>
            </a:r>
            <a:r>
              <a:rPr lang="en-US" altLang="zh-CN" dirty="0"/>
              <a:t>= </a:t>
            </a:r>
            <a:r>
              <a:rPr lang="en-US" altLang="zh-CN" dirty="0" err="1"/>
              <a:t>countMultiset</a:t>
            </a:r>
            <a:r>
              <a:rPr lang="en-US" altLang="zh-CN" dirty="0"/>
              <a:t> .count(“good”);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7580"/>
            <a:ext cx="65309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90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Guava</a:t>
            </a:r>
            <a:r>
              <a:rPr lang="zh-CN" altLang="en-US" dirty="0"/>
              <a:t> </a:t>
            </a:r>
            <a:r>
              <a:rPr lang="en-US" altLang="zh-CN" dirty="0" err="1" smtClean="0"/>
              <a:t>Multimaps</a:t>
            </a:r>
            <a:r>
              <a:rPr lang="zh-CN" altLang="en-US" dirty="0" smtClean="0"/>
              <a:t>多值</a:t>
            </a:r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Map&lt;K</a:t>
            </a:r>
            <a:r>
              <a:rPr lang="en-US" altLang="zh-CN" dirty="0"/>
              <a:t>, List&lt;V</a:t>
            </a:r>
            <a:r>
              <a:rPr lang="en-US" altLang="zh-CN" dirty="0" smtClean="0"/>
              <a:t>&gt;&gt;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Multimap</a:t>
            </a:r>
            <a:r>
              <a:rPr lang="en-US" altLang="zh-CN" dirty="0"/>
              <a:t>&lt;Person, </a:t>
            </a:r>
            <a:r>
              <a:rPr lang="en-US" altLang="zh-CN" dirty="0" err="1"/>
              <a:t>BlogPost</a:t>
            </a:r>
            <a:r>
              <a:rPr lang="en-US" altLang="zh-CN" dirty="0"/>
              <a:t>&gt; </a:t>
            </a:r>
            <a:r>
              <a:rPr lang="en-US" altLang="zh-CN" dirty="0" err="1"/>
              <a:t>multimap</a:t>
            </a:r>
            <a:r>
              <a:rPr lang="en-US" altLang="zh-CN" dirty="0"/>
              <a:t> = </a:t>
            </a:r>
            <a:r>
              <a:rPr lang="en-US" altLang="zh-CN" dirty="0" err="1"/>
              <a:t>ArrayListMultimap.create</a:t>
            </a:r>
            <a:r>
              <a:rPr lang="en-US" altLang="zh-CN" dirty="0"/>
              <a:t>();  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List&lt;value&gt;</a:t>
            </a:r>
            <a:r>
              <a:rPr lang="en-US" altLang="zh-CN" dirty="0"/>
              <a:t> </a:t>
            </a:r>
            <a:r>
              <a:rPr lang="en-US" altLang="zh-CN" dirty="0" err="1"/>
              <a:t>myValues</a:t>
            </a:r>
            <a:r>
              <a:rPr lang="en-US" altLang="zh-CN" dirty="0"/>
              <a:t> = </a:t>
            </a:r>
            <a:r>
              <a:rPr lang="en-US" altLang="zh-CN" dirty="0" err="1" smtClean="0"/>
              <a:t>myMutlimap.get</a:t>
            </a:r>
            <a:r>
              <a:rPr lang="en-US" altLang="zh-CN" dirty="0" smtClean="0"/>
              <a:t>(key);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7420"/>
            <a:ext cx="8064896" cy="164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343400"/>
            <a:ext cx="5562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34963"/>
            <a:ext cx="69723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95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Guava </a:t>
            </a:r>
            <a:r>
              <a:rPr lang="en-US" altLang="zh-CN" dirty="0" err="1" smtClean="0"/>
              <a:t>BiMap</a:t>
            </a:r>
            <a:r>
              <a:rPr lang="zh-CN" altLang="en-US" dirty="0" smtClean="0"/>
              <a:t>双向</a:t>
            </a:r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private static final </a:t>
            </a:r>
            <a:r>
              <a:rPr lang="en-US" altLang="zh-CN" dirty="0" err="1"/>
              <a:t>BiMap</a:t>
            </a:r>
            <a:r>
              <a:rPr lang="en-US" altLang="zh-CN" dirty="0"/>
              <a:t>&lt;</a:t>
            </a:r>
            <a:r>
              <a:rPr lang="en-US" altLang="zh-CN" dirty="0" err="1"/>
              <a:t>Integer,String</a:t>
            </a:r>
            <a:r>
              <a:rPr lang="en-US" altLang="zh-CN" dirty="0"/>
              <a:t>&gt; NUMBER_TO_NAME_BIMAP;    static {    NUMBER_TO_NAME_BIMAP = </a:t>
            </a:r>
            <a:r>
              <a:rPr lang="en-US" altLang="zh-CN" dirty="0" err="1"/>
              <a:t>Maps.newHashBiMap</a:t>
            </a:r>
            <a:r>
              <a:rPr lang="en-US" altLang="zh-CN" dirty="0"/>
              <a:t>();    </a:t>
            </a:r>
            <a:r>
              <a:rPr lang="en-US" altLang="zh-CN" dirty="0" err="1"/>
              <a:t>NUMBER_TO_NAME_BIMAP.put</a:t>
            </a:r>
            <a:r>
              <a:rPr lang="en-US" altLang="zh-CN" dirty="0"/>
              <a:t>(1, "Hydrogen");    </a:t>
            </a:r>
            <a:r>
              <a:rPr lang="en-US" altLang="zh-CN" dirty="0" err="1"/>
              <a:t>NUMBER_TO_NAME_BIMAP.put</a:t>
            </a:r>
            <a:r>
              <a:rPr lang="en-US" altLang="zh-CN" dirty="0"/>
              <a:t>(2, "Helium");    </a:t>
            </a:r>
            <a:r>
              <a:rPr lang="en-US" altLang="zh-CN" dirty="0" err="1"/>
              <a:t>NUMBER_TO_NAME_BIMAP.put</a:t>
            </a:r>
            <a:r>
              <a:rPr lang="en-US" altLang="zh-CN" dirty="0"/>
              <a:t>(3, "Lithium");  }     public 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getElementNumber</a:t>
            </a:r>
            <a:r>
              <a:rPr lang="en-US" altLang="zh-CN" dirty="0"/>
              <a:t>(String </a:t>
            </a:r>
            <a:r>
              <a:rPr lang="en-US" altLang="zh-CN" dirty="0" err="1"/>
              <a:t>elementName</a:t>
            </a:r>
            <a:r>
              <a:rPr lang="en-US" altLang="zh-CN" dirty="0"/>
              <a:t>) {     return </a:t>
            </a:r>
            <a:r>
              <a:rPr lang="en-US" altLang="zh-CN" dirty="0" err="1"/>
              <a:t>NUMBER_TO_NAME_BIMAP.inverse</a:t>
            </a:r>
            <a:r>
              <a:rPr lang="en-US" altLang="zh-CN" dirty="0"/>
              <a:t>().get(</a:t>
            </a:r>
            <a:r>
              <a:rPr lang="en-US" altLang="zh-CN" dirty="0" err="1"/>
              <a:t>elementName</a:t>
            </a:r>
            <a:r>
              <a:rPr lang="en-US" altLang="zh-CN" dirty="0"/>
              <a:t>);   }      public static string </a:t>
            </a:r>
            <a:r>
              <a:rPr lang="en-US" altLang="zh-CN" dirty="0" err="1"/>
              <a:t>getElementName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elementNumber</a:t>
            </a:r>
            <a:r>
              <a:rPr lang="en-US" altLang="zh-CN" dirty="0"/>
              <a:t>) {     return </a:t>
            </a:r>
            <a:r>
              <a:rPr lang="en-US" altLang="zh-CN" dirty="0" err="1"/>
              <a:t>NUMBER_TO_NAME_BIMAP.get</a:t>
            </a:r>
            <a:r>
              <a:rPr lang="en-US" altLang="zh-CN" dirty="0"/>
              <a:t>(</a:t>
            </a:r>
            <a:r>
              <a:rPr lang="en-US" altLang="zh-CN" dirty="0" err="1"/>
              <a:t>elementNumber</a:t>
            </a:r>
            <a:r>
              <a:rPr lang="en-US" altLang="zh-CN" dirty="0"/>
              <a:t>);   }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4" y="1273324"/>
            <a:ext cx="846904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9268"/>
            <a:ext cx="6492875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79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Guava 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79" y="1299269"/>
            <a:ext cx="5472113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53244"/>
            <a:ext cx="6569075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演示设计">
  <a:themeElements>
    <a:clrScheme name="演示设计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演示设计">
  <a:themeElements>
    <a:clrScheme name="演示设计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3739</TotalTime>
  <Words>330</Words>
  <Application>Microsoft Office PowerPoint</Application>
  <PresentationFormat>全屏显示(16:10)</PresentationFormat>
  <Paragraphs>79</Paragraphs>
  <Slides>29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Office 主题​​</vt:lpstr>
      <vt:lpstr>演示设计</vt:lpstr>
      <vt:lpstr>1_演示设计</vt:lpstr>
      <vt:lpstr>PowerPoint 演示文稿</vt:lpstr>
      <vt:lpstr>guava</vt:lpstr>
      <vt:lpstr>Guava集合类</vt:lpstr>
      <vt:lpstr>new</vt:lpstr>
      <vt:lpstr>不可变集合</vt:lpstr>
      <vt:lpstr>Guava Multisets</vt:lpstr>
      <vt:lpstr>Guava Multimaps多值map</vt:lpstr>
      <vt:lpstr>Guava BiMap双向map</vt:lpstr>
      <vt:lpstr>Guava Table</vt:lpstr>
      <vt:lpstr>Range</vt:lpstr>
      <vt:lpstr>集合并交差</vt:lpstr>
      <vt:lpstr>Map并交差</vt:lpstr>
      <vt:lpstr>Immutable Collections</vt:lpstr>
      <vt:lpstr>Ordering class: 灵活的多字段排序比较器</vt:lpstr>
      <vt:lpstr>Cache</vt:lpstr>
      <vt:lpstr>cache</vt:lpstr>
      <vt:lpstr>EventBus 生产者消费者发布订阅</vt:lpstr>
      <vt:lpstr>MapMaker </vt:lpstr>
      <vt:lpstr>Concurrency</vt:lpstr>
      <vt:lpstr>PowerPoint 演示文稿</vt:lpstr>
      <vt:lpstr>Guava文件</vt:lpstr>
      <vt:lpstr>IO Resources</vt:lpstr>
      <vt:lpstr>文件读取</vt:lpstr>
      <vt:lpstr>Guava基础</vt:lpstr>
      <vt:lpstr>Join Splitter</vt:lpstr>
      <vt:lpstr>Join Splitter</vt:lpstr>
      <vt:lpstr>Preconditions</vt:lpstr>
      <vt:lpstr>Throwables 需查异常转非需查异常</vt:lpstr>
      <vt:lpstr>Contracts for 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</dc:creator>
  <cp:lastModifiedBy>pan</cp:lastModifiedBy>
  <cp:revision>461</cp:revision>
  <dcterms:created xsi:type="dcterms:W3CDTF">2011-02-15T16:08:31Z</dcterms:created>
  <dcterms:modified xsi:type="dcterms:W3CDTF">2014-02-14T09:16:33Z</dcterms:modified>
</cp:coreProperties>
</file>