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6" r:id="rId3"/>
    <p:sldId id="275" r:id="rId4"/>
    <p:sldId id="290" r:id="rId5"/>
    <p:sldId id="291" r:id="rId6"/>
    <p:sldId id="297" r:id="rId7"/>
    <p:sldId id="279" r:id="rId8"/>
    <p:sldId id="293" r:id="rId9"/>
    <p:sldId id="292" r:id="rId10"/>
    <p:sldId id="276" r:id="rId11"/>
    <p:sldId id="277" r:id="rId12"/>
    <p:sldId id="289" r:id="rId13"/>
    <p:sldId id="278" r:id="rId14"/>
    <p:sldId id="286" r:id="rId15"/>
    <p:sldId id="287" r:id="rId16"/>
    <p:sldId id="288" r:id="rId17"/>
    <p:sldId id="282" r:id="rId18"/>
    <p:sldId id="280" r:id="rId19"/>
    <p:sldId id="281" r:id="rId20"/>
    <p:sldId id="283" r:id="rId21"/>
    <p:sldId id="284" r:id="rId22"/>
    <p:sldId id="285" r:id="rId23"/>
    <p:sldId id="294" r:id="rId24"/>
    <p:sldId id="309" r:id="rId25"/>
    <p:sldId id="295" r:id="rId26"/>
    <p:sldId id="307" r:id="rId27"/>
    <p:sldId id="306" r:id="rId28"/>
    <p:sldId id="305" r:id="rId29"/>
    <p:sldId id="299" r:id="rId30"/>
    <p:sldId id="298" r:id="rId31"/>
    <p:sldId id="308" r:id="rId32"/>
    <p:sldId id="301" r:id="rId33"/>
    <p:sldId id="300" r:id="rId34"/>
    <p:sldId id="302" r:id="rId35"/>
    <p:sldId id="304" r:id="rId36"/>
    <p:sldId id="303" r:id="rId37"/>
    <p:sldId id="310" r:id="rId3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664E00"/>
    <a:srgbClr val="987400"/>
    <a:srgbClr val="A88000"/>
    <a:srgbClr val="866600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7702" autoAdjust="0"/>
  </p:normalViewPr>
  <p:slideViewPr>
    <p:cSldViewPr>
      <p:cViewPr varScale="1">
        <p:scale>
          <a:sx n="90" d="100"/>
          <a:sy n="90" d="100"/>
        </p:scale>
        <p:origin x="-418" y="-77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90328-8DE4-4CDE-9C6B-1C1819AE5933}" type="datetimeFigureOut">
              <a:rPr lang="zh-CN" altLang="en-US" smtClean="0"/>
              <a:pPr/>
              <a:t>2013/11/19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54902-AD75-49B8-9B3B-C982EF47A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8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开发人员本来就要测试自己写的软件，如果开发人员不懂测试，或是对测试不专业，那么这就不是一个专业的开发人员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54902-AD75-49B8-9B3B-C982EF47A44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06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FBF8-8E6A-4275-83FB-8E525BCDDC16}" type="datetime1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04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E8A7-28D5-4B67-8F3F-CEAEAA70B56F}" type="datetime1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0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C3252-97D2-4C5A-A55C-94C23282FC0C}" type="datetime1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94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5C5D-A020-43FD-A763-E72DA3200E52}" type="datetime1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页脚占位符 1"/>
          <p:cNvSpPr txBox="1">
            <a:spLocks/>
          </p:cNvSpPr>
          <p:nvPr userDrawn="1"/>
        </p:nvSpPr>
        <p:spPr>
          <a:xfrm>
            <a:off x="2411760" y="5296962"/>
            <a:ext cx="3608040" cy="30427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hongliangpan@gmail.com   </a:t>
            </a:r>
            <a:r>
              <a:rPr lang="en-US" altLang="zh-CN" dirty="0" smtClean="0"/>
              <a:t>QQ</a:t>
            </a:r>
            <a:r>
              <a:rPr lang="en-US" altLang="zh-CN" baseline="0" dirty="0" smtClean="0"/>
              <a:t>: </a:t>
            </a:r>
            <a:r>
              <a:rPr lang="en-US" altLang="zh-CN" dirty="0" smtClean="0"/>
              <a:t>28797575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320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52DB4-F2AA-46AC-92F0-54F6CB054B2D}" type="datetime1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42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C7CC2-5860-49DA-AC80-28D380650BCA}" type="datetime1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6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89CF-08E4-476D-94C0-313182A864F3}" type="datetime1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0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55DE-0EE1-4FAF-9560-69477F48F159}" type="datetime1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5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D1EBB-3981-4766-A147-48C338F0FF9D}" type="datetime1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1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B785-8DD6-4011-B9E1-D6BB2B959663}" type="datetime1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69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0244-FB71-4704-A9D9-781306A2E177}" type="datetime1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4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2623D-0AC2-478E-9AE2-8E3FAE8B02EB}" type="datetime1">
              <a:rPr lang="zh-CN" altLang="en-US" smtClean="0"/>
              <a:t>2013/11/19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框架群：</a:t>
            </a:r>
            <a:r>
              <a:rPr lang="en-US" altLang="zh-CN" smtClean="0"/>
              <a:t>181124238  </a:t>
            </a:r>
            <a:r>
              <a:rPr lang="zh-CN" altLang="en-US" smtClean="0"/>
              <a:t>我的</a:t>
            </a:r>
            <a:r>
              <a:rPr lang="en-US" altLang="zh-CN" smtClean="0"/>
              <a:t>QQ</a:t>
            </a:r>
            <a:r>
              <a:rPr lang="zh-CN" altLang="en-US" smtClean="0"/>
              <a:t>：</a:t>
            </a:r>
            <a:r>
              <a:rPr lang="en-US" altLang="zh-CN" smtClean="0"/>
              <a:t>307087558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01985-5BC8-46E9-A2C4-BFCC08C121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2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ngliangpa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arvi.iteye.com/category/203994" TargetMode="External"/><Relationship Id="rId2" Type="http://schemas.openxmlformats.org/officeDocument/2006/relationships/hyperlink" Target="http://sariyalee.iteye.com/category/24849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cnblogs.com/hyddd/archive/2009/05/30/1492213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eust.com/eclips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://www.cnblogs.com/glre09/p/3271954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hongliangpan@gmail.co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491880" y="4513684"/>
            <a:ext cx="5170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扬帆起航   软件开发不需要专职的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QA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1943708" y="1204757"/>
            <a:ext cx="46445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Selenium WEB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70926" y="5096261"/>
            <a:ext cx="46730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如果开发人员不懂测试，或是对测试不专业，那么这就不是一个专业的开发人员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2411760" y="5296962"/>
            <a:ext cx="3608040" cy="304271"/>
          </a:xfrm>
          <a:ln>
            <a:noFill/>
          </a:ln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hlinkClick r:id="rId3"/>
              </a:rPr>
              <a:t>hongliangpan@gmail.com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28797575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37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6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accel="50000" fill="hold" grpId="2" nodeType="withEffect" p14:presetBounceEnd="68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 p14:bounceEnd="68000">
                                          <p:cBhvr>
                                            <p:cTn id="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grpId="1" nodeType="withEffect" p14:presetBounceEnd="100000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 p14:bounceEnd="100000">
                                          <p:cBhvr>
                                            <p:cTn id="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2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13" dur="3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accel="50000" fill="hold" grpId="2" nodeType="withEffect" p14:presetBounceEnd="68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 p14:bounceEnd="68000">
                                          <p:cBhvr>
                                            <p:cTn id="1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8" presetClass="emph" presetSubtype="0" fill="hold" grpId="1" nodeType="withEffect" p14:presetBounceEnd="100000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 p14:bounceEnd="100000">
                                          <p:cBhvr>
                                            <p:cTn id="17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42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35 0.36194 L 0.37795 0.36028 " pathEditMode="relative" rAng="0" ptsTypes="AA">
                                          <p:cBhvr>
                                            <p:cTn id="2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06" y="-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8" grpId="1"/>
          <p:bldP spid="18" grpId="2"/>
          <p:bldP spid="18" grpId="3"/>
          <p:bldP spid="29" grpId="0"/>
          <p:bldP spid="29" grpId="1"/>
          <p:bldP spid="29" grpId="2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6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accel="5000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>
                                          <p:cBhvr>
                                            <p:cTn id="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2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13" dur="3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accel="5000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8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7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42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35 0.36194 L 0.37795 0.36028 " pathEditMode="relative" rAng="0" ptsTypes="AA">
                                          <p:cBhvr>
                                            <p:cTn id="2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06" y="-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8" grpId="1"/>
          <p:bldP spid="18" grpId="2"/>
          <p:bldP spid="18" grpId="3"/>
          <p:bldP spid="29" grpId="0"/>
          <p:bldP spid="29" grpId="1"/>
          <p:bldP spid="29" grpId="2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Jar</a:t>
            </a:r>
            <a:r>
              <a:rPr lang="zh-CN" altLang="en-US" dirty="0" smtClean="0"/>
              <a:t>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selenium-server-2.35.0.jar</a:t>
            </a:r>
          </a:p>
          <a:p>
            <a:r>
              <a:rPr lang="en-US" altLang="zh-CN" dirty="0"/>
              <a:t>selenium-server-standalone-2.35.0.jar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7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Api</a:t>
            </a:r>
            <a:r>
              <a:rPr lang="zh-CN" altLang="en-US" dirty="0" smtClean="0"/>
              <a:t>包装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测试类</a:t>
            </a:r>
            <a:r>
              <a:rPr lang="zh-CN" altLang="en-US" dirty="0"/>
              <a:t>继承</a:t>
            </a:r>
            <a:r>
              <a:rPr lang="en-US" altLang="zh-CN" dirty="0" err="1" smtClean="0"/>
              <a:t>BaseSeleniumTest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Alt+/  </a:t>
            </a:r>
            <a:r>
              <a:rPr lang="zh-CN" altLang="en-US" dirty="0" smtClean="0"/>
              <a:t>查看提供的方法</a:t>
            </a:r>
            <a:endParaRPr lang="en-US" altLang="zh-CN" dirty="0" smtClean="0"/>
          </a:p>
          <a:p>
            <a:r>
              <a:rPr lang="en-US" altLang="zh-CN" dirty="0" err="1" smtClean="0"/>
              <a:t>BaseWebdriver</a:t>
            </a:r>
            <a:endParaRPr lang="en-US" altLang="zh-CN" dirty="0" smtClean="0"/>
          </a:p>
          <a:p>
            <a:r>
              <a:rPr lang="en-US" altLang="zh-CN" dirty="0" smtClean="0"/>
              <a:t>Click</a:t>
            </a:r>
          </a:p>
          <a:p>
            <a:r>
              <a:rPr lang="en-US" altLang="zh-CN" dirty="0" smtClean="0"/>
              <a:t>Input</a:t>
            </a:r>
          </a:p>
          <a:p>
            <a:r>
              <a:rPr lang="en-US" altLang="zh-CN" dirty="0" smtClean="0"/>
              <a:t>Wait</a:t>
            </a:r>
          </a:p>
          <a:p>
            <a:r>
              <a:rPr lang="en-US" altLang="zh-CN" dirty="0" smtClean="0"/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13695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添加监测仪样例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 smtClean="0">
                <a:solidFill>
                  <a:srgbClr val="92D050"/>
                </a:solidFill>
              </a:rPr>
              <a:t>-- </a:t>
            </a:r>
            <a:r>
              <a:rPr lang="zh-CN" altLang="en-US" b="1" dirty="0" smtClean="0">
                <a:solidFill>
                  <a:srgbClr val="92D050"/>
                </a:solidFill>
              </a:rPr>
              <a:t>进入机房模块</a:t>
            </a:r>
            <a:endParaRPr lang="en-US" altLang="zh-CN" b="1" dirty="0" smtClean="0">
              <a:solidFill>
                <a:srgbClr val="92D050"/>
              </a:solidFill>
            </a:endParaRPr>
          </a:p>
          <a:p>
            <a:r>
              <a:rPr lang="en-US" altLang="zh-CN" dirty="0" err="1" smtClean="0"/>
              <a:t>toRoomModel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>
                <a:solidFill>
                  <a:srgbClr val="92D050"/>
                </a:solidFill>
              </a:rPr>
              <a:t>-- </a:t>
            </a:r>
            <a:r>
              <a:rPr lang="zh-CN" altLang="en-US" dirty="0" smtClean="0">
                <a:solidFill>
                  <a:srgbClr val="92D050"/>
                </a:solidFill>
              </a:rPr>
              <a:t>点击 新建 按钮</a:t>
            </a:r>
            <a:endParaRPr lang="en-US" altLang="zh-CN" dirty="0">
              <a:solidFill>
                <a:srgbClr val="92D050"/>
              </a:solidFill>
            </a:endParaRPr>
          </a:p>
          <a:p>
            <a:r>
              <a:rPr lang="en-US" altLang="zh-CN" dirty="0" err="1" smtClean="0"/>
              <a:t>clickById</a:t>
            </a:r>
            <a:r>
              <a:rPr lang="en-US" altLang="zh-CN" dirty="0" smtClean="0"/>
              <a:t>(</a:t>
            </a:r>
            <a:r>
              <a:rPr lang="zh-CN" altLang="en-US" dirty="0" smtClean="0"/>
              <a:t>“</a:t>
            </a:r>
            <a:r>
              <a:rPr lang="en-US" altLang="zh-CN" i="1" dirty="0" err="1" smtClean="0"/>
              <a:t>createMonitor</a:t>
            </a:r>
            <a:r>
              <a:rPr lang="zh-CN" altLang="en-US" i="1" dirty="0" smtClean="0"/>
              <a:t>”</a:t>
            </a:r>
            <a:r>
              <a:rPr lang="en-US" altLang="zh-CN" i="1" dirty="0" smtClean="0"/>
              <a:t>);</a:t>
            </a:r>
            <a:endParaRPr lang="en-US" altLang="zh-CN" i="1" dirty="0"/>
          </a:p>
          <a:p>
            <a:r>
              <a:rPr lang="en-US" altLang="zh-CN" dirty="0" smtClean="0">
                <a:solidFill>
                  <a:srgbClr val="92D050"/>
                </a:solidFill>
              </a:rPr>
              <a:t>-- </a:t>
            </a:r>
            <a:r>
              <a:rPr lang="zh-CN" altLang="en-US" dirty="0" smtClean="0">
                <a:solidFill>
                  <a:srgbClr val="92D050"/>
                </a:solidFill>
              </a:rPr>
              <a:t>转到 弹出窗口</a:t>
            </a:r>
            <a:endParaRPr lang="zh-CN" altLang="en-US" dirty="0">
              <a:solidFill>
                <a:srgbClr val="92D050"/>
              </a:solidFill>
            </a:endParaRPr>
          </a:p>
          <a:p>
            <a:r>
              <a:rPr lang="en-US" altLang="zh-CN" dirty="0" err="1" smtClean="0"/>
              <a:t>toWindow</a:t>
            </a:r>
            <a:r>
              <a:rPr lang="en-US" altLang="zh-CN" dirty="0" smtClean="0"/>
              <a:t>(“</a:t>
            </a:r>
            <a:r>
              <a:rPr lang="en-US" altLang="zh-CN" i="1" dirty="0" err="1" smtClean="0"/>
              <a:t>monitor_create</a:t>
            </a:r>
            <a:r>
              <a:rPr lang="en-US" altLang="zh-CN" i="1" dirty="0" smtClean="0"/>
              <a:t>”);</a:t>
            </a:r>
          </a:p>
          <a:p>
            <a:r>
              <a:rPr lang="en-US" altLang="zh-CN" dirty="0" smtClean="0">
                <a:solidFill>
                  <a:srgbClr val="92D050"/>
                </a:solidFill>
              </a:rPr>
              <a:t>-- </a:t>
            </a:r>
            <a:r>
              <a:rPr lang="zh-CN" altLang="en-US" i="1" dirty="0" smtClean="0">
                <a:solidFill>
                  <a:srgbClr val="92D050"/>
                </a:solidFill>
              </a:rPr>
              <a:t>输入名称</a:t>
            </a:r>
            <a:endParaRPr lang="en-US" altLang="zh-CN" i="1" dirty="0">
              <a:solidFill>
                <a:srgbClr val="92D050"/>
              </a:solidFill>
            </a:endParaRPr>
          </a:p>
          <a:p>
            <a:r>
              <a:rPr lang="en-US" altLang="zh-CN" dirty="0" err="1" smtClean="0"/>
              <a:t>inputById</a:t>
            </a:r>
            <a:r>
              <a:rPr lang="en-US" altLang="zh-CN" dirty="0" smtClean="0"/>
              <a:t>(“</a:t>
            </a:r>
            <a:r>
              <a:rPr lang="en-US" altLang="zh-CN" i="1" dirty="0" err="1" smtClean="0"/>
              <a:t>monitorName</a:t>
            </a:r>
            <a:r>
              <a:rPr lang="en-US" altLang="zh-CN" i="1" dirty="0" smtClean="0"/>
              <a:t>”, </a:t>
            </a:r>
            <a:r>
              <a:rPr lang="en-US" altLang="zh-CN" i="1" dirty="0" err="1"/>
              <a:t>monitorName</a:t>
            </a:r>
            <a:r>
              <a:rPr lang="en-US" altLang="zh-CN" i="1" dirty="0" smtClean="0"/>
              <a:t>);</a:t>
            </a:r>
          </a:p>
          <a:p>
            <a:r>
              <a:rPr lang="en-US" altLang="zh-CN" dirty="0" smtClean="0">
                <a:solidFill>
                  <a:srgbClr val="92D050"/>
                </a:solidFill>
              </a:rPr>
              <a:t>-- </a:t>
            </a:r>
            <a:r>
              <a:rPr lang="zh-CN" altLang="en-US" i="1" dirty="0" smtClean="0">
                <a:solidFill>
                  <a:srgbClr val="92D050"/>
                </a:solidFill>
              </a:rPr>
              <a:t>输入</a:t>
            </a:r>
            <a:r>
              <a:rPr lang="en-US" altLang="zh-CN" i="1" dirty="0" err="1" smtClean="0">
                <a:solidFill>
                  <a:srgbClr val="92D050"/>
                </a:solidFill>
              </a:rPr>
              <a:t>ip</a:t>
            </a:r>
            <a:endParaRPr lang="en-US" altLang="zh-CN" i="1" dirty="0">
              <a:solidFill>
                <a:srgbClr val="92D050"/>
              </a:solidFill>
            </a:endParaRPr>
          </a:p>
          <a:p>
            <a:r>
              <a:rPr lang="en-US" altLang="zh-CN" dirty="0" err="1" smtClean="0"/>
              <a:t>inputById</a:t>
            </a:r>
            <a:r>
              <a:rPr lang="en-US" altLang="zh-CN" dirty="0" smtClean="0"/>
              <a:t>(“</a:t>
            </a:r>
            <a:r>
              <a:rPr lang="en-US" altLang="zh-CN" i="1" dirty="0" err="1" smtClean="0"/>
              <a:t>monitorIp</a:t>
            </a:r>
            <a:r>
              <a:rPr lang="en-US" altLang="zh-CN" i="1" dirty="0" smtClean="0"/>
              <a:t>”, </a:t>
            </a:r>
            <a:r>
              <a:rPr lang="en-US" altLang="zh-CN" i="1" dirty="0" err="1"/>
              <a:t>monitorIp</a:t>
            </a:r>
            <a:r>
              <a:rPr lang="en-US" altLang="zh-CN" i="1" dirty="0"/>
              <a:t>);</a:t>
            </a:r>
          </a:p>
          <a:p>
            <a:r>
              <a:rPr lang="en-US" altLang="zh-CN" dirty="0" smtClean="0">
                <a:solidFill>
                  <a:srgbClr val="92D050"/>
                </a:solidFill>
              </a:rPr>
              <a:t>-- </a:t>
            </a:r>
            <a:r>
              <a:rPr lang="zh-CN" altLang="en-US" dirty="0" smtClean="0">
                <a:solidFill>
                  <a:srgbClr val="92D050"/>
                </a:solidFill>
              </a:rPr>
              <a:t>点确定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en-US" altLang="zh-CN" dirty="0" err="1" smtClean="0"/>
              <a:t>clickByCss</a:t>
            </a:r>
            <a:r>
              <a:rPr lang="en-US" altLang="zh-CN" dirty="0"/>
              <a:t>("#</a:t>
            </a:r>
            <a:r>
              <a:rPr lang="en-US" altLang="zh-CN" dirty="0" err="1"/>
              <a:t>enterBtn</a:t>
            </a:r>
            <a:r>
              <a:rPr lang="en-US" altLang="zh-CN" dirty="0"/>
              <a:t> &gt; </a:t>
            </a:r>
            <a:r>
              <a:rPr lang="en-US" altLang="zh-CN" dirty="0" err="1"/>
              <a:t>div.btn_r</a:t>
            </a:r>
            <a:r>
              <a:rPr lang="en-US" altLang="zh-CN" dirty="0"/>
              <a:t> &gt; </a:t>
            </a:r>
            <a:r>
              <a:rPr lang="en-US" altLang="zh-CN" dirty="0" err="1"/>
              <a:t>div.btn_m</a:t>
            </a:r>
            <a:r>
              <a:rPr lang="en-US" altLang="zh-CN" dirty="0"/>
              <a:t>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94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TestConfig</a:t>
            </a:r>
            <a:r>
              <a:rPr lang="en-US" altLang="zh-CN" dirty="0"/>
              <a:t>  </a:t>
            </a:r>
            <a:r>
              <a:rPr lang="en-US" altLang="zh-CN" dirty="0" err="1" smtClean="0"/>
              <a:t>selenium_config.properties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4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测试用例参数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7300"/>
            <a:ext cx="68738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175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 Driven Testing Data.csv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zh-CN" altLang="en-US" dirty="0"/>
              <a:t>数据驱动测试）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err="1" smtClean="0"/>
              <a:t>DataProviderTest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@</a:t>
            </a:r>
            <a:r>
              <a:rPr lang="en-US" altLang="zh-CN" dirty="0" err="1"/>
              <a:t>DataProvider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public Object[][] </a:t>
            </a:r>
            <a:r>
              <a:rPr lang="en-US" altLang="zh-CN" dirty="0" err="1"/>
              <a:t>getDatas</a:t>
            </a:r>
            <a:r>
              <a:rPr lang="en-US" altLang="zh-CN" b="1" dirty="0" smtClean="0"/>
              <a:t>(final </a:t>
            </a:r>
            <a:r>
              <a:rPr lang="en-US" altLang="zh-CN" b="1" dirty="0"/>
              <a:t>Method method) {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return </a:t>
            </a:r>
            <a:r>
              <a:rPr lang="en-US" altLang="zh-CN" b="1" dirty="0" err="1"/>
              <a:t>CsvUtils.</a:t>
            </a:r>
            <a:r>
              <a:rPr lang="en-US" altLang="zh-CN" b="1" i="1" dirty="0" err="1"/>
              <a:t>getFromCSV</a:t>
            </a:r>
            <a:r>
              <a:rPr lang="en-US" altLang="zh-CN" b="1" i="1" dirty="0"/>
              <a:t>(</a:t>
            </a:r>
            <a:r>
              <a:rPr lang="en-US" altLang="zh-CN" b="1" i="1" dirty="0" err="1"/>
              <a:t>getPath</a:t>
            </a:r>
            <a:r>
              <a:rPr lang="en-US" altLang="zh-CN" b="1" i="1" dirty="0"/>
              <a:t>() + "ifmc.monitor.csv");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@Test(</a:t>
            </a:r>
            <a:r>
              <a:rPr lang="en-US" altLang="zh-CN" dirty="0" err="1"/>
              <a:t>dataProvider</a:t>
            </a:r>
            <a:r>
              <a:rPr lang="en-US" altLang="zh-CN" dirty="0"/>
              <a:t> = </a:t>
            </a:r>
            <a:r>
              <a:rPr lang="en-US" altLang="zh-CN" dirty="0" smtClean="0"/>
              <a:t>"</a:t>
            </a:r>
            <a:r>
              <a:rPr lang="en-US" altLang="zh-CN" dirty="0" err="1"/>
              <a:t>getDatas</a:t>
            </a:r>
            <a:r>
              <a:rPr lang="en-US" altLang="zh-CN" dirty="0" smtClean="0"/>
              <a:t>")</a:t>
            </a:r>
            <a:endParaRPr lang="en-US" altLang="zh-CN" dirty="0"/>
          </a:p>
          <a:p>
            <a:r>
              <a:rPr lang="en-US" altLang="zh-CN" dirty="0"/>
              <a:t>    @Parameters({ "</a:t>
            </a:r>
            <a:r>
              <a:rPr lang="en-US" altLang="zh-CN" dirty="0" err="1"/>
              <a:t>monitorName</a:t>
            </a:r>
            <a:r>
              <a:rPr lang="en-US" altLang="zh-CN" dirty="0"/>
              <a:t>", "</a:t>
            </a:r>
            <a:r>
              <a:rPr lang="en-US" altLang="zh-CN" dirty="0" err="1"/>
              <a:t>monitorIp</a:t>
            </a:r>
            <a:r>
              <a:rPr lang="en-US" altLang="zh-CN" dirty="0"/>
              <a:t>" })</a:t>
            </a:r>
            <a:endParaRPr lang="en-US" altLang="zh-CN" i="1" dirty="0" smtClean="0"/>
          </a:p>
          <a:p>
            <a:endParaRPr lang="en-US" altLang="zh-CN" i="1" dirty="0"/>
          </a:p>
          <a:p>
            <a:endParaRPr lang="en-US" altLang="zh-CN" i="1" dirty="0" smtClean="0"/>
          </a:p>
          <a:p>
            <a:r>
              <a:rPr lang="en-US" altLang="zh-CN" dirty="0"/>
              <a:t>#</a:t>
            </a:r>
            <a:r>
              <a:rPr lang="en-US" altLang="zh-CN" dirty="0" err="1"/>
              <a:t>name,</a:t>
            </a:r>
            <a:r>
              <a:rPr lang="en-US" altLang="zh-CN" u="sng" dirty="0" err="1"/>
              <a:t>ip</a:t>
            </a:r>
            <a:endParaRPr lang="en-US" altLang="zh-CN" u="sng" dirty="0"/>
          </a:p>
          <a:p>
            <a:r>
              <a:rPr lang="en-US" altLang="zh-CN" dirty="0"/>
              <a:t>test1,0.0.1.1</a:t>
            </a:r>
          </a:p>
          <a:p>
            <a:r>
              <a:rPr lang="en-US" altLang="zh-CN" dirty="0"/>
              <a:t>test2,0.0.1.2</a:t>
            </a:r>
          </a:p>
          <a:p>
            <a:r>
              <a:rPr lang="en-US" altLang="zh-CN" dirty="0"/>
              <a:t>test3,0.0.1.3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428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zh-CN" altLang="en-US" dirty="0" smtClean="0"/>
              <a:t>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zh-CN" b="1" dirty="0"/>
              <a:t>单方法测试、单文件测试</a:t>
            </a:r>
          </a:p>
          <a:p>
            <a:pPr lvl="1"/>
            <a:r>
              <a:rPr lang="zh-CN" altLang="zh-CN" dirty="0"/>
              <a:t>测试方法 、测试类 右键 </a:t>
            </a:r>
            <a:r>
              <a:rPr lang="en-US" altLang="zh-CN" dirty="0"/>
              <a:t>Debug as </a:t>
            </a:r>
            <a:r>
              <a:rPr lang="en-US" altLang="zh-CN" dirty="0" err="1"/>
              <a:t>TestNg</a:t>
            </a:r>
            <a:r>
              <a:rPr lang="en-US" altLang="zh-CN" dirty="0"/>
              <a:t> </a:t>
            </a:r>
            <a:r>
              <a:rPr lang="en-US" altLang="zh-CN" dirty="0" smtClean="0"/>
              <a:t>Test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b="1" dirty="0" smtClean="0"/>
              <a:t>测试</a:t>
            </a:r>
            <a:r>
              <a:rPr lang="zh-CN" altLang="zh-CN" b="1" dirty="0"/>
              <a:t>套件</a:t>
            </a:r>
          </a:p>
          <a:p>
            <a:pPr lvl="1"/>
            <a:r>
              <a:rPr lang="en-US" altLang="zh-CN" dirty="0" smtClean="0"/>
              <a:t>RiilAutoTest.xml</a:t>
            </a:r>
            <a:r>
              <a:rPr lang="zh-CN" altLang="zh-CN" dirty="0"/>
              <a:t>右键</a:t>
            </a:r>
            <a:r>
              <a:rPr lang="en-US" altLang="zh-CN" dirty="0"/>
              <a:t>Debug as </a:t>
            </a:r>
            <a:r>
              <a:rPr lang="en-US" altLang="zh-CN" dirty="0" err="1" smtClean="0"/>
              <a:t>TestNgSuite</a:t>
            </a:r>
            <a:endParaRPr lang="en-US" altLang="zh-CN" smtClean="0"/>
          </a:p>
          <a:p>
            <a:pPr marL="457200" lvl="1" indent="0">
              <a:buNone/>
            </a:pPr>
            <a:r>
              <a:rPr lang="zh-CN" altLang="zh-CN" b="1" smtClean="0"/>
              <a:t>测试</a:t>
            </a:r>
            <a:r>
              <a:rPr lang="zh-CN" altLang="zh-CN" b="1" dirty="0"/>
              <a:t>工程</a:t>
            </a:r>
          </a:p>
          <a:p>
            <a:pPr lvl="1"/>
            <a:r>
              <a:rPr lang="en-US" altLang="zh-CN" dirty="0"/>
              <a:t>Maven test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49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参考样例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404Automation.zip</a:t>
            </a:r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sariyalee.iteye.com/category/248494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>
                <a:hlinkClick r:id="rId3"/>
              </a:rPr>
              <a:t>http://jarvi.iteye.com/category/203994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82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Selenium+Testing+Tools+Cookbook.zip</a:t>
            </a:r>
          </a:p>
          <a:p>
            <a:r>
              <a:rPr lang="en-US" altLang="zh-CN" dirty="0" smtClean="0"/>
              <a:t>WebDriver-Css.docx</a:t>
            </a:r>
          </a:p>
          <a:p>
            <a:r>
              <a:rPr lang="en-US" altLang="zh-CN" dirty="0" smtClean="0"/>
              <a:t>WebDriver-Xpath.docx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505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Selenium2</a:t>
            </a:r>
            <a:r>
              <a:rPr lang="zh-CN" altLang="en-US" dirty="0"/>
              <a:t>从零开始</a:t>
            </a:r>
            <a:r>
              <a:rPr lang="en-US" altLang="zh-CN" dirty="0" smtClean="0"/>
              <a:t>1.mp4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Selenium2</a:t>
            </a:r>
            <a:r>
              <a:rPr lang="zh-CN" altLang="en-US" dirty="0"/>
              <a:t>从零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8.mp4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97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" y="0"/>
            <a:ext cx="12192000" cy="6858000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en-US" altLang="zh-CN" dirty="0" smtClean="0"/>
              <a:t>TESTNG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491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老版 </a:t>
            </a:r>
            <a:r>
              <a:rPr lang="en-US" altLang="zh-CN" dirty="0">
                <a:hlinkClick r:id="rId2"/>
              </a:rPr>
              <a:t>Selenium RC</a:t>
            </a:r>
            <a:r>
              <a:rPr lang="zh-CN" altLang="en-US" dirty="0">
                <a:hlinkClick r:id="rId2"/>
              </a:rPr>
              <a:t>工作原理</a:t>
            </a:r>
            <a:r>
              <a:rPr lang="en-US" altLang="zh-CN" dirty="0">
                <a:hlinkClick r:id="rId2"/>
              </a:rPr>
              <a:t>(1)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://pic002.cnblogs.com/img/hyddd/200905/200905301424507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02" y="985292"/>
            <a:ext cx="6296025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104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://pic002.cnblogs.com/img/hyddd/200905/20090530142552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-454868"/>
            <a:ext cx="7048500" cy="621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713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3230"/>
            <a:ext cx="8229600" cy="412458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WebDriver</a:t>
            </a:r>
            <a:r>
              <a:rPr lang="zh-CN" altLang="en-US" dirty="0"/>
              <a:t>的工作原理图：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WebDriver工作原理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81236"/>
            <a:ext cx="8315325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09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" y="0"/>
            <a:ext cx="12192000" cy="6858000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en-US" altLang="zh-CN" dirty="0" smtClean="0"/>
              <a:t>FLEX 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98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flex</a:t>
            </a:r>
            <a:r>
              <a:rPr lang="zh-CN" altLang="en-US" dirty="0"/>
              <a:t>测试和</a:t>
            </a:r>
            <a:r>
              <a:rPr lang="en-US" altLang="zh-CN" dirty="0"/>
              <a:t>html</a:t>
            </a:r>
            <a:r>
              <a:rPr lang="zh-CN" altLang="en-US" dirty="0"/>
              <a:t>测试是两套</a:t>
            </a:r>
            <a:r>
              <a:rPr lang="en-US" altLang="zh-CN" dirty="0" err="1"/>
              <a:t>api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686800" cy="3771636"/>
          </a:xfrm>
        </p:spPr>
        <p:txBody>
          <a:bodyPr/>
          <a:lstStyle/>
          <a:p>
            <a:r>
              <a:rPr lang="en-US" altLang="zh-CN" dirty="0"/>
              <a:t>flex</a:t>
            </a:r>
            <a:r>
              <a:rPr lang="zh-CN" altLang="en-US" dirty="0"/>
              <a:t>测试和</a:t>
            </a:r>
            <a:r>
              <a:rPr lang="en-US" altLang="zh-CN" dirty="0"/>
              <a:t>html</a:t>
            </a:r>
            <a:r>
              <a:rPr lang="zh-CN" altLang="en-US" dirty="0"/>
              <a:t>测试是两套</a:t>
            </a:r>
            <a:r>
              <a:rPr lang="en-US" altLang="zh-CN" dirty="0" err="1"/>
              <a:t>api</a:t>
            </a:r>
            <a:endParaRPr lang="en-US" altLang="zh-CN" dirty="0"/>
          </a:p>
          <a:p>
            <a:r>
              <a:rPr lang="en-US" altLang="zh-CN" dirty="0"/>
              <a:t>flex</a:t>
            </a:r>
            <a:r>
              <a:rPr lang="zh-CN" altLang="en-US" dirty="0"/>
              <a:t>用的是</a:t>
            </a:r>
            <a:r>
              <a:rPr lang="en-US" altLang="zh-CN" dirty="0" err="1" smtClean="0"/>
              <a:t>seleniumRC</a:t>
            </a:r>
            <a:r>
              <a:rPr lang="en-US" altLang="zh-CN" dirty="0" smtClean="0"/>
              <a:t>[</a:t>
            </a:r>
            <a:r>
              <a:rPr lang="zh-CN" altLang="en-US" dirty="0" smtClean="0"/>
              <a:t>同时支持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flex]</a:t>
            </a:r>
            <a:endParaRPr lang="en-US" altLang="zh-CN" dirty="0"/>
          </a:p>
          <a:p>
            <a:r>
              <a:rPr lang="en-US" altLang="zh-CN" dirty="0"/>
              <a:t>html</a:t>
            </a:r>
            <a:r>
              <a:rPr lang="zh-CN" altLang="en-US" dirty="0"/>
              <a:t>用的</a:t>
            </a:r>
            <a:r>
              <a:rPr lang="en-US" altLang="zh-CN" dirty="0" err="1" smtClean="0"/>
              <a:t>WebDriver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Flex</a:t>
            </a:r>
            <a:r>
              <a:rPr lang="zh-CN" altLang="en-US" dirty="0"/>
              <a:t>测试需要</a:t>
            </a:r>
            <a:r>
              <a:rPr lang="zh-CN" altLang="en-US" dirty="0" smtClean="0"/>
              <a:t>知道对象</a:t>
            </a:r>
            <a:r>
              <a:rPr lang="zh-CN" altLang="en-US" dirty="0"/>
              <a:t>及属性的</a:t>
            </a:r>
            <a:r>
              <a:rPr lang="en-US" altLang="zh-CN" dirty="0"/>
              <a:t>id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260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FLEX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Flash-</a:t>
            </a:r>
            <a:r>
              <a:rPr lang="en-US" altLang="zh-CN" dirty="0" err="1"/>
              <a:t>ui</a:t>
            </a:r>
            <a:r>
              <a:rPr lang="en-US" altLang="zh-CN" dirty="0"/>
              <a:t> selenium </a:t>
            </a:r>
            <a:r>
              <a:rPr lang="zh-CN" altLang="en-US" dirty="0"/>
              <a:t>测试  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、环境</a:t>
            </a:r>
          </a:p>
          <a:p>
            <a:r>
              <a:rPr lang="en-US" altLang="zh-CN" dirty="0" err="1"/>
              <a:t>F</a:t>
            </a:r>
            <a:r>
              <a:rPr lang="en-US" altLang="zh-CN" dirty="0" err="1" smtClean="0"/>
              <a:t>lashFirebug</a:t>
            </a:r>
            <a:r>
              <a:rPr lang="zh-CN" altLang="en-US" dirty="0" smtClean="0"/>
              <a:t>、</a:t>
            </a:r>
            <a:r>
              <a:rPr lang="en-US" altLang="zh-CN" dirty="0"/>
              <a:t> Flash Player Debugger</a:t>
            </a:r>
            <a:r>
              <a:rPr lang="zh-CN" altLang="en-US" dirty="0"/>
              <a:t>版</a:t>
            </a:r>
            <a:r>
              <a:rPr lang="en-US" altLang="zh-CN" dirty="0" smtClean="0"/>
              <a:t>flashplayer_11_plugin_debug.exe</a:t>
            </a:r>
            <a:endParaRPr lang="en-US" altLang="zh-CN" dirty="0"/>
          </a:p>
          <a:p>
            <a:r>
              <a:rPr lang="zh-CN" altLang="en-US" dirty="0"/>
              <a:t>二、</a:t>
            </a:r>
            <a:r>
              <a:rPr lang="en-US" altLang="zh-CN" dirty="0"/>
              <a:t>flex</a:t>
            </a:r>
            <a:r>
              <a:rPr lang="zh-CN" altLang="en-US" dirty="0"/>
              <a:t>编译</a:t>
            </a:r>
          </a:p>
          <a:p>
            <a:r>
              <a:rPr lang="en-US" altLang="zh-CN" dirty="0"/>
              <a:t>-include-libraries "../libs/</a:t>
            </a:r>
            <a:r>
              <a:rPr lang="en-US" altLang="zh-CN" dirty="0" err="1"/>
              <a:t>SeleniumFlexAPI.swc</a:t>
            </a:r>
            <a:r>
              <a:rPr lang="en-US" altLang="zh-CN" dirty="0"/>
              <a:t>" "../libs/</a:t>
            </a:r>
            <a:r>
              <a:rPr lang="en-US" altLang="zh-CN" dirty="0" err="1"/>
              <a:t>sfapi.swc</a:t>
            </a:r>
            <a:r>
              <a:rPr lang="en-US" altLang="zh-CN" dirty="0"/>
              <a:t>"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7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user-extensions.js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082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48741"/>
            <a:ext cx="6119813" cy="494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8299" y="49188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/>
              <a:t>selben.html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9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7" y="430643"/>
            <a:ext cx="6119813" cy="494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8299" y="49188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FLEX</a:t>
            </a:r>
            <a:r>
              <a:rPr lang="zh-CN" altLang="en-US" dirty="0" smtClean="0"/>
              <a:t>源代码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625252"/>
            <a:ext cx="8923337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69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9268"/>
            <a:ext cx="8229600" cy="433586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enterText</a:t>
            </a:r>
            <a:r>
              <a:rPr lang="en-US" altLang="zh-CN" dirty="0" smtClean="0"/>
              <a:t>(</a:t>
            </a:r>
            <a:r>
              <a:rPr lang="zh-CN" altLang="en-US" dirty="0" smtClean="0"/>
              <a:t>“</a:t>
            </a:r>
            <a:r>
              <a:rPr lang="en-US" altLang="zh-CN" dirty="0" err="1" smtClean="0"/>
              <a:t>num</a:t>
            </a:r>
            <a:r>
              <a:rPr lang="zh-CN" altLang="en-US" dirty="0" smtClean="0"/>
              <a:t>”</a:t>
            </a:r>
            <a:r>
              <a:rPr lang="en-US" altLang="zh-CN" i="1" dirty="0" smtClean="0"/>
              <a:t>, 20);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enterText</a:t>
            </a:r>
            <a:r>
              <a:rPr lang="en-US" altLang="zh-CN" dirty="0"/>
              <a:t>(</a:t>
            </a:r>
            <a:r>
              <a:rPr lang="zh-CN" altLang="en-US" dirty="0" smtClean="0"/>
              <a:t>“</a:t>
            </a:r>
            <a:r>
              <a:rPr lang="en-US" altLang="zh-CN" dirty="0"/>
              <a:t>factor</a:t>
            </a:r>
            <a:r>
              <a:rPr lang="zh-CN" altLang="en-US" dirty="0" smtClean="0"/>
              <a:t>”</a:t>
            </a:r>
            <a:r>
              <a:rPr lang="en-US" altLang="zh-CN" i="1" dirty="0"/>
              <a:t>, </a:t>
            </a:r>
            <a:r>
              <a:rPr lang="en-US" altLang="zh-CN" i="1" dirty="0" smtClean="0"/>
              <a:t>3;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ensureWidgetHasText</a:t>
            </a:r>
            <a:r>
              <a:rPr lang="en-US" altLang="zh-CN" dirty="0" smtClean="0"/>
              <a:t>(“result</a:t>
            </a:r>
            <a:r>
              <a:rPr lang="zh-CN" altLang="en-US" i="1" dirty="0" smtClean="0"/>
              <a:t>”</a:t>
            </a:r>
            <a:r>
              <a:rPr lang="en-US" altLang="zh-CN" i="1" dirty="0" smtClean="0"/>
              <a:t>, </a:t>
            </a:r>
            <a:r>
              <a:rPr lang="en-US" altLang="zh-CN" i="1" dirty="0"/>
              <a:t>"The </a:t>
            </a:r>
            <a:r>
              <a:rPr lang="en-US" altLang="zh-CN" i="1" dirty="0" smtClean="0"/>
              <a:t>	result </a:t>
            </a:r>
            <a:r>
              <a:rPr lang="en-US" altLang="zh-CN" i="1" dirty="0"/>
              <a:t>is " + </a:t>
            </a:r>
            <a:r>
              <a:rPr lang="en-US" altLang="zh-CN" i="1" dirty="0" smtClean="0"/>
              <a:t>60);</a:t>
            </a:r>
            <a:endParaRPr lang="en-US" altLang="zh-CN" i="1" dirty="0"/>
          </a:p>
          <a:p>
            <a:endParaRPr lang="en-US" altLang="zh-CN" i="1" dirty="0" smtClean="0"/>
          </a:p>
          <a:p>
            <a:r>
              <a:rPr lang="en-US" altLang="zh-CN" dirty="0" err="1"/>
              <a:t>clickButton</a:t>
            </a:r>
            <a:r>
              <a:rPr lang="en-US" altLang="zh-CN" dirty="0"/>
              <a:t>("button</a:t>
            </a:r>
            <a:r>
              <a:rPr lang="en-US" altLang="zh-CN" dirty="0" smtClean="0"/>
              <a:t>");</a:t>
            </a:r>
          </a:p>
          <a:p>
            <a:endParaRPr lang="en-US" altLang="zh-CN" dirty="0" smtClean="0"/>
          </a:p>
          <a:p>
            <a:r>
              <a:rPr lang="en-US" altLang="zh-CN" dirty="0" err="1"/>
              <a:t>selectComboItem</a:t>
            </a:r>
            <a:r>
              <a:rPr lang="en-US" altLang="zh-CN" dirty="0"/>
              <a:t>("combo", fruit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setFocus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NUMBER_FIELD_ID);</a:t>
            </a:r>
          </a:p>
          <a:p>
            <a:endParaRPr lang="en-US" altLang="zh-CN" i="1" dirty="0" smtClean="0"/>
          </a:p>
          <a:p>
            <a:r>
              <a:rPr lang="en-US" altLang="zh-CN" dirty="0" err="1"/>
              <a:t>setCheckBoxState</a:t>
            </a:r>
            <a:r>
              <a:rPr lang="en-US" altLang="zh-CN" dirty="0"/>
              <a:t>(</a:t>
            </a:r>
            <a:r>
              <a:rPr lang="en-US" altLang="zh-CN" i="1" dirty="0"/>
              <a:t>CHECKBOX_ID, </a:t>
            </a:r>
            <a:r>
              <a:rPr lang="en-US" altLang="zh-CN" b="1" i="1" dirty="0"/>
              <a:t>true);</a:t>
            </a:r>
            <a:endParaRPr lang="en-US" altLang="zh-CN" i="1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67544" y="121196"/>
            <a:ext cx="7931224" cy="396387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JAVA</a:t>
            </a:r>
            <a:r>
              <a:rPr lang="zh-CN" altLang="en-US" sz="3200" dirty="0" smtClean="0"/>
              <a:t>测试代码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4529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TestNG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Eclipse 3.4 and above, enter </a:t>
            </a:r>
            <a:r>
              <a:rPr lang="en-US" altLang="zh-CN" dirty="0">
                <a:hlinkClick r:id="rId2"/>
              </a:rPr>
              <a:t>http://beust.com/eclipse</a:t>
            </a:r>
            <a:r>
              <a:rPr lang="en-US" altLang="zh-CN" dirty="0"/>
              <a:t>.</a:t>
            </a:r>
          </a:p>
          <a:p>
            <a:r>
              <a:rPr lang="zh-CN" altLang="en-US" dirty="0" smtClean="0"/>
              <a:t>或者 测试工程</a:t>
            </a:r>
            <a:r>
              <a:rPr lang="en-US" altLang="zh-CN" dirty="0" err="1" smtClean="0"/>
              <a:t>SeleniumTest</a:t>
            </a:r>
            <a:r>
              <a:rPr lang="en-US" altLang="zh-CN" dirty="0" smtClean="0"/>
              <a:t>\plugin\</a:t>
            </a:r>
            <a:r>
              <a:rPr lang="en-US" altLang="zh-CN" dirty="0"/>
              <a:t>org.testng.eclipse_6.4.0.20120308_1617.zip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672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2792"/>
            <a:ext cx="8229600" cy="73647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分析闭源</a:t>
            </a:r>
            <a:r>
              <a:rPr lang="en-US" altLang="zh-CN" dirty="0" smtClean="0"/>
              <a:t>flex</a:t>
            </a:r>
            <a:r>
              <a:rPr lang="zh-CN" altLang="en-US" dirty="0" smtClean="0"/>
              <a:t>对象类型及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pic>
        <p:nvPicPr>
          <p:cNvPr id="1032" name="Picture 8" descr="C:\Users\pan\AppData\Local\Temp\SNAGHTML12d2f40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432"/>
            <a:ext cx="9036496" cy="507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36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189"/>
            <a:ext cx="8229600" cy="288031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机房监控元素卡片</a:t>
            </a:r>
            <a:endParaRPr lang="zh-CN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79571"/>
            <a:ext cx="763270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186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Flex </a:t>
            </a:r>
            <a:r>
              <a:rPr lang="zh-CN" altLang="en-US" dirty="0" smtClean="0"/>
              <a:t>安全沙箱错误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 受信位置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全局设置</a:t>
            </a:r>
            <a:r>
              <a:rPr lang="en-US" altLang="zh-CN" dirty="0" smtClean="0"/>
              <a:t>-</a:t>
            </a:r>
            <a:r>
              <a:rPr lang="zh-CN" altLang="en-US" dirty="0" smtClean="0"/>
              <a:t>高级</a:t>
            </a:r>
            <a:r>
              <a:rPr lang="en-US" altLang="zh-CN" dirty="0" smtClean="0"/>
              <a:t>-</a:t>
            </a:r>
            <a:r>
              <a:rPr lang="zh-CN" altLang="en-US" dirty="0" smtClean="0"/>
              <a:t>开发人员共计</a:t>
            </a:r>
            <a:r>
              <a:rPr lang="en-US" altLang="zh-CN" dirty="0" smtClean="0"/>
              <a:t>】</a:t>
            </a:r>
          </a:p>
          <a:p>
            <a:r>
              <a:rPr lang="en-US" altLang="zh-CN" dirty="0"/>
              <a:t>register.bat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3073524"/>
            <a:ext cx="84836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5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参考示例</a:t>
            </a:r>
            <a:r>
              <a:rPr lang="en-US" altLang="zh-CN" dirty="0" err="1" smtClean="0"/>
              <a:t>Selben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selben.html </a:t>
            </a:r>
            <a:r>
              <a:rPr lang="zh-CN" altLang="en-US" dirty="0" smtClean="0"/>
              <a:t>熟悉界面功能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en-US" altLang="zh-CN" dirty="0" err="1" smtClean="0"/>
              <a:t>SeleniumServerMgr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SimpleTest</a:t>
            </a:r>
            <a:endParaRPr lang="en-US" altLang="zh-CN" dirty="0" smtClean="0"/>
          </a:p>
          <a:p>
            <a:r>
              <a:rPr lang="en-US" altLang="zh-CN" dirty="0" err="1" smtClean="0"/>
              <a:t>SelbenAcceptanceTest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410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超时等待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 smtClean="0"/>
              <a:t>FlashCallTimer.</a:t>
            </a:r>
            <a:r>
              <a:rPr lang="en-US" altLang="zh-CN" i="1" dirty="0" err="1" smtClean="0"/>
              <a:t>waitForCall</a:t>
            </a:r>
            <a:r>
              <a:rPr lang="en-US" altLang="zh-CN" i="1" dirty="0" smtClean="0"/>
              <a:t>(TIMEOUT_MILLIS</a:t>
            </a:r>
            <a:r>
              <a:rPr lang="en-US" altLang="zh-CN" i="1" dirty="0"/>
              <a:t>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68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手动暴露接口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>
                <a:latin typeface="Courier New"/>
              </a:rPr>
              <a:t>ExternalInterface.addCallback</a:t>
            </a:r>
            <a:r>
              <a:rPr lang="en-US" altLang="zh-CN" dirty="0">
                <a:latin typeface="Courier New"/>
              </a:rPr>
              <a:t>("</a:t>
            </a:r>
            <a:r>
              <a:rPr lang="en-US" altLang="zh-CN" dirty="0" err="1">
                <a:latin typeface="Courier New"/>
              </a:rPr>
              <a:t>getColor</a:t>
            </a:r>
            <a:r>
              <a:rPr lang="en-US" altLang="zh-CN" dirty="0">
                <a:latin typeface="Courier New"/>
              </a:rPr>
              <a:t>", </a:t>
            </a:r>
            <a:r>
              <a:rPr lang="en-US" altLang="zh-CN" dirty="0" err="1">
                <a:latin typeface="Courier New"/>
              </a:rPr>
              <a:t>getColor</a:t>
            </a:r>
            <a:r>
              <a:rPr lang="en-US" altLang="zh-CN" dirty="0">
                <a:latin typeface="Courier New"/>
              </a:rPr>
              <a:t>);</a:t>
            </a:r>
          </a:p>
          <a:p>
            <a:r>
              <a:rPr lang="en-US" altLang="zh-CN" dirty="0" err="1">
                <a:latin typeface="Courier New"/>
              </a:rPr>
              <a:t>ExternalInterface.addCallback</a:t>
            </a:r>
            <a:r>
              <a:rPr lang="en-US" altLang="zh-CN" dirty="0">
                <a:latin typeface="Courier New"/>
              </a:rPr>
              <a:t>("click", </a:t>
            </a:r>
            <a:r>
              <a:rPr lang="en-US" altLang="zh-CN" dirty="0" err="1">
                <a:latin typeface="Courier New"/>
              </a:rPr>
              <a:t>changeColor</a:t>
            </a:r>
            <a:r>
              <a:rPr lang="en-US" altLang="zh-CN" dirty="0">
                <a:latin typeface="Courier New"/>
              </a:rPr>
              <a:t>);</a:t>
            </a:r>
          </a:p>
          <a:p>
            <a:r>
              <a:rPr lang="en-US" altLang="zh-CN" dirty="0" err="1">
                <a:latin typeface="Courier New"/>
              </a:rPr>
              <a:t>ExternalInterface.addCallback</a:t>
            </a:r>
            <a:r>
              <a:rPr lang="en-US" altLang="zh-CN" dirty="0">
                <a:latin typeface="Courier New"/>
              </a:rPr>
              <a:t>("</a:t>
            </a:r>
            <a:r>
              <a:rPr lang="en-US" altLang="zh-CN" dirty="0" err="1">
                <a:latin typeface="Courier New"/>
              </a:rPr>
              <a:t>getSquareLabel</a:t>
            </a:r>
            <a:r>
              <a:rPr lang="en-US" altLang="zh-CN" dirty="0">
                <a:latin typeface="Courier New"/>
              </a:rPr>
              <a:t>", </a:t>
            </a:r>
            <a:r>
              <a:rPr lang="en-US" altLang="zh-CN" dirty="0" err="1">
                <a:latin typeface="Courier New"/>
              </a:rPr>
              <a:t>getSquareLabel</a:t>
            </a:r>
            <a:r>
              <a:rPr lang="en-US" altLang="zh-CN" dirty="0">
                <a:latin typeface="Courier New"/>
              </a:rPr>
              <a:t>);</a:t>
            </a:r>
          </a:p>
          <a:p>
            <a:r>
              <a:rPr lang="en-US" altLang="zh-CN" dirty="0" err="1">
                <a:latin typeface="Courier New"/>
              </a:rPr>
              <a:t>ExternalInterface.addCallback</a:t>
            </a:r>
            <a:r>
              <a:rPr lang="en-US" altLang="zh-CN" dirty="0">
                <a:latin typeface="Courier New"/>
              </a:rPr>
              <a:t>("</a:t>
            </a:r>
            <a:r>
              <a:rPr lang="en-US" altLang="zh-CN" dirty="0" err="1">
                <a:latin typeface="Courier New"/>
              </a:rPr>
              <a:t>setSquareLabel</a:t>
            </a:r>
            <a:r>
              <a:rPr lang="en-US" altLang="zh-CN" dirty="0">
                <a:latin typeface="Courier New"/>
              </a:rPr>
              <a:t>", </a:t>
            </a:r>
            <a:r>
              <a:rPr lang="en-US" altLang="zh-CN" dirty="0" err="1">
                <a:latin typeface="Courier New"/>
              </a:rPr>
              <a:t>setSquareLabel</a:t>
            </a:r>
            <a:r>
              <a:rPr lang="en-US" altLang="zh-CN" dirty="0">
                <a:latin typeface="Courier New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720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4"/>
            <a:ext cx="8229600" cy="1188475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hlinkClick r:id="rId2"/>
              </a:rPr>
              <a:t>使用</a:t>
            </a:r>
            <a:r>
              <a:rPr lang="en-US" altLang="zh-CN" sz="3200" dirty="0" err="1" smtClean="0">
                <a:hlinkClick r:id="rId2"/>
              </a:rPr>
              <a:t>reporty-ng</a:t>
            </a:r>
            <a:r>
              <a:rPr lang="en-US" altLang="zh-CN" sz="3200" dirty="0" smtClean="0">
                <a:hlinkClick r:id="rId2"/>
              </a:rPr>
              <a:t>||</a:t>
            </a:r>
            <a:r>
              <a:rPr lang="en-US" altLang="zh-CN" sz="3200" dirty="0" err="1" smtClean="0">
                <a:hlinkClick r:id="rId2"/>
              </a:rPr>
              <a:t>TestNG-xslt</a:t>
            </a:r>
            <a:r>
              <a:rPr lang="zh-CN" altLang="en-US" sz="3200" dirty="0">
                <a:hlinkClick r:id="rId2"/>
              </a:rPr>
              <a:t>美化</a:t>
            </a:r>
            <a:r>
              <a:rPr lang="zh-CN" altLang="en-US" sz="3200" dirty="0" smtClean="0">
                <a:hlinkClick r:id="rId2"/>
              </a:rPr>
              <a:t>测试报告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895" y="1333500"/>
            <a:ext cx="5034209" cy="3771899"/>
          </a:xfrm>
        </p:spPr>
      </p:pic>
    </p:spTree>
    <p:extLst>
      <p:ext uri="{BB962C8B-B14F-4D97-AF65-F5344CB8AC3E}">
        <p14:creationId xmlns:p14="http://schemas.microsoft.com/office/powerpoint/2010/main" val="335012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491880" y="45136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扬帆起航</a:t>
            </a:r>
            <a:endParaRPr lang="zh-CN" alt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1943708" y="1204757"/>
            <a:ext cx="46445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Selenium WEB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28184" y="5342483"/>
            <a:ext cx="2621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不会测试的开发人员，</a:t>
            </a:r>
            <a:r>
              <a:rPr lang="zh-CN" altLang="en-US" sz="1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就不能</a:t>
            </a:r>
            <a:r>
              <a:rPr lang="zh-CN" altLang="en-US" sz="1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保证产品质量</a:t>
            </a:r>
            <a:endParaRPr lang="zh-CN" altLang="en-US" sz="1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2411760" y="5296962"/>
            <a:ext cx="3608040" cy="304271"/>
          </a:xfrm>
        </p:spPr>
        <p:txBody>
          <a:bodyPr/>
          <a:lstStyle/>
          <a:p>
            <a:r>
              <a:rPr lang="en-US" altLang="zh-CN" dirty="0" smtClean="0">
                <a:hlinkClick r:id="rId2"/>
              </a:rPr>
              <a:t>hongliangpan@gmail.com</a:t>
            </a:r>
            <a:r>
              <a:rPr lang="en-US" altLang="zh-CN" dirty="0" smtClean="0"/>
              <a:t> </a:t>
            </a:r>
            <a:r>
              <a:rPr lang="zh-CN" altLang="en-US" dirty="0" smtClean="0"/>
              <a:t>我的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28797575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13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6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accel="50000" fill="hold" grpId="2" nodeType="withEffect" p14:presetBounceEnd="68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 p14:bounceEnd="68000">
                                          <p:cBhvr>
                                            <p:cTn id="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grpId="1" nodeType="withEffect" p14:presetBounceEnd="100000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 p14:bounceEnd="100000">
                                          <p:cBhvr>
                                            <p:cTn id="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2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13" dur="3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accel="50000" fill="hold" grpId="2" nodeType="withEffect" p14:presetBounceEnd="68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 p14:bounceEnd="68000">
                                          <p:cBhvr>
                                            <p:cTn id="1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8" presetClass="emph" presetSubtype="0" fill="hold" grpId="1" nodeType="withEffect" p14:presetBounceEnd="100000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 p14:bounceEnd="100000">
                                          <p:cBhvr>
                                            <p:cTn id="17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42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35 0.36194 L 0.37795 0.36028 " pathEditMode="relative" rAng="0" ptsTypes="AA">
                                          <p:cBhvr>
                                            <p:cTn id="2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06" y="-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8" grpId="1"/>
          <p:bldP spid="18" grpId="2"/>
          <p:bldP spid="18" grpId="3"/>
          <p:bldP spid="29" grpId="0"/>
          <p:bldP spid="29" grpId="1"/>
          <p:bldP spid="29" grpId="2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6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accel="5000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>
                                          <p:cBhvr>
                                            <p:cTn id="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8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2" presetID="8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900000">
                                          <p:cBhvr>
                                            <p:cTn id="13" dur="3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" presetID="42" presetClass="path" presetSubtype="0" accel="50000" fill="hold" grpId="2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0 2.22222E-6 L 0 0.3630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81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8" presetClass="emph" presetSubtype="0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Rot by="900000">
                                          <p:cBhvr>
                                            <p:cTn id="17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42" presetClass="path" presetSubtype="0" accel="50000" decel="50000" fill="hold" grpId="3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35 0.36194 L 0.37795 0.36028 " pathEditMode="relative" rAng="0" ptsTypes="AA">
                                          <p:cBhvr>
                                            <p:cTn id="21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906" y="-8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8" grpId="1"/>
          <p:bldP spid="18" grpId="2"/>
          <p:bldP spid="18" grpId="3"/>
          <p:bldP spid="29" grpId="0"/>
          <p:bldP spid="29" grpId="1"/>
          <p:bldP spid="29" grpId="2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TestNG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61" y="1489348"/>
            <a:ext cx="8334375" cy="276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selftechy.com/wp-content/uploads/2012/01/Annotation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81236"/>
            <a:ext cx="41052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60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1236"/>
            <a:ext cx="66675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hi.csdn.net/attachment/201109/6/0_1315296323Gy1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-886916"/>
            <a:ext cx="62103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26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" y="0"/>
            <a:ext cx="12192000" cy="6858000"/>
          </a:xfr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en-US" altLang="zh-CN" dirty="0" smtClean="0"/>
              <a:t>Selenium java 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54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Firefox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selenium-ide-2.4.0.xpi</a:t>
            </a:r>
          </a:p>
          <a:p>
            <a:r>
              <a:rPr lang="en-US" altLang="zh-CN" dirty="0" smtClean="0"/>
              <a:t>Firebug</a:t>
            </a:r>
            <a:r>
              <a:rPr lang="zh-CN" altLang="en-US" dirty="0"/>
              <a:t>、</a:t>
            </a:r>
            <a:r>
              <a:rPr lang="en-US" altLang="zh-CN" dirty="0" err="1"/>
              <a:t>Xpath</a:t>
            </a:r>
            <a:r>
              <a:rPr lang="en-US" altLang="zh-CN" dirty="0"/>
              <a:t> checker</a:t>
            </a:r>
            <a:r>
              <a:rPr lang="zh-CN" altLang="en-US" dirty="0"/>
              <a:t>、</a:t>
            </a:r>
            <a:r>
              <a:rPr lang="en-US" altLang="zh-CN" dirty="0" err="1"/>
              <a:t>Xpath</a:t>
            </a:r>
            <a:r>
              <a:rPr lang="en-US" altLang="zh-CN" dirty="0"/>
              <a:t> finder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7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Selenium IDE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992" y="1279922"/>
            <a:ext cx="3571875" cy="403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214313" y="1086445"/>
            <a:ext cx="8905131" cy="4412754"/>
            <a:chOff x="0" y="0"/>
            <a:chExt cx="7978" cy="4744"/>
          </a:xfrm>
        </p:grpSpPr>
        <p:sp>
          <p:nvSpPr>
            <p:cNvPr id="18436" name="Oval 4"/>
            <p:cNvSpPr>
              <a:spLocks/>
            </p:cNvSpPr>
            <p:nvPr/>
          </p:nvSpPr>
          <p:spPr bwMode="auto">
            <a:xfrm>
              <a:off x="2688" y="240"/>
              <a:ext cx="2912" cy="520"/>
            </a:xfrm>
            <a:prstGeom prst="ellipse">
              <a:avLst/>
            </a:prstGeom>
            <a:noFill/>
            <a:ln w="88900">
              <a:solidFill>
                <a:srgbClr val="FF0004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8437" name="Oval 5"/>
            <p:cNvSpPr>
              <a:spLocks/>
            </p:cNvSpPr>
            <p:nvPr/>
          </p:nvSpPr>
          <p:spPr bwMode="auto">
            <a:xfrm>
              <a:off x="1920" y="936"/>
              <a:ext cx="3952" cy="1928"/>
            </a:xfrm>
            <a:prstGeom prst="ellipse">
              <a:avLst/>
            </a:prstGeom>
            <a:noFill/>
            <a:ln w="88900">
              <a:solidFill>
                <a:srgbClr val="FF0004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8438" name="Oval 6"/>
            <p:cNvSpPr>
              <a:spLocks/>
            </p:cNvSpPr>
            <p:nvPr/>
          </p:nvSpPr>
          <p:spPr bwMode="auto">
            <a:xfrm>
              <a:off x="1768" y="3512"/>
              <a:ext cx="4256" cy="1232"/>
            </a:xfrm>
            <a:prstGeom prst="ellipse">
              <a:avLst/>
            </a:prstGeom>
            <a:noFill/>
            <a:ln w="88900">
              <a:solidFill>
                <a:srgbClr val="FF0004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8439" name="Rectangle 7"/>
            <p:cNvSpPr>
              <a:spLocks/>
            </p:cNvSpPr>
            <p:nvPr/>
          </p:nvSpPr>
          <p:spPr bwMode="auto">
            <a:xfrm>
              <a:off x="2" y="0"/>
              <a:ext cx="1968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altLang="zh-CN" sz="2300" dirty="0">
                  <a:solidFill>
                    <a:schemeClr val="bg1"/>
                  </a:solidFill>
                  <a:ea typeface="宋体" charset="-122"/>
                </a:rPr>
                <a:t>The root of web application you want to test</a:t>
              </a:r>
            </a:p>
          </p:txBody>
        </p:sp>
        <p:sp>
          <p:nvSpPr>
            <p:cNvPr id="18440" name="Rectangle 8"/>
            <p:cNvSpPr>
              <a:spLocks/>
            </p:cNvSpPr>
            <p:nvPr/>
          </p:nvSpPr>
          <p:spPr bwMode="auto">
            <a:xfrm>
              <a:off x="6010" y="120"/>
              <a:ext cx="1968" cy="1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altLang="zh-CN" sz="2300">
                  <a:solidFill>
                    <a:schemeClr val="bg1"/>
                  </a:solidFill>
                  <a:ea typeface="宋体" charset="-122"/>
                </a:rPr>
                <a:t>The list of actions in the actual test case to execute</a:t>
              </a:r>
            </a:p>
          </p:txBody>
        </p:sp>
        <p:sp>
          <p:nvSpPr>
            <p:cNvPr id="18441" name="Rectangle 9"/>
            <p:cNvSpPr>
              <a:spLocks/>
            </p:cNvSpPr>
            <p:nvPr/>
          </p:nvSpPr>
          <p:spPr bwMode="auto">
            <a:xfrm>
              <a:off x="0" y="2016"/>
              <a:ext cx="1968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altLang="zh-CN" sz="2000">
                  <a:solidFill>
                    <a:schemeClr val="bg1"/>
                  </a:solidFill>
                  <a:ea typeface="宋体" charset="-122"/>
                </a:rPr>
                <a:t>The log of the events that were executed, including any errors or warning that may have occurred</a:t>
              </a:r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 rot="10800000" flipH="1">
              <a:off x="5936" y="1528"/>
              <a:ext cx="896" cy="320"/>
            </a:xfrm>
            <a:prstGeom prst="line">
              <a:avLst/>
            </a:prstGeom>
            <a:noFill/>
            <a:ln w="38100">
              <a:solidFill>
                <a:srgbClr val="FF0004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 flipH="1">
              <a:off x="1656" y="504"/>
              <a:ext cx="928" cy="312"/>
            </a:xfrm>
            <a:prstGeom prst="line">
              <a:avLst/>
            </a:prstGeom>
            <a:noFill/>
            <a:ln w="38100">
              <a:solidFill>
                <a:srgbClr val="FF0004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 rot="10800000">
              <a:off x="872" y="3808"/>
              <a:ext cx="768" cy="328"/>
            </a:xfrm>
            <a:prstGeom prst="line">
              <a:avLst/>
            </a:prstGeom>
            <a:noFill/>
            <a:ln w="38100">
              <a:solidFill>
                <a:srgbClr val="FF0004"/>
              </a:solidFill>
              <a:prstDash val="solid"/>
              <a:round/>
              <a:headEnd type="stealth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154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105152" presetClass="entr" presetSubtype="4490696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124200" y="5204354"/>
            <a:ext cx="2895600" cy="39687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Softsmith Infotech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A0FDF-2E0F-4E04-A3FA-10F7F3F327C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Selenium IDE - UI</a:t>
            </a:r>
          </a:p>
        </p:txBody>
      </p:sp>
      <p:pic>
        <p:nvPicPr>
          <p:cNvPr id="13318" name="Picture 6" descr="selenium-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16000"/>
            <a:ext cx="3810000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9" name="Line 7"/>
          <p:cNvSpPr>
            <a:spLocks noChangeShapeType="1"/>
          </p:cNvSpPr>
          <p:nvPr/>
        </p:nvSpPr>
        <p:spPr bwMode="auto">
          <a:xfrm flipV="1">
            <a:off x="5791200" y="1651000"/>
            <a:ext cx="60960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6400800" y="1143000"/>
            <a:ext cx="1905000" cy="101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Start and Stop </a:t>
            </a:r>
          </a:p>
          <a:p>
            <a:pPr algn="ctr"/>
            <a:r>
              <a:rPr lang="en-US" altLang="zh-CN">
                <a:ea typeface="宋体" charset="-122"/>
              </a:rPr>
              <a:t>Recording</a:t>
            </a: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5562600" y="2476500"/>
            <a:ext cx="16002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7086600" y="2349500"/>
            <a:ext cx="1828800" cy="1016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Selenese </a:t>
            </a:r>
          </a:p>
          <a:p>
            <a:pPr algn="ctr"/>
            <a:r>
              <a:rPr lang="en-US" altLang="zh-CN">
                <a:ea typeface="宋体" charset="-122"/>
              </a:rPr>
              <a:t>Script</a:t>
            </a:r>
          </a:p>
          <a:p>
            <a:pPr algn="ctr"/>
            <a:r>
              <a:rPr lang="en-US" altLang="zh-CN">
                <a:ea typeface="宋体" charset="-122"/>
              </a:rPr>
              <a:t>Editor</a:t>
            </a: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V="1">
            <a:off x="5791200" y="4572000"/>
            <a:ext cx="91440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6705600" y="4191000"/>
            <a:ext cx="1828800" cy="698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Selenium Log</a:t>
            </a:r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>
            <a:off x="1524000" y="17145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7" name="Oval 15"/>
          <p:cNvSpPr>
            <a:spLocks noChangeArrowheads="1"/>
          </p:cNvSpPr>
          <p:nvPr/>
        </p:nvSpPr>
        <p:spPr bwMode="auto">
          <a:xfrm>
            <a:off x="304800" y="1397000"/>
            <a:ext cx="12954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Replay</a:t>
            </a:r>
          </a:p>
          <a:p>
            <a:pPr algn="ctr"/>
            <a:r>
              <a:rPr lang="en-US" altLang="zh-CN">
                <a:ea typeface="宋体" charset="-122"/>
              </a:rPr>
              <a:t>Toolbar</a:t>
            </a:r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H="1" flipV="1">
            <a:off x="1447800" y="3810000"/>
            <a:ext cx="76200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9" name="Oval 17"/>
          <p:cNvSpPr>
            <a:spLocks noChangeArrowheads="1"/>
          </p:cNvSpPr>
          <p:nvPr/>
        </p:nvSpPr>
        <p:spPr bwMode="auto">
          <a:xfrm>
            <a:off x="304800" y="3429000"/>
            <a:ext cx="1143000" cy="635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charset="-122"/>
              </a:rPr>
              <a:t>Accessor </a:t>
            </a:r>
          </a:p>
          <a:p>
            <a:pPr algn="ctr"/>
            <a:r>
              <a:rPr lang="en-US" altLang="zh-CN">
                <a:ea typeface="宋体" charset="-122"/>
              </a:rPr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2549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2740</TotalTime>
  <Words>533</Words>
  <Application>Microsoft Office PowerPoint</Application>
  <PresentationFormat>全屏显示(16:10)</PresentationFormat>
  <Paragraphs>151</Paragraphs>
  <Slides>37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主题​​</vt:lpstr>
      <vt:lpstr>PowerPoint 演示文稿</vt:lpstr>
      <vt:lpstr>TESTNG</vt:lpstr>
      <vt:lpstr>安装TestNG</vt:lpstr>
      <vt:lpstr>TestNG</vt:lpstr>
      <vt:lpstr>PowerPoint 演示文稿</vt:lpstr>
      <vt:lpstr>Selenium java test</vt:lpstr>
      <vt:lpstr>Firefox插件</vt:lpstr>
      <vt:lpstr>Selenium IDE</vt:lpstr>
      <vt:lpstr>Selenium IDE - UI</vt:lpstr>
      <vt:lpstr>Jar依赖</vt:lpstr>
      <vt:lpstr>Api包装</vt:lpstr>
      <vt:lpstr>添加监测仪样例</vt:lpstr>
      <vt:lpstr>配置文件</vt:lpstr>
      <vt:lpstr>测试用例参数</vt:lpstr>
      <vt:lpstr>Data Driven Testing Data.csv (数据驱动测试）</vt:lpstr>
      <vt:lpstr>测试运行</vt:lpstr>
      <vt:lpstr>参考样例</vt:lpstr>
      <vt:lpstr>参考书</vt:lpstr>
      <vt:lpstr>视频</vt:lpstr>
      <vt:lpstr>老版 Selenium RC工作原理(1) </vt:lpstr>
      <vt:lpstr>PowerPoint 演示文稿</vt:lpstr>
      <vt:lpstr>WebDriver的工作原理图：</vt:lpstr>
      <vt:lpstr>FLEX TEST</vt:lpstr>
      <vt:lpstr>flex测试和html测试是两套api</vt:lpstr>
      <vt:lpstr>FLEX TEST</vt:lpstr>
      <vt:lpstr>PowerPoint 演示文稿</vt:lpstr>
      <vt:lpstr>示例selben.html</vt:lpstr>
      <vt:lpstr>FLEX源代码</vt:lpstr>
      <vt:lpstr>JAVA测试代码</vt:lpstr>
      <vt:lpstr>分析闭源flex对象类型及id</vt:lpstr>
      <vt:lpstr>机房监控元素卡片</vt:lpstr>
      <vt:lpstr>Flex 安全沙箱错误 </vt:lpstr>
      <vt:lpstr>参考示例Selben</vt:lpstr>
      <vt:lpstr>超时等待</vt:lpstr>
      <vt:lpstr>手动暴露接口</vt:lpstr>
      <vt:lpstr>使用reporty-ng||TestNG-xslt美化测试报告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Noah</dc:creator>
  <cp:lastModifiedBy>pan</cp:lastModifiedBy>
  <cp:revision>255</cp:revision>
  <dcterms:created xsi:type="dcterms:W3CDTF">2011-02-15T16:08:31Z</dcterms:created>
  <dcterms:modified xsi:type="dcterms:W3CDTF">2013-11-19T06:17:28Z</dcterms:modified>
</cp:coreProperties>
</file>