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6" r:id="rId3"/>
    <p:sldId id="257" r:id="rId4"/>
    <p:sldId id="258" r:id="rId5"/>
    <p:sldId id="275" r:id="rId6"/>
    <p:sldId id="259" r:id="rId7"/>
    <p:sldId id="274" r:id="rId8"/>
    <p:sldId id="261" r:id="rId9"/>
    <p:sldId id="262" r:id="rId10"/>
    <p:sldId id="266" r:id="rId11"/>
    <p:sldId id="263" r:id="rId12"/>
    <p:sldId id="264" r:id="rId13"/>
    <p:sldId id="265" r:id="rId14"/>
    <p:sldId id="273" r:id="rId15"/>
    <p:sldId id="267" r:id="rId16"/>
    <p:sldId id="268" r:id="rId17"/>
    <p:sldId id="269" r:id="rId18"/>
    <p:sldId id="270" r:id="rId19"/>
    <p:sldId id="271" r:id="rId20"/>
    <p:sldId id="277" r:id="rId21"/>
    <p:sldId id="272"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7200"/>
    <a:srgbClr val="000099"/>
    <a:srgbClr val="996633"/>
    <a:srgbClr val="CC99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94660"/>
  </p:normalViewPr>
  <p:slideViewPr>
    <p:cSldViewPr>
      <p:cViewPr varScale="1">
        <p:scale>
          <a:sx n="83" d="100"/>
          <a:sy n="83" d="100"/>
        </p:scale>
        <p:origin x="122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9DBAD-165C-4994-8465-AF3F57359AC7}" type="datetimeFigureOut">
              <a:rPr lang="en-US" smtClean="0"/>
              <a:t>5/30/2021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13F220-21D6-48FE-AC4E-54AFFFEE182C}" type="slidenum">
              <a:rPr lang="en-US" smtClean="0"/>
              <a:t>‹#›</a:t>
            </a:fld>
            <a:endParaRPr lang="en-US"/>
          </a:p>
        </p:txBody>
      </p:sp>
    </p:spTree>
    <p:extLst>
      <p:ext uri="{BB962C8B-B14F-4D97-AF65-F5344CB8AC3E}">
        <p14:creationId xmlns:p14="http://schemas.microsoft.com/office/powerpoint/2010/main" val="1665588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2716CEC-4EB7-4AF5-B8B4-13A4AA74F184}"/>
              </a:ext>
            </a:extLst>
          </p:cNvPr>
          <p:cNvSpPr>
            <a:spLocks noGrp="1" noChangeArrowheads="1"/>
          </p:cNvSpPr>
          <p:nvPr>
            <p:ph type="ctrTitle"/>
          </p:nvPr>
        </p:nvSpPr>
        <p:spPr>
          <a:xfrm>
            <a:off x="719138" y="2130425"/>
            <a:ext cx="7772400" cy="1470025"/>
          </a:xfrm>
        </p:spPr>
        <p:txBody>
          <a:bodyPr/>
          <a:lstStyle>
            <a:lvl1pPr>
              <a:defRPr sz="3600"/>
            </a:lvl1pPr>
          </a:lstStyle>
          <a:p>
            <a:pPr lvl="0"/>
            <a:r>
              <a:rPr lang="en-US" altLang="en-US" noProof="0"/>
              <a:t>Click to edit Master title style</a:t>
            </a:r>
          </a:p>
        </p:txBody>
      </p:sp>
      <p:sp>
        <p:nvSpPr>
          <p:cNvPr id="16387" name="Rectangle 3">
            <a:extLst>
              <a:ext uri="{FF2B5EF4-FFF2-40B4-BE49-F238E27FC236}">
                <a16:creationId xmlns:a16="http://schemas.microsoft.com/office/drawing/2014/main" id="{7A8B1175-CAAE-4DE1-9BCE-EE12E1548589}"/>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p>
        </p:txBody>
      </p:sp>
      <p:sp>
        <p:nvSpPr>
          <p:cNvPr id="16388" name="Rectangle 4">
            <a:extLst>
              <a:ext uri="{FF2B5EF4-FFF2-40B4-BE49-F238E27FC236}">
                <a16:creationId xmlns:a16="http://schemas.microsoft.com/office/drawing/2014/main" id="{4EFCFD27-3C59-440E-9355-8E61DE9E9F61}"/>
              </a:ext>
            </a:extLst>
          </p:cNvPr>
          <p:cNvSpPr>
            <a:spLocks noGrp="1" noChangeArrowheads="1"/>
          </p:cNvSpPr>
          <p:nvPr>
            <p:ph type="dt" sz="half" idx="2"/>
          </p:nvPr>
        </p:nvSpPr>
        <p:spPr>
          <a:xfrm>
            <a:off x="609600" y="6245225"/>
            <a:ext cx="1981200" cy="476250"/>
          </a:xfrm>
        </p:spPr>
        <p:txBody>
          <a:bodyPr/>
          <a:lstStyle>
            <a:lvl1pPr>
              <a:defRPr/>
            </a:lvl1pPr>
          </a:lstStyle>
          <a:p>
            <a:endParaRPr lang="en-US" altLang="en-US"/>
          </a:p>
        </p:txBody>
      </p:sp>
      <p:sp>
        <p:nvSpPr>
          <p:cNvPr id="16389" name="Rectangle 5">
            <a:extLst>
              <a:ext uri="{FF2B5EF4-FFF2-40B4-BE49-F238E27FC236}">
                <a16:creationId xmlns:a16="http://schemas.microsoft.com/office/drawing/2014/main" id="{18A37AE1-76EA-4F7C-89AE-6531C0C56B99}"/>
              </a:ext>
            </a:extLst>
          </p:cNvPr>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16390" name="Rectangle 6">
            <a:extLst>
              <a:ext uri="{FF2B5EF4-FFF2-40B4-BE49-F238E27FC236}">
                <a16:creationId xmlns:a16="http://schemas.microsoft.com/office/drawing/2014/main" id="{E348B9C2-253F-43BD-BBE7-0B49698116D7}"/>
              </a:ext>
            </a:extLst>
          </p:cNvPr>
          <p:cNvSpPr>
            <a:spLocks noGrp="1" noChangeArrowheads="1"/>
          </p:cNvSpPr>
          <p:nvPr>
            <p:ph type="sldNum" sz="quarter" idx="4"/>
          </p:nvPr>
        </p:nvSpPr>
        <p:spPr>
          <a:xfrm>
            <a:off x="6716713" y="6230938"/>
            <a:ext cx="2133600" cy="549275"/>
          </a:xfrm>
        </p:spPr>
        <p:txBody>
          <a:bodyPr/>
          <a:lstStyle>
            <a:lvl1pPr>
              <a:defRPr/>
            </a:lvl1pPr>
          </a:lstStyle>
          <a:p>
            <a:fld id="{A15EAB53-327E-4220-A7C8-79A6407182B7}"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22BBF-5276-4192-BA57-B0752687F9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8C078B-EB7B-44AD-A4C2-B8DC31D9B6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7DE7E-9122-41D3-A66E-3CDCBCE9C20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AF65EA4-62DF-493C-B19B-64550981D57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64301BB-D36E-4AE2-BE8A-E50EB27CA2B1}"/>
              </a:ext>
            </a:extLst>
          </p:cNvPr>
          <p:cNvSpPr>
            <a:spLocks noGrp="1"/>
          </p:cNvSpPr>
          <p:nvPr>
            <p:ph type="sldNum" sz="quarter" idx="12"/>
          </p:nvPr>
        </p:nvSpPr>
        <p:spPr/>
        <p:txBody>
          <a:bodyPr/>
          <a:lstStyle>
            <a:lvl1pPr>
              <a:defRPr/>
            </a:lvl1pPr>
          </a:lstStyle>
          <a:p>
            <a:fld id="{8B4A5476-CA43-47FE-BA67-73FA2851AFC8}" type="slidenum">
              <a:rPr lang="en-US" altLang="en-US"/>
              <a:pPr/>
              <a:t>‹#›</a:t>
            </a:fld>
            <a:endParaRPr lang="en-US" altLang="en-US"/>
          </a:p>
        </p:txBody>
      </p:sp>
    </p:spTree>
    <p:extLst>
      <p:ext uri="{BB962C8B-B14F-4D97-AF65-F5344CB8AC3E}">
        <p14:creationId xmlns:p14="http://schemas.microsoft.com/office/powerpoint/2010/main" val="52091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5C4325-1A15-4599-B036-9FA60518A530}"/>
              </a:ext>
            </a:extLst>
          </p:cNvPr>
          <p:cNvSpPr>
            <a:spLocks noGrp="1"/>
          </p:cNvSpPr>
          <p:nvPr>
            <p:ph type="title" orient="vert"/>
          </p:nvPr>
        </p:nvSpPr>
        <p:spPr>
          <a:xfrm>
            <a:off x="6781800" y="282575"/>
            <a:ext cx="2057400" cy="60420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92199C-8BFD-4358-9055-518928EAE0B9}"/>
              </a:ext>
            </a:extLst>
          </p:cNvPr>
          <p:cNvSpPr>
            <a:spLocks noGrp="1"/>
          </p:cNvSpPr>
          <p:nvPr>
            <p:ph type="body" orient="vert" idx="1"/>
          </p:nvPr>
        </p:nvSpPr>
        <p:spPr>
          <a:xfrm>
            <a:off x="609600" y="282575"/>
            <a:ext cx="6019800" cy="60420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4E68E-040F-4912-9B7B-725CFB7D631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D139E95-5F5B-4E87-9B2F-A9A70957AB0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C4FE7F3-EC17-415F-863D-DF17690ED1C0}"/>
              </a:ext>
            </a:extLst>
          </p:cNvPr>
          <p:cNvSpPr>
            <a:spLocks noGrp="1"/>
          </p:cNvSpPr>
          <p:nvPr>
            <p:ph type="sldNum" sz="quarter" idx="12"/>
          </p:nvPr>
        </p:nvSpPr>
        <p:spPr/>
        <p:txBody>
          <a:bodyPr/>
          <a:lstStyle>
            <a:lvl1pPr>
              <a:defRPr/>
            </a:lvl1pPr>
          </a:lstStyle>
          <a:p>
            <a:fld id="{74DC5CE5-D93D-42E1-A365-D1BB034BB8AD}" type="slidenum">
              <a:rPr lang="en-US" altLang="en-US"/>
              <a:pPr/>
              <a:t>‹#›</a:t>
            </a:fld>
            <a:endParaRPr lang="en-US" altLang="en-US"/>
          </a:p>
        </p:txBody>
      </p:sp>
    </p:spTree>
    <p:extLst>
      <p:ext uri="{BB962C8B-B14F-4D97-AF65-F5344CB8AC3E}">
        <p14:creationId xmlns:p14="http://schemas.microsoft.com/office/powerpoint/2010/main" val="4378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FED8-62E4-44F9-8635-073E7D21D9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4BF88E-6176-40DB-A4F0-5F9D10D14F4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CD7C81-1B47-4037-B98B-75A1F4012D7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15C4BD4-42E2-497A-AD54-B10928A4907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2C080A8-4B04-4A76-AD9D-D3373B2CDFD7}"/>
              </a:ext>
            </a:extLst>
          </p:cNvPr>
          <p:cNvSpPr>
            <a:spLocks noGrp="1"/>
          </p:cNvSpPr>
          <p:nvPr>
            <p:ph type="sldNum" sz="quarter" idx="12"/>
          </p:nvPr>
        </p:nvSpPr>
        <p:spPr/>
        <p:txBody>
          <a:bodyPr/>
          <a:lstStyle>
            <a:lvl1pPr>
              <a:defRPr/>
            </a:lvl1pPr>
          </a:lstStyle>
          <a:p>
            <a:fld id="{0F4F63AB-74FF-4D4D-9C96-7E67E70BF8FF}" type="slidenum">
              <a:rPr lang="en-US" altLang="en-US"/>
              <a:pPr/>
              <a:t>‹#›</a:t>
            </a:fld>
            <a:endParaRPr lang="en-US" altLang="en-US"/>
          </a:p>
        </p:txBody>
      </p:sp>
    </p:spTree>
    <p:extLst>
      <p:ext uri="{BB962C8B-B14F-4D97-AF65-F5344CB8AC3E}">
        <p14:creationId xmlns:p14="http://schemas.microsoft.com/office/powerpoint/2010/main" val="292051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E863-2F38-493E-AC5F-35F839ABEA4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71EE57-4E33-4768-BDE6-1E42E78CC47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71F47056-25E1-4B67-85BD-73087B72E97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94B0AFD-04FE-4D58-8BBC-B3312F4708E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640AEAA-EABC-4389-89FD-1194EAE5C62C}"/>
              </a:ext>
            </a:extLst>
          </p:cNvPr>
          <p:cNvSpPr>
            <a:spLocks noGrp="1"/>
          </p:cNvSpPr>
          <p:nvPr>
            <p:ph type="sldNum" sz="quarter" idx="12"/>
          </p:nvPr>
        </p:nvSpPr>
        <p:spPr/>
        <p:txBody>
          <a:bodyPr/>
          <a:lstStyle>
            <a:lvl1pPr>
              <a:defRPr/>
            </a:lvl1pPr>
          </a:lstStyle>
          <a:p>
            <a:fld id="{0FF88ED3-DC84-4DB0-B233-29AE8689A18E}" type="slidenum">
              <a:rPr lang="en-US" altLang="en-US"/>
              <a:pPr/>
              <a:t>‹#›</a:t>
            </a:fld>
            <a:endParaRPr lang="en-US" altLang="en-US"/>
          </a:p>
        </p:txBody>
      </p:sp>
    </p:spTree>
    <p:extLst>
      <p:ext uri="{BB962C8B-B14F-4D97-AF65-F5344CB8AC3E}">
        <p14:creationId xmlns:p14="http://schemas.microsoft.com/office/powerpoint/2010/main" val="375107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3C47-6B83-4D40-8FFA-423CDED83F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5CE053-7F00-4D26-A49E-468074BDA09E}"/>
              </a:ext>
            </a:extLst>
          </p:cNvPr>
          <p:cNvSpPr>
            <a:spLocks noGrp="1"/>
          </p:cNvSpPr>
          <p:nvPr>
            <p:ph sz="half" idx="1"/>
          </p:nvPr>
        </p:nvSpPr>
        <p:spPr>
          <a:xfrm>
            <a:off x="609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7BA0AC-734F-47AA-97FD-4DA7FEF918C4}"/>
              </a:ext>
            </a:extLst>
          </p:cNvPr>
          <p:cNvSpPr>
            <a:spLocks noGrp="1"/>
          </p:cNvSpPr>
          <p:nvPr>
            <p:ph sz="half" idx="2"/>
          </p:nvPr>
        </p:nvSpPr>
        <p:spPr>
          <a:xfrm>
            <a:off x="4800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211179-6CFA-425B-9D7F-2BE02065447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A6E626E-637B-499E-9E2C-ACC64C09C73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177475E-6A5C-42A5-8A22-584439427149}"/>
              </a:ext>
            </a:extLst>
          </p:cNvPr>
          <p:cNvSpPr>
            <a:spLocks noGrp="1"/>
          </p:cNvSpPr>
          <p:nvPr>
            <p:ph type="sldNum" sz="quarter" idx="12"/>
          </p:nvPr>
        </p:nvSpPr>
        <p:spPr/>
        <p:txBody>
          <a:bodyPr/>
          <a:lstStyle>
            <a:lvl1pPr>
              <a:defRPr/>
            </a:lvl1pPr>
          </a:lstStyle>
          <a:p>
            <a:fld id="{3D79D017-4D2B-4917-98EC-EFDC1350D1A8}" type="slidenum">
              <a:rPr lang="en-US" altLang="en-US"/>
              <a:pPr/>
              <a:t>‹#›</a:t>
            </a:fld>
            <a:endParaRPr lang="en-US" altLang="en-US"/>
          </a:p>
        </p:txBody>
      </p:sp>
    </p:spTree>
    <p:extLst>
      <p:ext uri="{BB962C8B-B14F-4D97-AF65-F5344CB8AC3E}">
        <p14:creationId xmlns:p14="http://schemas.microsoft.com/office/powerpoint/2010/main" val="137339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F325-80E3-4F90-BD69-5037DB90DF2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DC193B-2F0E-4826-9109-B6307A9C06F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A24B64-B380-470F-9CDE-73C0D43F6775}"/>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90F4E0-0F61-4F55-8A7A-765984DF786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95C38B-8A04-4272-A3E6-393D95555544}"/>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6373DA-5867-4829-AD43-C6FCC79A803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021764FC-FDFA-416E-997C-F691587D4AF2}"/>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7E741E6-72FD-4F69-97E8-CAC734DCE79A}"/>
              </a:ext>
            </a:extLst>
          </p:cNvPr>
          <p:cNvSpPr>
            <a:spLocks noGrp="1"/>
          </p:cNvSpPr>
          <p:nvPr>
            <p:ph type="sldNum" sz="quarter" idx="12"/>
          </p:nvPr>
        </p:nvSpPr>
        <p:spPr/>
        <p:txBody>
          <a:bodyPr/>
          <a:lstStyle>
            <a:lvl1pPr>
              <a:defRPr/>
            </a:lvl1pPr>
          </a:lstStyle>
          <a:p>
            <a:fld id="{D3F7F60C-663B-45B5-8BAA-0CD5F56CC8F6}" type="slidenum">
              <a:rPr lang="en-US" altLang="en-US"/>
              <a:pPr/>
              <a:t>‹#›</a:t>
            </a:fld>
            <a:endParaRPr lang="en-US" altLang="en-US"/>
          </a:p>
        </p:txBody>
      </p:sp>
    </p:spTree>
    <p:extLst>
      <p:ext uri="{BB962C8B-B14F-4D97-AF65-F5344CB8AC3E}">
        <p14:creationId xmlns:p14="http://schemas.microsoft.com/office/powerpoint/2010/main" val="226211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B71A-EE87-467A-AD67-4ECCFB0E52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EB2EF-2DBC-41CB-8232-B6E49BCBA6FA}"/>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EA583847-6C7C-4715-98B9-D40636DA2722}"/>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5F0D5148-3F8F-464B-A3E1-5F680B454153}"/>
              </a:ext>
            </a:extLst>
          </p:cNvPr>
          <p:cNvSpPr>
            <a:spLocks noGrp="1"/>
          </p:cNvSpPr>
          <p:nvPr>
            <p:ph type="sldNum" sz="quarter" idx="12"/>
          </p:nvPr>
        </p:nvSpPr>
        <p:spPr/>
        <p:txBody>
          <a:bodyPr/>
          <a:lstStyle>
            <a:lvl1pPr>
              <a:defRPr/>
            </a:lvl1pPr>
          </a:lstStyle>
          <a:p>
            <a:fld id="{C49BD403-5F74-427A-8423-78614D45D9C1}" type="slidenum">
              <a:rPr lang="en-US" altLang="en-US"/>
              <a:pPr/>
              <a:t>‹#›</a:t>
            </a:fld>
            <a:endParaRPr lang="en-US" altLang="en-US"/>
          </a:p>
        </p:txBody>
      </p:sp>
    </p:spTree>
    <p:extLst>
      <p:ext uri="{BB962C8B-B14F-4D97-AF65-F5344CB8AC3E}">
        <p14:creationId xmlns:p14="http://schemas.microsoft.com/office/powerpoint/2010/main" val="12902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0D4DB3-3677-453C-AD63-255313C4E429}"/>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991E578C-2E20-4473-943A-093C5C3141E8}"/>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FA3681F5-37CC-4FFE-98C1-BDE69E1382C8}"/>
              </a:ext>
            </a:extLst>
          </p:cNvPr>
          <p:cNvSpPr>
            <a:spLocks noGrp="1"/>
          </p:cNvSpPr>
          <p:nvPr>
            <p:ph type="sldNum" sz="quarter" idx="12"/>
          </p:nvPr>
        </p:nvSpPr>
        <p:spPr/>
        <p:txBody>
          <a:bodyPr/>
          <a:lstStyle>
            <a:lvl1pPr>
              <a:defRPr/>
            </a:lvl1pPr>
          </a:lstStyle>
          <a:p>
            <a:fld id="{A8445B6F-8FF7-4085-BE97-4B03885D15AA}" type="slidenum">
              <a:rPr lang="en-US" altLang="en-US"/>
              <a:pPr/>
              <a:t>‹#›</a:t>
            </a:fld>
            <a:endParaRPr lang="en-US" altLang="en-US"/>
          </a:p>
        </p:txBody>
      </p:sp>
    </p:spTree>
    <p:extLst>
      <p:ext uri="{BB962C8B-B14F-4D97-AF65-F5344CB8AC3E}">
        <p14:creationId xmlns:p14="http://schemas.microsoft.com/office/powerpoint/2010/main" val="3035274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0611-3704-4861-BD88-F503F43FAF8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DB25AB-F178-4E56-A78A-D3E5D8B2D9E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8C3404-B5CD-41A1-BD0C-CEB1CDB8733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903B3B-2157-4986-A6D1-D21E38C8156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A6720C0-253D-4EFB-8A0E-096A4FC7527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B78D71A-2EC3-4B1C-AE98-CEF4BA88B48C}"/>
              </a:ext>
            </a:extLst>
          </p:cNvPr>
          <p:cNvSpPr>
            <a:spLocks noGrp="1"/>
          </p:cNvSpPr>
          <p:nvPr>
            <p:ph type="sldNum" sz="quarter" idx="12"/>
          </p:nvPr>
        </p:nvSpPr>
        <p:spPr/>
        <p:txBody>
          <a:bodyPr/>
          <a:lstStyle>
            <a:lvl1pPr>
              <a:defRPr/>
            </a:lvl1pPr>
          </a:lstStyle>
          <a:p>
            <a:fld id="{75A644C7-8C57-4BC2-BD31-5EE7CB8540FD}" type="slidenum">
              <a:rPr lang="en-US" altLang="en-US"/>
              <a:pPr/>
              <a:t>‹#›</a:t>
            </a:fld>
            <a:endParaRPr lang="en-US" altLang="en-US"/>
          </a:p>
        </p:txBody>
      </p:sp>
    </p:spTree>
    <p:extLst>
      <p:ext uri="{BB962C8B-B14F-4D97-AF65-F5344CB8AC3E}">
        <p14:creationId xmlns:p14="http://schemas.microsoft.com/office/powerpoint/2010/main" val="2324875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4A99F-9EE0-4942-BCEE-A1E732C0F4E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A78B66-2785-4358-A99C-30D13EE9AD3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38E7B7-693B-436C-ACFB-D578D6C8538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59676D-A17F-46ED-B322-996E92CC669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398B656-A461-4B3F-8ECD-A1C58EEC5D5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F705B36D-F955-462B-899C-F46A6F9E5B53}"/>
              </a:ext>
            </a:extLst>
          </p:cNvPr>
          <p:cNvSpPr>
            <a:spLocks noGrp="1"/>
          </p:cNvSpPr>
          <p:nvPr>
            <p:ph type="sldNum" sz="quarter" idx="12"/>
          </p:nvPr>
        </p:nvSpPr>
        <p:spPr/>
        <p:txBody>
          <a:bodyPr/>
          <a:lstStyle>
            <a:lvl1pPr>
              <a:defRPr/>
            </a:lvl1pPr>
          </a:lstStyle>
          <a:p>
            <a:fld id="{2B64E658-6E24-430E-B2BE-9BADE501346F}" type="slidenum">
              <a:rPr lang="en-US" altLang="en-US"/>
              <a:pPr/>
              <a:t>‹#›</a:t>
            </a:fld>
            <a:endParaRPr lang="en-US" altLang="en-US"/>
          </a:p>
        </p:txBody>
      </p:sp>
    </p:spTree>
    <p:extLst>
      <p:ext uri="{BB962C8B-B14F-4D97-AF65-F5344CB8AC3E}">
        <p14:creationId xmlns:p14="http://schemas.microsoft.com/office/powerpoint/2010/main" val="145965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1405D41-0CC5-41DF-A29F-0509945FC107}"/>
              </a:ext>
            </a:extLst>
          </p:cNvPr>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E07D3DA-2B85-42CC-8062-8B65F67586B0}"/>
              </a:ext>
            </a:extLst>
          </p:cNvPr>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E07E20C1-4C65-4624-AA2D-747E84F1D3CB}"/>
              </a:ext>
            </a:extLst>
          </p:cNvPr>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DF6370B7-BED3-4B38-A932-BD0A5880CB44}"/>
              </a:ext>
            </a:extLst>
          </p:cNvPr>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848F6441-6898-4A31-A185-8673B9B54ACB}"/>
              </a:ext>
            </a:extLst>
          </p:cNvPr>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06FFC55-A7E0-43C6-B48A-D297196E04B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pulipulichen.github.io/jieba-js/weka/arff2csv/" TargetMode="External"/><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15EAB53-327E-4220-A7C8-79A6407182B7}" type="slidenum">
              <a:rPr lang="en-US" altLang="en-US" smtClean="0"/>
              <a:pPr/>
              <a:t>1</a:t>
            </a:fld>
            <a:endParaRPr lang="en-US" altLang="en-US"/>
          </a:p>
        </p:txBody>
      </p:sp>
      <p:sp>
        <p:nvSpPr>
          <p:cNvPr id="6" name="TextBox 5"/>
          <p:cNvSpPr txBox="1"/>
          <p:nvPr/>
        </p:nvSpPr>
        <p:spPr>
          <a:xfrm>
            <a:off x="2622708" y="1295400"/>
            <a:ext cx="4235292" cy="707886"/>
          </a:xfrm>
          <a:prstGeom prst="rect">
            <a:avLst/>
          </a:prstGeom>
          <a:noFill/>
        </p:spPr>
        <p:txBody>
          <a:bodyPr wrap="square" rtlCol="0">
            <a:spAutoFit/>
          </a:bodyPr>
          <a:lstStyle/>
          <a:p>
            <a:pPr algn="ctr"/>
            <a:r>
              <a:rPr lang="en-US" sz="2000" dirty="0" err="1" smtClean="0"/>
              <a:t>Báo</a:t>
            </a:r>
            <a:r>
              <a:rPr lang="en-US" sz="2000" dirty="0" smtClean="0"/>
              <a:t> </a:t>
            </a:r>
            <a:r>
              <a:rPr lang="en-US" sz="2000" dirty="0" err="1" smtClean="0"/>
              <a:t>Cáo</a:t>
            </a:r>
            <a:r>
              <a:rPr lang="en-US" sz="2000" dirty="0" smtClean="0"/>
              <a:t> </a:t>
            </a:r>
            <a:r>
              <a:rPr lang="en-US" sz="2000" dirty="0" err="1" smtClean="0"/>
              <a:t>Học</a:t>
            </a:r>
            <a:r>
              <a:rPr lang="en-US" sz="2000" dirty="0" smtClean="0"/>
              <a:t> </a:t>
            </a:r>
            <a:r>
              <a:rPr lang="en-US" sz="2000" dirty="0" err="1" smtClean="0"/>
              <a:t>phần</a:t>
            </a:r>
            <a:endParaRPr lang="en-US" sz="2000" dirty="0" smtClean="0"/>
          </a:p>
          <a:p>
            <a:pPr algn="ctr"/>
            <a:r>
              <a:rPr lang="en-US" sz="2000" dirty="0" smtClean="0"/>
              <a:t>CT202 - NGUYÊN LÝ MÁY HỌC</a:t>
            </a:r>
          </a:p>
        </p:txBody>
      </p:sp>
      <p:sp>
        <p:nvSpPr>
          <p:cNvPr id="7" name="TextBox 6"/>
          <p:cNvSpPr txBox="1"/>
          <p:nvPr/>
        </p:nvSpPr>
        <p:spPr>
          <a:xfrm flipH="1">
            <a:off x="1828800" y="2537116"/>
            <a:ext cx="5497513" cy="1877437"/>
          </a:xfrm>
          <a:prstGeom prst="rect">
            <a:avLst/>
          </a:prstGeom>
          <a:noFill/>
        </p:spPr>
        <p:txBody>
          <a:bodyPr wrap="square" rtlCol="0">
            <a:spAutoFit/>
          </a:bodyPr>
          <a:lstStyle/>
          <a:p>
            <a:pPr algn="ctr"/>
            <a:r>
              <a:rPr lang="en-US" sz="2000" dirty="0" err="1" smtClean="0"/>
              <a:t>Đề</a:t>
            </a:r>
            <a:r>
              <a:rPr lang="en-US" sz="2000" dirty="0" smtClean="0"/>
              <a:t> </a:t>
            </a:r>
            <a:r>
              <a:rPr lang="en-US" sz="2000" dirty="0" err="1" smtClean="0"/>
              <a:t>tài</a:t>
            </a:r>
            <a:endParaRPr lang="en-US" sz="2000" dirty="0" smtClean="0"/>
          </a:p>
          <a:p>
            <a:pPr algn="ctr"/>
            <a:r>
              <a:rPr lang="en-US" sz="2400" b="1" dirty="0" smtClean="0"/>
              <a:t>ÁP DỤNG GIẢI THUẬT DECISION TREE TRÊN TẬP DỮ LIỆU DIABETIC RETINOPATHY DEBRECEN</a:t>
            </a:r>
            <a:r>
              <a:rPr lang="en-US" sz="2400" b="1" dirty="0"/>
              <a:t> </a:t>
            </a:r>
            <a:r>
              <a:rPr lang="en-US" sz="2400" b="1" dirty="0" smtClean="0"/>
              <a:t> DATASET</a:t>
            </a:r>
            <a:endParaRPr lang="en-US" sz="2400" b="1" dirty="0"/>
          </a:p>
        </p:txBody>
      </p:sp>
      <p:sp>
        <p:nvSpPr>
          <p:cNvPr id="8" name="TextBox 7"/>
          <p:cNvSpPr txBox="1"/>
          <p:nvPr/>
        </p:nvSpPr>
        <p:spPr>
          <a:xfrm>
            <a:off x="685800" y="4957618"/>
            <a:ext cx="2590800" cy="584775"/>
          </a:xfrm>
          <a:prstGeom prst="rect">
            <a:avLst/>
          </a:prstGeom>
          <a:noFill/>
        </p:spPr>
        <p:txBody>
          <a:bodyPr wrap="square" rtlCol="0">
            <a:spAutoFit/>
          </a:bodyPr>
          <a:lstStyle/>
          <a:p>
            <a:r>
              <a:rPr lang="en-US" sz="1600" dirty="0" smtClean="0"/>
              <a:t>Giáo viên hướng dẫn:</a:t>
            </a:r>
          </a:p>
          <a:p>
            <a:r>
              <a:rPr lang="en-US" sz="1600" dirty="0" err="1" smtClean="0"/>
              <a:t>Trần</a:t>
            </a:r>
            <a:r>
              <a:rPr lang="en-US" sz="1600" dirty="0" smtClean="0"/>
              <a:t> </a:t>
            </a:r>
            <a:r>
              <a:rPr lang="en-US" sz="1600" dirty="0" err="1" smtClean="0"/>
              <a:t>Nguyễn</a:t>
            </a:r>
            <a:r>
              <a:rPr lang="en-US" sz="1600" dirty="0" smtClean="0"/>
              <a:t> </a:t>
            </a:r>
            <a:r>
              <a:rPr lang="en-US" sz="1600" dirty="0" err="1" smtClean="0"/>
              <a:t>Dương</a:t>
            </a:r>
            <a:r>
              <a:rPr lang="en-US" sz="1600" dirty="0" smtClean="0"/>
              <a:t> Chi</a:t>
            </a:r>
            <a:endParaRPr lang="en-US" sz="1600" dirty="0"/>
          </a:p>
        </p:txBody>
      </p:sp>
      <p:sp>
        <p:nvSpPr>
          <p:cNvPr id="9" name="Rectangle 8"/>
          <p:cNvSpPr/>
          <p:nvPr/>
        </p:nvSpPr>
        <p:spPr>
          <a:xfrm>
            <a:off x="5029200" y="4953000"/>
            <a:ext cx="3657600" cy="1077218"/>
          </a:xfrm>
          <a:prstGeom prst="rect">
            <a:avLst/>
          </a:prstGeom>
        </p:spPr>
        <p:txBody>
          <a:bodyPr wrap="square">
            <a:spAutoFit/>
          </a:bodyPr>
          <a:lstStyle/>
          <a:p>
            <a:r>
              <a:rPr lang="en-US" sz="1600" dirty="0"/>
              <a:t>Sinh viên thực </a:t>
            </a:r>
            <a:r>
              <a:rPr lang="en-US" sz="1600" dirty="0" smtClean="0"/>
              <a:t>hiện:</a:t>
            </a:r>
            <a:endParaRPr lang="en-US" sz="1600" dirty="0"/>
          </a:p>
          <a:p>
            <a:r>
              <a:rPr lang="en-US" sz="1600" dirty="0" err="1"/>
              <a:t>Phạm</a:t>
            </a:r>
            <a:r>
              <a:rPr lang="en-US" sz="1600" dirty="0"/>
              <a:t> </a:t>
            </a:r>
            <a:r>
              <a:rPr lang="en-US" sz="1600" dirty="0" err="1"/>
              <a:t>Thị</a:t>
            </a:r>
            <a:r>
              <a:rPr lang="en-US" sz="1600" dirty="0"/>
              <a:t> </a:t>
            </a:r>
            <a:r>
              <a:rPr lang="en-US" sz="1600" dirty="0" err="1"/>
              <a:t>Hồng</a:t>
            </a:r>
            <a:r>
              <a:rPr lang="en-US" sz="1600" dirty="0"/>
              <a:t> </a:t>
            </a:r>
            <a:r>
              <a:rPr lang="en-US" sz="1600" dirty="0" err="1"/>
              <a:t>Linh</a:t>
            </a:r>
            <a:r>
              <a:rPr lang="en-US" sz="1600" dirty="0"/>
              <a:t> B1809365</a:t>
            </a:r>
          </a:p>
          <a:p>
            <a:r>
              <a:rPr lang="en-US" sz="1600" dirty="0" err="1"/>
              <a:t>Phạm</a:t>
            </a:r>
            <a:r>
              <a:rPr lang="en-US" sz="1600" dirty="0"/>
              <a:t> </a:t>
            </a:r>
            <a:r>
              <a:rPr lang="en-US" sz="1600" dirty="0" err="1"/>
              <a:t>Thị</a:t>
            </a:r>
            <a:r>
              <a:rPr lang="en-US" sz="1600" dirty="0"/>
              <a:t> </a:t>
            </a:r>
            <a:r>
              <a:rPr lang="en-US" sz="1600" dirty="0" err="1"/>
              <a:t>Như</a:t>
            </a:r>
            <a:r>
              <a:rPr lang="en-US" sz="1600" dirty="0"/>
              <a:t> </a:t>
            </a:r>
            <a:r>
              <a:rPr lang="en-US" sz="1600" dirty="0" err="1"/>
              <a:t>Mỵ</a:t>
            </a:r>
            <a:r>
              <a:rPr lang="en-US" sz="1600" dirty="0"/>
              <a:t> B1809373</a:t>
            </a:r>
          </a:p>
          <a:p>
            <a:r>
              <a:rPr lang="en-US" sz="1600" dirty="0" err="1"/>
              <a:t>Trần</a:t>
            </a:r>
            <a:r>
              <a:rPr lang="en-US" sz="1600" dirty="0"/>
              <a:t> </a:t>
            </a:r>
            <a:r>
              <a:rPr lang="en-US" sz="1600" dirty="0" err="1"/>
              <a:t>Thị</a:t>
            </a:r>
            <a:r>
              <a:rPr lang="en-US" sz="1600" dirty="0"/>
              <a:t> </a:t>
            </a:r>
            <a:r>
              <a:rPr lang="en-US" sz="1600" dirty="0" err="1"/>
              <a:t>Huỳnh</a:t>
            </a:r>
            <a:r>
              <a:rPr lang="en-US" sz="1600" dirty="0"/>
              <a:t> </a:t>
            </a:r>
            <a:r>
              <a:rPr lang="en-US" sz="1600" dirty="0" err="1"/>
              <a:t>Như</a:t>
            </a:r>
            <a:r>
              <a:rPr lang="en-US" sz="1600" dirty="0"/>
              <a:t> B1809385</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15EAB53-327E-4220-A7C8-79A6407182B7}" type="slidenum">
              <a:rPr lang="en-US" altLang="en-US" sz="1100" smtClean="0"/>
              <a:pPr/>
              <a:t>10</a:t>
            </a:fld>
            <a:endParaRPr lang="en-US" altLang="en-US" sz="1100"/>
          </a:p>
        </p:txBody>
      </p:sp>
      <p:sp>
        <p:nvSpPr>
          <p:cNvPr id="14" name="TextBox 13"/>
          <p:cNvSpPr txBox="1"/>
          <p:nvPr/>
        </p:nvSpPr>
        <p:spPr>
          <a:xfrm>
            <a:off x="1981200" y="816268"/>
            <a:ext cx="5943600" cy="461665"/>
          </a:xfrm>
          <a:prstGeom prst="rect">
            <a:avLst/>
          </a:prstGeom>
          <a:noFill/>
        </p:spPr>
        <p:txBody>
          <a:bodyPr wrap="square" rtlCol="0">
            <a:spAutoFit/>
          </a:bodyPr>
          <a:lstStyle/>
          <a:p>
            <a:pPr marL="400050" indent="-400050">
              <a:buFont typeface="+mj-lt"/>
              <a:buAutoNum type="romanUcPeriod" startAt="4"/>
            </a:pPr>
            <a:r>
              <a:rPr lang="en-US" sz="2400" b="1" dirty="0" smtClean="0"/>
              <a:t>PHÂN CHIA TẬP DỮ LIỆU</a:t>
            </a:r>
            <a:endParaRPr lang="en-US" sz="2400" b="1" dirty="0"/>
          </a:p>
        </p:txBody>
      </p:sp>
      <p:pic>
        <p:nvPicPr>
          <p:cNvPr id="3" name="Picture 2"/>
          <p:cNvPicPr>
            <a:picLocks noChangeAspect="1"/>
          </p:cNvPicPr>
          <p:nvPr/>
        </p:nvPicPr>
        <p:blipFill>
          <a:blip r:embed="rId2"/>
          <a:stretch>
            <a:fillRect/>
          </a:stretch>
        </p:blipFill>
        <p:spPr>
          <a:xfrm>
            <a:off x="1143000" y="2438400"/>
            <a:ext cx="7086600" cy="3615778"/>
          </a:xfrm>
          <a:prstGeom prst="rect">
            <a:avLst/>
          </a:prstGeom>
        </p:spPr>
      </p:pic>
      <p:sp>
        <p:nvSpPr>
          <p:cNvPr id="4" name="TextBox 3"/>
          <p:cNvSpPr txBox="1"/>
          <p:nvPr/>
        </p:nvSpPr>
        <p:spPr>
          <a:xfrm>
            <a:off x="838200" y="1828800"/>
            <a:ext cx="5257800" cy="400110"/>
          </a:xfrm>
          <a:prstGeom prst="rect">
            <a:avLst/>
          </a:prstGeom>
          <a:noFill/>
        </p:spPr>
        <p:txBody>
          <a:bodyPr wrap="square" rtlCol="0">
            <a:spAutoFit/>
          </a:bodyPr>
          <a:lstStyle/>
          <a:p>
            <a:pPr marL="342900" indent="-342900">
              <a:buFont typeface="+mj-lt"/>
              <a:buAutoNum type="arabicPeriod"/>
            </a:pPr>
            <a:r>
              <a:rPr lang="en-US" sz="2000" dirty="0" smtClean="0">
                <a:solidFill>
                  <a:srgbClr val="000099"/>
                </a:solidFill>
              </a:rPr>
              <a:t>Sử dụng K-Fold để phân chia dữ liệu</a:t>
            </a:r>
            <a:endParaRPr lang="en-US" sz="2000" dirty="0">
              <a:solidFill>
                <a:srgbClr val="000099"/>
              </a:solidFill>
            </a:endParaRPr>
          </a:p>
        </p:txBody>
      </p:sp>
    </p:spTree>
    <p:extLst>
      <p:ext uri="{BB962C8B-B14F-4D97-AF65-F5344CB8AC3E}">
        <p14:creationId xmlns:p14="http://schemas.microsoft.com/office/powerpoint/2010/main" val="12417533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15EAB53-327E-4220-A7C8-79A6407182B7}" type="slidenum">
              <a:rPr lang="en-US" altLang="en-US" sz="1100" smtClean="0"/>
              <a:pPr/>
              <a:t>11</a:t>
            </a:fld>
            <a:endParaRPr lang="en-US" altLang="en-US" sz="1100"/>
          </a:p>
        </p:txBody>
      </p:sp>
      <p:pic>
        <p:nvPicPr>
          <p:cNvPr id="4" name="Picture 3"/>
          <p:cNvPicPr>
            <a:picLocks noChangeAspect="1"/>
          </p:cNvPicPr>
          <p:nvPr/>
        </p:nvPicPr>
        <p:blipFill>
          <a:blip r:embed="rId2"/>
          <a:stretch>
            <a:fillRect/>
          </a:stretch>
        </p:blipFill>
        <p:spPr>
          <a:xfrm>
            <a:off x="152400" y="2743200"/>
            <a:ext cx="8853042" cy="3505200"/>
          </a:xfrm>
          <a:prstGeom prst="rect">
            <a:avLst/>
          </a:prstGeom>
        </p:spPr>
      </p:pic>
      <p:sp>
        <p:nvSpPr>
          <p:cNvPr id="8" name="TextBox 7"/>
          <p:cNvSpPr txBox="1"/>
          <p:nvPr/>
        </p:nvSpPr>
        <p:spPr>
          <a:xfrm>
            <a:off x="838200" y="1816454"/>
            <a:ext cx="4419600" cy="400110"/>
          </a:xfrm>
          <a:prstGeom prst="rect">
            <a:avLst/>
          </a:prstGeom>
          <a:noFill/>
        </p:spPr>
        <p:txBody>
          <a:bodyPr wrap="square" rtlCol="0">
            <a:spAutoFit/>
          </a:bodyPr>
          <a:lstStyle/>
          <a:p>
            <a:pPr marL="457200" indent="-457200">
              <a:buFont typeface="+mj-lt"/>
              <a:buAutoNum type="arabicPeriod" startAt="2"/>
            </a:pPr>
            <a:r>
              <a:rPr lang="en-US" sz="2000" dirty="0" smtClean="0">
                <a:solidFill>
                  <a:srgbClr val="000099"/>
                </a:solidFill>
              </a:rPr>
              <a:t>Dữ liệu để đánh giá mô hình</a:t>
            </a:r>
            <a:endParaRPr lang="en-US" sz="2000" dirty="0">
              <a:solidFill>
                <a:srgbClr val="000099"/>
              </a:solidFill>
            </a:endParaRPr>
          </a:p>
        </p:txBody>
      </p:sp>
      <p:sp>
        <p:nvSpPr>
          <p:cNvPr id="5" name="TextBox 4"/>
          <p:cNvSpPr txBox="1"/>
          <p:nvPr/>
        </p:nvSpPr>
        <p:spPr>
          <a:xfrm>
            <a:off x="1981200" y="816268"/>
            <a:ext cx="5943600" cy="461665"/>
          </a:xfrm>
          <a:prstGeom prst="rect">
            <a:avLst/>
          </a:prstGeom>
          <a:noFill/>
        </p:spPr>
        <p:txBody>
          <a:bodyPr wrap="square" rtlCol="0">
            <a:spAutoFit/>
          </a:bodyPr>
          <a:lstStyle/>
          <a:p>
            <a:pPr marL="400050" indent="-400050">
              <a:buFont typeface="+mj-lt"/>
              <a:buAutoNum type="romanUcPeriod" startAt="4"/>
            </a:pPr>
            <a:r>
              <a:rPr lang="en-US" sz="2400" b="1" dirty="0" smtClean="0"/>
              <a:t>PHÂN CHIA </a:t>
            </a:r>
            <a:r>
              <a:rPr lang="en-US" sz="2400" b="1" dirty="0"/>
              <a:t>TẬP </a:t>
            </a:r>
            <a:r>
              <a:rPr lang="en-US" sz="2400" b="1" dirty="0" smtClean="0"/>
              <a:t>DỮ LIỆU</a:t>
            </a:r>
            <a:endParaRPr lang="en-US" sz="2400" b="1" dirty="0"/>
          </a:p>
        </p:txBody>
      </p:sp>
      <p:sp>
        <p:nvSpPr>
          <p:cNvPr id="3" name="TextBox 2"/>
          <p:cNvSpPr txBox="1"/>
          <p:nvPr/>
        </p:nvSpPr>
        <p:spPr>
          <a:xfrm>
            <a:off x="609600" y="2299814"/>
            <a:ext cx="8686800"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t>Dữ liệu dùng để đánh giá mô hình dữ liệu gồm 28 dòng và 18 cột:</a:t>
            </a:r>
            <a:endParaRPr lang="vi-VN" dirty="0"/>
          </a:p>
        </p:txBody>
      </p:sp>
    </p:spTree>
    <p:extLst>
      <p:ext uri="{BB962C8B-B14F-4D97-AF65-F5344CB8AC3E}">
        <p14:creationId xmlns:p14="http://schemas.microsoft.com/office/powerpoint/2010/main" val="11435135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15EAB53-327E-4220-A7C8-79A6407182B7}" type="slidenum">
              <a:rPr lang="en-US" altLang="en-US" sz="1100" smtClean="0"/>
              <a:pPr/>
              <a:t>12</a:t>
            </a:fld>
            <a:endParaRPr lang="en-US" altLang="en-US" sz="1100"/>
          </a:p>
        </p:txBody>
      </p:sp>
      <p:pic>
        <p:nvPicPr>
          <p:cNvPr id="4" name="Picture 3"/>
          <p:cNvPicPr>
            <a:picLocks noChangeAspect="1"/>
          </p:cNvPicPr>
          <p:nvPr/>
        </p:nvPicPr>
        <p:blipFill>
          <a:blip r:embed="rId2"/>
          <a:stretch>
            <a:fillRect/>
          </a:stretch>
        </p:blipFill>
        <p:spPr>
          <a:xfrm>
            <a:off x="152400" y="3024301"/>
            <a:ext cx="8839199" cy="2157299"/>
          </a:xfrm>
          <a:prstGeom prst="rect">
            <a:avLst/>
          </a:prstGeom>
        </p:spPr>
      </p:pic>
      <p:sp>
        <p:nvSpPr>
          <p:cNvPr id="6" name="TextBox 5"/>
          <p:cNvSpPr txBox="1"/>
          <p:nvPr/>
        </p:nvSpPr>
        <p:spPr>
          <a:xfrm>
            <a:off x="762000" y="1828800"/>
            <a:ext cx="4419600" cy="400110"/>
          </a:xfrm>
          <a:prstGeom prst="rect">
            <a:avLst/>
          </a:prstGeom>
          <a:noFill/>
        </p:spPr>
        <p:txBody>
          <a:bodyPr wrap="square" rtlCol="0">
            <a:spAutoFit/>
          </a:bodyPr>
          <a:lstStyle/>
          <a:p>
            <a:pPr marL="457200" indent="-457200">
              <a:buFont typeface="+mj-lt"/>
              <a:buAutoNum type="arabicPeriod" startAt="3"/>
            </a:pPr>
            <a:r>
              <a:rPr lang="en-US" sz="2000" dirty="0" smtClean="0">
                <a:solidFill>
                  <a:srgbClr val="000099"/>
                </a:solidFill>
              </a:rPr>
              <a:t>Dữ liệu để huấn luyện mô hình</a:t>
            </a:r>
            <a:endParaRPr lang="en-US" sz="2000" dirty="0">
              <a:solidFill>
                <a:srgbClr val="000099"/>
              </a:solidFill>
            </a:endParaRPr>
          </a:p>
        </p:txBody>
      </p:sp>
      <p:sp>
        <p:nvSpPr>
          <p:cNvPr id="5" name="TextBox 4"/>
          <p:cNvSpPr txBox="1"/>
          <p:nvPr/>
        </p:nvSpPr>
        <p:spPr>
          <a:xfrm>
            <a:off x="1981200" y="816268"/>
            <a:ext cx="5943600" cy="461665"/>
          </a:xfrm>
          <a:prstGeom prst="rect">
            <a:avLst/>
          </a:prstGeom>
          <a:noFill/>
        </p:spPr>
        <p:txBody>
          <a:bodyPr wrap="square" rtlCol="0">
            <a:spAutoFit/>
          </a:bodyPr>
          <a:lstStyle/>
          <a:p>
            <a:pPr marL="400050" indent="-400050">
              <a:buFont typeface="+mj-lt"/>
              <a:buAutoNum type="romanUcPeriod" startAt="4"/>
            </a:pPr>
            <a:r>
              <a:rPr lang="en-US" sz="2400" b="1" dirty="0" smtClean="0"/>
              <a:t>PHÂN CHIA </a:t>
            </a:r>
            <a:r>
              <a:rPr lang="en-US" sz="2400" b="1" dirty="0"/>
              <a:t>TẬP DỮ </a:t>
            </a:r>
            <a:r>
              <a:rPr lang="en-US" sz="2400" b="1" dirty="0" smtClean="0"/>
              <a:t>LIỆU</a:t>
            </a:r>
            <a:endParaRPr lang="en-US" sz="2400" b="1" dirty="0"/>
          </a:p>
        </p:txBody>
      </p:sp>
      <p:sp>
        <p:nvSpPr>
          <p:cNvPr id="7" name="TextBox 6"/>
          <p:cNvSpPr txBox="1"/>
          <p:nvPr/>
        </p:nvSpPr>
        <p:spPr>
          <a:xfrm>
            <a:off x="609600" y="2373868"/>
            <a:ext cx="8686800"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t>Dữ liệu dùng để huấn luyện mô hình dữ liệu gồm 1123 dòng và 18 cột:</a:t>
            </a:r>
            <a:endParaRPr lang="vi-VN" dirty="0"/>
          </a:p>
        </p:txBody>
      </p:sp>
    </p:spTree>
    <p:extLst>
      <p:ext uri="{BB962C8B-B14F-4D97-AF65-F5344CB8AC3E}">
        <p14:creationId xmlns:p14="http://schemas.microsoft.com/office/powerpoint/2010/main" val="34159813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15EAB53-327E-4220-A7C8-79A6407182B7}" type="slidenum">
              <a:rPr lang="en-US" altLang="en-US" sz="1100" smtClean="0"/>
              <a:pPr/>
              <a:t>13</a:t>
            </a:fld>
            <a:endParaRPr lang="en-US" altLang="en-US" sz="1100"/>
          </a:p>
        </p:txBody>
      </p:sp>
      <mc:AlternateContent xmlns:mc="http://schemas.openxmlformats.org/markup-compatibility/2006" xmlns:a14="http://schemas.microsoft.com/office/drawing/2010/main">
        <mc:Choice Requires="a14">
          <p:sp>
            <p:nvSpPr>
              <p:cNvPr id="10" name="Content Placeholder 2"/>
              <p:cNvSpPr>
                <a:spLocks noGrp="1"/>
              </p:cNvSpPr>
              <p:nvPr/>
            </p:nvSpPr>
            <p:spPr bwMode="auto">
              <a:xfrm>
                <a:off x="0" y="2667000"/>
                <a:ext cx="8686800" cy="339811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cs typeface="Times New Roman" panose="02020603050405020304" pitchFamily="18" charset="0"/>
                  </a:rPr>
                  <a:t>	</a:t>
                </a:r>
                <a:r>
                  <a:rPr lang="en-US" sz="1800" dirty="0" smtClean="0">
                    <a:solidFill>
                      <a:schemeClr val="tx1"/>
                    </a:solidFill>
                    <a:cs typeface="Times New Roman" panose="02020603050405020304" pitchFamily="18" charset="0"/>
                  </a:rPr>
                  <a:t>+ </a:t>
                </a:r>
                <a:r>
                  <a:rPr lang="en-US" sz="1800" dirty="0">
                    <a:solidFill>
                      <a:schemeClr val="tx1"/>
                    </a:solidFill>
                    <a:cs typeface="Times New Roman" panose="02020603050405020304" pitchFamily="18" charset="0"/>
                  </a:rPr>
                  <a:t>Nếu dữ liệu T có n lớp, chỉ số </a:t>
                </a:r>
                <a:r>
                  <a:rPr lang="en-US" sz="1800" dirty="0" err="1">
                    <a:solidFill>
                      <a:schemeClr val="tx1"/>
                    </a:solidFill>
                    <a:cs typeface="Times New Roman" panose="02020603050405020304" pitchFamily="18" charset="0"/>
                  </a:rPr>
                  <a:t>gini</a:t>
                </a:r>
                <a:r>
                  <a:rPr lang="en-US" sz="1800" dirty="0">
                    <a:solidFill>
                      <a:schemeClr val="tx1"/>
                    </a:solidFill>
                    <a:cs typeface="Times New Roman" panose="02020603050405020304" pitchFamily="18" charset="0"/>
                  </a:rPr>
                  <a:t>(T) được định nghĩa như sau:</a:t>
                </a:r>
              </a:p>
              <a:p>
                <a:pPr marL="0" indent="0" algn="ctr">
                  <a:buNone/>
                </a:pPr>
                <a:r>
                  <a:rPr lang="en-US" sz="21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gini</a:t>
                </a:r>
                <a:r>
                  <a:rPr lang="en-US" sz="2400" dirty="0">
                    <a:solidFill>
                      <a:srgbClr val="FF0000"/>
                    </a:solidFill>
                    <a:latin typeface="Times New Roman" panose="02020603050405020304" pitchFamily="18" charset="0"/>
                    <a:cs typeface="Times New Roman" panose="02020603050405020304" pitchFamily="18" charset="0"/>
                  </a:rPr>
                  <a:t>(T) = 1 -</a:t>
                </a:r>
                <a14:m>
                  <m:oMath xmlns:m="http://schemas.openxmlformats.org/officeDocument/2006/math">
                    <m:nary>
                      <m:naryPr>
                        <m:chr m:val="∑"/>
                        <m:ctrlPr>
                          <a:rPr lang="en-US" sz="2400" i="1" smtClean="0">
                            <a:solidFill>
                              <a:srgbClr val="FF0000"/>
                            </a:solidFill>
                            <a:latin typeface="Cambria Math" panose="02040503050406030204" pitchFamily="18" charset="0"/>
                            <a:cs typeface="Times New Roman" panose="02020603050405020304" pitchFamily="18" charset="0"/>
                          </a:rPr>
                        </m:ctrlPr>
                      </m:naryPr>
                      <m:sub>
                        <m:r>
                          <m:rPr>
                            <m:brk m:alnAt="23"/>
                          </m:rPr>
                          <a:rPr lang="en-US" sz="2400" b="0" i="1" smtClean="0">
                            <a:solidFill>
                              <a:srgbClr val="FF0000"/>
                            </a:solidFill>
                            <a:latin typeface="Cambria Math" panose="02040503050406030204" pitchFamily="18" charset="0"/>
                            <a:cs typeface="Times New Roman" panose="02020603050405020304" pitchFamily="18" charset="0"/>
                          </a:rPr>
                          <m:t>𝑗</m:t>
                        </m:r>
                        <m:r>
                          <a:rPr lang="en-US" sz="2400" b="0" i="1" smtClean="0">
                            <a:solidFill>
                              <a:srgbClr val="FF0000"/>
                            </a:solidFill>
                            <a:latin typeface="Cambria Math" panose="02040503050406030204" pitchFamily="18" charset="0"/>
                            <a:cs typeface="Times New Roman" panose="02020603050405020304" pitchFamily="18" charset="0"/>
                          </a:rPr>
                          <m:t>=</m:t>
                        </m:r>
                        <m:r>
                          <a:rPr lang="en-US" sz="2400" b="0" i="1" smtClean="0">
                            <a:solidFill>
                              <a:srgbClr val="FF0000"/>
                            </a:solidFill>
                            <a:latin typeface="Cambria Math" panose="02040503050406030204" pitchFamily="18" charset="0"/>
                            <a:cs typeface="Times New Roman" panose="02020603050405020304" pitchFamily="18" charset="0"/>
                          </a:rPr>
                          <m:t>1</m:t>
                        </m:r>
                      </m:sub>
                      <m:sup>
                        <m:r>
                          <a:rPr lang="en-US" sz="2400" b="0" i="1" smtClean="0">
                            <a:solidFill>
                              <a:srgbClr val="FF0000"/>
                            </a:solidFill>
                            <a:latin typeface="Cambria Math" panose="02040503050406030204" pitchFamily="18" charset="0"/>
                            <a:cs typeface="Times New Roman" panose="02020603050405020304" pitchFamily="18" charset="0"/>
                          </a:rPr>
                          <m:t>𝑛</m:t>
                        </m:r>
                      </m:sup>
                      <m:e>
                        <m:sSubSup>
                          <m:sSubSupPr>
                            <m:ctrlPr>
                              <a:rPr lang="en-US" sz="2400" i="1">
                                <a:solidFill>
                                  <a:srgbClr val="FF0000"/>
                                </a:solidFill>
                                <a:latin typeface="Cambria Math" panose="02040503050406030204" pitchFamily="18" charset="0"/>
                                <a:cs typeface="Times New Roman" panose="02020603050405020304" pitchFamily="18" charset="0"/>
                              </a:rPr>
                            </m:ctrlPr>
                          </m:sSubSupPr>
                          <m:e>
                            <m:r>
                              <a:rPr lang="en-US" sz="2400" b="0" i="1" smtClean="0">
                                <a:solidFill>
                                  <a:srgbClr val="FF0000"/>
                                </a:solidFill>
                                <a:latin typeface="Cambria Math" panose="02040503050406030204" pitchFamily="18" charset="0"/>
                                <a:cs typeface="Times New Roman" panose="02020603050405020304" pitchFamily="18" charset="0"/>
                              </a:rPr>
                              <m:t>𝑝</m:t>
                            </m:r>
                          </m:e>
                          <m:sub>
                            <m:r>
                              <a:rPr lang="en-US" sz="2400" b="0" i="1" smtClean="0">
                                <a:solidFill>
                                  <a:srgbClr val="FF0000"/>
                                </a:solidFill>
                                <a:latin typeface="Cambria Math" panose="02040503050406030204" pitchFamily="18" charset="0"/>
                                <a:cs typeface="Times New Roman" panose="02020603050405020304" pitchFamily="18" charset="0"/>
                              </a:rPr>
                              <m:t>𝑗</m:t>
                            </m:r>
                          </m:sub>
                          <m:sup>
                            <m:r>
                              <a:rPr lang="en-US" sz="2400" b="0" i="1" smtClean="0">
                                <a:solidFill>
                                  <a:srgbClr val="FF0000"/>
                                </a:solidFill>
                                <a:latin typeface="Cambria Math" panose="02040503050406030204" pitchFamily="18" charset="0"/>
                                <a:cs typeface="Times New Roman" panose="02020603050405020304" pitchFamily="18" charset="0"/>
                              </a:rPr>
                              <m:t>2</m:t>
                            </m:r>
                          </m:sup>
                        </m:sSubSup>
                      </m:e>
                    </m:nary>
                  </m:oMath>
                </a14:m>
                <a:endParaRPr lang="en-US" sz="2100" dirty="0">
                  <a:solidFill>
                    <a:srgbClr val="FF0000"/>
                  </a:solidFill>
                  <a:latin typeface="Times New Roman" panose="02020603050405020304" pitchFamily="18" charset="0"/>
                  <a:cs typeface="Times New Roman" panose="02020603050405020304" pitchFamily="18" charset="0"/>
                </a:endParaRPr>
              </a:p>
              <a:p>
                <a:pPr marL="0" indent="0">
                  <a:buNone/>
                </a:pPr>
                <a:r>
                  <a:rPr lang="en-US" sz="2100" dirty="0" smtClean="0">
                    <a:solidFill>
                      <a:srgbClr val="FF000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800" i="1">
                            <a:solidFill>
                              <a:schemeClr val="tx1"/>
                            </a:solidFill>
                            <a:latin typeface="Cambria Math" panose="02040503050406030204" pitchFamily="18" charset="0"/>
                            <a:cs typeface="Times New Roman" panose="02020603050405020304" pitchFamily="18" charset="0"/>
                          </a:rPr>
                        </m:ctrlPr>
                      </m:sSubPr>
                      <m:e>
                        <m:r>
                          <a:rPr lang="en-US" sz="1800">
                            <a:solidFill>
                              <a:schemeClr val="tx1"/>
                            </a:solidFill>
                            <a:latin typeface="Cambria Math" panose="02040503050406030204" pitchFamily="18" charset="0"/>
                            <a:cs typeface="Times New Roman" panose="02020603050405020304" pitchFamily="18" charset="0"/>
                          </a:rPr>
                          <m:t>𝑝</m:t>
                        </m:r>
                      </m:e>
                      <m:sub>
                        <m:r>
                          <a:rPr lang="en-US" sz="1800">
                            <a:solidFill>
                              <a:schemeClr val="tx1"/>
                            </a:solidFill>
                            <a:latin typeface="Cambria Math" panose="02040503050406030204" pitchFamily="18" charset="0"/>
                            <a:cs typeface="Times New Roman" panose="02020603050405020304" pitchFamily="18" charset="0"/>
                          </a:rPr>
                          <m:t>𝑗</m:t>
                        </m:r>
                      </m:sub>
                    </m:sSub>
                  </m:oMath>
                </a14:m>
                <a:r>
                  <a:rPr lang="en-US" sz="1800" dirty="0">
                    <a:solidFill>
                      <a:schemeClr val="tx1"/>
                    </a:solidFill>
                    <a:cs typeface="Times New Roman" panose="02020603050405020304" pitchFamily="18" charset="0"/>
                  </a:rPr>
                  <a:t> </a:t>
                </a:r>
                <a:r>
                  <a:rPr lang="fr-FR" sz="1800" dirty="0">
                    <a:solidFill>
                      <a:schemeClr val="tx1"/>
                    </a:solidFill>
                    <a:cs typeface="Times New Roman" panose="02020603050405020304" pitchFamily="18" charset="0"/>
                  </a:rPr>
                  <a:t>là xác suất của lớp j trong T</a:t>
                </a:r>
              </a:p>
              <a:p>
                <a:pPr marL="0" indent="0">
                  <a:buNone/>
                </a:pPr>
                <a:r>
                  <a:rPr lang="en-US" sz="1800" dirty="0">
                    <a:solidFill>
                      <a:schemeClr val="tx1"/>
                    </a:solidFill>
                    <a:cs typeface="Times New Roman" panose="02020603050405020304" pitchFamily="18" charset="0"/>
                  </a:rPr>
                  <a:t>	+ Gini(T) là nhỏ nhất nếu những lớp trong T bị </a:t>
                </a:r>
                <a:r>
                  <a:rPr lang="en-US" sz="1800" dirty="0" smtClean="0">
                    <a:solidFill>
                      <a:schemeClr val="tx1"/>
                    </a:solidFill>
                    <a:cs typeface="Times New Roman" panose="02020603050405020304" pitchFamily="18" charset="0"/>
                  </a:rPr>
                  <a:t>lệch</a:t>
                </a:r>
              </a:p>
              <a:p>
                <a:pPr marL="0" indent="0">
                  <a:buNone/>
                </a:pPr>
                <a:r>
                  <a:rPr lang="en-US" sz="1800" dirty="0" smtClean="0">
                    <a:solidFill>
                      <a:schemeClr val="tx1"/>
                    </a:solidFill>
                    <a:cs typeface="Times New Roman" panose="02020603050405020304" pitchFamily="18" charset="0"/>
                  </a:rPr>
                  <a:t>	+ S</a:t>
                </a:r>
                <a:r>
                  <a:rPr lang="vi-VN" sz="1800" dirty="0">
                    <a:solidFill>
                      <a:schemeClr val="tx1"/>
                    </a:solidFill>
                    <a:cs typeface="Times New Roman" panose="02020603050405020304" pitchFamily="18" charset="0"/>
                  </a:rPr>
                  <a:t>au khi phân hoạch T thành 2 tập con </a:t>
                </a:r>
                <a14:m>
                  <m:oMath xmlns:m="http://schemas.openxmlformats.org/officeDocument/2006/math">
                    <m:sSub>
                      <m:sSubPr>
                        <m:ctrlPr>
                          <a:rPr lang="vi-VN" sz="1800" i="1">
                            <a:solidFill>
                              <a:schemeClr val="tx1"/>
                            </a:solidFill>
                            <a:latin typeface="Cambria Math" panose="02040503050406030204" pitchFamily="18" charset="0"/>
                            <a:cs typeface="Times New Roman" panose="02020603050405020304" pitchFamily="18" charset="0"/>
                          </a:rPr>
                        </m:ctrlPr>
                      </m:sSubPr>
                      <m:e>
                        <m:r>
                          <a:rPr lang="en-US" sz="1800">
                            <a:solidFill>
                              <a:schemeClr val="tx1"/>
                            </a:solidFill>
                            <a:latin typeface="Cambria Math" panose="02040503050406030204" pitchFamily="18" charset="0"/>
                            <a:cs typeface="Times New Roman" panose="02020603050405020304" pitchFamily="18" charset="0"/>
                          </a:rPr>
                          <m:t>𝑇</m:t>
                        </m:r>
                      </m:e>
                      <m:sub>
                        <m:r>
                          <a:rPr lang="en-US" sz="1800">
                            <a:solidFill>
                              <a:schemeClr val="tx1"/>
                            </a:solidFill>
                            <a:latin typeface="Cambria Math" panose="02040503050406030204" pitchFamily="18" charset="0"/>
                            <a:cs typeface="Times New Roman" panose="02020603050405020304" pitchFamily="18" charset="0"/>
                          </a:rPr>
                          <m:t>1</m:t>
                        </m:r>
                      </m:sub>
                    </m:sSub>
                  </m:oMath>
                </a14:m>
                <a:r>
                  <a:rPr lang="vi-VN" sz="1800" dirty="0">
                    <a:solidFill>
                      <a:schemeClr val="tx1"/>
                    </a:solidFill>
                    <a:cs typeface="Times New Roman" panose="02020603050405020304" pitchFamily="18" charset="0"/>
                  </a:rPr>
                  <a:t>&amp; </a:t>
                </a:r>
                <a14:m>
                  <m:oMath xmlns:m="http://schemas.openxmlformats.org/officeDocument/2006/math">
                    <m:sSub>
                      <m:sSubPr>
                        <m:ctrlPr>
                          <a:rPr lang="vi-VN" sz="1800" i="1">
                            <a:solidFill>
                              <a:schemeClr val="tx1"/>
                            </a:solidFill>
                            <a:latin typeface="Cambria Math" panose="02040503050406030204" pitchFamily="18" charset="0"/>
                            <a:cs typeface="Times New Roman" panose="02020603050405020304" pitchFamily="18" charset="0"/>
                          </a:rPr>
                        </m:ctrlPr>
                      </m:sSubPr>
                      <m:e>
                        <m:r>
                          <a:rPr lang="en-US" sz="1800">
                            <a:solidFill>
                              <a:schemeClr val="tx1"/>
                            </a:solidFill>
                            <a:latin typeface="Cambria Math" panose="02040503050406030204" pitchFamily="18" charset="0"/>
                            <a:cs typeface="Times New Roman" panose="02020603050405020304" pitchFamily="18" charset="0"/>
                          </a:rPr>
                          <m:t>𝑇</m:t>
                        </m:r>
                      </m:e>
                      <m:sub>
                        <m:r>
                          <a:rPr lang="en-US" sz="1800">
                            <a:solidFill>
                              <a:schemeClr val="tx1"/>
                            </a:solidFill>
                            <a:latin typeface="Cambria Math" panose="02040503050406030204" pitchFamily="18" charset="0"/>
                            <a:cs typeface="Times New Roman" panose="02020603050405020304" pitchFamily="18" charset="0"/>
                          </a:rPr>
                          <m:t>2</m:t>
                        </m:r>
                      </m:sub>
                    </m:sSub>
                  </m:oMath>
                </a14:m>
                <a:r>
                  <a:rPr lang="vi-VN" sz="1800" dirty="0">
                    <a:solidFill>
                      <a:schemeClr val="tx1"/>
                    </a:solidFill>
                    <a:cs typeface="Times New Roman" panose="02020603050405020304" pitchFamily="18" charset="0"/>
                  </a:rPr>
                  <a:t> với kích thước </a:t>
                </a:r>
                <a14:m>
                  <m:oMath xmlns:m="http://schemas.openxmlformats.org/officeDocument/2006/math">
                    <m:sSub>
                      <m:sSubPr>
                        <m:ctrlPr>
                          <a:rPr lang="vi-VN" sz="1800" i="1">
                            <a:solidFill>
                              <a:schemeClr val="tx1"/>
                            </a:solidFill>
                            <a:latin typeface="Cambria Math" panose="02040503050406030204" pitchFamily="18" charset="0"/>
                            <a:cs typeface="Times New Roman" panose="02020603050405020304" pitchFamily="18" charset="0"/>
                          </a:rPr>
                        </m:ctrlPr>
                      </m:sSubPr>
                      <m:e>
                        <m:r>
                          <a:rPr lang="en-US" sz="1800">
                            <a:solidFill>
                              <a:schemeClr val="tx1"/>
                            </a:solidFill>
                            <a:latin typeface="Cambria Math" panose="02040503050406030204" pitchFamily="18" charset="0"/>
                            <a:cs typeface="Times New Roman" panose="02020603050405020304" pitchFamily="18" charset="0"/>
                          </a:rPr>
                          <m:t>𝑁</m:t>
                        </m:r>
                      </m:e>
                      <m:sub>
                        <m:r>
                          <a:rPr lang="en-US" sz="1800">
                            <a:solidFill>
                              <a:schemeClr val="tx1"/>
                            </a:solidFill>
                            <a:latin typeface="Cambria Math" panose="02040503050406030204" pitchFamily="18" charset="0"/>
                            <a:cs typeface="Times New Roman" panose="02020603050405020304" pitchFamily="18" charset="0"/>
                          </a:rPr>
                          <m:t>1</m:t>
                        </m:r>
                      </m:sub>
                    </m:sSub>
                  </m:oMath>
                </a14:m>
                <a:r>
                  <a:rPr lang="vi-VN" sz="1800" dirty="0">
                    <a:solidFill>
                      <a:schemeClr val="tx1"/>
                    </a:solidFill>
                    <a:cs typeface="Times New Roman" panose="02020603050405020304" pitchFamily="18" charset="0"/>
                  </a:rPr>
                  <a:t> &amp; </a:t>
                </a:r>
                <a14:m>
                  <m:oMath xmlns:m="http://schemas.openxmlformats.org/officeDocument/2006/math">
                    <m:sSub>
                      <m:sSubPr>
                        <m:ctrlPr>
                          <a:rPr lang="vi-VN" sz="1800" i="1">
                            <a:solidFill>
                              <a:schemeClr val="tx1"/>
                            </a:solidFill>
                            <a:latin typeface="Cambria Math" panose="02040503050406030204" pitchFamily="18" charset="0"/>
                            <a:cs typeface="Times New Roman" panose="02020603050405020304" pitchFamily="18" charset="0"/>
                          </a:rPr>
                        </m:ctrlPr>
                      </m:sSubPr>
                      <m:e>
                        <m:r>
                          <a:rPr lang="en-US" sz="1800">
                            <a:solidFill>
                              <a:schemeClr val="tx1"/>
                            </a:solidFill>
                            <a:latin typeface="Cambria Math" panose="02040503050406030204" pitchFamily="18" charset="0"/>
                            <a:cs typeface="Times New Roman" panose="02020603050405020304" pitchFamily="18" charset="0"/>
                          </a:rPr>
                          <m:t>𝑁</m:t>
                        </m:r>
                      </m:e>
                      <m:sub>
                        <m:r>
                          <a:rPr lang="en-US" sz="1800">
                            <a:solidFill>
                              <a:schemeClr val="tx1"/>
                            </a:solidFill>
                            <a:latin typeface="Cambria Math" panose="02040503050406030204" pitchFamily="18" charset="0"/>
                            <a:cs typeface="Times New Roman" panose="02020603050405020304" pitchFamily="18" charset="0"/>
                          </a:rPr>
                          <m:t>2</m:t>
                        </m:r>
                      </m:sub>
                    </m:sSub>
                  </m:oMath>
                </a14:m>
                <a:r>
                  <a:rPr lang="vi-VN" sz="1800" dirty="0">
                    <a:solidFill>
                      <a:schemeClr val="tx1"/>
                    </a:solidFill>
                    <a:cs typeface="Times New Roman" panose="02020603050405020304" pitchFamily="18" charset="0"/>
                  </a:rPr>
                  <a:t>, chỉ 	số gini</a:t>
                </a:r>
                <a:endParaRPr lang="en-US" sz="1800" dirty="0">
                  <a:solidFill>
                    <a:schemeClr val="tx1"/>
                  </a:solidFill>
                  <a:cs typeface="Times New Roman" panose="02020603050405020304" pitchFamily="18" charset="0"/>
                </a:endParaRPr>
              </a:p>
              <a:p>
                <a:pPr marL="0" indent="0" algn="ctr">
                  <a:buNone/>
                </a:pPr>
                <a:r>
                  <a:rPr lang="en-US" sz="2100" dirty="0">
                    <a:solidFill>
                      <a:schemeClr val="accent6"/>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smtClean="0">
                            <a:solidFill>
                              <a:srgbClr val="FF0000"/>
                            </a:solidFill>
                            <a:latin typeface="Cambria Math" panose="02040503050406030204" pitchFamily="18" charset="0"/>
                            <a:cs typeface="Times New Roman" panose="02020603050405020304" pitchFamily="18" charset="0"/>
                          </a:rPr>
                        </m:ctrlPr>
                      </m:sSubPr>
                      <m:e>
                        <m:r>
                          <a:rPr lang="en-US" sz="2400" b="0" i="1" smtClean="0">
                            <a:solidFill>
                              <a:srgbClr val="FF0000"/>
                            </a:solidFill>
                            <a:latin typeface="Cambria Math" panose="02040503050406030204" pitchFamily="18" charset="0"/>
                            <a:cs typeface="Times New Roman" panose="02020603050405020304" pitchFamily="18" charset="0"/>
                          </a:rPr>
                          <m:t>𝑔𝑖𝑛𝑖</m:t>
                        </m:r>
                      </m:e>
                      <m:sub>
                        <m:r>
                          <a:rPr lang="en-US" sz="2400" b="0" i="1" smtClean="0">
                            <a:solidFill>
                              <a:srgbClr val="FF0000"/>
                            </a:solidFill>
                            <a:latin typeface="Cambria Math" panose="02040503050406030204" pitchFamily="18" charset="0"/>
                            <a:cs typeface="Times New Roman" panose="02020603050405020304" pitchFamily="18" charset="0"/>
                          </a:rPr>
                          <m:t>𝑠𝑝𝑙𝑖𝑡</m:t>
                        </m:r>
                      </m:sub>
                    </m:sSub>
                  </m:oMath>
                </a14:m>
                <a:r>
                  <a:rPr lang="en-US" sz="2400" dirty="0">
                    <a:solidFill>
                      <a:srgbClr val="FF0000"/>
                    </a:solidFill>
                    <a:latin typeface="Times New Roman" panose="02020603050405020304" pitchFamily="18" charset="0"/>
                    <a:cs typeface="Times New Roman" panose="02020603050405020304" pitchFamily="18" charset="0"/>
                  </a:rPr>
                  <a:t>(T) = </a:t>
                </a:r>
                <a14:m>
                  <m:oMath xmlns:m="http://schemas.openxmlformats.org/officeDocument/2006/math">
                    <m:f>
                      <m:fPr>
                        <m:ctrlPr>
                          <a:rPr lang="en-US" sz="2400" i="1" smtClean="0">
                            <a:solidFill>
                              <a:srgbClr val="FF0000"/>
                            </a:solidFill>
                            <a:latin typeface="Cambria Math" panose="02040503050406030204" pitchFamily="18" charset="0"/>
                            <a:cs typeface="Times New Roman" panose="02020603050405020304" pitchFamily="18" charset="0"/>
                          </a:rPr>
                        </m:ctrlPr>
                      </m:fPr>
                      <m:num>
                        <m:sSub>
                          <m:sSubPr>
                            <m:ctrlPr>
                              <a:rPr lang="en-US" sz="2400" i="1">
                                <a:solidFill>
                                  <a:srgbClr val="FF0000"/>
                                </a:solidFill>
                                <a:latin typeface="Cambria Math" panose="02040503050406030204" pitchFamily="18" charset="0"/>
                                <a:cs typeface="Times New Roman" panose="02020603050405020304" pitchFamily="18" charset="0"/>
                              </a:rPr>
                            </m:ctrlPr>
                          </m:sSubPr>
                          <m:e>
                            <m:r>
                              <a:rPr lang="en-US" sz="2400" i="1">
                                <a:solidFill>
                                  <a:srgbClr val="FF0000"/>
                                </a:solidFill>
                                <a:latin typeface="Cambria Math" panose="02040503050406030204" pitchFamily="18" charset="0"/>
                                <a:cs typeface="Times New Roman" panose="02020603050405020304" pitchFamily="18" charset="0"/>
                              </a:rPr>
                              <m:t>𝑁</m:t>
                            </m:r>
                          </m:e>
                          <m:sub>
                            <m:r>
                              <a:rPr lang="en-US" sz="2400" i="1">
                                <a:solidFill>
                                  <a:srgbClr val="FF0000"/>
                                </a:solidFill>
                                <a:latin typeface="Cambria Math" panose="02040503050406030204" pitchFamily="18" charset="0"/>
                                <a:cs typeface="Times New Roman" panose="02020603050405020304" pitchFamily="18" charset="0"/>
                              </a:rPr>
                              <m:t>1</m:t>
                            </m:r>
                          </m:sub>
                        </m:sSub>
                      </m:num>
                      <m:den>
                        <m:r>
                          <a:rPr lang="en-US" sz="2400" b="0" i="1" smtClean="0">
                            <a:solidFill>
                              <a:srgbClr val="FF0000"/>
                            </a:solidFill>
                            <a:latin typeface="Cambria Math" panose="02040503050406030204" pitchFamily="18" charset="0"/>
                            <a:cs typeface="Times New Roman" panose="02020603050405020304" pitchFamily="18" charset="0"/>
                          </a:rPr>
                          <m:t>𝑁</m:t>
                        </m:r>
                      </m:den>
                    </m:f>
                    <m:r>
                      <a:rPr lang="en-US" sz="2400" b="0" i="1" smtClean="0">
                        <a:solidFill>
                          <a:srgbClr val="FF0000"/>
                        </a:solidFill>
                        <a:latin typeface="Cambria Math" panose="02040503050406030204" pitchFamily="18" charset="0"/>
                        <a:cs typeface="Times New Roman" panose="02020603050405020304" pitchFamily="18" charset="0"/>
                      </a:rPr>
                      <m:t>𝑔𝑖𝑛𝑖</m:t>
                    </m:r>
                    <m:d>
                      <m:dPr>
                        <m:ctrlPr>
                          <a:rPr lang="en-US" sz="2400" b="0" i="1" smtClean="0">
                            <a:solidFill>
                              <a:srgbClr val="FF0000"/>
                            </a:solidFill>
                            <a:latin typeface="Cambria Math" panose="02040503050406030204" pitchFamily="18" charset="0"/>
                            <a:cs typeface="Times New Roman" panose="02020603050405020304" pitchFamily="18" charset="0"/>
                          </a:rPr>
                        </m:ctrlPr>
                      </m:dPr>
                      <m:e>
                        <m:sSub>
                          <m:sSubPr>
                            <m:ctrlPr>
                              <a:rPr lang="en-US" sz="2400" i="1">
                                <a:solidFill>
                                  <a:srgbClr val="FF0000"/>
                                </a:solidFill>
                                <a:latin typeface="Cambria Math" panose="02040503050406030204" pitchFamily="18" charset="0"/>
                                <a:cs typeface="Times New Roman" panose="02020603050405020304" pitchFamily="18" charset="0"/>
                              </a:rPr>
                            </m:ctrlPr>
                          </m:sSubPr>
                          <m:e>
                            <m:r>
                              <a:rPr lang="en-US" sz="2400" i="1">
                                <a:solidFill>
                                  <a:srgbClr val="FF0000"/>
                                </a:solidFill>
                                <a:latin typeface="Cambria Math" panose="02040503050406030204" pitchFamily="18" charset="0"/>
                                <a:cs typeface="Times New Roman" panose="02020603050405020304" pitchFamily="18" charset="0"/>
                              </a:rPr>
                              <m:t>𝑇</m:t>
                            </m:r>
                          </m:e>
                          <m:sub>
                            <m:r>
                              <a:rPr lang="en-US" sz="2400" b="0" i="1" smtClean="0">
                                <a:solidFill>
                                  <a:srgbClr val="FF0000"/>
                                </a:solidFill>
                                <a:latin typeface="Cambria Math" panose="02040503050406030204" pitchFamily="18" charset="0"/>
                                <a:cs typeface="Times New Roman" panose="02020603050405020304" pitchFamily="18" charset="0"/>
                              </a:rPr>
                              <m:t>1</m:t>
                            </m:r>
                          </m:sub>
                        </m:sSub>
                      </m:e>
                    </m:d>
                    <m:r>
                      <a:rPr lang="en-US" sz="2400" b="0" i="1" smtClean="0">
                        <a:solidFill>
                          <a:srgbClr val="FF0000"/>
                        </a:solidFill>
                        <a:latin typeface="Cambria Math" panose="02040503050406030204" pitchFamily="18" charset="0"/>
                        <a:cs typeface="Times New Roman" panose="02020603050405020304" pitchFamily="18" charset="0"/>
                      </a:rPr>
                      <m:t>+</m:t>
                    </m:r>
                  </m:oMath>
                </a14:m>
                <a:r>
                  <a:rPr lang="en-US" sz="2400" dirty="0">
                    <a:solidFill>
                      <a:srgbClr val="FF0000"/>
                    </a:solidFill>
                    <a:latin typeface="Times New Roman" panose="02020603050405020304" pitchFamily="18" charset="0"/>
                    <a:cs typeface="Times New Roman" panose="02020603050405020304" pitchFamily="18" charset="0"/>
                  </a:rPr>
                  <a:t> </a:t>
                </a:r>
                <a14:m>
                  <m:oMath xmlns:m="http://schemas.openxmlformats.org/officeDocument/2006/math">
                    <m:f>
                      <m:fPr>
                        <m:ctrlPr>
                          <a:rPr lang="en-US" sz="2400" i="1">
                            <a:solidFill>
                              <a:srgbClr val="FF0000"/>
                            </a:solidFill>
                            <a:latin typeface="Cambria Math" panose="02040503050406030204" pitchFamily="18" charset="0"/>
                            <a:cs typeface="Times New Roman" panose="02020603050405020304" pitchFamily="18" charset="0"/>
                          </a:rPr>
                        </m:ctrlPr>
                      </m:fPr>
                      <m:num>
                        <m:sSub>
                          <m:sSubPr>
                            <m:ctrlPr>
                              <a:rPr lang="en-US" sz="2400" i="1">
                                <a:solidFill>
                                  <a:srgbClr val="FF0000"/>
                                </a:solidFill>
                                <a:latin typeface="Cambria Math" panose="02040503050406030204" pitchFamily="18" charset="0"/>
                                <a:cs typeface="Times New Roman" panose="02020603050405020304" pitchFamily="18" charset="0"/>
                              </a:rPr>
                            </m:ctrlPr>
                          </m:sSubPr>
                          <m:e>
                            <m:r>
                              <a:rPr lang="en-US" sz="2400" i="1">
                                <a:solidFill>
                                  <a:srgbClr val="FF0000"/>
                                </a:solidFill>
                                <a:latin typeface="Cambria Math" panose="02040503050406030204" pitchFamily="18" charset="0"/>
                                <a:cs typeface="Times New Roman" panose="02020603050405020304" pitchFamily="18" charset="0"/>
                              </a:rPr>
                              <m:t>𝑁</m:t>
                            </m:r>
                          </m:e>
                          <m:sub>
                            <m:r>
                              <a:rPr lang="en-US" sz="2400" b="0" i="1" smtClean="0">
                                <a:solidFill>
                                  <a:srgbClr val="FF0000"/>
                                </a:solidFill>
                                <a:latin typeface="Cambria Math" panose="02040503050406030204" pitchFamily="18" charset="0"/>
                                <a:cs typeface="Times New Roman" panose="02020603050405020304" pitchFamily="18" charset="0"/>
                              </a:rPr>
                              <m:t>2</m:t>
                            </m:r>
                          </m:sub>
                        </m:sSub>
                      </m:num>
                      <m:den>
                        <m:r>
                          <a:rPr lang="en-US" sz="2400" i="1">
                            <a:solidFill>
                              <a:srgbClr val="FF0000"/>
                            </a:solidFill>
                            <a:latin typeface="Cambria Math" panose="02040503050406030204" pitchFamily="18" charset="0"/>
                            <a:cs typeface="Times New Roman" panose="02020603050405020304" pitchFamily="18" charset="0"/>
                          </a:rPr>
                          <m:t>𝑁</m:t>
                        </m:r>
                      </m:den>
                    </m:f>
                    <m:r>
                      <a:rPr lang="en-US" sz="2400" i="1">
                        <a:solidFill>
                          <a:srgbClr val="FF0000"/>
                        </a:solidFill>
                        <a:latin typeface="Cambria Math" panose="02040503050406030204" pitchFamily="18" charset="0"/>
                        <a:cs typeface="Times New Roman" panose="02020603050405020304" pitchFamily="18" charset="0"/>
                      </a:rPr>
                      <m:t>𝑔𝑖𝑛𝑖</m:t>
                    </m:r>
                    <m:d>
                      <m:dPr>
                        <m:ctrlPr>
                          <a:rPr lang="en-US" sz="2400" i="1" smtClean="0">
                            <a:solidFill>
                              <a:srgbClr val="FF0000"/>
                            </a:solidFill>
                            <a:latin typeface="Cambria Math" panose="02040503050406030204" pitchFamily="18" charset="0"/>
                            <a:cs typeface="Times New Roman" panose="02020603050405020304" pitchFamily="18" charset="0"/>
                          </a:rPr>
                        </m:ctrlPr>
                      </m:dPr>
                      <m:e>
                        <m:sSub>
                          <m:sSubPr>
                            <m:ctrlPr>
                              <a:rPr lang="en-US" sz="2400" i="1">
                                <a:solidFill>
                                  <a:srgbClr val="FF0000"/>
                                </a:solidFill>
                                <a:latin typeface="Cambria Math" panose="02040503050406030204" pitchFamily="18" charset="0"/>
                                <a:cs typeface="Times New Roman" panose="02020603050405020304" pitchFamily="18" charset="0"/>
                              </a:rPr>
                            </m:ctrlPr>
                          </m:sSubPr>
                          <m:e>
                            <m:r>
                              <a:rPr lang="en-US" sz="2400" i="1">
                                <a:solidFill>
                                  <a:srgbClr val="FF0000"/>
                                </a:solidFill>
                                <a:latin typeface="Cambria Math" panose="02040503050406030204" pitchFamily="18" charset="0"/>
                                <a:cs typeface="Times New Roman" panose="02020603050405020304" pitchFamily="18" charset="0"/>
                              </a:rPr>
                              <m:t>𝑇</m:t>
                            </m:r>
                          </m:e>
                          <m:sub>
                            <m:r>
                              <a:rPr lang="en-US" sz="2400" b="0" i="1" smtClean="0">
                                <a:solidFill>
                                  <a:srgbClr val="FF0000"/>
                                </a:solidFill>
                                <a:latin typeface="Cambria Math" panose="02040503050406030204" pitchFamily="18" charset="0"/>
                                <a:cs typeface="Times New Roman" panose="02020603050405020304" pitchFamily="18" charset="0"/>
                              </a:rPr>
                              <m:t>2</m:t>
                            </m:r>
                          </m:sub>
                        </m:sSub>
                      </m:e>
                    </m:d>
                  </m:oMath>
                </a14:m>
                <a:endParaRPr lang="en-US" sz="2100" dirty="0">
                  <a:solidFill>
                    <a:schemeClr val="accent6"/>
                  </a:solidFill>
                  <a:latin typeface="Times New Roman" panose="02020603050405020304" pitchFamily="18" charset="0"/>
                  <a:cs typeface="Times New Roman" panose="02020603050405020304" pitchFamily="18" charset="0"/>
                </a:endParaRPr>
              </a:p>
              <a:p>
                <a:pPr marL="0" indent="0">
                  <a:buNone/>
                </a:pPr>
                <a:r>
                  <a:rPr lang="en-US" sz="2100" dirty="0" smtClean="0">
                    <a:latin typeface="Times New Roman" panose="02020603050405020304" pitchFamily="18" charset="0"/>
                    <a:cs typeface="Times New Roman" panose="02020603050405020304" pitchFamily="18" charset="0"/>
                  </a:rPr>
                  <a:t>	</a:t>
                </a:r>
                <a:r>
                  <a:rPr lang="en-US" sz="1800" dirty="0">
                    <a:solidFill>
                      <a:schemeClr val="tx1"/>
                    </a:solidFill>
                    <a:cs typeface="Times New Roman" panose="02020603050405020304" pitchFamily="18" charset="0"/>
                  </a:rPr>
                  <a:t>+ </a:t>
                </a:r>
                <a:r>
                  <a:rPr lang="vi-VN" sz="1800" dirty="0">
                    <a:solidFill>
                      <a:schemeClr val="tx1"/>
                    </a:solidFill>
                    <a:cs typeface="Times New Roman" panose="02020603050405020304" pitchFamily="18" charset="0"/>
                  </a:rPr>
                  <a:t>T</a:t>
                </a:r>
                <a:r>
                  <a:rPr lang="vi-VN" sz="1800" dirty="0" smtClean="0">
                    <a:solidFill>
                      <a:schemeClr val="tx1"/>
                    </a:solidFill>
                    <a:cs typeface="Times New Roman" panose="02020603050405020304" pitchFamily="18" charset="0"/>
                  </a:rPr>
                  <a:t>huộc </a:t>
                </a:r>
                <a:r>
                  <a:rPr lang="vi-VN" sz="1800" dirty="0">
                    <a:solidFill>
                      <a:schemeClr val="tx1"/>
                    </a:solidFill>
                    <a:cs typeface="Times New Roman" panose="02020603050405020304" pitchFamily="18" charset="0"/>
                  </a:rPr>
                  <a:t>tính có </a:t>
                </a:r>
                <a14:m>
                  <m:oMath xmlns:m="http://schemas.openxmlformats.org/officeDocument/2006/math">
                    <m:sSub>
                      <m:sSubPr>
                        <m:ctrlPr>
                          <a:rPr lang="en-US" sz="1800" b="1" i="1" smtClean="0">
                            <a:solidFill>
                              <a:schemeClr val="tx1"/>
                            </a:solidFill>
                            <a:latin typeface="Cambria Math" panose="02040503050406030204" pitchFamily="18" charset="0"/>
                            <a:cs typeface="Times New Roman" panose="02020603050405020304" pitchFamily="18" charset="0"/>
                          </a:rPr>
                        </m:ctrlPr>
                      </m:sSubPr>
                      <m:e>
                        <m:r>
                          <a:rPr lang="en-US" sz="1800" b="1" i="1">
                            <a:solidFill>
                              <a:schemeClr val="tx1"/>
                            </a:solidFill>
                            <a:latin typeface="Cambria Math" panose="02040503050406030204" pitchFamily="18" charset="0"/>
                            <a:cs typeface="Times New Roman" panose="02020603050405020304" pitchFamily="18" charset="0"/>
                          </a:rPr>
                          <m:t>𝒈𝒊𝒏𝒊</m:t>
                        </m:r>
                      </m:e>
                      <m:sub>
                        <m:r>
                          <a:rPr lang="en-US" sz="1800" b="1" i="1">
                            <a:solidFill>
                              <a:schemeClr val="tx1"/>
                            </a:solidFill>
                            <a:latin typeface="Cambria Math" panose="02040503050406030204" pitchFamily="18" charset="0"/>
                            <a:cs typeface="Times New Roman" panose="02020603050405020304" pitchFamily="18" charset="0"/>
                          </a:rPr>
                          <m:t>𝒔𝒑𝒍𝒊𝒕</m:t>
                        </m:r>
                      </m:sub>
                    </m:sSub>
                    <m:r>
                      <a:rPr lang="en-US" sz="1800" b="1" i="1">
                        <a:solidFill>
                          <a:srgbClr val="FF0000"/>
                        </a:solidFill>
                        <a:latin typeface="Cambria Math" panose="02040503050406030204" pitchFamily="18" charset="0"/>
                        <a:cs typeface="Times New Roman" panose="02020603050405020304" pitchFamily="18" charset="0"/>
                      </a:rPr>
                      <m:t> </m:t>
                    </m:r>
                  </m:oMath>
                </a14:m>
                <a:r>
                  <a:rPr lang="vi-VN" sz="1800" b="1" dirty="0">
                    <a:solidFill>
                      <a:schemeClr val="tx1"/>
                    </a:solidFill>
                    <a:cs typeface="Times New Roman" panose="02020603050405020304" pitchFamily="18" charset="0"/>
                  </a:rPr>
                  <a:t>(T) nhỏ nhất </a:t>
                </a:r>
                <a:r>
                  <a:rPr lang="vi-VN" sz="1800" dirty="0">
                    <a:solidFill>
                      <a:schemeClr val="tx1"/>
                    </a:solidFill>
                    <a:cs typeface="Times New Roman" panose="02020603050405020304" pitchFamily="18" charset="0"/>
                  </a:rPr>
                  <a:t>được chọn để </a:t>
                </a:r>
                <a:r>
                  <a:rPr lang="vi-VN" sz="1800" dirty="0" smtClean="0">
                    <a:solidFill>
                      <a:schemeClr val="tx1"/>
                    </a:solidFill>
                    <a:cs typeface="Times New Roman" panose="02020603050405020304" pitchFamily="18" charset="0"/>
                  </a:rPr>
                  <a:t>phân </a:t>
                </a:r>
                <a:r>
                  <a:rPr lang="vi-VN" sz="1800" dirty="0">
                    <a:solidFill>
                      <a:schemeClr val="tx1"/>
                    </a:solidFill>
                    <a:cs typeface="Times New Roman" panose="02020603050405020304" pitchFamily="18" charset="0"/>
                  </a:rPr>
                  <a:t>hoạch</a:t>
                </a:r>
                <a:r>
                  <a:rPr lang="en-US" sz="1800" dirty="0">
                    <a:solidFill>
                      <a:schemeClr val="tx1"/>
                    </a:solidFill>
                    <a:cs typeface="Times New Roman" panose="02020603050405020304" pitchFamily="18" charset="0"/>
                  </a:rPr>
                  <a:t>.</a:t>
                </a:r>
              </a:p>
            </p:txBody>
          </p:sp>
        </mc:Choice>
        <mc:Fallback xmlns="">
          <p:sp>
            <p:nvSpPr>
              <p:cNvPr id="10" name="Content Placeholder 2"/>
              <p:cNvSpPr>
                <a:spLocks noGrp="1" noRot="1" noChangeAspect="1" noMove="1" noResize="1" noEditPoints="1" noAdjustHandles="1" noChangeArrowheads="1" noChangeShapeType="1" noTextEdit="1"/>
              </p:cNvSpPr>
              <p:nvPr/>
            </p:nvSpPr>
            <p:spPr bwMode="auto">
              <a:xfrm>
                <a:off x="0" y="2667000"/>
                <a:ext cx="8686800" cy="3398116"/>
              </a:xfrm>
              <a:prstGeom prst="rect">
                <a:avLst/>
              </a:prstGeom>
              <a:blipFill>
                <a:blip r:embed="rId2"/>
                <a:stretch>
                  <a:fillRect t="-1077" r="-98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vi-VN">
                    <a:noFill/>
                  </a:rPr>
                  <a:t> </a:t>
                </a:r>
              </a:p>
            </p:txBody>
          </p:sp>
        </mc:Fallback>
      </mc:AlternateContent>
      <p:sp>
        <p:nvSpPr>
          <p:cNvPr id="3" name="TextBox 2"/>
          <p:cNvSpPr txBox="1"/>
          <p:nvPr/>
        </p:nvSpPr>
        <p:spPr>
          <a:xfrm>
            <a:off x="228600" y="1981200"/>
            <a:ext cx="4343400" cy="400110"/>
          </a:xfrm>
          <a:prstGeom prst="rect">
            <a:avLst/>
          </a:prstGeom>
          <a:noFill/>
        </p:spPr>
        <p:txBody>
          <a:bodyPr wrap="square" rtlCol="0">
            <a:spAutoFit/>
          </a:bodyPr>
          <a:lstStyle/>
          <a:p>
            <a:pPr marL="914400" lvl="1" indent="-457200">
              <a:buFont typeface="+mj-lt"/>
              <a:buAutoNum type="arabicPeriod"/>
            </a:pPr>
            <a:r>
              <a:rPr lang="en-US" altLang="en-US" sz="2000" dirty="0">
                <a:solidFill>
                  <a:srgbClr val="000099"/>
                </a:solidFill>
                <a:latin typeface="+mn-lt"/>
                <a:cs typeface="Times New Roman" panose="02020603050405020304" pitchFamily="18" charset="0"/>
              </a:rPr>
              <a:t>Giải thuật Decision Tree:</a:t>
            </a:r>
          </a:p>
        </p:txBody>
      </p:sp>
      <p:sp>
        <p:nvSpPr>
          <p:cNvPr id="6" name="TextBox 5"/>
          <p:cNvSpPr txBox="1"/>
          <p:nvPr/>
        </p:nvSpPr>
        <p:spPr>
          <a:xfrm>
            <a:off x="1905000" y="746840"/>
            <a:ext cx="6400800" cy="830997"/>
          </a:xfrm>
          <a:prstGeom prst="rect">
            <a:avLst/>
          </a:prstGeom>
          <a:noFill/>
        </p:spPr>
        <p:txBody>
          <a:bodyPr wrap="square" rtlCol="0">
            <a:spAutoFit/>
          </a:bodyPr>
          <a:lstStyle/>
          <a:p>
            <a:pPr marL="400050" indent="-400050">
              <a:buFont typeface="+mj-lt"/>
              <a:buAutoNum type="romanUcPeriod" startAt="5"/>
            </a:pPr>
            <a:r>
              <a:rPr lang="en-US" sz="2400" b="1" dirty="0" smtClean="0"/>
              <a:t>GIẢI THUẬT </a:t>
            </a:r>
            <a:r>
              <a:rPr lang="en-US" sz="2400" b="1" dirty="0"/>
              <a:t>DECISION TREE</a:t>
            </a:r>
          </a:p>
          <a:p>
            <a:endParaRPr lang="en-US" sz="2400" b="1" dirty="0"/>
          </a:p>
        </p:txBody>
      </p:sp>
    </p:spTree>
    <p:extLst>
      <p:ext uri="{BB962C8B-B14F-4D97-AF65-F5344CB8AC3E}">
        <p14:creationId xmlns:p14="http://schemas.microsoft.com/office/powerpoint/2010/main" val="36863121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15EAB53-327E-4220-A7C8-79A6407182B7}" type="slidenum">
              <a:rPr lang="en-US" altLang="en-US" sz="1100" smtClean="0"/>
              <a:pPr/>
              <a:t>14</a:t>
            </a:fld>
            <a:endParaRPr lang="en-US" altLang="en-US" sz="1100"/>
          </a:p>
        </p:txBody>
      </p:sp>
      <p:pic>
        <p:nvPicPr>
          <p:cNvPr id="7" name="Picture 6"/>
          <p:cNvPicPr>
            <a:picLocks noChangeAspect="1"/>
          </p:cNvPicPr>
          <p:nvPr/>
        </p:nvPicPr>
        <p:blipFill>
          <a:blip r:embed="rId2"/>
          <a:stretch>
            <a:fillRect/>
          </a:stretch>
        </p:blipFill>
        <p:spPr>
          <a:xfrm>
            <a:off x="114300" y="2982364"/>
            <a:ext cx="8915400" cy="1270517"/>
          </a:xfrm>
          <a:prstGeom prst="rect">
            <a:avLst/>
          </a:prstGeom>
        </p:spPr>
      </p:pic>
      <p:pic>
        <p:nvPicPr>
          <p:cNvPr id="8" name="Picture 7"/>
          <p:cNvPicPr>
            <a:picLocks noChangeAspect="1"/>
          </p:cNvPicPr>
          <p:nvPr/>
        </p:nvPicPr>
        <p:blipFill>
          <a:blip r:embed="rId3"/>
          <a:stretch>
            <a:fillRect/>
          </a:stretch>
        </p:blipFill>
        <p:spPr>
          <a:xfrm>
            <a:off x="1570442" y="4923138"/>
            <a:ext cx="5173980" cy="1295400"/>
          </a:xfrm>
          <a:prstGeom prst="rect">
            <a:avLst/>
          </a:prstGeom>
        </p:spPr>
      </p:pic>
      <p:sp>
        <p:nvSpPr>
          <p:cNvPr id="3" name="TextBox 2"/>
          <p:cNvSpPr txBox="1"/>
          <p:nvPr/>
        </p:nvSpPr>
        <p:spPr>
          <a:xfrm>
            <a:off x="727075" y="4403343"/>
            <a:ext cx="3048000"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err="1" smtClean="0"/>
              <a:t>Dự</a:t>
            </a:r>
            <a:r>
              <a:rPr lang="en-US" dirty="0" smtClean="0"/>
              <a:t> </a:t>
            </a:r>
            <a:r>
              <a:rPr lang="en-US" dirty="0" err="1" smtClean="0"/>
              <a:t>báo</a:t>
            </a:r>
            <a:r>
              <a:rPr lang="en-US" dirty="0" smtClean="0"/>
              <a:t> </a:t>
            </a:r>
            <a:r>
              <a:rPr lang="en-US" dirty="0" err="1" smtClean="0"/>
              <a:t>nhãn</a:t>
            </a:r>
            <a:endParaRPr lang="en-US" dirty="0"/>
          </a:p>
        </p:txBody>
      </p:sp>
      <p:sp>
        <p:nvSpPr>
          <p:cNvPr id="9" name="TextBox 8"/>
          <p:cNvSpPr txBox="1"/>
          <p:nvPr/>
        </p:nvSpPr>
        <p:spPr>
          <a:xfrm>
            <a:off x="727075" y="2459581"/>
            <a:ext cx="6623050"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t>Sử dụng thư viện</a:t>
            </a:r>
            <a:r>
              <a:rPr lang="en-US" dirty="0"/>
              <a:t> </a:t>
            </a:r>
            <a:r>
              <a:rPr lang="en-US" dirty="0" err="1" smtClean="0"/>
              <a:t>Sklearn</a:t>
            </a:r>
            <a:r>
              <a:rPr lang="en-US" dirty="0" smtClean="0"/>
              <a:t> để huấn luyện mô hình </a:t>
            </a:r>
            <a:endParaRPr lang="en-US" dirty="0"/>
          </a:p>
        </p:txBody>
      </p:sp>
      <p:sp>
        <p:nvSpPr>
          <p:cNvPr id="4" name="Rectangle 3"/>
          <p:cNvSpPr/>
          <p:nvPr/>
        </p:nvSpPr>
        <p:spPr>
          <a:xfrm>
            <a:off x="228600" y="1906020"/>
            <a:ext cx="5105400" cy="400110"/>
          </a:xfrm>
          <a:prstGeom prst="rect">
            <a:avLst/>
          </a:prstGeom>
        </p:spPr>
        <p:txBody>
          <a:bodyPr wrap="square">
            <a:spAutoFit/>
          </a:bodyPr>
          <a:lstStyle/>
          <a:p>
            <a:pPr marL="914400" lvl="1" indent="-457200">
              <a:buFont typeface="+mj-lt"/>
              <a:buAutoNum type="arabicPeriod" startAt="2"/>
            </a:pPr>
            <a:r>
              <a:rPr lang="en-US" altLang="en-US" sz="2000" dirty="0" smtClean="0">
                <a:solidFill>
                  <a:srgbClr val="000099"/>
                </a:solidFill>
                <a:latin typeface="+mn-lt"/>
                <a:cs typeface="Times New Roman" panose="02020603050405020304" pitchFamily="18" charset="0"/>
              </a:rPr>
              <a:t>Thực hiện giải </a:t>
            </a:r>
            <a:r>
              <a:rPr lang="en-US" altLang="en-US" sz="2000" dirty="0">
                <a:solidFill>
                  <a:srgbClr val="000099"/>
                </a:solidFill>
                <a:latin typeface="+mn-lt"/>
                <a:cs typeface="Times New Roman" panose="02020603050405020304" pitchFamily="18" charset="0"/>
              </a:rPr>
              <a:t>thuật Decision Tree:</a:t>
            </a:r>
          </a:p>
        </p:txBody>
      </p:sp>
      <p:sp>
        <p:nvSpPr>
          <p:cNvPr id="10" name="TextBox 9"/>
          <p:cNvSpPr txBox="1"/>
          <p:nvPr/>
        </p:nvSpPr>
        <p:spPr>
          <a:xfrm>
            <a:off x="1905000" y="746840"/>
            <a:ext cx="6400800" cy="830997"/>
          </a:xfrm>
          <a:prstGeom prst="rect">
            <a:avLst/>
          </a:prstGeom>
          <a:noFill/>
        </p:spPr>
        <p:txBody>
          <a:bodyPr wrap="square" rtlCol="0">
            <a:spAutoFit/>
          </a:bodyPr>
          <a:lstStyle/>
          <a:p>
            <a:pPr marL="400050" indent="-400050">
              <a:buFont typeface="+mj-lt"/>
              <a:buAutoNum type="romanUcPeriod" startAt="5"/>
            </a:pPr>
            <a:r>
              <a:rPr lang="en-US" sz="2400" b="1" dirty="0" smtClean="0"/>
              <a:t>GIẢI THUẬT </a:t>
            </a:r>
            <a:r>
              <a:rPr lang="en-US" sz="2400" b="1" dirty="0"/>
              <a:t>DECISION TREE</a:t>
            </a:r>
          </a:p>
          <a:p>
            <a:endParaRPr lang="en-US" sz="2400" b="1" dirty="0"/>
          </a:p>
        </p:txBody>
      </p:sp>
    </p:spTree>
    <p:extLst>
      <p:ext uri="{BB962C8B-B14F-4D97-AF65-F5344CB8AC3E}">
        <p14:creationId xmlns:p14="http://schemas.microsoft.com/office/powerpoint/2010/main" val="24959020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15EAB53-327E-4220-A7C8-79A6407182B7}" type="slidenum">
              <a:rPr lang="en-US" altLang="en-US" sz="1100" smtClean="0"/>
              <a:pPr/>
              <a:t>15</a:t>
            </a:fld>
            <a:endParaRPr lang="en-US" altLang="en-US" sz="1100"/>
          </a:p>
        </p:txBody>
      </p:sp>
      <p:sp>
        <p:nvSpPr>
          <p:cNvPr id="14" name="TextBox 13"/>
          <p:cNvSpPr txBox="1"/>
          <p:nvPr/>
        </p:nvSpPr>
        <p:spPr>
          <a:xfrm>
            <a:off x="1981200" y="838200"/>
            <a:ext cx="6400800" cy="830997"/>
          </a:xfrm>
          <a:prstGeom prst="rect">
            <a:avLst/>
          </a:prstGeom>
          <a:noFill/>
        </p:spPr>
        <p:txBody>
          <a:bodyPr wrap="square" rtlCol="0">
            <a:spAutoFit/>
          </a:bodyPr>
          <a:lstStyle/>
          <a:p>
            <a:pPr marL="400050" indent="-400050">
              <a:buFont typeface="+mj-lt"/>
              <a:buAutoNum type="romanUcPeriod" startAt="5"/>
            </a:pPr>
            <a:r>
              <a:rPr lang="en-US" sz="2400" b="1" dirty="0" smtClean="0"/>
              <a:t>GIẢI THUẬT </a:t>
            </a:r>
            <a:r>
              <a:rPr lang="en-US" sz="2400" b="1" dirty="0"/>
              <a:t>DECISION TREE</a:t>
            </a:r>
          </a:p>
          <a:p>
            <a:endParaRPr lang="en-US" sz="2400" b="1" dirty="0"/>
          </a:p>
        </p:txBody>
      </p:sp>
      <p:pic>
        <p:nvPicPr>
          <p:cNvPr id="8" name="Picture 7"/>
          <p:cNvPicPr>
            <a:picLocks noChangeAspect="1"/>
          </p:cNvPicPr>
          <p:nvPr/>
        </p:nvPicPr>
        <p:blipFill>
          <a:blip r:embed="rId2"/>
          <a:stretch>
            <a:fillRect/>
          </a:stretch>
        </p:blipFill>
        <p:spPr>
          <a:xfrm>
            <a:off x="914251" y="3581400"/>
            <a:ext cx="7353508" cy="1411611"/>
          </a:xfrm>
          <a:prstGeom prst="rect">
            <a:avLst/>
          </a:prstGeom>
        </p:spPr>
      </p:pic>
      <p:sp>
        <p:nvSpPr>
          <p:cNvPr id="3" name="Rectangle 2"/>
          <p:cNvSpPr/>
          <p:nvPr/>
        </p:nvSpPr>
        <p:spPr>
          <a:xfrm>
            <a:off x="762000" y="2055839"/>
            <a:ext cx="6870789" cy="400110"/>
          </a:xfrm>
          <a:prstGeom prst="rect">
            <a:avLst/>
          </a:prstGeom>
        </p:spPr>
        <p:txBody>
          <a:bodyPr wrap="square">
            <a:spAutoFit/>
          </a:bodyPr>
          <a:lstStyle/>
          <a:p>
            <a:pPr marL="342900" indent="-342900">
              <a:buFont typeface="+mj-lt"/>
              <a:buAutoNum type="arabicPeriod" startAt="3"/>
            </a:pPr>
            <a:r>
              <a:rPr lang="vi-VN" sz="2000" dirty="0" smtClean="0">
                <a:solidFill>
                  <a:srgbClr val="000099"/>
                </a:solidFill>
              </a:rPr>
              <a:t>Kết quả dự đoán</a:t>
            </a:r>
            <a:endParaRPr lang="vi-VN" sz="2000" dirty="0">
              <a:solidFill>
                <a:srgbClr val="000099"/>
              </a:solidFill>
            </a:endParaRPr>
          </a:p>
        </p:txBody>
      </p:sp>
      <p:sp>
        <p:nvSpPr>
          <p:cNvPr id="4" name="TextBox 3"/>
          <p:cNvSpPr txBox="1"/>
          <p:nvPr/>
        </p:nvSpPr>
        <p:spPr>
          <a:xfrm>
            <a:off x="762000" y="2725527"/>
            <a:ext cx="7505611" cy="646331"/>
          </a:xfrm>
          <a:prstGeom prst="rect">
            <a:avLst/>
          </a:prstGeom>
          <a:noFill/>
        </p:spPr>
        <p:txBody>
          <a:bodyPr wrap="square" rtlCol="0">
            <a:spAutoFit/>
          </a:bodyPr>
          <a:lstStyle/>
          <a:p>
            <a:pPr marL="285750" indent="-285750">
              <a:buFont typeface="Wingdings" panose="05000000000000000000" pitchFamily="2" charset="2"/>
              <a:buChar char="v"/>
            </a:pPr>
            <a:r>
              <a:rPr lang="vi-VN" dirty="0" smtClean="0"/>
              <a:t>Giá trị thực tế và giá trị dự báo </a:t>
            </a:r>
            <a:r>
              <a:rPr lang="vi-VN" dirty="0" smtClean="0"/>
              <a:t>của </a:t>
            </a:r>
            <a:r>
              <a:rPr lang="vi-VN" dirty="0" smtClean="0"/>
              <a:t>tập dữ liệu sau khi sử dụng giải thuật Decision Tree:</a:t>
            </a:r>
            <a:endParaRPr lang="vi-VN" dirty="0"/>
          </a:p>
        </p:txBody>
      </p:sp>
    </p:spTree>
    <p:extLst>
      <p:ext uri="{BB962C8B-B14F-4D97-AF65-F5344CB8AC3E}">
        <p14:creationId xmlns:p14="http://schemas.microsoft.com/office/powerpoint/2010/main" val="17618119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15EAB53-327E-4220-A7C8-79A6407182B7}" type="slidenum">
              <a:rPr lang="en-US" altLang="en-US" sz="1100" smtClean="0"/>
              <a:pPr/>
              <a:t>16</a:t>
            </a:fld>
            <a:endParaRPr lang="en-US" altLang="en-US" sz="1100"/>
          </a:p>
        </p:txBody>
      </p:sp>
      <p:sp>
        <p:nvSpPr>
          <p:cNvPr id="14" name="TextBox 13"/>
          <p:cNvSpPr txBox="1"/>
          <p:nvPr/>
        </p:nvSpPr>
        <p:spPr>
          <a:xfrm>
            <a:off x="990600" y="724169"/>
            <a:ext cx="4800600" cy="461665"/>
          </a:xfrm>
          <a:prstGeom prst="rect">
            <a:avLst/>
          </a:prstGeom>
          <a:noFill/>
        </p:spPr>
        <p:txBody>
          <a:bodyPr wrap="square" rtlCol="0">
            <a:spAutoFit/>
          </a:bodyPr>
          <a:lstStyle/>
          <a:p>
            <a:pPr marL="400050" indent="-400050" algn="r">
              <a:buFont typeface="+mj-lt"/>
              <a:buAutoNum type="romanUcPeriod" startAt="6"/>
            </a:pPr>
            <a:r>
              <a:rPr lang="en-US" sz="2400" b="1" dirty="0" smtClean="0"/>
              <a:t>ĐÁNH GIÁ GIẢI THUẬT</a:t>
            </a:r>
            <a:endParaRPr lang="en-US" sz="2400" b="1" dirty="0"/>
          </a:p>
        </p:txBody>
      </p:sp>
      <p:sp>
        <p:nvSpPr>
          <p:cNvPr id="5" name="Rectangle 4"/>
          <p:cNvSpPr/>
          <p:nvPr/>
        </p:nvSpPr>
        <p:spPr>
          <a:xfrm>
            <a:off x="990600" y="3928211"/>
            <a:ext cx="7315200" cy="1200329"/>
          </a:xfrm>
          <a:prstGeom prst="rect">
            <a:avLst/>
          </a:prstGeom>
        </p:spPr>
        <p:txBody>
          <a:bodyPr wrap="square">
            <a:spAutoFit/>
          </a:bodyPr>
          <a:lstStyle/>
          <a:p>
            <a:pPr marL="285750" indent="-285750" algn="just">
              <a:buFont typeface="Wingdings" panose="05000000000000000000" pitchFamily="2" charset="2"/>
              <a:buChar char="v"/>
            </a:pPr>
            <a:r>
              <a:rPr lang="en-US" b="1" i="1" dirty="0" smtClean="0"/>
              <a:t>Kết quả dự đoán</a:t>
            </a:r>
          </a:p>
          <a:p>
            <a:pPr marL="285750" indent="-285750" algn="just">
              <a:buFont typeface="Wingdings" panose="05000000000000000000" pitchFamily="2" charset="2"/>
              <a:buChar char="v"/>
            </a:pPr>
            <a:endParaRPr lang="en-US" dirty="0" smtClean="0"/>
          </a:p>
          <a:p>
            <a:pPr algn="just"/>
            <a:r>
              <a:rPr lang="en-US" dirty="0" smtClean="0"/>
              <a:t>So sánh kết quả tính độ chính xác trung bình thông qua kết quả dự đoán của 2 giải thuật </a:t>
            </a:r>
            <a:r>
              <a:rPr lang="en-US" dirty="0"/>
              <a:t>Decision </a:t>
            </a:r>
            <a:r>
              <a:rPr lang="en-US" dirty="0" smtClean="0"/>
              <a:t>Tree và Naive Bayes</a:t>
            </a:r>
            <a:endParaRPr lang="en-US" dirty="0"/>
          </a:p>
        </p:txBody>
      </p:sp>
      <p:sp>
        <p:nvSpPr>
          <p:cNvPr id="3" name="TextBox 2"/>
          <p:cNvSpPr txBox="1"/>
          <p:nvPr/>
        </p:nvSpPr>
        <p:spPr>
          <a:xfrm>
            <a:off x="914400" y="2057400"/>
            <a:ext cx="7239000" cy="1477328"/>
          </a:xfrm>
          <a:prstGeom prst="rect">
            <a:avLst/>
          </a:prstGeom>
          <a:noFill/>
        </p:spPr>
        <p:txBody>
          <a:bodyPr wrap="square" rtlCol="0">
            <a:spAutoFit/>
          </a:bodyPr>
          <a:lstStyle/>
          <a:p>
            <a:pPr marL="285750" indent="-285750" algn="just">
              <a:buFont typeface="Wingdings" panose="05000000000000000000" pitchFamily="2" charset="2"/>
              <a:buChar char="v"/>
            </a:pPr>
            <a:r>
              <a:rPr lang="en-US" b="1" i="1" dirty="0"/>
              <a:t>Nghi thức kiểm </a:t>
            </a:r>
            <a:r>
              <a:rPr lang="en-US" b="1" i="1" dirty="0" smtClean="0"/>
              <a:t>tra</a:t>
            </a:r>
          </a:p>
          <a:p>
            <a:pPr marL="285750" indent="-285750" algn="just">
              <a:buFont typeface="Wingdings" panose="05000000000000000000" pitchFamily="2" charset="2"/>
              <a:buChar char="v"/>
            </a:pPr>
            <a:endParaRPr lang="en-US" dirty="0"/>
          </a:p>
          <a:p>
            <a:pPr algn="just"/>
            <a:r>
              <a:rPr lang="en-US" dirty="0" smtClean="0"/>
              <a:t>Sử </a:t>
            </a:r>
            <a:r>
              <a:rPr lang="en-US" dirty="0"/>
              <a:t>dụng </a:t>
            </a:r>
            <a:r>
              <a:rPr lang="en-US" dirty="0" smtClean="0"/>
              <a:t>nghi </a:t>
            </a:r>
            <a:r>
              <a:rPr lang="en-US" dirty="0"/>
              <a:t>thức K-Fold </a:t>
            </a:r>
            <a:r>
              <a:rPr lang="vi-VN" dirty="0"/>
              <a:t>để phân chia tập dữ liệu </a:t>
            </a:r>
            <a:r>
              <a:rPr lang="vi-VN" dirty="0" smtClean="0"/>
              <a:t>huấn luyện </a:t>
            </a:r>
            <a:r>
              <a:rPr lang="vi-VN" dirty="0"/>
              <a:t>với K=</a:t>
            </a:r>
            <a:r>
              <a:rPr lang="en-US" dirty="0"/>
              <a:t>4</a:t>
            </a:r>
            <a:r>
              <a:rPr lang="vi-VN" dirty="0"/>
              <a:t>0, sử dụng tham số “Shuffle” để xáo trộn tập dữ liệu trước khi phân chia</a:t>
            </a:r>
          </a:p>
        </p:txBody>
      </p:sp>
    </p:spTree>
    <p:extLst>
      <p:ext uri="{BB962C8B-B14F-4D97-AF65-F5344CB8AC3E}">
        <p14:creationId xmlns:p14="http://schemas.microsoft.com/office/powerpoint/2010/main" val="42076344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15EAB53-327E-4220-A7C8-79A6407182B7}" type="slidenum">
              <a:rPr lang="en-US" altLang="en-US" sz="1100" smtClean="0"/>
              <a:pPr/>
              <a:t>17</a:t>
            </a:fld>
            <a:endParaRPr lang="en-US" altLang="en-US" sz="1100"/>
          </a:p>
        </p:txBody>
      </p:sp>
      <p:sp>
        <p:nvSpPr>
          <p:cNvPr id="5" name="TextBox 4"/>
          <p:cNvSpPr txBox="1"/>
          <p:nvPr/>
        </p:nvSpPr>
        <p:spPr>
          <a:xfrm>
            <a:off x="-152400" y="685800"/>
            <a:ext cx="6172200" cy="461665"/>
          </a:xfrm>
          <a:prstGeom prst="rect">
            <a:avLst/>
          </a:prstGeom>
          <a:noFill/>
        </p:spPr>
        <p:txBody>
          <a:bodyPr wrap="square" rtlCol="0">
            <a:spAutoFit/>
          </a:bodyPr>
          <a:lstStyle/>
          <a:p>
            <a:pPr marL="1314450" lvl="2" indent="-400050" algn="r">
              <a:buFont typeface="+mj-lt"/>
              <a:buAutoNum type="romanUcPeriod" startAt="6"/>
            </a:pPr>
            <a:r>
              <a:rPr lang="en-US" sz="2400" b="1" dirty="0" smtClean="0"/>
              <a:t>ĐÁNH GIÁ GIẢI THUẬT</a:t>
            </a:r>
            <a:endParaRPr lang="en-US"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2057400"/>
            <a:ext cx="6477000" cy="3857413"/>
          </a:xfrm>
          <a:prstGeom prst="rect">
            <a:avLst/>
          </a:prstGeom>
        </p:spPr>
      </p:pic>
    </p:spTree>
    <p:extLst>
      <p:ext uri="{BB962C8B-B14F-4D97-AF65-F5344CB8AC3E}">
        <p14:creationId xmlns:p14="http://schemas.microsoft.com/office/powerpoint/2010/main" val="14816586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15EAB53-327E-4220-A7C8-79A6407182B7}" type="slidenum">
              <a:rPr lang="en-US" altLang="en-US" sz="1100" smtClean="0"/>
              <a:pPr/>
              <a:t>18</a:t>
            </a:fld>
            <a:endParaRPr lang="en-US" altLang="en-US" sz="110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779778"/>
            <a:ext cx="6846887" cy="4446542"/>
          </a:xfrm>
          <a:prstGeom prst="rect">
            <a:avLst/>
          </a:prstGeom>
        </p:spPr>
      </p:pic>
      <p:sp>
        <p:nvSpPr>
          <p:cNvPr id="6" name="TextBox 5"/>
          <p:cNvSpPr txBox="1"/>
          <p:nvPr/>
        </p:nvSpPr>
        <p:spPr>
          <a:xfrm>
            <a:off x="-152400" y="685800"/>
            <a:ext cx="6172200" cy="461665"/>
          </a:xfrm>
          <a:prstGeom prst="rect">
            <a:avLst/>
          </a:prstGeom>
          <a:noFill/>
        </p:spPr>
        <p:txBody>
          <a:bodyPr wrap="square" rtlCol="0">
            <a:spAutoFit/>
          </a:bodyPr>
          <a:lstStyle/>
          <a:p>
            <a:pPr marL="1314450" lvl="2" indent="-400050" algn="r">
              <a:buFont typeface="+mj-lt"/>
              <a:buAutoNum type="romanUcPeriod" startAt="6"/>
            </a:pPr>
            <a:r>
              <a:rPr lang="en-US" sz="2400" b="1" dirty="0" smtClean="0"/>
              <a:t>ĐÁNH GIÁ GIẢI THUẬT</a:t>
            </a:r>
            <a:endParaRPr lang="en-US" sz="2400" b="1" dirty="0"/>
          </a:p>
        </p:txBody>
      </p:sp>
    </p:spTree>
    <p:extLst>
      <p:ext uri="{BB962C8B-B14F-4D97-AF65-F5344CB8AC3E}">
        <p14:creationId xmlns:p14="http://schemas.microsoft.com/office/powerpoint/2010/main" val="18557942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15EAB53-327E-4220-A7C8-79A6407182B7}" type="slidenum">
              <a:rPr lang="en-US" altLang="en-US" sz="1100" smtClean="0"/>
              <a:pPr/>
              <a:t>19</a:t>
            </a:fld>
            <a:endParaRPr lang="en-US" altLang="en-US" sz="1100"/>
          </a:p>
        </p:txBody>
      </p:sp>
      <p:sp>
        <p:nvSpPr>
          <p:cNvPr id="14" name="TextBox 13"/>
          <p:cNvSpPr txBox="1"/>
          <p:nvPr/>
        </p:nvSpPr>
        <p:spPr>
          <a:xfrm>
            <a:off x="1981200" y="685800"/>
            <a:ext cx="5943600" cy="461665"/>
          </a:xfrm>
          <a:prstGeom prst="rect">
            <a:avLst/>
          </a:prstGeom>
          <a:noFill/>
        </p:spPr>
        <p:txBody>
          <a:bodyPr wrap="square" rtlCol="0">
            <a:spAutoFit/>
          </a:bodyPr>
          <a:lstStyle/>
          <a:p>
            <a:pPr marL="400050" indent="-400050">
              <a:buFont typeface="+mj-lt"/>
              <a:buAutoNum type="romanUcPeriod" startAt="7"/>
            </a:pPr>
            <a:r>
              <a:rPr lang="en-US" sz="2400" b="1" dirty="0" smtClean="0"/>
              <a:t>KẾT LUẬN</a:t>
            </a:r>
            <a:endParaRPr lang="en-US" sz="2400" b="1" dirty="0"/>
          </a:p>
        </p:txBody>
      </p:sp>
      <p:sp>
        <p:nvSpPr>
          <p:cNvPr id="3" name="TextBox 2"/>
          <p:cNvSpPr txBox="1"/>
          <p:nvPr/>
        </p:nvSpPr>
        <p:spPr>
          <a:xfrm>
            <a:off x="1179945" y="2576900"/>
            <a:ext cx="7086600" cy="923330"/>
          </a:xfrm>
          <a:prstGeom prst="rect">
            <a:avLst/>
          </a:prstGeom>
          <a:noFill/>
        </p:spPr>
        <p:txBody>
          <a:bodyPr wrap="square" rtlCol="0">
            <a:spAutoFit/>
          </a:bodyPr>
          <a:lstStyle/>
          <a:p>
            <a:r>
              <a:rPr lang="en-US" dirty="0" smtClean="0"/>
              <a:t>Độ chính xác của giải thuật</a:t>
            </a:r>
            <a:r>
              <a:rPr lang="en-US" dirty="0"/>
              <a:t> </a:t>
            </a:r>
            <a:r>
              <a:rPr lang="en-US" dirty="0" smtClean="0"/>
              <a:t>Decision Tree cao hơn Naive Bayes (82.28% &gt; </a:t>
            </a:r>
            <a:r>
              <a:rPr lang="en-US" dirty="0"/>
              <a:t>71.50</a:t>
            </a:r>
            <a:r>
              <a:rPr lang="en-US" dirty="0" smtClean="0"/>
              <a:t>%)</a:t>
            </a:r>
          </a:p>
          <a:p>
            <a:endParaRPr lang="en-US" dirty="0"/>
          </a:p>
        </p:txBody>
      </p:sp>
      <p:sp>
        <p:nvSpPr>
          <p:cNvPr id="4" name="TextBox 3"/>
          <p:cNvSpPr txBox="1"/>
          <p:nvPr/>
        </p:nvSpPr>
        <p:spPr>
          <a:xfrm>
            <a:off x="1143000" y="3693507"/>
            <a:ext cx="7086600" cy="646331"/>
          </a:xfrm>
          <a:prstGeom prst="rect">
            <a:avLst/>
          </a:prstGeom>
          <a:noFill/>
        </p:spPr>
        <p:txBody>
          <a:bodyPr wrap="square" rtlCol="0">
            <a:spAutoFit/>
          </a:bodyPr>
          <a:lstStyle/>
          <a:p>
            <a:r>
              <a:rPr lang="en-US" dirty="0">
                <a:solidFill>
                  <a:srgbClr val="FF0000"/>
                </a:solidFill>
              </a:rPr>
              <a:t>=&gt; Giải thuật Decision Tree phù hợp để dự đoán giá trị nhãn hơn so với giải thuật </a:t>
            </a:r>
            <a:r>
              <a:rPr lang="en-US" smtClean="0">
                <a:solidFill>
                  <a:srgbClr val="FF0000"/>
                </a:solidFill>
              </a:rPr>
              <a:t>Naive Bayes</a:t>
            </a:r>
            <a:endParaRPr lang="en-US" dirty="0">
              <a:solidFill>
                <a:srgbClr val="FF0000"/>
              </a:solidFill>
            </a:endParaRPr>
          </a:p>
        </p:txBody>
      </p:sp>
    </p:spTree>
    <p:extLst>
      <p:ext uri="{BB962C8B-B14F-4D97-AF65-F5344CB8AC3E}">
        <p14:creationId xmlns:p14="http://schemas.microsoft.com/office/powerpoint/2010/main" val="28753441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15EAB53-327E-4220-A7C8-79A6407182B7}" type="slidenum">
              <a:rPr lang="en-US" altLang="en-US" smtClean="0"/>
              <a:pPr/>
              <a:t>2</a:t>
            </a:fld>
            <a:endParaRPr lang="en-US" altLang="en-US"/>
          </a:p>
        </p:txBody>
      </p:sp>
      <p:sp>
        <p:nvSpPr>
          <p:cNvPr id="9" name="Rectangle 8"/>
          <p:cNvSpPr/>
          <p:nvPr/>
        </p:nvSpPr>
        <p:spPr>
          <a:xfrm>
            <a:off x="1219200" y="1828800"/>
            <a:ext cx="7086600" cy="4278094"/>
          </a:xfrm>
          <a:prstGeom prst="rect">
            <a:avLst/>
          </a:prstGeom>
        </p:spPr>
        <p:txBody>
          <a:bodyPr wrap="square">
            <a:spAutoFit/>
          </a:bodyPr>
          <a:lstStyle/>
          <a:p>
            <a:endParaRPr lang="en-US" sz="1600" dirty="0"/>
          </a:p>
          <a:p>
            <a:r>
              <a:rPr lang="en-US" sz="1600" dirty="0" smtClean="0"/>
              <a:t>I- </a:t>
            </a:r>
            <a:r>
              <a:rPr lang="en-US" sz="1600" dirty="0"/>
              <a:t>TẬP DỮ LIỆU DIABETIC RETINOPATHY DEBRECEN </a:t>
            </a:r>
            <a:r>
              <a:rPr lang="en-US" sz="1600" dirty="0" smtClean="0"/>
              <a:t>DATASET</a:t>
            </a:r>
          </a:p>
          <a:p>
            <a:endParaRPr lang="en-US" sz="1600" dirty="0" smtClean="0"/>
          </a:p>
          <a:p>
            <a:r>
              <a:rPr lang="en-US" sz="1600" dirty="0" smtClean="0"/>
              <a:t>II- </a:t>
            </a:r>
            <a:r>
              <a:rPr lang="en-US" sz="1600" dirty="0"/>
              <a:t>MÔ TẢ DỮ </a:t>
            </a:r>
            <a:r>
              <a:rPr lang="en-US" sz="1600" dirty="0" smtClean="0"/>
              <a:t>LIỆU</a:t>
            </a:r>
          </a:p>
          <a:p>
            <a:endParaRPr lang="en-US" sz="1600" dirty="0"/>
          </a:p>
          <a:p>
            <a:r>
              <a:rPr lang="en-US" sz="1600" dirty="0" smtClean="0"/>
              <a:t>III- </a:t>
            </a:r>
            <a:r>
              <a:rPr lang="en-US" sz="1600" dirty="0"/>
              <a:t>TIỀN XỬ LÝ DỮ </a:t>
            </a:r>
            <a:r>
              <a:rPr lang="en-US" sz="1600" dirty="0" smtClean="0"/>
              <a:t>LIỆU</a:t>
            </a:r>
          </a:p>
          <a:p>
            <a:endParaRPr lang="en-US" sz="1600" dirty="0"/>
          </a:p>
          <a:p>
            <a:r>
              <a:rPr lang="en-US" sz="1600" dirty="0" smtClean="0"/>
              <a:t>IV- </a:t>
            </a:r>
            <a:r>
              <a:rPr lang="en-US" sz="1600" dirty="0"/>
              <a:t>PHÂN CHIA TẬP DỮ </a:t>
            </a:r>
            <a:r>
              <a:rPr lang="en-US" sz="1600" dirty="0" smtClean="0"/>
              <a:t>LIỆU</a:t>
            </a:r>
          </a:p>
          <a:p>
            <a:endParaRPr lang="en-US" sz="1600" dirty="0"/>
          </a:p>
          <a:p>
            <a:r>
              <a:rPr lang="en-US" sz="1600" dirty="0" smtClean="0"/>
              <a:t>V- </a:t>
            </a:r>
            <a:r>
              <a:rPr lang="en-US" sz="1600" dirty="0"/>
              <a:t>GIẢI THUẬT DECISION </a:t>
            </a:r>
            <a:r>
              <a:rPr lang="en-US" sz="1600" dirty="0" smtClean="0"/>
              <a:t>TREE</a:t>
            </a:r>
          </a:p>
          <a:p>
            <a:endParaRPr lang="en-US" sz="1600" dirty="0"/>
          </a:p>
          <a:p>
            <a:r>
              <a:rPr lang="en-US" sz="1600" dirty="0" smtClean="0"/>
              <a:t>VI- ĐÁNH GIÁ GIẢI THUẬT</a:t>
            </a:r>
          </a:p>
          <a:p>
            <a:endParaRPr lang="en-US" sz="1600" dirty="0" smtClean="0"/>
          </a:p>
          <a:p>
            <a:r>
              <a:rPr lang="en-US" sz="1600" dirty="0" smtClean="0"/>
              <a:t>VII- KẾT LUẬN</a:t>
            </a:r>
          </a:p>
          <a:p>
            <a:endParaRPr lang="en-US" sz="1600" dirty="0" smtClean="0"/>
          </a:p>
          <a:p>
            <a:r>
              <a:rPr lang="en-US" sz="1600" dirty="0" smtClean="0"/>
              <a:t>VIII-DEMO</a:t>
            </a:r>
            <a:endParaRPr lang="en-US" sz="1600" dirty="0"/>
          </a:p>
          <a:p>
            <a:endParaRPr lang="en-US" sz="1600" dirty="0"/>
          </a:p>
        </p:txBody>
      </p:sp>
      <p:sp>
        <p:nvSpPr>
          <p:cNvPr id="3" name="TextBox 2"/>
          <p:cNvSpPr txBox="1"/>
          <p:nvPr/>
        </p:nvSpPr>
        <p:spPr>
          <a:xfrm>
            <a:off x="1828800" y="741051"/>
            <a:ext cx="2362200" cy="461665"/>
          </a:xfrm>
          <a:prstGeom prst="rect">
            <a:avLst/>
          </a:prstGeom>
          <a:noFill/>
        </p:spPr>
        <p:txBody>
          <a:bodyPr wrap="square" rtlCol="0">
            <a:spAutoFit/>
          </a:bodyPr>
          <a:lstStyle/>
          <a:p>
            <a:r>
              <a:rPr lang="en-US" sz="2400" b="1" dirty="0"/>
              <a:t>NỘI </a:t>
            </a:r>
            <a:r>
              <a:rPr lang="en-US" sz="2400" b="1" dirty="0" smtClean="0"/>
              <a:t>DUNG</a:t>
            </a:r>
            <a:endParaRPr lang="en-US" dirty="0"/>
          </a:p>
        </p:txBody>
      </p:sp>
    </p:spTree>
    <p:extLst>
      <p:ext uri="{BB962C8B-B14F-4D97-AF65-F5344CB8AC3E}">
        <p14:creationId xmlns:p14="http://schemas.microsoft.com/office/powerpoint/2010/main" val="20751469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15EAB53-327E-4220-A7C8-79A6407182B7}" type="slidenum">
              <a:rPr lang="en-US" altLang="en-US" sz="1100" smtClean="0"/>
              <a:pPr/>
              <a:t>20</a:t>
            </a:fld>
            <a:endParaRPr lang="en-US" altLang="en-US" sz="1100"/>
          </a:p>
        </p:txBody>
      </p:sp>
      <p:sp>
        <p:nvSpPr>
          <p:cNvPr id="14" name="TextBox 13"/>
          <p:cNvSpPr txBox="1"/>
          <p:nvPr/>
        </p:nvSpPr>
        <p:spPr>
          <a:xfrm>
            <a:off x="1905000" y="685800"/>
            <a:ext cx="5943600" cy="461665"/>
          </a:xfrm>
          <a:prstGeom prst="rect">
            <a:avLst/>
          </a:prstGeom>
          <a:noFill/>
        </p:spPr>
        <p:txBody>
          <a:bodyPr wrap="square" rtlCol="0">
            <a:spAutoFit/>
          </a:bodyPr>
          <a:lstStyle/>
          <a:p>
            <a:pPr marL="514350" indent="-514350">
              <a:buFont typeface="+mj-lt"/>
              <a:buAutoNum type="romanUcPeriod" startAt="8"/>
            </a:pPr>
            <a:r>
              <a:rPr lang="en-US" sz="2400" b="1" dirty="0" smtClean="0"/>
              <a:t>DEMO</a:t>
            </a:r>
            <a:endParaRPr lang="en-US" sz="2400" b="1" dirty="0"/>
          </a:p>
        </p:txBody>
      </p:sp>
    </p:spTree>
    <p:extLst>
      <p:ext uri="{BB962C8B-B14F-4D97-AF65-F5344CB8AC3E}">
        <p14:creationId xmlns:p14="http://schemas.microsoft.com/office/powerpoint/2010/main" val="10681502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15EAB53-327E-4220-A7C8-79A6407182B7}" type="slidenum">
              <a:rPr lang="en-US" altLang="en-US" sz="1100" smtClean="0"/>
              <a:pPr/>
              <a:t>21</a:t>
            </a:fld>
            <a:endParaRPr lang="en-US" altLang="en-US" sz="1100"/>
          </a:p>
        </p:txBody>
      </p:sp>
      <p:sp>
        <p:nvSpPr>
          <p:cNvPr id="4" name="TextBox 3"/>
          <p:cNvSpPr txBox="1"/>
          <p:nvPr/>
        </p:nvSpPr>
        <p:spPr>
          <a:xfrm>
            <a:off x="1992313" y="3276600"/>
            <a:ext cx="5791200" cy="461665"/>
          </a:xfrm>
          <a:prstGeom prst="rect">
            <a:avLst/>
          </a:prstGeom>
          <a:noFill/>
        </p:spPr>
        <p:txBody>
          <a:bodyPr wrap="square" rtlCol="0">
            <a:spAutoFit/>
          </a:bodyPr>
          <a:lstStyle/>
          <a:p>
            <a:r>
              <a:rPr lang="en-US" sz="2400" dirty="0" smtClean="0">
                <a:solidFill>
                  <a:srgbClr val="9A7200"/>
                </a:solidFill>
              </a:rPr>
              <a:t>Cảm ơn cô và các bạn đã theo dõi</a:t>
            </a:r>
            <a:r>
              <a:rPr lang="en-US" sz="2400" dirty="0">
                <a:solidFill>
                  <a:srgbClr val="9A7200"/>
                </a:solidFill>
              </a:rPr>
              <a:t> </a:t>
            </a:r>
            <a:r>
              <a:rPr lang="en-US" sz="2400" dirty="0" smtClean="0">
                <a:solidFill>
                  <a:srgbClr val="9A7200"/>
                </a:solidFill>
              </a:rPr>
              <a:t>!!!</a:t>
            </a:r>
            <a:endParaRPr lang="en-US" sz="2400" dirty="0">
              <a:solidFill>
                <a:srgbClr val="9A7200"/>
              </a:solidFill>
            </a:endParaRPr>
          </a:p>
        </p:txBody>
      </p:sp>
    </p:spTree>
    <p:extLst>
      <p:ext uri="{BB962C8B-B14F-4D97-AF65-F5344CB8AC3E}">
        <p14:creationId xmlns:p14="http://schemas.microsoft.com/office/powerpoint/2010/main" val="2185826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15EAB53-327E-4220-A7C8-79A6407182B7}" type="slidenum">
              <a:rPr lang="en-US" altLang="en-US" smtClean="0"/>
              <a:pPr/>
              <a:t>3</a:t>
            </a:fld>
            <a:endParaRPr lang="en-US" altLang="en-US"/>
          </a:p>
        </p:txBody>
      </p:sp>
      <p:sp>
        <p:nvSpPr>
          <p:cNvPr id="13" name="TextBox 12"/>
          <p:cNvSpPr txBox="1"/>
          <p:nvPr/>
        </p:nvSpPr>
        <p:spPr>
          <a:xfrm>
            <a:off x="838200" y="2819400"/>
            <a:ext cx="7772400" cy="1477328"/>
          </a:xfrm>
          <a:prstGeom prst="rect">
            <a:avLst/>
          </a:prstGeom>
          <a:noFill/>
        </p:spPr>
        <p:txBody>
          <a:bodyPr wrap="square" rtlCol="0">
            <a:spAutoFit/>
          </a:bodyPr>
          <a:lstStyle/>
          <a:p>
            <a:pPr marL="285750" lvl="0" indent="-285750" algn="just" eaLnBrk="0" hangingPunct="0">
              <a:buFont typeface="Arial" panose="020B0604020202020204" pitchFamily="34" charset="0"/>
              <a:buChar char="•"/>
            </a:pPr>
            <a:r>
              <a:rPr lang="vi-VN" dirty="0" smtClean="0">
                <a:solidFill>
                  <a:srgbClr val="202124"/>
                </a:solidFill>
                <a:latin typeface="+mj-lt"/>
              </a:rPr>
              <a:t>Bộ </a:t>
            </a:r>
            <a:r>
              <a:rPr lang="vi-VN" dirty="0">
                <a:solidFill>
                  <a:srgbClr val="202124"/>
                </a:solidFill>
                <a:latin typeface="+mj-lt"/>
              </a:rPr>
              <a:t>dữ liệu này chứa các tính năng được trích xuất từ ​​bộ hình ảnh Messidor để dự đoán </a:t>
            </a:r>
            <a:r>
              <a:rPr lang="en-US" dirty="0" smtClean="0">
                <a:solidFill>
                  <a:srgbClr val="202124"/>
                </a:solidFill>
                <a:latin typeface="+mj-lt"/>
              </a:rPr>
              <a:t>v</a:t>
            </a:r>
            <a:r>
              <a:rPr lang="vi-VN" dirty="0" smtClean="0">
                <a:solidFill>
                  <a:srgbClr val="202124"/>
                </a:solidFill>
                <a:latin typeface="+mj-lt"/>
              </a:rPr>
              <a:t>ề một </a:t>
            </a:r>
            <a:r>
              <a:rPr lang="vi-VN" dirty="0">
                <a:solidFill>
                  <a:srgbClr val="202124"/>
                </a:solidFill>
                <a:latin typeface="+mj-lt"/>
              </a:rPr>
              <a:t>hình ảnh có chứa các dấu hiệu của bệnh võng mạc tiểu đường hay không. </a:t>
            </a:r>
            <a:endParaRPr lang="vi-VN" dirty="0" smtClean="0">
              <a:solidFill>
                <a:srgbClr val="202124"/>
              </a:solidFill>
              <a:latin typeface="+mj-lt"/>
            </a:endParaRPr>
          </a:p>
          <a:p>
            <a:pPr marL="285750" lvl="0" indent="-285750" algn="just" eaLnBrk="0" hangingPunct="0">
              <a:buFont typeface="Arial" panose="020B0604020202020204" pitchFamily="34" charset="0"/>
              <a:buChar char="•"/>
            </a:pPr>
            <a:endParaRPr lang="vi-VN" dirty="0" smtClean="0">
              <a:solidFill>
                <a:srgbClr val="202124"/>
              </a:solidFill>
              <a:latin typeface="+mj-lt"/>
            </a:endParaRPr>
          </a:p>
          <a:p>
            <a:pPr marL="285750" indent="-285750" algn="just" eaLnBrk="0" hangingPunct="0">
              <a:buFont typeface="Arial" panose="020B0604020202020204" pitchFamily="34" charset="0"/>
              <a:buChar char="•"/>
            </a:pPr>
            <a:r>
              <a:rPr lang="vi-VN" dirty="0" smtClean="0">
                <a:solidFill>
                  <a:srgbClr val="202124"/>
                </a:solidFill>
                <a:latin typeface="+mj-lt"/>
              </a:rPr>
              <a:t>Mô tả đặc điểm tổn thương của một bộ phận giải phẫu</a:t>
            </a:r>
            <a:endParaRPr lang="en-US" dirty="0" smtClean="0">
              <a:solidFill>
                <a:srgbClr val="202124"/>
              </a:solidFill>
              <a:latin typeface="+mj-lt"/>
            </a:endParaRPr>
          </a:p>
        </p:txBody>
      </p:sp>
      <p:sp>
        <p:nvSpPr>
          <p:cNvPr id="15" name="TextBox 14"/>
          <p:cNvSpPr txBox="1"/>
          <p:nvPr/>
        </p:nvSpPr>
        <p:spPr>
          <a:xfrm>
            <a:off x="685800" y="1981200"/>
            <a:ext cx="2743200" cy="400110"/>
          </a:xfrm>
          <a:prstGeom prst="rect">
            <a:avLst/>
          </a:prstGeom>
          <a:noFill/>
        </p:spPr>
        <p:txBody>
          <a:bodyPr wrap="square" rtlCol="0">
            <a:spAutoFit/>
          </a:bodyPr>
          <a:lstStyle/>
          <a:p>
            <a:pPr marL="342900" lvl="0" indent="-342900" eaLnBrk="0" hangingPunct="0">
              <a:buFont typeface="+mj-lt"/>
              <a:buAutoNum type="arabicPeriod"/>
            </a:pPr>
            <a:r>
              <a:rPr lang="en-US" sz="2000" dirty="0" smtClean="0">
                <a:solidFill>
                  <a:srgbClr val="000099"/>
                </a:solidFill>
                <a:latin typeface="inherit"/>
              </a:rPr>
              <a:t>Thông </a:t>
            </a:r>
            <a:r>
              <a:rPr lang="en-US" sz="2000" dirty="0">
                <a:solidFill>
                  <a:srgbClr val="000099"/>
                </a:solidFill>
                <a:latin typeface="inherit"/>
              </a:rPr>
              <a:t>tin dữ </a:t>
            </a:r>
            <a:r>
              <a:rPr lang="en-US" sz="2000" dirty="0" smtClean="0">
                <a:solidFill>
                  <a:srgbClr val="000099"/>
                </a:solidFill>
                <a:latin typeface="inherit"/>
              </a:rPr>
              <a:t>liệu</a:t>
            </a:r>
            <a:endParaRPr lang="en-US" sz="2000" dirty="0">
              <a:solidFill>
                <a:srgbClr val="000099"/>
              </a:solidFill>
              <a:latin typeface="inherit"/>
            </a:endParaRPr>
          </a:p>
        </p:txBody>
      </p:sp>
      <p:sp>
        <p:nvSpPr>
          <p:cNvPr id="6" name="TextBox 5"/>
          <p:cNvSpPr txBox="1"/>
          <p:nvPr/>
        </p:nvSpPr>
        <p:spPr>
          <a:xfrm>
            <a:off x="1905000" y="457200"/>
            <a:ext cx="7467600" cy="830997"/>
          </a:xfrm>
          <a:prstGeom prst="rect">
            <a:avLst/>
          </a:prstGeom>
          <a:noFill/>
        </p:spPr>
        <p:txBody>
          <a:bodyPr wrap="square" rtlCol="0">
            <a:spAutoFit/>
          </a:bodyPr>
          <a:lstStyle/>
          <a:p>
            <a:r>
              <a:rPr lang="en-US" sz="2400" b="1" dirty="0" smtClean="0"/>
              <a:t>I- TẬP DỮ LIỆU DIABETIC RETINOPATHY DEBRECEN DATASET</a:t>
            </a:r>
            <a:endParaRPr lang="en-US" sz="2400" b="1" dirty="0"/>
          </a:p>
        </p:txBody>
      </p:sp>
    </p:spTree>
    <p:extLst>
      <p:ext uri="{BB962C8B-B14F-4D97-AF65-F5344CB8AC3E}">
        <p14:creationId xmlns:p14="http://schemas.microsoft.com/office/powerpoint/2010/main" val="2009034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15EAB53-327E-4220-A7C8-79A6407182B7}" type="slidenum">
              <a:rPr lang="en-US" altLang="en-US" sz="1100" smtClean="0"/>
              <a:pPr/>
              <a:t>4</a:t>
            </a:fld>
            <a:endParaRPr lang="en-US" altLang="en-US" sz="1100"/>
          </a:p>
        </p:txBody>
      </p:sp>
      <p:sp>
        <p:nvSpPr>
          <p:cNvPr id="14" name="TextBox 13"/>
          <p:cNvSpPr txBox="1"/>
          <p:nvPr/>
        </p:nvSpPr>
        <p:spPr>
          <a:xfrm>
            <a:off x="914400" y="1745345"/>
            <a:ext cx="5943600" cy="400110"/>
          </a:xfrm>
          <a:prstGeom prst="rect">
            <a:avLst/>
          </a:prstGeom>
          <a:noFill/>
        </p:spPr>
        <p:txBody>
          <a:bodyPr wrap="square" rtlCol="0">
            <a:spAutoFit/>
          </a:bodyPr>
          <a:lstStyle/>
          <a:p>
            <a:pPr marL="457200" indent="-457200">
              <a:buFont typeface="+mj-lt"/>
              <a:buAutoNum type="arabicPeriod" startAt="2"/>
            </a:pPr>
            <a:r>
              <a:rPr lang="en-US" sz="2000" dirty="0" smtClean="0">
                <a:solidFill>
                  <a:srgbClr val="000099"/>
                </a:solidFill>
              </a:rPr>
              <a:t>Thông tin thuộc tính</a:t>
            </a:r>
            <a:endParaRPr lang="en-US" sz="2000" dirty="0">
              <a:solidFill>
                <a:srgbClr val="000099"/>
              </a:solidFill>
            </a:endParaRPr>
          </a:p>
        </p:txBody>
      </p:sp>
      <p:sp>
        <p:nvSpPr>
          <p:cNvPr id="6" name="TextBox 5"/>
          <p:cNvSpPr txBox="1"/>
          <p:nvPr/>
        </p:nvSpPr>
        <p:spPr>
          <a:xfrm>
            <a:off x="1905000" y="457200"/>
            <a:ext cx="7467600" cy="830997"/>
          </a:xfrm>
          <a:prstGeom prst="rect">
            <a:avLst/>
          </a:prstGeom>
          <a:noFill/>
        </p:spPr>
        <p:txBody>
          <a:bodyPr wrap="square" rtlCol="0">
            <a:spAutoFit/>
          </a:bodyPr>
          <a:lstStyle/>
          <a:p>
            <a:r>
              <a:rPr lang="en-US" sz="2400" b="1" dirty="0" smtClean="0"/>
              <a:t>I- TẬP DỮ LIỆU DIABETIC RETINOPATHY DEBRECEN DATASET</a:t>
            </a:r>
            <a:endParaRPr lang="en-US" sz="2400" b="1" dirty="0"/>
          </a:p>
        </p:txBody>
      </p:sp>
      <p:pic>
        <p:nvPicPr>
          <p:cNvPr id="7" name="Picture 6"/>
          <p:cNvPicPr>
            <a:picLocks noChangeAspect="1"/>
          </p:cNvPicPr>
          <p:nvPr/>
        </p:nvPicPr>
        <p:blipFill>
          <a:blip r:embed="rId2"/>
          <a:stretch>
            <a:fillRect/>
          </a:stretch>
        </p:blipFill>
        <p:spPr>
          <a:xfrm>
            <a:off x="9548" y="2145455"/>
            <a:ext cx="9106744" cy="4255345"/>
          </a:xfrm>
          <a:prstGeom prst="rect">
            <a:avLst/>
          </a:prstGeom>
        </p:spPr>
      </p:pic>
    </p:spTree>
    <p:extLst>
      <p:ext uri="{BB962C8B-B14F-4D97-AF65-F5344CB8AC3E}">
        <p14:creationId xmlns:p14="http://schemas.microsoft.com/office/powerpoint/2010/main" val="39714674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15EAB53-327E-4220-A7C8-79A6407182B7}" type="slidenum">
              <a:rPr lang="en-US" altLang="en-US" sz="1100" smtClean="0"/>
              <a:pPr/>
              <a:t>5</a:t>
            </a:fld>
            <a:endParaRPr lang="en-US" altLang="en-US" sz="1100"/>
          </a:p>
        </p:txBody>
      </p:sp>
      <p:sp>
        <p:nvSpPr>
          <p:cNvPr id="14" name="TextBox 13"/>
          <p:cNvSpPr txBox="1"/>
          <p:nvPr/>
        </p:nvSpPr>
        <p:spPr>
          <a:xfrm>
            <a:off x="914400" y="1905000"/>
            <a:ext cx="5943600" cy="400110"/>
          </a:xfrm>
          <a:prstGeom prst="rect">
            <a:avLst/>
          </a:prstGeom>
          <a:noFill/>
        </p:spPr>
        <p:txBody>
          <a:bodyPr wrap="square" rtlCol="0">
            <a:spAutoFit/>
          </a:bodyPr>
          <a:lstStyle/>
          <a:p>
            <a:pPr marL="457200" indent="-457200">
              <a:buFont typeface="+mj-lt"/>
              <a:buAutoNum type="arabicPeriod" startAt="2"/>
            </a:pPr>
            <a:r>
              <a:rPr lang="en-US" sz="2000" dirty="0" smtClean="0">
                <a:solidFill>
                  <a:srgbClr val="000099"/>
                </a:solidFill>
              </a:rPr>
              <a:t>Thông tin thuộc tính</a:t>
            </a:r>
            <a:endParaRPr lang="en-US" sz="2000" dirty="0">
              <a:solidFill>
                <a:srgbClr val="000099"/>
              </a:solidFill>
            </a:endParaRPr>
          </a:p>
        </p:txBody>
      </p:sp>
      <p:sp>
        <p:nvSpPr>
          <p:cNvPr id="5" name="Rectangle 4"/>
          <p:cNvSpPr/>
          <p:nvPr/>
        </p:nvSpPr>
        <p:spPr>
          <a:xfrm>
            <a:off x="914400" y="2556590"/>
            <a:ext cx="7467600" cy="3139321"/>
          </a:xfrm>
          <a:prstGeom prst="rect">
            <a:avLst/>
          </a:prstGeom>
        </p:spPr>
        <p:txBody>
          <a:bodyPr wrap="square">
            <a:spAutoFit/>
          </a:bodyPr>
          <a:lstStyle/>
          <a:p>
            <a:pPr lvl="0" algn="just" eaLnBrk="0" hangingPunct="0"/>
            <a:r>
              <a:rPr lang="en-US" dirty="0" smtClean="0">
                <a:solidFill>
                  <a:srgbClr val="202124"/>
                </a:solidFill>
                <a:latin typeface="inherit"/>
              </a:rPr>
              <a:t>Tập dữ liệu gồm 1151 dòng, 19 thuộc tính và 1 nhãn Class:</a:t>
            </a:r>
          </a:p>
          <a:p>
            <a:pPr lvl="0" algn="just" eaLnBrk="0" hangingPunct="0"/>
            <a:endParaRPr lang="en-US" dirty="0" smtClean="0">
              <a:solidFill>
                <a:srgbClr val="202124"/>
              </a:solidFill>
              <a:latin typeface="inherit"/>
            </a:endParaRPr>
          </a:p>
          <a:p>
            <a:pPr marL="285750" lvl="0" indent="-285750" algn="just" eaLnBrk="0" hangingPunct="0">
              <a:buFont typeface="Wingdings" panose="05000000000000000000" pitchFamily="2" charset="2"/>
              <a:buChar char="Ø"/>
            </a:pPr>
            <a:r>
              <a:rPr lang="en-US" dirty="0" smtClean="0">
                <a:solidFill>
                  <a:srgbClr val="202124"/>
                </a:solidFill>
                <a:latin typeface="inherit"/>
              </a:rPr>
              <a:t>Cột </a:t>
            </a:r>
            <a:r>
              <a:rPr lang="vi-VN" dirty="0" smtClean="0">
                <a:solidFill>
                  <a:srgbClr val="202124"/>
                </a:solidFill>
                <a:latin typeface="inherit"/>
              </a:rPr>
              <a:t>0</a:t>
            </a:r>
            <a:r>
              <a:rPr lang="en-US" dirty="0" smtClean="0">
                <a:solidFill>
                  <a:srgbClr val="202124"/>
                </a:solidFill>
                <a:latin typeface="inherit"/>
              </a:rPr>
              <a:t>:</a:t>
            </a:r>
            <a:r>
              <a:rPr lang="vi-VN" dirty="0" smtClean="0">
                <a:solidFill>
                  <a:srgbClr val="202124"/>
                </a:solidFill>
                <a:latin typeface="inherit"/>
              </a:rPr>
              <a:t> Đánh </a:t>
            </a:r>
            <a:r>
              <a:rPr lang="vi-VN" dirty="0">
                <a:solidFill>
                  <a:srgbClr val="202124"/>
                </a:solidFill>
                <a:latin typeface="inherit"/>
              </a:rPr>
              <a:t>giá chất </a:t>
            </a:r>
            <a:r>
              <a:rPr lang="vi-VN" dirty="0" smtClean="0">
                <a:solidFill>
                  <a:srgbClr val="202124"/>
                </a:solidFill>
                <a:latin typeface="inherit"/>
              </a:rPr>
              <a:t>lượng (kết quả dưới dạng nhị phân). </a:t>
            </a:r>
            <a:r>
              <a:rPr lang="vi-VN" dirty="0">
                <a:solidFill>
                  <a:srgbClr val="202124"/>
                </a:solidFill>
                <a:latin typeface="inherit"/>
              </a:rPr>
              <a:t>0 = chất lượng </a:t>
            </a:r>
            <a:r>
              <a:rPr lang="vi-VN" dirty="0" smtClean="0">
                <a:solidFill>
                  <a:srgbClr val="202124"/>
                </a:solidFill>
                <a:latin typeface="inherit"/>
              </a:rPr>
              <a:t>xấu,</a:t>
            </a:r>
            <a:r>
              <a:rPr lang="en-US" dirty="0" smtClean="0">
                <a:solidFill>
                  <a:srgbClr val="202124"/>
                </a:solidFill>
                <a:latin typeface="inherit"/>
              </a:rPr>
              <a:t> </a:t>
            </a:r>
            <a:r>
              <a:rPr lang="vi-VN" dirty="0" smtClean="0">
                <a:solidFill>
                  <a:srgbClr val="202124"/>
                </a:solidFill>
                <a:latin typeface="inherit"/>
              </a:rPr>
              <a:t>1 </a:t>
            </a:r>
            <a:r>
              <a:rPr lang="vi-VN" dirty="0">
                <a:solidFill>
                  <a:srgbClr val="202124"/>
                </a:solidFill>
                <a:latin typeface="inherit"/>
              </a:rPr>
              <a:t>= chất lượng </a:t>
            </a:r>
            <a:r>
              <a:rPr lang="vi-VN" dirty="0" smtClean="0">
                <a:solidFill>
                  <a:srgbClr val="202124"/>
                </a:solidFill>
                <a:latin typeface="inherit"/>
              </a:rPr>
              <a:t>tốt. </a:t>
            </a:r>
            <a:endParaRPr lang="en-US" dirty="0" smtClean="0">
              <a:solidFill>
                <a:srgbClr val="202124"/>
              </a:solidFill>
              <a:latin typeface="inherit"/>
            </a:endParaRPr>
          </a:p>
          <a:p>
            <a:pPr marL="285750" lvl="0" indent="-285750" algn="just" eaLnBrk="0" hangingPunct="0">
              <a:buFont typeface="Wingdings" panose="05000000000000000000" pitchFamily="2" charset="2"/>
              <a:buChar char="Ø"/>
            </a:pPr>
            <a:endParaRPr lang="en-US" dirty="0" smtClean="0">
              <a:solidFill>
                <a:srgbClr val="202124"/>
              </a:solidFill>
              <a:latin typeface="inherit"/>
            </a:endParaRPr>
          </a:p>
          <a:p>
            <a:pPr marL="285750" lvl="0" indent="-285750" algn="just" eaLnBrk="0" hangingPunct="0">
              <a:buFont typeface="Wingdings" panose="05000000000000000000" pitchFamily="2" charset="2"/>
              <a:buChar char="Ø"/>
            </a:pPr>
            <a:r>
              <a:rPr lang="en-US" dirty="0">
                <a:solidFill>
                  <a:srgbClr val="202124"/>
                </a:solidFill>
                <a:latin typeface="inherit"/>
              </a:rPr>
              <a:t>Cột </a:t>
            </a:r>
            <a:r>
              <a:rPr lang="vi-VN" dirty="0" smtClean="0">
                <a:solidFill>
                  <a:srgbClr val="202124"/>
                </a:solidFill>
                <a:latin typeface="inherit"/>
              </a:rPr>
              <a:t>1</a:t>
            </a:r>
            <a:r>
              <a:rPr lang="en-US" dirty="0" smtClean="0">
                <a:solidFill>
                  <a:srgbClr val="202124"/>
                </a:solidFill>
                <a:latin typeface="inherit"/>
              </a:rPr>
              <a:t>:</a:t>
            </a:r>
            <a:r>
              <a:rPr lang="vi-VN" dirty="0" smtClean="0">
                <a:solidFill>
                  <a:srgbClr val="202124"/>
                </a:solidFill>
                <a:latin typeface="inherit"/>
              </a:rPr>
              <a:t> </a:t>
            </a:r>
            <a:r>
              <a:rPr lang="vi-VN" dirty="0">
                <a:solidFill>
                  <a:srgbClr val="202124"/>
                </a:solidFill>
                <a:latin typeface="inherit"/>
              </a:rPr>
              <a:t>Kết quả </a:t>
            </a:r>
            <a:r>
              <a:rPr lang="vi-VN" dirty="0" smtClean="0">
                <a:solidFill>
                  <a:srgbClr val="202124"/>
                </a:solidFill>
                <a:latin typeface="inherit"/>
              </a:rPr>
              <a:t>nhị phân của </a:t>
            </a:r>
            <a:r>
              <a:rPr lang="vi-VN" dirty="0">
                <a:solidFill>
                  <a:srgbClr val="202124"/>
                </a:solidFill>
                <a:latin typeface="inherit"/>
              </a:rPr>
              <a:t>quá trình sàng lọc trước, trong đó 1 cho biết bất thường nghiêm trọng của võng mạc và 0 cho thấy sự thiếu hụt của nó</a:t>
            </a:r>
            <a:r>
              <a:rPr lang="vi-VN" dirty="0" smtClean="0">
                <a:solidFill>
                  <a:srgbClr val="202124"/>
                </a:solidFill>
                <a:latin typeface="inherit"/>
              </a:rPr>
              <a:t>.</a:t>
            </a:r>
            <a:endParaRPr lang="en-US" dirty="0" smtClean="0">
              <a:solidFill>
                <a:srgbClr val="202124"/>
              </a:solidFill>
              <a:latin typeface="inherit"/>
            </a:endParaRPr>
          </a:p>
          <a:p>
            <a:pPr marL="285750" lvl="0" indent="-285750" algn="just" eaLnBrk="0" hangingPunct="0">
              <a:buFont typeface="Wingdings" panose="05000000000000000000" pitchFamily="2" charset="2"/>
              <a:buChar char="Ø"/>
            </a:pPr>
            <a:endParaRPr lang="en-US" dirty="0" smtClean="0">
              <a:solidFill>
                <a:srgbClr val="202124"/>
              </a:solidFill>
              <a:latin typeface="inherit"/>
            </a:endParaRPr>
          </a:p>
          <a:p>
            <a:pPr marL="285750" lvl="0" indent="-285750" algn="just" eaLnBrk="0" hangingPunct="0">
              <a:buFont typeface="Wingdings" panose="05000000000000000000" pitchFamily="2" charset="2"/>
              <a:buChar char="Ø"/>
            </a:pPr>
            <a:r>
              <a:rPr lang="vi-VN" dirty="0" smtClean="0">
                <a:solidFill>
                  <a:srgbClr val="202124"/>
                </a:solidFill>
                <a:latin typeface="inherit"/>
              </a:rPr>
              <a:t> </a:t>
            </a:r>
            <a:r>
              <a:rPr lang="en-US" dirty="0">
                <a:solidFill>
                  <a:srgbClr val="202124"/>
                </a:solidFill>
                <a:latin typeface="inherit"/>
              </a:rPr>
              <a:t>Cột </a:t>
            </a:r>
            <a:r>
              <a:rPr lang="vi-VN" dirty="0" smtClean="0">
                <a:solidFill>
                  <a:srgbClr val="202124"/>
                </a:solidFill>
                <a:latin typeface="inherit"/>
              </a:rPr>
              <a:t>2-7</a:t>
            </a:r>
            <a:r>
              <a:rPr lang="en-US" dirty="0" smtClean="0">
                <a:solidFill>
                  <a:srgbClr val="202124"/>
                </a:solidFill>
                <a:latin typeface="inherit"/>
              </a:rPr>
              <a:t>:</a:t>
            </a:r>
            <a:r>
              <a:rPr lang="vi-VN" dirty="0" smtClean="0">
                <a:solidFill>
                  <a:srgbClr val="202124"/>
                </a:solidFill>
                <a:latin typeface="inherit"/>
              </a:rPr>
              <a:t> </a:t>
            </a:r>
            <a:r>
              <a:rPr lang="vi-VN" dirty="0">
                <a:solidFill>
                  <a:srgbClr val="202124"/>
                </a:solidFill>
                <a:latin typeface="inherit"/>
              </a:rPr>
              <a:t>Kết quả phát hiện MA. Mỗi giá trị tính năng đại diện cho số MA được tìm thấy ở mức độ tin cậy alpha = 0,5 ,. . . , 1, tương ứng</a:t>
            </a:r>
            <a:r>
              <a:rPr lang="vi-VN" dirty="0" smtClean="0">
                <a:solidFill>
                  <a:srgbClr val="202124"/>
                </a:solidFill>
                <a:latin typeface="inherit"/>
              </a:rPr>
              <a:t>.</a:t>
            </a:r>
            <a:endParaRPr lang="en-US" dirty="0" smtClean="0">
              <a:solidFill>
                <a:srgbClr val="202124"/>
              </a:solidFill>
              <a:latin typeface="inherit"/>
            </a:endParaRPr>
          </a:p>
        </p:txBody>
      </p:sp>
      <p:sp>
        <p:nvSpPr>
          <p:cNvPr id="6" name="TextBox 5"/>
          <p:cNvSpPr txBox="1"/>
          <p:nvPr/>
        </p:nvSpPr>
        <p:spPr>
          <a:xfrm>
            <a:off x="1905000" y="457200"/>
            <a:ext cx="7467600" cy="830997"/>
          </a:xfrm>
          <a:prstGeom prst="rect">
            <a:avLst/>
          </a:prstGeom>
          <a:noFill/>
        </p:spPr>
        <p:txBody>
          <a:bodyPr wrap="square" rtlCol="0">
            <a:spAutoFit/>
          </a:bodyPr>
          <a:lstStyle/>
          <a:p>
            <a:r>
              <a:rPr lang="en-US" sz="2400" b="1" dirty="0" smtClean="0"/>
              <a:t>I- TẬP DỮ LIỆU DIABETIC RETINOPATHY DEBRECEN DATASET</a:t>
            </a:r>
            <a:endParaRPr lang="en-US" sz="2400" b="1" dirty="0"/>
          </a:p>
        </p:txBody>
      </p:sp>
    </p:spTree>
    <p:extLst>
      <p:ext uri="{BB962C8B-B14F-4D97-AF65-F5344CB8AC3E}">
        <p14:creationId xmlns:p14="http://schemas.microsoft.com/office/powerpoint/2010/main" val="22728162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15EAB53-327E-4220-A7C8-79A6407182B7}" type="slidenum">
              <a:rPr lang="en-US" altLang="en-US" sz="1100" smtClean="0"/>
              <a:pPr/>
              <a:t>6</a:t>
            </a:fld>
            <a:endParaRPr lang="en-US" altLang="en-US" sz="1100"/>
          </a:p>
        </p:txBody>
      </p:sp>
      <p:sp>
        <p:nvSpPr>
          <p:cNvPr id="5" name="Rectangle 4"/>
          <p:cNvSpPr/>
          <p:nvPr/>
        </p:nvSpPr>
        <p:spPr>
          <a:xfrm>
            <a:off x="838200" y="2667000"/>
            <a:ext cx="7467600" cy="2895600"/>
          </a:xfrm>
          <a:prstGeom prst="rect">
            <a:avLst/>
          </a:prstGeom>
        </p:spPr>
        <p:txBody>
          <a:bodyPr wrap="square">
            <a:spAutoFit/>
          </a:bodyPr>
          <a:lstStyle/>
          <a:p>
            <a:pPr marL="285750" lvl="0" indent="-285750" algn="just" eaLnBrk="0" hangingPunct="0">
              <a:buFont typeface="Wingdings" panose="05000000000000000000" pitchFamily="2" charset="2"/>
              <a:buChar char="Ø"/>
            </a:pPr>
            <a:r>
              <a:rPr lang="vi-VN" dirty="0" smtClean="0">
                <a:solidFill>
                  <a:srgbClr val="202124"/>
                </a:solidFill>
                <a:latin typeface="+mj-lt"/>
              </a:rPr>
              <a:t>Cột 8-15: </a:t>
            </a:r>
            <a:r>
              <a:rPr lang="vi-VN" dirty="0">
                <a:solidFill>
                  <a:srgbClr val="202124"/>
                </a:solidFill>
                <a:latin typeface="+mj-lt"/>
              </a:rPr>
              <a:t>chứa thông tin tương tự như </a:t>
            </a:r>
            <a:r>
              <a:rPr lang="vi-VN" dirty="0" smtClean="0">
                <a:solidFill>
                  <a:srgbClr val="202124"/>
                </a:solidFill>
                <a:latin typeface="+mj-lt"/>
              </a:rPr>
              <a:t>cột 2-7 </a:t>
            </a:r>
            <a:r>
              <a:rPr lang="vi-VN" dirty="0">
                <a:solidFill>
                  <a:srgbClr val="202124"/>
                </a:solidFill>
                <a:latin typeface="+mj-lt"/>
              </a:rPr>
              <a:t>cho dịch tiết. Tuy nhiên, vì dịch tiết được thể hiện bằng một tập hợp các điểm thay vì số lượng pixel tạo ra các tổn thương, các đặc điểm này được chuẩn hóa bằng cách chia số lượng tổn thương với đường kính của ROI để bù đắp hình ảnh khác nhau các kích cỡ. </a:t>
            </a:r>
            <a:endParaRPr lang="vi-VN" dirty="0" smtClean="0">
              <a:solidFill>
                <a:srgbClr val="202124"/>
              </a:solidFill>
              <a:latin typeface="+mj-lt"/>
            </a:endParaRPr>
          </a:p>
          <a:p>
            <a:pPr marL="285750" lvl="0" indent="-285750" algn="just" eaLnBrk="0" hangingPunct="0">
              <a:buFont typeface="Wingdings" panose="05000000000000000000" pitchFamily="2" charset="2"/>
              <a:buChar char="Ø"/>
            </a:pPr>
            <a:endParaRPr lang="en-US" dirty="0" smtClean="0">
              <a:solidFill>
                <a:srgbClr val="202124"/>
              </a:solidFill>
              <a:latin typeface="+mj-lt"/>
            </a:endParaRPr>
          </a:p>
          <a:p>
            <a:pPr marL="285750" lvl="0" indent="-285750" algn="just" eaLnBrk="0" hangingPunct="0">
              <a:buFont typeface="Wingdings" panose="05000000000000000000" pitchFamily="2" charset="2"/>
              <a:buChar char="Ø"/>
            </a:pPr>
            <a:r>
              <a:rPr lang="vi-VN" dirty="0" smtClean="0">
                <a:solidFill>
                  <a:srgbClr val="202124"/>
                </a:solidFill>
                <a:latin typeface="+mj-lt"/>
              </a:rPr>
              <a:t>Cột 16: Khoảng </a:t>
            </a:r>
            <a:r>
              <a:rPr lang="vi-VN" dirty="0">
                <a:solidFill>
                  <a:srgbClr val="202124"/>
                </a:solidFill>
                <a:latin typeface="+mj-lt"/>
              </a:rPr>
              <a:t>cách euclide của tâm của điểm vàng và trung tâm của đĩa thị giác để cung cấp thông tin quan trọng liên quan đến tình trạng của bệnh nhân. Tính năng này cũng được chuẩn hóa với đường kính của ROI. </a:t>
            </a:r>
            <a:endParaRPr lang="en-US" dirty="0" smtClean="0">
              <a:solidFill>
                <a:srgbClr val="202124"/>
              </a:solidFill>
              <a:latin typeface="+mj-lt"/>
            </a:endParaRPr>
          </a:p>
        </p:txBody>
      </p:sp>
      <p:sp>
        <p:nvSpPr>
          <p:cNvPr id="7" name="TextBox 6"/>
          <p:cNvSpPr txBox="1"/>
          <p:nvPr/>
        </p:nvSpPr>
        <p:spPr>
          <a:xfrm>
            <a:off x="773113" y="1923424"/>
            <a:ext cx="5943600" cy="400110"/>
          </a:xfrm>
          <a:prstGeom prst="rect">
            <a:avLst/>
          </a:prstGeom>
          <a:noFill/>
        </p:spPr>
        <p:txBody>
          <a:bodyPr wrap="square" rtlCol="0">
            <a:spAutoFit/>
          </a:bodyPr>
          <a:lstStyle/>
          <a:p>
            <a:pPr marL="457200" indent="-457200">
              <a:buFont typeface="+mj-lt"/>
              <a:buAutoNum type="arabicPeriod" startAt="2"/>
            </a:pPr>
            <a:r>
              <a:rPr lang="en-US" sz="2000" dirty="0" err="1" smtClean="0">
                <a:solidFill>
                  <a:srgbClr val="000099"/>
                </a:solidFill>
              </a:rPr>
              <a:t>Thông</a:t>
            </a:r>
            <a:r>
              <a:rPr lang="en-US" sz="2000" dirty="0" smtClean="0">
                <a:solidFill>
                  <a:srgbClr val="000099"/>
                </a:solidFill>
              </a:rPr>
              <a:t> tin </a:t>
            </a:r>
            <a:r>
              <a:rPr lang="en-US" sz="2000" dirty="0" err="1" smtClean="0">
                <a:solidFill>
                  <a:srgbClr val="000099"/>
                </a:solidFill>
              </a:rPr>
              <a:t>thuộc</a:t>
            </a:r>
            <a:r>
              <a:rPr lang="en-US" sz="2000" dirty="0" smtClean="0">
                <a:solidFill>
                  <a:srgbClr val="000099"/>
                </a:solidFill>
              </a:rPr>
              <a:t> </a:t>
            </a:r>
            <a:r>
              <a:rPr lang="en-US" sz="2000" dirty="0" err="1" smtClean="0">
                <a:solidFill>
                  <a:srgbClr val="000099"/>
                </a:solidFill>
              </a:rPr>
              <a:t>tính</a:t>
            </a:r>
            <a:endParaRPr lang="en-US" sz="2000" dirty="0">
              <a:solidFill>
                <a:srgbClr val="000099"/>
              </a:solidFill>
            </a:endParaRPr>
          </a:p>
        </p:txBody>
      </p:sp>
      <p:sp>
        <p:nvSpPr>
          <p:cNvPr id="8" name="TextBox 7"/>
          <p:cNvSpPr txBox="1"/>
          <p:nvPr/>
        </p:nvSpPr>
        <p:spPr>
          <a:xfrm>
            <a:off x="1905000" y="457200"/>
            <a:ext cx="7467600" cy="830997"/>
          </a:xfrm>
          <a:prstGeom prst="rect">
            <a:avLst/>
          </a:prstGeom>
          <a:noFill/>
        </p:spPr>
        <p:txBody>
          <a:bodyPr wrap="square" rtlCol="0">
            <a:spAutoFit/>
          </a:bodyPr>
          <a:lstStyle/>
          <a:p>
            <a:r>
              <a:rPr lang="en-US" sz="2400" b="1" dirty="0" smtClean="0"/>
              <a:t>I- TẬP DỮ LIỆU DIABETIC RETINOPATHY DEBRECEN DATASET</a:t>
            </a:r>
            <a:endParaRPr lang="en-US" sz="2400" b="1" dirty="0"/>
          </a:p>
        </p:txBody>
      </p:sp>
    </p:spTree>
    <p:extLst>
      <p:ext uri="{BB962C8B-B14F-4D97-AF65-F5344CB8AC3E}">
        <p14:creationId xmlns:p14="http://schemas.microsoft.com/office/powerpoint/2010/main" val="4275857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F4F63AB-74FF-4D4D-9C96-7E67E70BF8FF}" type="slidenum">
              <a:rPr lang="en-US" altLang="en-US" smtClean="0"/>
              <a:pPr/>
              <a:t>7</a:t>
            </a:fld>
            <a:endParaRPr lang="en-US" altLang="en-US"/>
          </a:p>
        </p:txBody>
      </p:sp>
      <p:sp>
        <p:nvSpPr>
          <p:cNvPr id="5" name="TextBox 4"/>
          <p:cNvSpPr txBox="1"/>
          <p:nvPr/>
        </p:nvSpPr>
        <p:spPr>
          <a:xfrm>
            <a:off x="1066800" y="2971800"/>
            <a:ext cx="7086600" cy="1754326"/>
          </a:xfrm>
          <a:prstGeom prst="rect">
            <a:avLst/>
          </a:prstGeom>
          <a:noFill/>
        </p:spPr>
        <p:txBody>
          <a:bodyPr wrap="square" rtlCol="0">
            <a:spAutoFit/>
          </a:bodyPr>
          <a:lstStyle/>
          <a:p>
            <a:pPr marL="285750" lvl="0" indent="-285750" algn="just" eaLnBrk="0" hangingPunct="0">
              <a:buFont typeface="Wingdings" panose="05000000000000000000" pitchFamily="2" charset="2"/>
              <a:buChar char="Ø"/>
            </a:pPr>
            <a:r>
              <a:rPr lang="vi-VN" dirty="0" smtClean="0">
                <a:solidFill>
                  <a:srgbClr val="202124"/>
                </a:solidFill>
                <a:latin typeface="+mj-lt"/>
              </a:rPr>
              <a:t>Cột 17: </a:t>
            </a:r>
            <a:r>
              <a:rPr lang="vi-VN" dirty="0">
                <a:solidFill>
                  <a:srgbClr val="202124"/>
                </a:solidFill>
                <a:latin typeface="+mj-lt"/>
              </a:rPr>
              <a:t>Đường kính của đĩa quang. </a:t>
            </a:r>
            <a:endParaRPr lang="vi-VN" dirty="0" smtClean="0">
              <a:solidFill>
                <a:srgbClr val="202124"/>
              </a:solidFill>
              <a:latin typeface="+mj-lt"/>
            </a:endParaRPr>
          </a:p>
          <a:p>
            <a:pPr marL="285750" lvl="0" indent="-285750" algn="just" eaLnBrk="0" hangingPunct="0">
              <a:buFont typeface="Wingdings" panose="05000000000000000000" pitchFamily="2" charset="2"/>
              <a:buChar char="Ø"/>
            </a:pPr>
            <a:endParaRPr lang="en-US" dirty="0">
              <a:solidFill>
                <a:srgbClr val="202124"/>
              </a:solidFill>
              <a:latin typeface="+mj-lt"/>
            </a:endParaRPr>
          </a:p>
          <a:p>
            <a:pPr marL="285750" lvl="0" indent="-285750" algn="just" eaLnBrk="0" hangingPunct="0">
              <a:buFont typeface="Wingdings" panose="05000000000000000000" pitchFamily="2" charset="2"/>
              <a:buChar char="Ø"/>
            </a:pPr>
            <a:r>
              <a:rPr lang="vi-VN" dirty="0">
                <a:solidFill>
                  <a:srgbClr val="202124"/>
                </a:solidFill>
                <a:latin typeface="+mj-lt"/>
              </a:rPr>
              <a:t>Cột </a:t>
            </a:r>
            <a:r>
              <a:rPr lang="vi-VN" dirty="0" smtClean="0">
                <a:solidFill>
                  <a:srgbClr val="202124"/>
                </a:solidFill>
                <a:latin typeface="+mj-lt"/>
              </a:rPr>
              <a:t> 18: Kết </a:t>
            </a:r>
            <a:r>
              <a:rPr lang="vi-VN" dirty="0">
                <a:solidFill>
                  <a:srgbClr val="202124"/>
                </a:solidFill>
                <a:latin typeface="+mj-lt"/>
              </a:rPr>
              <a:t>quả nhị phân của phân loại dựa trên AM / FM</a:t>
            </a:r>
            <a:r>
              <a:rPr lang="vi-VN" dirty="0" smtClean="0">
                <a:solidFill>
                  <a:srgbClr val="202124"/>
                </a:solidFill>
                <a:latin typeface="+mj-lt"/>
              </a:rPr>
              <a:t>.</a:t>
            </a:r>
          </a:p>
          <a:p>
            <a:pPr marL="285750" lvl="0" indent="-285750" algn="just" eaLnBrk="0" hangingPunct="0">
              <a:buFont typeface="Wingdings" panose="05000000000000000000" pitchFamily="2" charset="2"/>
              <a:buChar char="Ø"/>
            </a:pPr>
            <a:endParaRPr lang="en-US" dirty="0">
              <a:solidFill>
                <a:srgbClr val="202124"/>
              </a:solidFill>
              <a:latin typeface="+mj-lt"/>
            </a:endParaRPr>
          </a:p>
          <a:p>
            <a:pPr marL="285750" lvl="0" indent="-285750" algn="just" eaLnBrk="0" hangingPunct="0">
              <a:buFont typeface="Wingdings" panose="05000000000000000000" pitchFamily="2" charset="2"/>
              <a:buChar char="Ø"/>
            </a:pPr>
            <a:r>
              <a:rPr lang="vi-VN" dirty="0" smtClean="0">
                <a:solidFill>
                  <a:srgbClr val="202124"/>
                </a:solidFill>
                <a:latin typeface="+mj-lt"/>
              </a:rPr>
              <a:t>Cột 19: Nhãn. </a:t>
            </a:r>
            <a:r>
              <a:rPr lang="vi-VN" dirty="0">
                <a:solidFill>
                  <a:srgbClr val="202124"/>
                </a:solidFill>
                <a:latin typeface="+mj-lt"/>
              </a:rPr>
              <a:t>1 = chứa các dấu hiệu DR (nhãn tích lũy cho các lớp Messidor 1, 2, 3), 0 = không có dấu hiệu DR.</a:t>
            </a:r>
            <a:r>
              <a:rPr lang="vi-VN" dirty="0">
                <a:latin typeface="+mj-lt"/>
              </a:rPr>
              <a:t> </a:t>
            </a:r>
          </a:p>
        </p:txBody>
      </p:sp>
      <p:sp>
        <p:nvSpPr>
          <p:cNvPr id="6" name="TextBox 5"/>
          <p:cNvSpPr txBox="1"/>
          <p:nvPr/>
        </p:nvSpPr>
        <p:spPr>
          <a:xfrm>
            <a:off x="1905000" y="457200"/>
            <a:ext cx="7467600" cy="830997"/>
          </a:xfrm>
          <a:prstGeom prst="rect">
            <a:avLst/>
          </a:prstGeom>
          <a:noFill/>
        </p:spPr>
        <p:txBody>
          <a:bodyPr wrap="square" rtlCol="0">
            <a:spAutoFit/>
          </a:bodyPr>
          <a:lstStyle/>
          <a:p>
            <a:r>
              <a:rPr lang="en-US" sz="2400" b="1" dirty="0" smtClean="0"/>
              <a:t>I- TẬP DỮ LIỆU DIABETIC RETINOPATHY DEBRECEN DATASET</a:t>
            </a:r>
            <a:endParaRPr lang="en-US" sz="2400" b="1" dirty="0"/>
          </a:p>
        </p:txBody>
      </p:sp>
      <p:sp>
        <p:nvSpPr>
          <p:cNvPr id="7" name="TextBox 6"/>
          <p:cNvSpPr txBox="1"/>
          <p:nvPr/>
        </p:nvSpPr>
        <p:spPr>
          <a:xfrm>
            <a:off x="838200" y="2099101"/>
            <a:ext cx="5943600" cy="400110"/>
          </a:xfrm>
          <a:prstGeom prst="rect">
            <a:avLst/>
          </a:prstGeom>
          <a:noFill/>
        </p:spPr>
        <p:txBody>
          <a:bodyPr wrap="square" rtlCol="0">
            <a:spAutoFit/>
          </a:bodyPr>
          <a:lstStyle/>
          <a:p>
            <a:pPr marL="457200" indent="-457200">
              <a:buFont typeface="+mj-lt"/>
              <a:buAutoNum type="arabicPeriod" startAt="2"/>
            </a:pPr>
            <a:r>
              <a:rPr lang="en-US" sz="2000" dirty="0" err="1" smtClean="0">
                <a:solidFill>
                  <a:srgbClr val="000099"/>
                </a:solidFill>
              </a:rPr>
              <a:t>Thông</a:t>
            </a:r>
            <a:r>
              <a:rPr lang="en-US" sz="2000" dirty="0" smtClean="0">
                <a:solidFill>
                  <a:srgbClr val="000099"/>
                </a:solidFill>
              </a:rPr>
              <a:t> tin </a:t>
            </a:r>
            <a:r>
              <a:rPr lang="en-US" sz="2000" dirty="0" err="1" smtClean="0">
                <a:solidFill>
                  <a:srgbClr val="000099"/>
                </a:solidFill>
              </a:rPr>
              <a:t>thuộc</a:t>
            </a:r>
            <a:r>
              <a:rPr lang="en-US" sz="2000" dirty="0" smtClean="0">
                <a:solidFill>
                  <a:srgbClr val="000099"/>
                </a:solidFill>
              </a:rPr>
              <a:t> </a:t>
            </a:r>
            <a:r>
              <a:rPr lang="en-US" sz="2000" dirty="0" err="1" smtClean="0">
                <a:solidFill>
                  <a:srgbClr val="000099"/>
                </a:solidFill>
              </a:rPr>
              <a:t>tính</a:t>
            </a:r>
            <a:endParaRPr lang="en-US" sz="2000" dirty="0">
              <a:solidFill>
                <a:srgbClr val="000099"/>
              </a:solidFill>
            </a:endParaRPr>
          </a:p>
        </p:txBody>
      </p:sp>
    </p:spTree>
    <p:extLst>
      <p:ext uri="{BB962C8B-B14F-4D97-AF65-F5344CB8AC3E}">
        <p14:creationId xmlns:p14="http://schemas.microsoft.com/office/powerpoint/2010/main" val="382661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15EAB53-327E-4220-A7C8-79A6407182B7}" type="slidenum">
              <a:rPr lang="en-US" altLang="en-US" sz="1100" smtClean="0"/>
              <a:pPr/>
              <a:t>8</a:t>
            </a:fld>
            <a:endParaRPr lang="en-US" altLang="en-US" sz="1100"/>
          </a:p>
        </p:txBody>
      </p:sp>
      <p:sp>
        <p:nvSpPr>
          <p:cNvPr id="14" name="TextBox 13"/>
          <p:cNvSpPr txBox="1"/>
          <p:nvPr/>
        </p:nvSpPr>
        <p:spPr>
          <a:xfrm>
            <a:off x="1839913" y="838200"/>
            <a:ext cx="5943600" cy="461665"/>
          </a:xfrm>
          <a:prstGeom prst="rect">
            <a:avLst/>
          </a:prstGeom>
          <a:noFill/>
        </p:spPr>
        <p:txBody>
          <a:bodyPr wrap="square" rtlCol="0">
            <a:spAutoFit/>
          </a:bodyPr>
          <a:lstStyle/>
          <a:p>
            <a:pPr marL="400050" indent="-400050">
              <a:buFont typeface="+mj-lt"/>
              <a:buAutoNum type="romanUcPeriod" startAt="2"/>
            </a:pPr>
            <a:r>
              <a:rPr lang="en-US" sz="2400" b="1" dirty="0" smtClean="0"/>
              <a:t>MÔ TẢ DỮ LIỆU</a:t>
            </a:r>
            <a:endParaRPr lang="en-US" sz="2400" b="1" dirty="0"/>
          </a:p>
        </p:txBody>
      </p:sp>
      <p:sp>
        <p:nvSpPr>
          <p:cNvPr id="3" name="TextBox 2"/>
          <p:cNvSpPr txBox="1"/>
          <p:nvPr/>
        </p:nvSpPr>
        <p:spPr>
          <a:xfrm>
            <a:off x="1447800" y="1591004"/>
            <a:ext cx="5943600"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t>Dữ liệu thô chưa qua xử lý:</a:t>
            </a:r>
            <a:endParaRPr lang="vi-VN" dirty="0"/>
          </a:p>
        </p:txBody>
      </p:sp>
      <p:pic>
        <p:nvPicPr>
          <p:cNvPr id="6" name="Picture 5"/>
          <p:cNvPicPr>
            <a:picLocks noChangeAspect="1"/>
          </p:cNvPicPr>
          <p:nvPr/>
        </p:nvPicPr>
        <p:blipFill>
          <a:blip r:embed="rId2"/>
          <a:stretch>
            <a:fillRect/>
          </a:stretch>
        </p:blipFill>
        <p:spPr>
          <a:xfrm>
            <a:off x="9548" y="1975593"/>
            <a:ext cx="9106744" cy="4255345"/>
          </a:xfrm>
          <a:prstGeom prst="rect">
            <a:avLst/>
          </a:prstGeom>
        </p:spPr>
      </p:pic>
    </p:spTree>
    <p:extLst>
      <p:ext uri="{BB962C8B-B14F-4D97-AF65-F5344CB8AC3E}">
        <p14:creationId xmlns:p14="http://schemas.microsoft.com/office/powerpoint/2010/main" val="22071726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15EAB53-327E-4220-A7C8-79A6407182B7}" type="slidenum">
              <a:rPr lang="en-US" altLang="en-US" sz="1100" smtClean="0"/>
              <a:pPr/>
              <a:t>9</a:t>
            </a:fld>
            <a:endParaRPr lang="en-US" altLang="en-US" sz="1100"/>
          </a:p>
        </p:txBody>
      </p:sp>
      <p:sp>
        <p:nvSpPr>
          <p:cNvPr id="14" name="TextBox 13"/>
          <p:cNvSpPr txBox="1"/>
          <p:nvPr/>
        </p:nvSpPr>
        <p:spPr>
          <a:xfrm>
            <a:off x="1981200" y="819011"/>
            <a:ext cx="5943600" cy="461665"/>
          </a:xfrm>
          <a:prstGeom prst="rect">
            <a:avLst/>
          </a:prstGeom>
          <a:noFill/>
        </p:spPr>
        <p:txBody>
          <a:bodyPr wrap="square" rtlCol="0">
            <a:spAutoFit/>
          </a:bodyPr>
          <a:lstStyle/>
          <a:p>
            <a:pPr marL="400050" indent="-400050">
              <a:buFont typeface="+mj-lt"/>
              <a:buAutoNum type="romanUcPeriod" startAt="3"/>
            </a:pPr>
            <a:r>
              <a:rPr lang="en-US" sz="2400" b="1" dirty="0" smtClean="0"/>
              <a:t>TIỀN XỬ LÝ DỮ LIỆU</a:t>
            </a:r>
            <a:endParaRPr lang="en-US" sz="2400" b="1" dirty="0"/>
          </a:p>
        </p:txBody>
      </p:sp>
      <p:pic>
        <p:nvPicPr>
          <p:cNvPr id="3" name="Picture 2"/>
          <p:cNvPicPr>
            <a:picLocks noChangeAspect="1"/>
          </p:cNvPicPr>
          <p:nvPr/>
        </p:nvPicPr>
        <p:blipFill>
          <a:blip r:embed="rId2"/>
          <a:stretch>
            <a:fillRect/>
          </a:stretch>
        </p:blipFill>
        <p:spPr>
          <a:xfrm>
            <a:off x="29955" y="2573338"/>
            <a:ext cx="9063245" cy="3657600"/>
          </a:xfrm>
          <a:prstGeom prst="rect">
            <a:avLst/>
          </a:prstGeom>
        </p:spPr>
      </p:pic>
      <p:sp>
        <p:nvSpPr>
          <p:cNvPr id="5" name="TextBox 4"/>
          <p:cNvSpPr txBox="1"/>
          <p:nvPr/>
        </p:nvSpPr>
        <p:spPr>
          <a:xfrm>
            <a:off x="838200" y="1650008"/>
            <a:ext cx="8559800" cy="923330"/>
          </a:xfrm>
          <a:prstGeom prst="rect">
            <a:avLst/>
          </a:prstGeom>
          <a:noFill/>
        </p:spPr>
        <p:txBody>
          <a:bodyPr wrap="square" rtlCol="0">
            <a:spAutoFit/>
          </a:bodyPr>
          <a:lstStyle/>
          <a:p>
            <a:pPr marL="285750" indent="-285750">
              <a:buFont typeface="Wingdings" panose="05000000000000000000" pitchFamily="2" charset="2"/>
              <a:buChar char="v"/>
            </a:pPr>
            <a:r>
              <a:rPr lang="vi-VN" dirty="0" smtClean="0"/>
              <a:t>Xử lý dữ liệu thô (.arff) bằng trang web: </a:t>
            </a:r>
            <a:r>
              <a:rPr lang="vi-VN" dirty="0" smtClean="0">
                <a:hlinkClick r:id="rId3"/>
              </a:rPr>
              <a:t>https</a:t>
            </a:r>
            <a:r>
              <a:rPr lang="vi-VN" dirty="0">
                <a:hlinkClick r:id="rId3"/>
              </a:rPr>
              <a:t>://pulipulichen.github.io/jieba-js/weka/arff2csv</a:t>
            </a:r>
            <a:r>
              <a:rPr lang="vi-VN" dirty="0" smtClean="0">
                <a:hlinkClick r:id="rId3"/>
              </a:rPr>
              <a:t>/</a:t>
            </a:r>
            <a:r>
              <a:rPr lang="vi-VN" dirty="0" smtClean="0"/>
              <a:t> để chuyển về file (.csv)</a:t>
            </a:r>
            <a:endParaRPr lang="vi-VN" dirty="0"/>
          </a:p>
          <a:p>
            <a:endParaRPr lang="vi-VN" dirty="0"/>
          </a:p>
        </p:txBody>
      </p:sp>
    </p:spTree>
    <p:extLst>
      <p:ext uri="{BB962C8B-B14F-4D97-AF65-F5344CB8AC3E}">
        <p14:creationId xmlns:p14="http://schemas.microsoft.com/office/powerpoint/2010/main" val="1739002810"/>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1697</TotalTime>
  <Words>827</Words>
  <Application>Microsoft Office PowerPoint</Application>
  <PresentationFormat>On-screen Show (4:3)</PresentationFormat>
  <Paragraphs>118</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Cambria Math</vt:lpstr>
      <vt:lpstr>inherit</vt:lpstr>
      <vt:lpstr>Times New Roman</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CANTHO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MAYTINH</cp:lastModifiedBy>
  <cp:revision>260</cp:revision>
  <dcterms:created xsi:type="dcterms:W3CDTF">2008-08-06T06:37:20Z</dcterms:created>
  <dcterms:modified xsi:type="dcterms:W3CDTF">2021-05-30T08:22:47Z</dcterms:modified>
</cp:coreProperties>
</file>