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9df70ae9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9df70a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f9df70ae9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f9df70a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f9df70ae9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f9df70ae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9df70ae9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9df70ae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borrowing too much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f9df70ae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f9df70ae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9df70ae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9df70ae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f9df70ae9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f9df70a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borrowing too much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f9df70ae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f9df70ae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f9df70ae9_1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f9df70ae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f9df70ae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f9df70ae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f9df70ae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f9df70ae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f9df70ae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f9df70ae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9df70ae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f9df70a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f9df70ae9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f9df70a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9df70ae9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f9df70a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9df70ae9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f9df70a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Loan Default Analysis and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Amount</a:t>
            </a:r>
            <a:r>
              <a:rPr b="1" lang="en"/>
              <a:t> </a:t>
            </a:r>
            <a:r>
              <a:rPr lang="en"/>
              <a:t>Being Defaulted by Companies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078200" y="181375"/>
            <a:ext cx="3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954875" y="362725"/>
            <a:ext cx="34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Individuals/Sole Traders default around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r>
              <a:rPr b="1" lang="en"/>
              <a:t>.3 million dollars</a:t>
            </a:r>
            <a:r>
              <a:rPr lang="en"/>
              <a:t> 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97" y="1733850"/>
            <a:ext cx="3403403" cy="2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Defaulting Companies By </a:t>
            </a:r>
            <a:r>
              <a:rPr b="1" lang="en" u="sng"/>
              <a:t>Year</a:t>
            </a:r>
            <a:endParaRPr b="1" u="sng"/>
          </a:p>
        </p:txBody>
      </p:sp>
      <p:sp>
        <p:nvSpPr>
          <p:cNvPr id="126" name="Google Shape;126;p23"/>
          <p:cNvSpPr txBox="1"/>
          <p:nvPr/>
        </p:nvSpPr>
        <p:spPr>
          <a:xfrm>
            <a:off x="4847675" y="203150"/>
            <a:ext cx="395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Companies that are established between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2013 to 2015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(3-5 year old companies)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default the most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50" y="1407350"/>
            <a:ext cx="33337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225" y="1623100"/>
            <a:ext cx="752150" cy="221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</a:t>
            </a:r>
            <a:r>
              <a:rPr lang="en"/>
              <a:t>Companies Default By </a:t>
            </a:r>
            <a:r>
              <a:rPr b="1" lang="en" u="sng"/>
              <a:t>Year</a:t>
            </a:r>
            <a:endParaRPr b="1" u="sng"/>
          </a:p>
        </p:txBody>
      </p:sp>
      <p:sp>
        <p:nvSpPr>
          <p:cNvPr id="134" name="Google Shape;134;p24"/>
          <p:cNvSpPr txBox="1"/>
          <p:nvPr/>
        </p:nvSpPr>
        <p:spPr>
          <a:xfrm>
            <a:off x="4847675" y="203150"/>
            <a:ext cx="39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Companies established in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2015 defaulted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around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1.3 million dollars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75" y="1484275"/>
            <a:ext cx="37242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Companies Default By </a:t>
            </a:r>
            <a:r>
              <a:rPr b="1" lang="en" u="sng"/>
              <a:t>Year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4847675" y="203150"/>
            <a:ext cx="39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Companies established in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2013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defaulted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around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1.1 million dollars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450" y="1525047"/>
            <a:ext cx="3700275" cy="255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amount of liability of an entities and defaulting?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47975" y="1348325"/>
            <a:ext cx="73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clear trend of: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liability = Higher defaulting rate?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63" y="361963"/>
            <a:ext cx="8886874" cy="44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7450"/>
            <a:ext cx="8839202" cy="434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Transaction Intervals Effects Default Rate?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47975" y="1348325"/>
            <a:ext cx="73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time between your payments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time interval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More time to payback  = Less default?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5050"/>
            <a:ext cx="8839201" cy="443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2. Predictive Modeling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Preface and Assumptions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See any trends using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Machine Learning models to predict and classify default prone clients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grpSp>
        <p:nvGrpSpPr>
          <p:cNvPr id="180" name="Google Shape;180;p32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81" name="Google Shape;181;p3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Decision 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32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Overall Accuracy of: 76%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5" name="Google Shape;185;p32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86" name="Google Shape;186;p3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2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Overall Accuracy of: 84%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0" name="Google Shape;190;p32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91" name="Google Shape;191;p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3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XGBoost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2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Overall Accuracy of: 88%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2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32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Feature Importance Ranking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950" y="1017725"/>
            <a:ext cx="6986100" cy="398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650" y="1467550"/>
            <a:ext cx="5228225" cy="1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580375" y="1247800"/>
            <a:ext cx="760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More </a:t>
            </a:r>
            <a:r>
              <a:rPr lang="en">
                <a:solidFill>
                  <a:schemeClr val="dk1"/>
                </a:solidFill>
              </a:rPr>
              <a:t>information</a:t>
            </a:r>
            <a:r>
              <a:rPr lang="en">
                <a:solidFill>
                  <a:schemeClr val="dk1"/>
                </a:solidFill>
              </a:rPr>
              <a:t> about companies and type of loan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More raw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More feature engineering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for whether 2 loans were active at the same 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with the data given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and prediction will be done on clients rather than company and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confounding factors that might </a:t>
            </a:r>
            <a:r>
              <a:rPr lang="en"/>
              <a:t>affect</a:t>
            </a:r>
            <a:r>
              <a:rPr lang="en"/>
              <a:t> the </a:t>
            </a:r>
            <a:r>
              <a:rPr lang="en"/>
              <a:t>accuracy</a:t>
            </a:r>
            <a:r>
              <a:rPr lang="en"/>
              <a:t> of the prediction and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Secured or unsecured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Short term or long term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market sector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Are there any </a:t>
            </a:r>
            <a:r>
              <a:rPr b="1" lang="en" sz="4200"/>
              <a:t>key trends</a:t>
            </a:r>
            <a:r>
              <a:rPr lang="en" sz="4200"/>
              <a:t> in the data which can help to </a:t>
            </a:r>
            <a:r>
              <a:rPr b="1" lang="en" sz="4200"/>
              <a:t>avoid default</a:t>
            </a:r>
            <a:r>
              <a:rPr lang="en" sz="4200"/>
              <a:t>-prone customers in the </a:t>
            </a:r>
            <a:r>
              <a:rPr b="1" lang="en" sz="4200"/>
              <a:t>future</a:t>
            </a:r>
            <a:r>
              <a:rPr lang="en" sz="4200"/>
              <a:t>?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ctr">
              <a:spcBef>
                <a:spcPts val="0"/>
              </a:spcBef>
              <a:spcAft>
                <a:spcPts val="0"/>
              </a:spcAft>
              <a:buSzPts val="5000"/>
              <a:buAutoNum type="arabicPeriod"/>
            </a:pPr>
            <a:r>
              <a:rPr lang="en" sz="5000"/>
              <a:t>EDA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Rate of Companies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425" y="948475"/>
            <a:ext cx="3770324" cy="32465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078200" y="181375"/>
            <a:ext cx="3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Default Rate of Companies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Types of Companies are Defaulting?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5078200" y="181375"/>
            <a:ext cx="3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 the 368 Defaulting Companies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975" y="1171288"/>
            <a:ext cx="4045200" cy="28955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6405800" y="3496725"/>
            <a:ext cx="25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26% of all Private Companies will have a default history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Types of Companies are Defaulting?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5078200" y="181375"/>
            <a:ext cx="3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Number of Sole Trader Defaulting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850" y="1248625"/>
            <a:ext cx="3661550" cy="26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753375" y="3547525"/>
            <a:ext cx="25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r>
              <a:rPr lang="en"/>
              <a:t>% of all Private Companies will have a default history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Amount</a:t>
            </a:r>
            <a:r>
              <a:rPr b="1" lang="en"/>
              <a:t> </a:t>
            </a:r>
            <a:r>
              <a:rPr lang="en"/>
              <a:t>Being Defaulted by Companies</a:t>
            </a:r>
            <a:endParaRPr b="1"/>
          </a:p>
        </p:txBody>
      </p:sp>
      <p:sp>
        <p:nvSpPr>
          <p:cNvPr id="110" name="Google Shape;110;p21"/>
          <p:cNvSpPr txBox="1"/>
          <p:nvPr/>
        </p:nvSpPr>
        <p:spPr>
          <a:xfrm>
            <a:off x="5078200" y="181375"/>
            <a:ext cx="3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200" y="1907948"/>
            <a:ext cx="3767874" cy="20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954875" y="362725"/>
            <a:ext cx="34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companies default around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7.8 million dollars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