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1"/>
  </p:sldMasterIdLst>
  <p:notesMasterIdLst>
    <p:notesMasterId r:id="rId8"/>
  </p:notesMasterIdLst>
  <p:sldIdLst>
    <p:sldId id="258" r:id="rId2"/>
    <p:sldId id="257" r:id="rId3"/>
    <p:sldId id="262" r:id="rId4"/>
    <p:sldId id="264" r:id="rId5"/>
    <p:sldId id="263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1">
          <p15:clr>
            <a:srgbClr val="A4A3A4"/>
          </p15:clr>
        </p15:guide>
        <p15:guide id="2" orient="horz" pos="3092">
          <p15:clr>
            <a:srgbClr val="A4A3A4"/>
          </p15:clr>
        </p15:guide>
        <p15:guide id="3" orient="horz" pos="517">
          <p15:clr>
            <a:srgbClr val="A4A3A4"/>
          </p15:clr>
        </p15:guide>
        <p15:guide id="4" orient="horz" pos="895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pos="5565">
          <p15:clr>
            <a:srgbClr val="A4A3A4"/>
          </p15:clr>
        </p15:guide>
        <p15:guide id="7" pos="317">
          <p15:clr>
            <a:srgbClr val="A4A3A4"/>
          </p15:clr>
        </p15:guide>
        <p15:guide id="8" pos="15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J" initials="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1F8F"/>
    <a:srgbClr val="A12B2F"/>
    <a:srgbClr val="007836"/>
    <a:srgbClr val="ECAA00"/>
    <a:srgbClr val="76777B"/>
    <a:srgbClr val="00609C"/>
    <a:srgbClr val="ECAC00"/>
    <a:srgbClr val="00A19C"/>
    <a:srgbClr val="0082CA"/>
    <a:srgbClr val="4D0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2" autoAdjust="0"/>
    <p:restoredTop sz="93537" autoAdjust="0"/>
  </p:normalViewPr>
  <p:slideViewPr>
    <p:cSldViewPr snapToGrid="0" showGuides="1">
      <p:cViewPr varScale="1">
        <p:scale>
          <a:sx n="159" d="100"/>
          <a:sy n="159" d="100"/>
        </p:scale>
        <p:origin x="936" y="184"/>
      </p:cViewPr>
      <p:guideLst>
        <p:guide orient="horz" pos="271"/>
        <p:guide orient="horz" pos="3092"/>
        <p:guide orient="horz" pos="517"/>
        <p:guide orient="horz" pos="895"/>
        <p:guide orient="horz" pos="2387"/>
        <p:guide pos="5565"/>
        <p:guide pos="317"/>
        <p:guide pos="1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0A489-9093-C54A-B1C3-374F661A0010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A7A1A-8011-3A42-91B8-EE1BD44E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LRG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4106864"/>
            <a:ext cx="4114800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4106864"/>
            <a:ext cx="4097585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Large IMAGES w/bullets 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</p:spTree>
    <p:extLst>
      <p:ext uri="{BB962C8B-B14F-4D97-AF65-F5344CB8AC3E}">
        <p14:creationId xmlns:p14="http://schemas.microsoft.com/office/powerpoint/2010/main" val="34604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417046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4256434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 IMAGES with captions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416462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4255850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64070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2856834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417569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THREE IMAGES – HORIZONTAL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672521"/>
            <a:ext cx="8434552" cy="1086330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four images, captions and bullets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</p:spTree>
    <p:extLst>
      <p:ext uri="{BB962C8B-B14F-4D97-AF65-F5344CB8AC3E}">
        <p14:creationId xmlns:p14="http://schemas.microsoft.com/office/powerpoint/2010/main" val="201421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four IMAGES with captions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20774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4502674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4505517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42359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graph, chart or table slide. </a:t>
            </a:r>
            <a:br>
              <a:rPr lang="en-US" dirty="0"/>
            </a:br>
            <a:r>
              <a:rPr lang="en-US" dirty="0"/>
              <a:t>Headline in all caps, Arial Font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17579"/>
            <a:ext cx="8372901" cy="302239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an icon below to add a chart, graph, or table.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43573" y="4457863"/>
            <a:ext cx="3711039" cy="240746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5004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closing statement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991004" y="-1815882"/>
            <a:ext cx="3782000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Suggested</a:t>
            </a:r>
            <a:r>
              <a:rPr lang="en-US" sz="1400" b="1" baseline="0" dirty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>
              <a:solidFill>
                <a:schemeClr val="bg1"/>
              </a:solidFill>
            </a:endParaRP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5043"/>
            <a:ext cx="9144000" cy="514854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86954"/>
            <a:ext cx="8372901" cy="60451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AND CONTENT SLIDE. </a:t>
            </a:r>
            <a:br>
              <a:rPr lang="en-US" dirty="0"/>
            </a:br>
            <a:r>
              <a:rPr lang="en-US" dirty="0"/>
              <a:t>Headline in all caps, Arial Font.</a:t>
            </a:r>
          </a:p>
        </p:txBody>
      </p:sp>
    </p:spTree>
    <p:extLst>
      <p:ext uri="{BB962C8B-B14F-4D97-AF65-F5344CB8AC3E}">
        <p14:creationId xmlns:p14="http://schemas.microsoft.com/office/powerpoint/2010/main" val="3595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68796" y="574696"/>
            <a:ext cx="5685350" cy="304654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Optional one line subhead, </a:t>
            </a:r>
            <a:r>
              <a:rPr lang="en-US" dirty="0" err="1"/>
              <a:t>url</a:t>
            </a:r>
            <a:r>
              <a:rPr lang="en-US" dirty="0"/>
              <a:t> or date</a:t>
            </a:r>
          </a:p>
        </p:txBody>
      </p:sp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314" y="408441"/>
            <a:ext cx="1786846" cy="6437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A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018914" y="-1479541"/>
            <a:ext cx="3502900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Suggested</a:t>
            </a:r>
            <a:r>
              <a:rPr lang="en-US" sz="1400" b="1" baseline="0" dirty="0">
                <a:solidFill>
                  <a:schemeClr val="bg1"/>
                </a:solidFill>
              </a:rPr>
              <a:t> line of text (optional): </a:t>
            </a:r>
          </a:p>
          <a:p>
            <a:endParaRPr lang="en-US" sz="1400" b="1" baseline="0" dirty="0">
              <a:solidFill>
                <a:schemeClr val="bg1"/>
              </a:solidFill>
            </a:endParaRPr>
          </a:p>
          <a:p>
            <a:r>
              <a:rPr lang="en-US" sz="1400" b="1" baseline="0" dirty="0">
                <a:solidFill>
                  <a:schemeClr val="bg1"/>
                </a:solidFill>
              </a:rPr>
              <a:t>WE START WITH YES.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BASIC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08346"/>
            <a:ext cx="8372901" cy="33170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1st-level bullet. Click an icon below to add table, graph or other imagery.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4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4545002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-20265"/>
            <a:ext cx="9144000" cy="4508954"/>
          </a:xfrm>
          <a:prstGeom prst="rect">
            <a:avLst/>
          </a:prstGeom>
        </p:spPr>
      </p:pic>
      <p:sp>
        <p:nvSpPr>
          <p:cNvPr id="8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20265"/>
            <a:ext cx="9144000" cy="4508954"/>
          </a:xfrm>
          <a:solidFill>
            <a:schemeClr val="accent2">
              <a:alpha val="8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B 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153714"/>
            <a:ext cx="5851526" cy="969169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date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82331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674681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794775"/>
            <a:ext cx="8452904" cy="64716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presentation title – cover option c 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344193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674680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86" name="TextBox 18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300961"/>
            <a:ext cx="5984648" cy="331077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 dirty="0">
                <a:solidFill>
                  <a:srgbClr val="000000"/>
                </a:solidFill>
              </a:rPr>
              <a:t>Type in Name of </a:t>
            </a:r>
            <a:r>
              <a:rPr lang="en-US" sz="1000" b="0" cap="all" dirty="0" err="1">
                <a:solidFill>
                  <a:srgbClr val="000000"/>
                </a:solidFill>
              </a:rPr>
              <a:t>fACILITY</a:t>
            </a:r>
            <a:r>
              <a:rPr lang="en-US" sz="1000" b="0" cap="all" dirty="0">
                <a:solidFill>
                  <a:srgbClr val="000000"/>
                </a:solidFill>
              </a:rPr>
              <a:t>, division, group, program or </a:t>
            </a:r>
            <a:r>
              <a:rPr lang="en-US" sz="1000" dirty="0">
                <a:solidFill>
                  <a:srgbClr val="000000"/>
                </a:solidFill>
              </a:rPr>
              <a:t>www.anl.gov</a:t>
            </a:r>
          </a:p>
        </p:txBody>
      </p:sp>
      <p:sp>
        <p:nvSpPr>
          <p:cNvPr id="17" name="Text Placeholder 45"/>
          <p:cNvSpPr>
            <a:spLocks noGrp="1"/>
          </p:cNvSpPr>
          <p:nvPr>
            <p:ph type="body" sz="quarter" idx="27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170633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19301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261205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82770"/>
            <a:ext cx="6776128" cy="839426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presentation title –</a:t>
            </a:r>
            <a:br>
              <a:rPr lang="en-US" dirty="0"/>
            </a:br>
            <a:r>
              <a:rPr lang="en-US" dirty="0"/>
              <a:t>Cover option D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92219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1261204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6978"/>
            <a:ext cx="8925873" cy="51435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 then right click image and “SEND IMAGE TO BACK”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581400"/>
            <a:ext cx="9144000" cy="15621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3782231"/>
            <a:ext cx="8321040" cy="1030194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Full-frame image layout  –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-1"/>
            <a:ext cx="8925873" cy="2742010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one image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0"/>
            <a:ext cx="4480560" cy="2747963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0"/>
            <a:ext cx="4480560" cy="2747963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55513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TWO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8411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3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0"/>
            <a:ext cx="29900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0"/>
            <a:ext cx="2990088" cy="275523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0"/>
            <a:ext cx="29578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Three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51435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four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51435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67903"/>
            <a:ext cx="8372901" cy="62171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TITLE AND CONTENT 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148350" y="1084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30288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28723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418007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</p:spTree>
    <p:extLst>
      <p:ext uri="{BB962C8B-B14F-4D97-AF65-F5344CB8AC3E}">
        <p14:creationId xmlns:p14="http://schemas.microsoft.com/office/powerpoint/2010/main" val="34075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with box treatment</a:t>
            </a:r>
          </a:p>
        </p:txBody>
      </p:sp>
    </p:spTree>
    <p:extLst>
      <p:ext uri="{BB962C8B-B14F-4D97-AF65-F5344CB8AC3E}">
        <p14:creationId xmlns:p14="http://schemas.microsoft.com/office/powerpoint/2010/main" val="342340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417872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80" y="1417871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80" y="3203316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VERTICAL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3193094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451045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442711"/>
            <a:ext cx="2023746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5" y="262020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THREE IMAGES – VERTICAL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289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2630976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4" y="380713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3794491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3141637"/>
            <a:ext cx="4114800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3141637"/>
            <a:ext cx="4097585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top HORIZONTAL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6890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bottom HORIZONTAL</a:t>
            </a:r>
            <a:br>
              <a:rPr lang="en-US" dirty="0"/>
            </a:br>
            <a:r>
              <a:rPr lang="en-US" dirty="0"/>
              <a:t>WITH CAPTIONS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6" y="4434669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90" y="4444194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5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miesen\Desktop\anlrgbpptlogo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90" y="4799992"/>
            <a:ext cx="775768" cy="2794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Headline in all caps </a:t>
            </a:r>
            <a:r>
              <a:rPr lang="en-US" dirty="0" err="1"/>
              <a:t>28pt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preferred as one or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93826"/>
            <a:ext cx="8372901" cy="331708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5143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z="10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827084"/>
            <a:ext cx="1418753" cy="1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686" r:id="rId2"/>
    <p:sldLayoutId id="2147483687" r:id="rId3"/>
    <p:sldLayoutId id="2147483688" r:id="rId4"/>
    <p:sldLayoutId id="2147483690" r:id="rId5"/>
    <p:sldLayoutId id="2147483774" r:id="rId6"/>
    <p:sldLayoutId id="2147483711" r:id="rId7"/>
    <p:sldLayoutId id="2147483692" r:id="rId8"/>
    <p:sldLayoutId id="2147483693" r:id="rId9"/>
    <p:sldLayoutId id="2147483776" r:id="rId10"/>
    <p:sldLayoutId id="2147483709" r:id="rId11"/>
    <p:sldLayoutId id="2147483695" r:id="rId12"/>
    <p:sldLayoutId id="2147483739" r:id="rId13"/>
    <p:sldLayoutId id="2147483696" r:id="rId14"/>
    <p:sldLayoutId id="2147483689" r:id="rId15"/>
    <p:sldLayoutId id="2147483710" r:id="rId16"/>
    <p:sldLayoutId id="2147483706" r:id="rId17"/>
    <p:sldLayoutId id="2147483704" r:id="rId18"/>
    <p:sldLayoutId id="2147483769" r:id="rId19"/>
    <p:sldLayoutId id="2147483770" r:id="rId20"/>
    <p:sldLayoutId id="2147483771" r:id="rId21"/>
    <p:sldLayoutId id="2147483772" r:id="rId22"/>
    <p:sldLayoutId id="2147483761" r:id="rId23"/>
    <p:sldLayoutId id="2147483762" r:id="rId24"/>
    <p:sldLayoutId id="2147483763" r:id="rId25"/>
    <p:sldLayoutId id="2147483765" r:id="rId26"/>
    <p:sldLayoutId id="2147483766" r:id="rId2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Reduced-order physics-DL model for Power systems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erhtjhtyhy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Hongli</a:t>
            </a:r>
            <a:r>
              <a:rPr lang="en-US" dirty="0"/>
              <a:t> (BOB) </a:t>
            </a:r>
            <a:r>
              <a:rPr lang="en-US" dirty="0" err="1"/>
              <a:t>zhao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University of Chicago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ADVISORs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Adrian Maldonado, Mihai </a:t>
            </a:r>
            <a:r>
              <a:rPr lang="en-US" dirty="0" err="1"/>
              <a:t>Anitescu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08/05/2023</a:t>
            </a:r>
          </a:p>
          <a:p>
            <a:r>
              <a:rPr lang="en-US" dirty="0"/>
              <a:t>Lemont, IL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3F4B86-7DD0-A895-1687-B08F5DFC4A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72000" y="1266826"/>
            <a:ext cx="4481069" cy="217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algn="ctr"/>
            <a:r>
              <a:rPr lang="en-US" dirty="0"/>
              <a:t>Uncertainty in power generation and demand fluctuations </a:t>
            </a:r>
          </a:p>
          <a:p>
            <a:pPr algn="ctr">
              <a:buFont typeface="Wingdings" pitchFamily="2" charset="2"/>
              <a:buChar char="è"/>
            </a:pPr>
            <a:r>
              <a:rPr lang="en-US" dirty="0">
                <a:sym typeface="Wingdings" pitchFamily="2" charset="2"/>
              </a:rPr>
              <a:t>Risk in power transmission networks</a:t>
            </a:r>
          </a:p>
          <a:p>
            <a:pPr marL="0" indent="0" algn="ctr">
              <a:buNone/>
            </a:pPr>
            <a:endParaRPr lang="en-US" dirty="0">
              <a:sym typeface="Wingdings" pitchFamily="2" charset="2"/>
            </a:endParaRPr>
          </a:p>
          <a:p>
            <a:pPr algn="ctr"/>
            <a:r>
              <a:rPr lang="en-US" dirty="0">
                <a:sym typeface="Wingdings" pitchFamily="2" charset="2"/>
              </a:rPr>
              <a:t>Systematic risk: failure events are rare, but interconnected and devastating</a:t>
            </a:r>
          </a:p>
          <a:p>
            <a:pPr marL="0" indent="0" algn="ctr">
              <a:buNone/>
            </a:pPr>
            <a:endParaRPr lang="en-US" dirty="0">
              <a:sym typeface="Wingdings" pitchFamily="2" charset="2"/>
            </a:endParaRP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72BEE8-41A5-6A91-4E5B-A3A3B1CE9E1A}"/>
              </a:ext>
            </a:extLst>
          </p:cNvPr>
          <p:cNvSpPr/>
          <p:nvPr/>
        </p:nvSpPr>
        <p:spPr>
          <a:xfrm>
            <a:off x="601579" y="3481758"/>
            <a:ext cx="7940842" cy="810126"/>
          </a:xfrm>
          <a:prstGeom prst="round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Big Picture: Characterize likelihoods of cascading failures</a:t>
            </a:r>
          </a:p>
        </p:txBody>
      </p:sp>
    </p:spTree>
    <p:extLst>
      <p:ext uri="{BB962C8B-B14F-4D97-AF65-F5344CB8AC3E}">
        <p14:creationId xmlns:p14="http://schemas.microsoft.com/office/powerpoint/2010/main" val="360480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2D67-4A8D-3C4A-B5CA-EF3EF7B5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51058"/>
            <a:ext cx="8372901" cy="621711"/>
          </a:xfrm>
        </p:spPr>
        <p:txBody>
          <a:bodyPr/>
          <a:lstStyle/>
          <a:p>
            <a:r>
              <a:rPr lang="en-US" dirty="0"/>
              <a:t>Stochastic dynamical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F48CD6-8516-0249-A2A7-6399A88DC4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5549" y="905859"/>
                <a:ext cx="8372901" cy="4018003"/>
              </a:xfrm>
            </p:spPr>
            <p:txBody>
              <a:bodyPr/>
              <a:lstStyle/>
              <a:p>
                <a:r>
                  <a:rPr lang="en-US" dirty="0"/>
                  <a:t>Monte Carlo simulations of stochastic differential equations of power grid</a:t>
                </a:r>
              </a:p>
              <a:p>
                <a:pPr lvl="1"/>
                <a:r>
                  <a:rPr lang="en-US" dirty="0"/>
                  <a:t>Model line failure as first exit events (e.g. line energy exceeds a threshold level)</a:t>
                </a:r>
              </a:p>
              <a:p>
                <a:r>
                  <a:rPr lang="en-US" dirty="0"/>
                  <a:t>General Ito process: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Quantity of interest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/>
                  <a:t> follows another Ito process with new drift and diffusion.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The joint states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b="0" dirty="0"/>
                  <a:t> satisfy Fokker-Planck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</a:t>
                </a:r>
                <a:r>
                  <a:rPr lang="en-US" b="0" dirty="0"/>
                  <a:t>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b="0" dirty="0"/>
                  <a:t> is the diffusion matrix for joint states.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F48CD6-8516-0249-A2A7-6399A88DC4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549" y="905859"/>
                <a:ext cx="8372901" cy="4018003"/>
              </a:xfrm>
              <a:blipFill>
                <a:blip r:embed="rId2"/>
                <a:stretch>
                  <a:fillRect l="-1667" t="-1893" b="-17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E6054-9D76-7644-9A7D-3CAF03B041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9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65BA-66CE-2589-0D94-31D48DD6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Reduced-order PDF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B1590-AD35-8457-5C00-4D8420D50B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74660"/>
                <a:ext cx="8372901" cy="3317082"/>
              </a:xfrm>
            </p:spPr>
            <p:txBody>
              <a:bodyPr/>
              <a:lstStyle/>
              <a:p>
                <a:r>
                  <a:rPr lang="en-US" dirty="0"/>
                  <a:t>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dirty="0"/>
                  <a:t> and marginalizing over state space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we arrive at the reduced-order equation (1d advection-diffusion) governing the PDF of the quantity of interest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Conditional expectations can be estimated using regression</a:t>
                </a:r>
              </a:p>
              <a:p>
                <a:r>
                  <a:rPr lang="en-US" dirty="0"/>
                  <a:t>Impact: </a:t>
                </a:r>
              </a:p>
              <a:p>
                <a:pPr lvl="1"/>
                <a:r>
                  <a:rPr lang="en-US" dirty="0"/>
                  <a:t>Full probability profile (i.e. with moments) is available by solving the 1d PDE</a:t>
                </a:r>
              </a:p>
              <a:p>
                <a:pPr lvl="1"/>
                <a:r>
                  <a:rPr lang="en-US" dirty="0"/>
                  <a:t>Example:</a:t>
                </a:r>
              </a:p>
              <a:p>
                <a:pPr lvl="2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 be energy of a specific line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the probability of failing:</a:t>
                </a:r>
              </a:p>
              <a:p>
                <a:pPr marL="6159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bar>
                            <m:barPr>
                              <m:pos m:val="to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ba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bar>
                            <m:barPr>
                              <m:pos m:val="to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ba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  <a:p>
                <a:pPr marL="615950" lvl="2" indent="0">
                  <a:buNone/>
                </a:pPr>
                <a:r>
                  <a:rPr lang="en-US" dirty="0"/>
                  <a:t>With variance estimates by computing second moment.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B1590-AD35-8457-5C00-4D8420D50B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74660"/>
                <a:ext cx="8372901" cy="3317082"/>
              </a:xfrm>
              <a:blipFill>
                <a:blip r:embed="rId2"/>
                <a:stretch>
                  <a:fillRect l="-1667" t="-2672" b="-54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A5243-A131-3BA8-CFF3-61AA2F9E7C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3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25CB3-8620-7B46-BA8D-2C626B30CA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43400" y="4855282"/>
            <a:ext cx="457200" cy="137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EFAAC5A-9C4F-4278-920D-DF2BAB595749}" type="slidenum">
              <a:rPr lang="en-US" sz="6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1FF7B-4166-4B45-A802-55E2D6873A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1" y="1019437"/>
            <a:ext cx="8372901" cy="36407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Learning conditional expectation using neural networks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84338D0-A0E8-665A-8041-751A9ED386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3079" y="3382484"/>
            <a:ext cx="2465584" cy="668148"/>
          </a:xfrm>
        </p:spPr>
        <p:txBody>
          <a:bodyPr>
            <a:normAutofit/>
          </a:bodyPr>
          <a:lstStyle/>
          <a:p>
            <a:r>
              <a:rPr lang="en-US" sz="1200" dirty="0"/>
              <a:t>Stochastic </a:t>
            </a:r>
            <a:r>
              <a:rPr lang="en-US" sz="1200" dirty="0" err="1"/>
              <a:t>Kraichnan</a:t>
            </a:r>
            <a:r>
              <a:rPr lang="en-US" sz="1200" dirty="0"/>
              <a:t>-Orszag system: Fully connected DNN estimates from trajectory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D3B4CE49-4C55-E2AD-BF83-6CCB02CED6C4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3382387" y="3382484"/>
                <a:ext cx="2465584" cy="852632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 dirty="0"/>
                  <a:t>Energy of linear oscillators system 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=500</m:t>
                    </m:r>
                  </m:oMath>
                </a14:m>
                <a:r>
                  <a:rPr lang="en-US" sz="1200" dirty="0"/>
                  <a:t>): comparison between DNN and DNN with Fourier features in learning stiff transitions</a:t>
                </a:r>
              </a:p>
            </p:txBody>
          </p:sp>
        </mc:Choice>
        <mc:Fallback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D3B4CE49-4C55-E2AD-BF83-6CCB02CED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3382387" y="3382484"/>
                <a:ext cx="2465584" cy="852632"/>
              </a:xfrm>
              <a:blipFill>
                <a:blip r:embed="rId2"/>
                <a:stretch>
                  <a:fillRect l="-3590" t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A7CF30AA-6FEA-8C27-F629-E35AA29ACE4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3595" b="3595"/>
          <a:stretch/>
        </p:blipFill>
        <p:spPr>
          <a:xfrm>
            <a:off x="416720" y="1474601"/>
            <a:ext cx="3141774" cy="1816789"/>
          </a:xfrm>
          <a:noFill/>
        </p:spPr>
      </p:pic>
      <p:pic>
        <p:nvPicPr>
          <p:cNvPr id="21" name="Picture Placeholder 20" descr="A graph of a function&#10;&#10;Description automatically generated">
            <a:extLst>
              <a:ext uri="{FF2B5EF4-FFF2-40B4-BE49-F238E27FC236}">
                <a16:creationId xmlns:a16="http://schemas.microsoft.com/office/drawing/2014/main" id="{111BCDB4-B4E5-B11E-6E2D-E5BFDDFA353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 t="1837" b="1837"/>
          <a:stretch>
            <a:fillRect/>
          </a:stretch>
        </p:blipFill>
        <p:spPr>
          <a:xfrm>
            <a:off x="3299033" y="1622319"/>
            <a:ext cx="2632291" cy="1521351"/>
          </a:xfrm>
        </p:spPr>
      </p:pic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C87DD72B-E0E6-8D78-A220-B8BBE29936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1695" y="4124063"/>
            <a:ext cx="2465584" cy="427516"/>
          </a:xfrm>
        </p:spPr>
        <p:txBody>
          <a:bodyPr/>
          <a:lstStyle/>
          <a:p>
            <a:r>
              <a:rPr lang="en-US" sz="1200" dirty="0"/>
              <a:t>(Top) Fourier net architecture</a:t>
            </a:r>
          </a:p>
          <a:p>
            <a:r>
              <a:rPr lang="en-US" sz="1200" dirty="0"/>
              <a:t>(Bottom) Training loss for DNN (red) and Fourier DNN (green)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DDB085-C972-224F-A155-4F4ECCD30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58378"/>
            <a:ext cx="8372901" cy="621711"/>
          </a:xfrm>
        </p:spPr>
        <p:txBody>
          <a:bodyPr anchor="b">
            <a:normAutofit/>
          </a:bodyPr>
          <a:lstStyle/>
          <a:p>
            <a:r>
              <a:rPr lang="en-US" dirty="0"/>
              <a:t>Work in progress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C99EF91-33E9-DCB0-CBE6-9ADC304E89F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467958" y="1474599"/>
            <a:ext cx="2115873" cy="1294485"/>
          </a:xfrm>
          <a:prstGeom prst="rect">
            <a:avLst/>
          </a:prstGeom>
        </p:spPr>
      </p:pic>
      <p:pic>
        <p:nvPicPr>
          <p:cNvPr id="6" name="Picture 5" descr="A green and red line graph&#10;&#10;Description automatically generated">
            <a:extLst>
              <a:ext uri="{FF2B5EF4-FFF2-40B4-BE49-F238E27FC236}">
                <a16:creationId xmlns:a16="http://schemas.microsoft.com/office/drawing/2014/main" id="{1C508B7E-F120-D196-34F9-6503633848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6381" y="2735239"/>
            <a:ext cx="3236211" cy="129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3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 for listening! Questions?</a:t>
            </a:r>
          </a:p>
        </p:txBody>
      </p:sp>
    </p:spTree>
    <p:extLst>
      <p:ext uri="{BB962C8B-B14F-4D97-AF65-F5344CB8AC3E}">
        <p14:creationId xmlns:p14="http://schemas.microsoft.com/office/powerpoint/2010/main" val="48436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presentation_16x9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16977731-C412-3943-B741-04857B423370}" vid="{1CB93506-B23E-0946-9F6E-16BB195DC3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Argonne presentation_16x9</Template>
  <TotalTime>175</TotalTime>
  <Words>355</Words>
  <Application>Microsoft Macintosh PowerPoint</Application>
  <PresentationFormat>On-screen Show (16:9)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Wingdings</vt:lpstr>
      <vt:lpstr>presentation_16x9</vt:lpstr>
      <vt:lpstr>Reduced-order physics-DL model for Power systems</vt:lpstr>
      <vt:lpstr>Problem setup</vt:lpstr>
      <vt:lpstr>Stochastic dynamical systems</vt:lpstr>
      <vt:lpstr>Reduced-order PDF model</vt:lpstr>
      <vt:lpstr>Work in progress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Hongli Zhao</cp:lastModifiedBy>
  <cp:revision>27</cp:revision>
  <cp:lastPrinted>2015-09-08T15:35:42Z</cp:lastPrinted>
  <dcterms:created xsi:type="dcterms:W3CDTF">2018-07-03T17:34:09Z</dcterms:created>
  <dcterms:modified xsi:type="dcterms:W3CDTF">2023-08-09T17:45:34Z</dcterms:modified>
</cp:coreProperties>
</file>