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8"/>
  </p:notesMasterIdLst>
  <p:sldIdLst>
    <p:sldId id="258" r:id="rId2"/>
    <p:sldId id="257" r:id="rId3"/>
    <p:sldId id="262" r:id="rId4"/>
    <p:sldId id="264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 autoAdjust="0"/>
    <p:restoredTop sz="93537" autoAdjust="0"/>
  </p:normalViewPr>
  <p:slideViewPr>
    <p:cSldViewPr snapToGrid="0" showGuides="1">
      <p:cViewPr varScale="1">
        <p:scale>
          <a:sx n="159" d="100"/>
          <a:sy n="159" d="100"/>
        </p:scale>
        <p:origin x="936" y="1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Reduced-order physics-DL model for Power systems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Hongli</a:t>
            </a:r>
            <a:r>
              <a:rPr lang="en-US" dirty="0"/>
              <a:t> (BOB) </a:t>
            </a:r>
            <a:r>
              <a:rPr lang="en-US" dirty="0" err="1"/>
              <a:t>zhao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University of Chicago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ADVISORs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Adrian Maldonado, Mihai </a:t>
            </a:r>
            <a:r>
              <a:rPr lang="en-US" dirty="0" err="1"/>
              <a:t>Anitescu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08/05/2023</a:t>
            </a:r>
          </a:p>
          <a:p>
            <a:r>
              <a:rPr lang="en-US" dirty="0"/>
              <a:t>Lemont, IL</a:t>
            </a:r>
          </a:p>
        </p:txBody>
      </p:sp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A83F4B86-7DD0-A895-1687-B08F5DFC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58" y="989510"/>
            <a:ext cx="3446130" cy="25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Uncertainty in power generation and demand fluctuations </a:t>
            </a:r>
          </a:p>
          <a:p>
            <a:pPr algn="ctr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Risk in power transmission networks</a:t>
            </a: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Systematic risk: failure events are rare, but interconnected and devastating</a:t>
            </a: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72BEE8-41A5-6A91-4E5B-A3A3B1CE9E1A}"/>
              </a:ext>
            </a:extLst>
          </p:cNvPr>
          <p:cNvSpPr/>
          <p:nvPr/>
        </p:nvSpPr>
        <p:spPr>
          <a:xfrm>
            <a:off x="601579" y="3481758"/>
            <a:ext cx="7940842" cy="810126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Picture: Characterize likelihoods of cascading failures</a:t>
            </a:r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2D67-4A8D-3C4A-B5CA-EF3EF7B5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1058"/>
            <a:ext cx="8372901" cy="621711"/>
          </a:xfrm>
        </p:spPr>
        <p:txBody>
          <a:bodyPr/>
          <a:lstStyle/>
          <a:p>
            <a:r>
              <a:rPr lang="en-US" dirty="0"/>
              <a:t>Stochastic dynamical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48CD6-8516-0249-A2A7-6399A88DC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549" y="905859"/>
                <a:ext cx="8372901" cy="4018003"/>
              </a:xfrm>
            </p:spPr>
            <p:txBody>
              <a:bodyPr/>
              <a:lstStyle/>
              <a:p>
                <a:r>
                  <a:rPr lang="en-US" dirty="0"/>
                  <a:t>Monte Carlo simulations of stochastic differential equations of power grid</a:t>
                </a:r>
              </a:p>
              <a:p>
                <a:pPr lvl="1"/>
                <a:r>
                  <a:rPr lang="en-US" dirty="0"/>
                  <a:t>Model line failure as first exit events (e.g. line energy exceeds a threshold level)</a:t>
                </a:r>
              </a:p>
              <a:p>
                <a:r>
                  <a:rPr lang="en-US" dirty="0"/>
                  <a:t>General Ito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Quantity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follows another Ito process with new drift and diffusion.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joint states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/>
                  <a:t> satisfy Fokker-Planck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</a:t>
                </a:r>
                <a:r>
                  <a:rPr lang="en-US" b="0" dirty="0"/>
                  <a:t>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0" dirty="0"/>
                  <a:t> is the diffusion matrix for joint states.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48CD6-8516-0249-A2A7-6399A88D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549" y="905859"/>
                <a:ext cx="8372901" cy="4018003"/>
              </a:xfrm>
              <a:blipFill>
                <a:blip r:embed="rId2"/>
                <a:stretch>
                  <a:fillRect l="-1667" t="-1893" b="-17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E6054-9D76-7644-9A7D-3CAF03B041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65BA-66CE-2589-0D94-31D48DD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Reduced-order PDF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B1590-AD35-8457-5C00-4D8420D50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660"/>
                <a:ext cx="8372901" cy="3317082"/>
              </a:xfrm>
            </p:spPr>
            <p:txBody>
              <a:bodyPr/>
              <a:lstStyle/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and marginalizing over state 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we arrive at the reduced-order equation (1d advection-diffusion) governing the PDF of the quantity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expectations can be estimated using regression</a:t>
                </a:r>
              </a:p>
              <a:p>
                <a:r>
                  <a:rPr lang="en-US" dirty="0"/>
                  <a:t>Impact: </a:t>
                </a:r>
              </a:p>
              <a:p>
                <a:pPr lvl="1"/>
                <a:r>
                  <a:rPr lang="en-US" dirty="0"/>
                  <a:t>Full probability profile (i.e. with moments) is available by solving the 1d PDE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be energy of a specific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probability of failing:</a:t>
                </a:r>
              </a:p>
              <a:p>
                <a:pPr marL="6159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615950" lvl="2" indent="0">
                  <a:buNone/>
                </a:pPr>
                <a:r>
                  <a:rPr lang="en-US" dirty="0"/>
                  <a:t>With variance estimates by computing second moment.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B1590-AD35-8457-5C00-4D8420D50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660"/>
                <a:ext cx="8372901" cy="3317082"/>
              </a:xfrm>
              <a:blipFill>
                <a:blip r:embed="rId2"/>
                <a:stretch>
                  <a:fillRect l="-1667" t="-2672" b="-5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5243-A131-3BA8-CFF3-61AA2F9E7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25CB3-8620-7B46-BA8D-2C626B30C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43400" y="4855282"/>
            <a:ext cx="457200" cy="137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EFAAC5A-9C4F-4278-920D-DF2BAB595749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FF7B-4166-4B45-A802-55E2D6873A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19437"/>
            <a:ext cx="8372901" cy="3640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Learning conditional expectation using neural networks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84338D0-A0E8-665A-8041-751A9ED38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079" y="3382484"/>
            <a:ext cx="2465584" cy="668148"/>
          </a:xfrm>
        </p:spPr>
        <p:txBody>
          <a:bodyPr>
            <a:normAutofit/>
          </a:bodyPr>
          <a:lstStyle/>
          <a:p>
            <a:r>
              <a:rPr lang="en-US" sz="1200" dirty="0"/>
              <a:t>Stochastic </a:t>
            </a:r>
            <a:r>
              <a:rPr lang="en-US" sz="1200" dirty="0" err="1"/>
              <a:t>Kraichnan</a:t>
            </a:r>
            <a:r>
              <a:rPr lang="en-US" sz="1200" dirty="0"/>
              <a:t>-Orszag system: Fully connected DNN estimates from trajectory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3B4CE49-4C55-E2AD-BF83-6CCB02CED6C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382387" y="3382484"/>
                <a:ext cx="2465584" cy="85263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dirty="0"/>
                  <a:t>Energy of linear oscillators system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sz="1200" dirty="0"/>
                  <a:t>): comparison between DNN and DNN with Fourier features in learning stiff transitions</a:t>
                </a:r>
              </a:p>
            </p:txBody>
          </p:sp>
        </mc:Choice>
        <mc:Fallback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3B4CE49-4C55-E2AD-BF83-6CCB02CE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382387" y="3382484"/>
                <a:ext cx="2465584" cy="852632"/>
              </a:xfrm>
              <a:blipFill>
                <a:blip r:embed="rId2"/>
                <a:stretch>
                  <a:fillRect l="-3590" t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7CF30AA-6FEA-8C27-F629-E35AA29ACE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595" b="3595"/>
          <a:stretch/>
        </p:blipFill>
        <p:spPr>
          <a:xfrm>
            <a:off x="416720" y="1474601"/>
            <a:ext cx="3141774" cy="1816789"/>
          </a:xfrm>
          <a:noFill/>
        </p:spPr>
      </p:pic>
      <p:pic>
        <p:nvPicPr>
          <p:cNvPr id="21" name="Picture Placeholder 20" descr="A graph of a function&#10;&#10;Description automatically generated">
            <a:extLst>
              <a:ext uri="{FF2B5EF4-FFF2-40B4-BE49-F238E27FC236}">
                <a16:creationId xmlns:a16="http://schemas.microsoft.com/office/drawing/2014/main" id="{111BCDB4-B4E5-B11E-6E2D-E5BFDDFA35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837" b="1837"/>
          <a:stretch>
            <a:fillRect/>
          </a:stretch>
        </p:blipFill>
        <p:spPr>
          <a:xfrm>
            <a:off x="3299033" y="1622319"/>
            <a:ext cx="2632291" cy="1521351"/>
          </a:xfrm>
        </p:spPr>
      </p:pic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87DD72B-E0E6-8D78-A220-B8BBE2993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1696" y="3382484"/>
            <a:ext cx="2465584" cy="427516"/>
          </a:xfrm>
        </p:spPr>
        <p:txBody>
          <a:bodyPr/>
          <a:lstStyle/>
          <a:p>
            <a:r>
              <a:rPr lang="en-US" sz="1200" dirty="0"/>
              <a:t>(Log-scale) training loss for DNN (red) and Fourier DNN (green)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B085-C972-224F-A155-4F4ECCD3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</p:spPr>
        <p:txBody>
          <a:bodyPr anchor="b">
            <a:normAutofit/>
          </a:bodyPr>
          <a:lstStyle/>
          <a:p>
            <a:r>
              <a:rPr lang="en-US" dirty="0"/>
              <a:t>Work in progress</a:t>
            </a:r>
          </a:p>
        </p:txBody>
      </p:sp>
      <p:pic>
        <p:nvPicPr>
          <p:cNvPr id="38" name="Picture 37" descr="A green and red line graph&#10;&#10;Description automatically generated">
            <a:extLst>
              <a:ext uri="{FF2B5EF4-FFF2-40B4-BE49-F238E27FC236}">
                <a16:creationId xmlns:a16="http://schemas.microsoft.com/office/drawing/2014/main" id="{CC99EF91-33E9-DCB0-CBE6-9ADC304E8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382" y="1735753"/>
            <a:ext cx="3236211" cy="1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 for listening! Questions?</a:t>
            </a:r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167</TotalTime>
  <Words>349</Words>
  <Application>Microsoft Macintosh PowerPoint</Application>
  <PresentationFormat>On-screen Show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presentation_16x9</vt:lpstr>
      <vt:lpstr>Reduced-order physics-DL model for Power systems</vt:lpstr>
      <vt:lpstr>Problem setup</vt:lpstr>
      <vt:lpstr>Stochastic dynamical systems</vt:lpstr>
      <vt:lpstr>Reduced-order PDF model</vt:lpstr>
      <vt:lpstr>Work in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Hongli Zhao</cp:lastModifiedBy>
  <cp:revision>25</cp:revision>
  <cp:lastPrinted>2015-09-08T15:35:42Z</cp:lastPrinted>
  <dcterms:created xsi:type="dcterms:W3CDTF">2018-07-03T17:34:09Z</dcterms:created>
  <dcterms:modified xsi:type="dcterms:W3CDTF">2023-08-02T19:38:07Z</dcterms:modified>
</cp:coreProperties>
</file>