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Lora Medium"/>
      <p:regular r:id="rId29"/>
      <p:bold r:id="rId30"/>
      <p:italic r:id="rId31"/>
      <p:boldItalic r:id="rId32"/>
    </p:embeddedFont>
    <p:embeddedFont>
      <p:font typeface="Lora SemiBold"/>
      <p:regular r:id="rId33"/>
      <p:bold r:id="rId34"/>
      <p:italic r:id="rId35"/>
      <p:boldItalic r:id="rId36"/>
    </p:embeddedFont>
    <p:embeddedFont>
      <p:font typeface="Lor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9C0AFE-57AB-4F52-9D89-86D60E349A48}">
  <a:tblStyle styleId="{7D9C0AFE-57AB-4F52-9D89-86D60E349A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ra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Medium-italic.fntdata"/><Relationship Id="rId30" Type="http://schemas.openxmlformats.org/officeDocument/2006/relationships/font" Target="fonts/LoraMedium-bold.fntdata"/><Relationship Id="rId11" Type="http://schemas.openxmlformats.org/officeDocument/2006/relationships/slide" Target="slides/slide5.xml"/><Relationship Id="rId33" Type="http://schemas.openxmlformats.org/officeDocument/2006/relationships/font" Target="fonts/LoraSemiBold-regular.fntdata"/><Relationship Id="rId10" Type="http://schemas.openxmlformats.org/officeDocument/2006/relationships/slide" Target="slides/slide4.xml"/><Relationship Id="rId32" Type="http://schemas.openxmlformats.org/officeDocument/2006/relationships/font" Target="fonts/LoraMedium-boldItalic.fntdata"/><Relationship Id="rId13" Type="http://schemas.openxmlformats.org/officeDocument/2006/relationships/slide" Target="slides/slide7.xml"/><Relationship Id="rId35" Type="http://schemas.openxmlformats.org/officeDocument/2006/relationships/font" Target="fonts/LoraSemiBold-italic.fntdata"/><Relationship Id="rId12" Type="http://schemas.openxmlformats.org/officeDocument/2006/relationships/slide" Target="slides/slide6.xml"/><Relationship Id="rId34" Type="http://schemas.openxmlformats.org/officeDocument/2006/relationships/font" Target="fonts/LoraSemiBold-bold.fntdata"/><Relationship Id="rId15" Type="http://schemas.openxmlformats.org/officeDocument/2006/relationships/slide" Target="slides/slide9.xml"/><Relationship Id="rId37" Type="http://schemas.openxmlformats.org/officeDocument/2006/relationships/font" Target="fonts/Lora-regular.fntdata"/><Relationship Id="rId14" Type="http://schemas.openxmlformats.org/officeDocument/2006/relationships/slide" Target="slides/slide8.xml"/><Relationship Id="rId36" Type="http://schemas.openxmlformats.org/officeDocument/2006/relationships/font" Target="fonts/LoraSemiBold-boldItalic.fntdata"/><Relationship Id="rId17" Type="http://schemas.openxmlformats.org/officeDocument/2006/relationships/slide" Target="slides/slide11.xml"/><Relationship Id="rId39" Type="http://schemas.openxmlformats.org/officeDocument/2006/relationships/font" Target="fonts/Lora-italic.fntdata"/><Relationship Id="rId16" Type="http://schemas.openxmlformats.org/officeDocument/2006/relationships/slide" Target="slides/slide10.xml"/><Relationship Id="rId38" Type="http://schemas.openxmlformats.org/officeDocument/2006/relationships/font" Target="fonts/Lor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3256fda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3256fda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3256fda7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3256fda7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3256fda7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3256fda7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3256fda7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3256fda7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18cdca5ac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18cdca5ac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3256fda7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3256fda7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3256fda7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3256fda7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3256fda7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3256fda7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There are 4 main sales channels, store, web, catalog, and deals, with store being the most important one, accounting for almost 40% of the total purchases. People with different education background share similar purchase preference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3256fda7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3256fda7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We also looked at the relationship between sales channels and number of web visit per month and we found that it has a positive relationship with number of deals purchases. Our analysis is people tend to check out deals available on the website. Therefore, we suggest using website to promote deals.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31d71f29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31d71f29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 we are gonna talk about customer persona and ml. Overall,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31d71f2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31d71f2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3256fda7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3256fda7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As for ML application, we used Linear regression to infer and random forest to predict. As we can see, random forest does a lot better job in predicting than Linear Regression. Using random Forest, we can predict average customer will spend $591, however, the number does tell us much, so we use the linear regression to ran a feature coefficient, as we can see the graph on the right, number of kids at home has the strongest negative relationship with amount spend while education level being the strongest positive coefficient feature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31d71f29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31d71f29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3256fda7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3256fda7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31d71f29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31d71f29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31d71f29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31d71f29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8082e6c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8082e6c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8082e6cd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8082e6cd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31d71f29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31d71f29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18cdca5a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18cdca5a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3256fda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3256fda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kaggle.com/jackdaoud/marketing-data" TargetMode="External"/><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4077" r="4077" t="0"/>
          <a:stretch/>
        </p:blipFill>
        <p:spPr>
          <a:xfrm>
            <a:off x="0" y="0"/>
            <a:ext cx="9143997" cy="5143499"/>
          </a:xfrm>
          <a:prstGeom prst="rect">
            <a:avLst/>
          </a:prstGeom>
          <a:noFill/>
          <a:ln>
            <a:noFill/>
          </a:ln>
        </p:spPr>
      </p:pic>
      <p:sp>
        <p:nvSpPr>
          <p:cNvPr id="55" name="Google Shape;55;p13"/>
          <p:cNvSpPr/>
          <p:nvPr/>
        </p:nvSpPr>
        <p:spPr>
          <a:xfrm>
            <a:off x="0" y="15250"/>
            <a:ext cx="9144000" cy="5143500"/>
          </a:xfrm>
          <a:prstGeom prst="rect">
            <a:avLst/>
          </a:prstGeom>
          <a:solidFill>
            <a:srgbClr val="EDCFA9">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773350" y="1558300"/>
            <a:ext cx="5448600" cy="2044500"/>
          </a:xfrm>
          <a:prstGeom prst="rect">
            <a:avLst/>
          </a:prstGeom>
          <a:noFill/>
          <a:ln cap="flat" cmpd="sng" w="38100">
            <a:solidFill>
              <a:srgbClr val="E89F7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849600" y="1634500"/>
            <a:ext cx="5291400" cy="1877100"/>
          </a:xfrm>
          <a:prstGeom prst="rect">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a:off x="1866250" y="1634500"/>
            <a:ext cx="5258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Lora SemiBold"/>
                <a:ea typeface="Lora SemiBold"/>
                <a:cs typeface="Lora SemiBold"/>
                <a:sym typeface="Lora SemiBold"/>
              </a:rPr>
              <a:t>Customer Purchasing Pattern Study</a:t>
            </a:r>
            <a:endParaRPr sz="2200">
              <a:solidFill>
                <a:schemeClr val="dk1"/>
              </a:solidFill>
              <a:latin typeface="Lora SemiBold"/>
              <a:ea typeface="Lora SemiBold"/>
              <a:cs typeface="Lora SemiBold"/>
              <a:sym typeface="Lora SemiBold"/>
            </a:endParaRPr>
          </a:p>
          <a:p>
            <a:pPr indent="0" lvl="0" marL="0" rtl="0" algn="ctr">
              <a:spcBef>
                <a:spcPts val="0"/>
              </a:spcBef>
              <a:spcAft>
                <a:spcPts val="0"/>
              </a:spcAft>
              <a:buNone/>
            </a:pPr>
            <a:r>
              <a:rPr lang="en" sz="2200">
                <a:solidFill>
                  <a:schemeClr val="dk1"/>
                </a:solidFill>
                <a:latin typeface="Lora SemiBold"/>
                <a:ea typeface="Lora SemiBold"/>
                <a:cs typeface="Lora SemiBold"/>
                <a:sym typeface="Lora SemiBold"/>
              </a:rPr>
              <a:t>Based on Historical Data</a:t>
            </a:r>
            <a:endParaRPr sz="2200">
              <a:solidFill>
                <a:schemeClr val="dk1"/>
              </a:solidFill>
              <a:latin typeface="Lora SemiBold"/>
              <a:ea typeface="Lora SemiBold"/>
              <a:cs typeface="Lora SemiBold"/>
              <a:sym typeface="Lora SemiBold"/>
            </a:endParaRPr>
          </a:p>
        </p:txBody>
      </p:sp>
      <p:sp>
        <p:nvSpPr>
          <p:cNvPr id="59" name="Google Shape;59;p13"/>
          <p:cNvSpPr txBox="1"/>
          <p:nvPr/>
        </p:nvSpPr>
        <p:spPr>
          <a:xfrm>
            <a:off x="2098750" y="2582600"/>
            <a:ext cx="4793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ora"/>
                <a:ea typeface="Lora"/>
                <a:cs typeface="Lora"/>
                <a:sym typeface="Lora"/>
              </a:rPr>
              <a:t>Team1</a:t>
            </a:r>
            <a:endParaRPr sz="1000">
              <a:latin typeface="Lora"/>
              <a:ea typeface="Lora"/>
              <a:cs typeface="Lora"/>
              <a:sym typeface="Lora"/>
            </a:endParaRPr>
          </a:p>
          <a:p>
            <a:pPr indent="0" lvl="0" marL="0" rtl="0" algn="ctr">
              <a:spcBef>
                <a:spcPts val="0"/>
              </a:spcBef>
              <a:spcAft>
                <a:spcPts val="0"/>
              </a:spcAft>
              <a:buNone/>
            </a:pPr>
            <a:r>
              <a:t/>
            </a:r>
            <a:endParaRPr sz="1000">
              <a:latin typeface="Lora"/>
              <a:ea typeface="Lora"/>
              <a:cs typeface="Lora"/>
              <a:sym typeface="Lora"/>
            </a:endParaRPr>
          </a:p>
          <a:p>
            <a:pPr indent="0" lvl="0" marL="0" rtl="0" algn="ctr">
              <a:spcBef>
                <a:spcPts val="0"/>
              </a:spcBef>
              <a:spcAft>
                <a:spcPts val="0"/>
              </a:spcAft>
              <a:buClr>
                <a:schemeClr val="dk1"/>
              </a:buClr>
              <a:buSzPts val="1100"/>
              <a:buFont typeface="Arial"/>
              <a:buNone/>
            </a:pPr>
            <a:r>
              <a:rPr lang="en" sz="1000">
                <a:latin typeface="Lora"/>
                <a:ea typeface="Lora"/>
                <a:cs typeface="Lora"/>
                <a:sym typeface="Lora"/>
              </a:rPr>
              <a:t>Qianrong Wen, Ting-Ann Lu, Risheng Guo, </a:t>
            </a:r>
            <a:endParaRPr sz="1000">
              <a:latin typeface="Lora"/>
              <a:ea typeface="Lora"/>
              <a:cs typeface="Lora"/>
              <a:sym typeface="Lora"/>
            </a:endParaRPr>
          </a:p>
          <a:p>
            <a:pPr indent="0" lvl="0" marL="0" rtl="0" algn="ctr">
              <a:spcBef>
                <a:spcPts val="0"/>
              </a:spcBef>
              <a:spcAft>
                <a:spcPts val="0"/>
              </a:spcAft>
              <a:buNone/>
            </a:pPr>
            <a:r>
              <a:rPr lang="en" sz="1000">
                <a:latin typeface="Lora"/>
                <a:ea typeface="Lora"/>
                <a:cs typeface="Lora"/>
                <a:sym typeface="Lora"/>
              </a:rPr>
              <a:t>Luke Hong, Kexi Pi, Yesol Lee (Sally)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195" name="Google Shape;195;p22"/>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196" name="Google Shape;196;p22"/>
          <p:cNvSpPr txBox="1"/>
          <p:nvPr/>
        </p:nvSpPr>
        <p:spPr>
          <a:xfrm>
            <a:off x="322025" y="1074550"/>
            <a:ext cx="8394000" cy="804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PhD spent significantly more than other education levels on wines</a:t>
            </a:r>
            <a:endParaRPr sz="1800">
              <a:solidFill>
                <a:schemeClr val="dk1"/>
              </a:solidFill>
              <a:latin typeface="Lora"/>
              <a:ea typeface="Lora"/>
              <a:cs typeface="Lora"/>
              <a:sym typeface="Lora"/>
            </a:endParaRPr>
          </a:p>
        </p:txBody>
      </p:sp>
      <p:sp>
        <p:nvSpPr>
          <p:cNvPr id="197" name="Google Shape;197;p22"/>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Education</a:t>
            </a:r>
            <a:endParaRPr sz="1900">
              <a:latin typeface="Lora SemiBold"/>
              <a:ea typeface="Lora SemiBold"/>
              <a:cs typeface="Lora SemiBold"/>
              <a:sym typeface="Lora SemiBold"/>
            </a:endParaRPr>
          </a:p>
        </p:txBody>
      </p:sp>
      <p:pic>
        <p:nvPicPr>
          <p:cNvPr id="198" name="Google Shape;198;p22"/>
          <p:cNvPicPr preferRelativeResize="0"/>
          <p:nvPr/>
        </p:nvPicPr>
        <p:blipFill>
          <a:blip r:embed="rId3">
            <a:alphaModFix/>
          </a:blip>
          <a:stretch>
            <a:fillRect/>
          </a:stretch>
        </p:blipFill>
        <p:spPr>
          <a:xfrm>
            <a:off x="4386626" y="1927600"/>
            <a:ext cx="3818373" cy="2987775"/>
          </a:xfrm>
          <a:prstGeom prst="rect">
            <a:avLst/>
          </a:prstGeom>
          <a:noFill/>
          <a:ln>
            <a:noFill/>
          </a:ln>
        </p:spPr>
      </p:pic>
      <p:pic>
        <p:nvPicPr>
          <p:cNvPr id="199" name="Google Shape;199;p22"/>
          <p:cNvPicPr preferRelativeResize="0"/>
          <p:nvPr/>
        </p:nvPicPr>
        <p:blipFill>
          <a:blip r:embed="rId4">
            <a:alphaModFix/>
          </a:blip>
          <a:stretch>
            <a:fillRect/>
          </a:stretch>
        </p:blipFill>
        <p:spPr>
          <a:xfrm>
            <a:off x="954000" y="2485551"/>
            <a:ext cx="3137056" cy="1943995"/>
          </a:xfrm>
          <a:prstGeom prst="rect">
            <a:avLst/>
          </a:prstGeom>
          <a:noFill/>
          <a:ln>
            <a:noFill/>
          </a:ln>
        </p:spPr>
      </p:pic>
      <p:sp>
        <p:nvSpPr>
          <p:cNvPr id="200" name="Google Shape;200;p22"/>
          <p:cNvSpPr/>
          <p:nvPr/>
        </p:nvSpPr>
        <p:spPr>
          <a:xfrm>
            <a:off x="5052059" y="2147842"/>
            <a:ext cx="63300" cy="67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4808763" y="4566455"/>
            <a:ext cx="243300" cy="282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208" name="Google Shape;208;p23"/>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209" name="Google Shape;209;p23"/>
          <p:cNvSpPr txBox="1"/>
          <p:nvPr/>
        </p:nvSpPr>
        <p:spPr>
          <a:xfrm>
            <a:off x="322025" y="1074550"/>
            <a:ext cx="8394000" cy="193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Ph.D: Prefer Store</a:t>
            </a:r>
            <a:endParaRPr sz="1800">
              <a:solidFill>
                <a:schemeClr val="dk1"/>
              </a:solidFill>
              <a:latin typeface="Lora"/>
              <a:ea typeface="Lora"/>
              <a:cs typeface="Lora"/>
              <a:sym typeface="Lora"/>
            </a:endParaRPr>
          </a:p>
          <a:p>
            <a:pPr indent="0" lvl="0" marL="0" rtl="0" algn="l">
              <a:lnSpc>
                <a:spcPct val="115000"/>
              </a:lnSpc>
              <a:spcBef>
                <a:spcPts val="1200"/>
              </a:spcBef>
              <a:spcAft>
                <a:spcPts val="0"/>
              </a:spcAft>
              <a:buNone/>
            </a:pPr>
            <a:r>
              <a:t/>
            </a:r>
            <a:endParaRPr sz="1800">
              <a:solidFill>
                <a:schemeClr val="dk1"/>
              </a:solidFill>
              <a:latin typeface="Lora"/>
              <a:ea typeface="Lora"/>
              <a:cs typeface="Lora"/>
              <a:sym typeface="Lora"/>
            </a:endParaRPr>
          </a:p>
          <a:p>
            <a:pPr indent="-342900" lvl="0" marL="457200" rtl="0" algn="l">
              <a:lnSpc>
                <a:spcPct val="115000"/>
              </a:lnSpc>
              <a:spcBef>
                <a:spcPts val="1200"/>
              </a:spcBef>
              <a:spcAft>
                <a:spcPts val="0"/>
              </a:spcAft>
              <a:buClr>
                <a:schemeClr val="dk1"/>
              </a:buClr>
              <a:buSzPts val="1800"/>
              <a:buFont typeface="Lora"/>
              <a:buChar char="●"/>
            </a:pPr>
            <a:r>
              <a:rPr lang="en" sz="1800">
                <a:solidFill>
                  <a:schemeClr val="dk1"/>
                </a:solidFill>
                <a:latin typeface="Lora"/>
                <a:ea typeface="Lora"/>
                <a:cs typeface="Lora"/>
                <a:sym typeface="Lora"/>
              </a:rPr>
              <a:t>Basics: Lowest purchase power</a:t>
            </a:r>
            <a:endParaRPr sz="1800">
              <a:solidFill>
                <a:schemeClr val="dk1"/>
              </a:solidFill>
              <a:latin typeface="Lora"/>
              <a:ea typeface="Lora"/>
              <a:cs typeface="Lora"/>
              <a:sym typeface="Lora"/>
            </a:endParaRPr>
          </a:p>
          <a:p>
            <a:pPr indent="0" lvl="0" marL="457200" rtl="0" algn="l">
              <a:lnSpc>
                <a:spcPct val="115000"/>
              </a:lnSpc>
              <a:spcBef>
                <a:spcPts val="1200"/>
              </a:spcBef>
              <a:spcAft>
                <a:spcPts val="0"/>
              </a:spcAft>
              <a:buNone/>
            </a:pPr>
            <a:r>
              <a:rPr lang="en" sz="1800">
                <a:solidFill>
                  <a:schemeClr val="dk1"/>
                </a:solidFill>
                <a:latin typeface="Lora"/>
                <a:ea typeface="Lora"/>
                <a:cs typeface="Lora"/>
                <a:sym typeface="Lora"/>
              </a:rPr>
              <a:t>	    Highest number of web visit</a:t>
            </a:r>
            <a:endParaRPr sz="1800">
              <a:solidFill>
                <a:schemeClr val="dk1"/>
              </a:solidFill>
              <a:latin typeface="Lora"/>
              <a:ea typeface="Lora"/>
              <a:cs typeface="Lora"/>
              <a:sym typeface="Lora"/>
            </a:endParaRPr>
          </a:p>
          <a:p>
            <a:pPr indent="0" lvl="0" marL="0" rtl="0" algn="l">
              <a:lnSpc>
                <a:spcPct val="115000"/>
              </a:lnSpc>
              <a:spcBef>
                <a:spcPts val="1200"/>
              </a:spcBef>
              <a:spcAft>
                <a:spcPts val="1200"/>
              </a:spcAft>
              <a:buNone/>
            </a:pPr>
            <a:r>
              <a:t/>
            </a:r>
            <a:endParaRPr sz="1800">
              <a:solidFill>
                <a:schemeClr val="dk1"/>
              </a:solidFill>
              <a:latin typeface="Lora"/>
              <a:ea typeface="Lora"/>
              <a:cs typeface="Lora"/>
              <a:sym typeface="Lora"/>
            </a:endParaRPr>
          </a:p>
        </p:txBody>
      </p:sp>
      <p:sp>
        <p:nvSpPr>
          <p:cNvPr id="210" name="Google Shape;210;p23"/>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Education</a:t>
            </a:r>
            <a:endParaRPr sz="1900">
              <a:latin typeface="Lora SemiBold"/>
              <a:ea typeface="Lora SemiBold"/>
              <a:cs typeface="Lora SemiBold"/>
              <a:sym typeface="Lora SemiBold"/>
            </a:endParaRPr>
          </a:p>
        </p:txBody>
      </p:sp>
      <p:pic>
        <p:nvPicPr>
          <p:cNvPr id="211" name="Google Shape;211;p23"/>
          <p:cNvPicPr preferRelativeResize="0"/>
          <p:nvPr/>
        </p:nvPicPr>
        <p:blipFill>
          <a:blip r:embed="rId3">
            <a:alphaModFix/>
          </a:blip>
          <a:stretch>
            <a:fillRect/>
          </a:stretch>
        </p:blipFill>
        <p:spPr>
          <a:xfrm>
            <a:off x="4742776" y="937175"/>
            <a:ext cx="4148074" cy="4125776"/>
          </a:xfrm>
          <a:prstGeom prst="rect">
            <a:avLst/>
          </a:prstGeom>
          <a:noFill/>
          <a:ln>
            <a:noFill/>
          </a:ln>
        </p:spPr>
      </p:pic>
      <p:sp>
        <p:nvSpPr>
          <p:cNvPr id="212" name="Google Shape;212;p23"/>
          <p:cNvSpPr/>
          <p:nvPr/>
        </p:nvSpPr>
        <p:spPr>
          <a:xfrm>
            <a:off x="8158250" y="1258600"/>
            <a:ext cx="69000" cy="766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5905725" y="3528225"/>
            <a:ext cx="69000" cy="86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220" name="Google Shape;220;p24"/>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221" name="Google Shape;221;p24"/>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Income</a:t>
            </a:r>
            <a:endParaRPr sz="1900">
              <a:latin typeface="Lora SemiBold"/>
              <a:ea typeface="Lora SemiBold"/>
              <a:cs typeface="Lora SemiBold"/>
              <a:sym typeface="Lora SemiBold"/>
            </a:endParaRPr>
          </a:p>
        </p:txBody>
      </p:sp>
      <p:sp>
        <p:nvSpPr>
          <p:cNvPr id="222" name="Google Shape;222;p24"/>
          <p:cNvSpPr txBox="1"/>
          <p:nvPr/>
        </p:nvSpPr>
        <p:spPr>
          <a:xfrm>
            <a:off x="322025" y="1074550"/>
            <a:ext cx="8394000" cy="8046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Clr>
                <a:schemeClr val="dk1"/>
              </a:buClr>
              <a:buSzPct val="100000"/>
              <a:buFont typeface="Lora"/>
              <a:buChar char="●"/>
            </a:pPr>
            <a:r>
              <a:rPr lang="en" sz="1800">
                <a:solidFill>
                  <a:schemeClr val="dk1"/>
                </a:solidFill>
                <a:latin typeface="Lora"/>
                <a:ea typeface="Lora"/>
                <a:cs typeface="Lora"/>
                <a:sym typeface="Lora"/>
              </a:rPr>
              <a:t>Split Customers into 3 categories</a:t>
            </a:r>
            <a:endParaRPr sz="1800">
              <a:solidFill>
                <a:schemeClr val="dk1"/>
              </a:solidFill>
              <a:latin typeface="Lora"/>
              <a:ea typeface="Lora"/>
              <a:cs typeface="Lora"/>
              <a:sym typeface="Lora"/>
            </a:endParaRPr>
          </a:p>
          <a:p>
            <a:pPr indent="-317182" lvl="0" marL="457200" rtl="0" algn="l">
              <a:lnSpc>
                <a:spcPct val="115000"/>
              </a:lnSpc>
              <a:spcBef>
                <a:spcPts val="0"/>
              </a:spcBef>
              <a:spcAft>
                <a:spcPts val="0"/>
              </a:spcAft>
              <a:buClr>
                <a:schemeClr val="dk1"/>
              </a:buClr>
              <a:buSzPct val="100000"/>
              <a:buFont typeface="Lora"/>
              <a:buChar char="●"/>
            </a:pPr>
            <a:r>
              <a:rPr lang="en" sz="1800">
                <a:solidFill>
                  <a:schemeClr val="dk1"/>
                </a:solidFill>
                <a:latin typeface="Lora"/>
                <a:ea typeface="Lora"/>
                <a:cs typeface="Lora"/>
                <a:sym typeface="Lora"/>
              </a:rPr>
              <a:t>Where they like to buy</a:t>
            </a:r>
            <a:endParaRPr sz="1800">
              <a:solidFill>
                <a:schemeClr val="dk1"/>
              </a:solidFill>
              <a:latin typeface="Lora"/>
              <a:ea typeface="Lora"/>
              <a:cs typeface="Lora"/>
              <a:sym typeface="Lora"/>
            </a:endParaRPr>
          </a:p>
          <a:p>
            <a:pPr indent="-317182" lvl="0" marL="457200" rtl="0" algn="l">
              <a:lnSpc>
                <a:spcPct val="115000"/>
              </a:lnSpc>
              <a:spcBef>
                <a:spcPts val="0"/>
              </a:spcBef>
              <a:spcAft>
                <a:spcPts val="0"/>
              </a:spcAft>
              <a:buClr>
                <a:schemeClr val="dk1"/>
              </a:buClr>
              <a:buSzPct val="100000"/>
              <a:buFont typeface="Lora"/>
              <a:buChar char="●"/>
            </a:pPr>
            <a:r>
              <a:rPr lang="en" sz="1800">
                <a:solidFill>
                  <a:schemeClr val="dk1"/>
                </a:solidFill>
                <a:latin typeface="Lora"/>
                <a:ea typeface="Lora"/>
                <a:cs typeface="Lora"/>
                <a:sym typeface="Lora"/>
              </a:rPr>
              <a:t>Most preferred channel: In Store Purchase</a:t>
            </a:r>
            <a:endParaRPr sz="1800">
              <a:solidFill>
                <a:schemeClr val="dk1"/>
              </a:solidFill>
              <a:latin typeface="Lora"/>
              <a:ea typeface="Lora"/>
              <a:cs typeface="Lora"/>
              <a:sym typeface="Lora"/>
            </a:endParaRPr>
          </a:p>
        </p:txBody>
      </p:sp>
      <p:pic>
        <p:nvPicPr>
          <p:cNvPr id="223" name="Google Shape;223;p24"/>
          <p:cNvPicPr preferRelativeResize="0"/>
          <p:nvPr/>
        </p:nvPicPr>
        <p:blipFill>
          <a:blip r:embed="rId3">
            <a:alphaModFix/>
          </a:blip>
          <a:stretch>
            <a:fillRect/>
          </a:stretch>
        </p:blipFill>
        <p:spPr>
          <a:xfrm>
            <a:off x="322025" y="2129100"/>
            <a:ext cx="2494229" cy="2080300"/>
          </a:xfrm>
          <a:prstGeom prst="rect">
            <a:avLst/>
          </a:prstGeom>
          <a:noFill/>
          <a:ln>
            <a:noFill/>
          </a:ln>
        </p:spPr>
      </p:pic>
      <p:pic>
        <p:nvPicPr>
          <p:cNvPr id="224" name="Google Shape;224;p24"/>
          <p:cNvPicPr preferRelativeResize="0"/>
          <p:nvPr/>
        </p:nvPicPr>
        <p:blipFill>
          <a:blip r:embed="rId4">
            <a:alphaModFix/>
          </a:blip>
          <a:stretch>
            <a:fillRect/>
          </a:stretch>
        </p:blipFill>
        <p:spPr>
          <a:xfrm>
            <a:off x="3134027" y="2129100"/>
            <a:ext cx="2608625" cy="2080300"/>
          </a:xfrm>
          <a:prstGeom prst="rect">
            <a:avLst/>
          </a:prstGeom>
          <a:noFill/>
          <a:ln>
            <a:noFill/>
          </a:ln>
        </p:spPr>
      </p:pic>
      <p:pic>
        <p:nvPicPr>
          <p:cNvPr id="225" name="Google Shape;225;p24"/>
          <p:cNvPicPr preferRelativeResize="0"/>
          <p:nvPr/>
        </p:nvPicPr>
        <p:blipFill>
          <a:blip r:embed="rId5">
            <a:alphaModFix/>
          </a:blip>
          <a:stretch>
            <a:fillRect/>
          </a:stretch>
        </p:blipFill>
        <p:spPr>
          <a:xfrm>
            <a:off x="6060425" y="2129100"/>
            <a:ext cx="2530878" cy="208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232" name="Google Shape;232;p25"/>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233" name="Google Shape;233;p25"/>
          <p:cNvSpPr txBox="1"/>
          <p:nvPr/>
        </p:nvSpPr>
        <p:spPr>
          <a:xfrm>
            <a:off x="273475" y="85475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Income</a:t>
            </a:r>
            <a:endParaRPr sz="1900">
              <a:latin typeface="Lora SemiBold"/>
              <a:ea typeface="Lora SemiBold"/>
              <a:cs typeface="Lora SemiBold"/>
              <a:sym typeface="Lora SemiBold"/>
            </a:endParaRPr>
          </a:p>
        </p:txBody>
      </p:sp>
      <p:pic>
        <p:nvPicPr>
          <p:cNvPr id="234" name="Google Shape;234;p25"/>
          <p:cNvPicPr preferRelativeResize="0"/>
          <p:nvPr/>
        </p:nvPicPr>
        <p:blipFill>
          <a:blip r:embed="rId3">
            <a:alphaModFix/>
          </a:blip>
          <a:stretch>
            <a:fillRect/>
          </a:stretch>
        </p:blipFill>
        <p:spPr>
          <a:xfrm>
            <a:off x="4757975" y="89842"/>
            <a:ext cx="4166650" cy="2394183"/>
          </a:xfrm>
          <a:prstGeom prst="rect">
            <a:avLst/>
          </a:prstGeom>
          <a:noFill/>
          <a:ln>
            <a:noFill/>
          </a:ln>
        </p:spPr>
      </p:pic>
      <p:pic>
        <p:nvPicPr>
          <p:cNvPr id="235" name="Google Shape;235;p25"/>
          <p:cNvPicPr preferRelativeResize="0"/>
          <p:nvPr/>
        </p:nvPicPr>
        <p:blipFill>
          <a:blip r:embed="rId4">
            <a:alphaModFix/>
          </a:blip>
          <a:stretch>
            <a:fillRect/>
          </a:stretch>
        </p:blipFill>
        <p:spPr>
          <a:xfrm>
            <a:off x="4755618" y="2711075"/>
            <a:ext cx="4166658" cy="2260300"/>
          </a:xfrm>
          <a:prstGeom prst="rect">
            <a:avLst/>
          </a:prstGeom>
          <a:noFill/>
          <a:ln>
            <a:noFill/>
          </a:ln>
        </p:spPr>
      </p:pic>
      <p:pic>
        <p:nvPicPr>
          <p:cNvPr id="236" name="Google Shape;236;p25"/>
          <p:cNvPicPr preferRelativeResize="0"/>
          <p:nvPr/>
        </p:nvPicPr>
        <p:blipFill>
          <a:blip r:embed="rId5">
            <a:alphaModFix/>
          </a:blip>
          <a:stretch>
            <a:fillRect/>
          </a:stretch>
        </p:blipFill>
        <p:spPr>
          <a:xfrm>
            <a:off x="273475" y="2711075"/>
            <a:ext cx="4277704" cy="2260300"/>
          </a:xfrm>
          <a:prstGeom prst="rect">
            <a:avLst/>
          </a:prstGeom>
          <a:noFill/>
          <a:ln>
            <a:noFill/>
          </a:ln>
        </p:spPr>
      </p:pic>
      <p:sp>
        <p:nvSpPr>
          <p:cNvPr id="237" name="Google Shape;237;p25"/>
          <p:cNvSpPr txBox="1"/>
          <p:nvPr/>
        </p:nvSpPr>
        <p:spPr>
          <a:xfrm>
            <a:off x="155100" y="1482675"/>
            <a:ext cx="8394000" cy="804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What they like to buy?</a:t>
            </a:r>
            <a:endParaRPr sz="1800">
              <a:solidFill>
                <a:schemeClr val="dk1"/>
              </a:solidFill>
              <a:latin typeface="Lora"/>
              <a:ea typeface="Lora"/>
              <a:cs typeface="Lora"/>
              <a:sym typeface="Lora"/>
            </a:endParaRPr>
          </a:p>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Top 1 product categories: Wine </a:t>
            </a:r>
            <a:endParaRPr sz="1800">
              <a:solidFill>
                <a:schemeClr val="dk1"/>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244" name="Google Shape;244;p26"/>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245" name="Google Shape;245;p26"/>
          <p:cNvSpPr txBox="1"/>
          <p:nvPr/>
        </p:nvSpPr>
        <p:spPr>
          <a:xfrm>
            <a:off x="236650" y="1199000"/>
            <a:ext cx="6003900" cy="32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Assumption: positive relationship</a:t>
            </a:r>
            <a:endParaRPr sz="1800">
              <a:solidFill>
                <a:schemeClr val="dk1"/>
              </a:solidFill>
              <a:latin typeface="Lora"/>
              <a:ea typeface="Lora"/>
              <a:cs typeface="Lora"/>
              <a:sym typeface="Lora"/>
            </a:endParaRPr>
          </a:p>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Result: roughly negative</a:t>
            </a:r>
            <a:endParaRPr sz="1800">
              <a:solidFill>
                <a:schemeClr val="dk1"/>
              </a:solidFill>
              <a:latin typeface="Lora"/>
              <a:ea typeface="Lora"/>
              <a:cs typeface="Lora"/>
              <a:sym typeface="Lora"/>
            </a:endParaRPr>
          </a:p>
          <a:p>
            <a:pPr indent="0" lvl="0" marL="457200" rtl="0" algn="l">
              <a:lnSpc>
                <a:spcPct val="115000"/>
              </a:lnSpc>
              <a:spcBef>
                <a:spcPts val="1200"/>
              </a:spcBef>
              <a:spcAft>
                <a:spcPts val="0"/>
              </a:spcAft>
              <a:buNone/>
            </a:pPr>
            <a:r>
              <a:t/>
            </a:r>
            <a:endParaRPr sz="1800">
              <a:solidFill>
                <a:schemeClr val="dk1"/>
              </a:solidFill>
              <a:latin typeface="Lora"/>
              <a:ea typeface="Lora"/>
              <a:cs typeface="Lora"/>
              <a:sym typeface="Lora"/>
            </a:endParaRPr>
          </a:p>
          <a:p>
            <a:pPr indent="-342900" lvl="0" marL="457200" rtl="0" algn="l">
              <a:lnSpc>
                <a:spcPct val="115000"/>
              </a:lnSpc>
              <a:spcBef>
                <a:spcPts val="1200"/>
              </a:spcBef>
              <a:spcAft>
                <a:spcPts val="0"/>
              </a:spcAft>
              <a:buClr>
                <a:schemeClr val="dk1"/>
              </a:buClr>
              <a:buSzPts val="1800"/>
              <a:buFont typeface="Lora"/>
              <a:buChar char="●"/>
            </a:pPr>
            <a:r>
              <a:rPr lang="en" sz="1800">
                <a:solidFill>
                  <a:schemeClr val="dk1"/>
                </a:solidFill>
                <a:latin typeface="Lora"/>
                <a:ea typeface="Lora"/>
                <a:cs typeface="Lora"/>
                <a:sym typeface="Lora"/>
              </a:rPr>
              <a:t>Reason: Different components of purchase</a:t>
            </a:r>
            <a:endParaRPr sz="1800">
              <a:solidFill>
                <a:schemeClr val="dk1"/>
              </a:solidFill>
              <a:latin typeface="Lora"/>
              <a:ea typeface="Lora"/>
              <a:cs typeface="Lora"/>
              <a:sym typeface="Lora"/>
            </a:endParaRPr>
          </a:p>
          <a:p>
            <a:pPr indent="-317500" lvl="1" marL="914400" rtl="0" algn="l">
              <a:lnSpc>
                <a:spcPct val="115000"/>
              </a:lnSpc>
              <a:spcBef>
                <a:spcPts val="0"/>
              </a:spcBef>
              <a:spcAft>
                <a:spcPts val="0"/>
              </a:spcAft>
              <a:buClr>
                <a:schemeClr val="dk1"/>
              </a:buClr>
              <a:buSzPts val="1400"/>
              <a:buFont typeface="Lora"/>
              <a:buChar char="○"/>
            </a:pPr>
            <a:r>
              <a:rPr lang="en" sz="1800">
                <a:solidFill>
                  <a:schemeClr val="dk1"/>
                </a:solidFill>
                <a:latin typeface="Lora"/>
                <a:ea typeface="Lora"/>
                <a:cs typeface="Lora"/>
                <a:sym typeface="Lora"/>
              </a:rPr>
              <a:t>0 kid: wine+gold</a:t>
            </a:r>
            <a:endParaRPr sz="1800">
              <a:solidFill>
                <a:schemeClr val="dk1"/>
              </a:solidFill>
              <a:latin typeface="Lora"/>
              <a:ea typeface="Lora"/>
              <a:cs typeface="Lora"/>
              <a:sym typeface="Lora"/>
            </a:endParaRPr>
          </a:p>
          <a:p>
            <a:pPr indent="-317500" lvl="1" marL="914400" rtl="0" algn="l">
              <a:lnSpc>
                <a:spcPct val="115000"/>
              </a:lnSpc>
              <a:spcBef>
                <a:spcPts val="0"/>
              </a:spcBef>
              <a:spcAft>
                <a:spcPts val="0"/>
              </a:spcAft>
              <a:buClr>
                <a:schemeClr val="dk1"/>
              </a:buClr>
              <a:buSzPts val="1400"/>
              <a:buFont typeface="Lora"/>
              <a:buChar char="○"/>
            </a:pPr>
            <a:r>
              <a:rPr lang="en" sz="1800">
                <a:solidFill>
                  <a:schemeClr val="dk1"/>
                </a:solidFill>
                <a:latin typeface="Lora"/>
                <a:ea typeface="Lora"/>
                <a:cs typeface="Lora"/>
                <a:sym typeface="Lora"/>
              </a:rPr>
              <a:t>0+kids: utility</a:t>
            </a:r>
            <a:endParaRPr sz="1800">
              <a:solidFill>
                <a:schemeClr val="dk1"/>
              </a:solidFill>
              <a:latin typeface="Lora"/>
              <a:ea typeface="Lora"/>
              <a:cs typeface="Lora"/>
              <a:sym typeface="Lora"/>
            </a:endParaRPr>
          </a:p>
        </p:txBody>
      </p:sp>
      <p:pic>
        <p:nvPicPr>
          <p:cNvPr id="246" name="Google Shape;246;p26"/>
          <p:cNvPicPr preferRelativeResize="0"/>
          <p:nvPr/>
        </p:nvPicPr>
        <p:blipFill rotWithShape="1">
          <a:blip r:embed="rId3">
            <a:alphaModFix/>
          </a:blip>
          <a:srcRect b="0" l="3894" r="13766" t="0"/>
          <a:stretch/>
        </p:blipFill>
        <p:spPr>
          <a:xfrm>
            <a:off x="5408050" y="1396525"/>
            <a:ext cx="3335301" cy="2350451"/>
          </a:xfrm>
          <a:prstGeom prst="rect">
            <a:avLst/>
          </a:prstGeom>
          <a:noFill/>
          <a:ln>
            <a:noFill/>
          </a:ln>
        </p:spPr>
      </p:pic>
      <p:sp>
        <p:nvSpPr>
          <p:cNvPr id="247" name="Google Shape;247;p26"/>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Family</a:t>
            </a:r>
            <a:endParaRPr sz="1900">
              <a:latin typeface="Lora SemiBold"/>
              <a:ea typeface="Lora SemiBold"/>
              <a:cs typeface="Lora SemiBold"/>
              <a:sym typeface="Lora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254" name="Google Shape;254;p27"/>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255" name="Google Shape;255;p27"/>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Family</a:t>
            </a:r>
            <a:endParaRPr sz="1900">
              <a:latin typeface="Lora SemiBold"/>
              <a:ea typeface="Lora SemiBold"/>
              <a:cs typeface="Lora SemiBold"/>
              <a:sym typeface="Lora SemiBold"/>
            </a:endParaRPr>
          </a:p>
        </p:txBody>
      </p:sp>
      <p:pic>
        <p:nvPicPr>
          <p:cNvPr id="256" name="Google Shape;256;p27"/>
          <p:cNvPicPr preferRelativeResize="0"/>
          <p:nvPr/>
        </p:nvPicPr>
        <p:blipFill>
          <a:blip r:embed="rId3">
            <a:alphaModFix/>
          </a:blip>
          <a:stretch>
            <a:fillRect/>
          </a:stretch>
        </p:blipFill>
        <p:spPr>
          <a:xfrm>
            <a:off x="228600" y="1222975"/>
            <a:ext cx="8735792" cy="1811650"/>
          </a:xfrm>
          <a:prstGeom prst="rect">
            <a:avLst/>
          </a:prstGeom>
          <a:noFill/>
          <a:ln>
            <a:noFill/>
          </a:ln>
        </p:spPr>
      </p:pic>
      <p:sp>
        <p:nvSpPr>
          <p:cNvPr id="257" name="Google Shape;257;p27"/>
          <p:cNvSpPr/>
          <p:nvPr/>
        </p:nvSpPr>
        <p:spPr>
          <a:xfrm>
            <a:off x="1184794" y="1842916"/>
            <a:ext cx="843900" cy="240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338217" y="1842916"/>
            <a:ext cx="843900" cy="240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7092009" y="1842916"/>
            <a:ext cx="843900" cy="240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txBox="1"/>
          <p:nvPr/>
        </p:nvSpPr>
        <p:spPr>
          <a:xfrm>
            <a:off x="704425" y="3130825"/>
            <a:ext cx="75699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Lora"/>
              <a:buChar char="●"/>
            </a:pPr>
            <a:r>
              <a:rPr lang="en" sz="1800">
                <a:latin typeface="Lora"/>
                <a:ea typeface="Lora"/>
                <a:cs typeface="Lora"/>
                <a:sym typeface="Lora"/>
              </a:rPr>
              <a:t>Data: mean spending on each of the categories </a:t>
            </a:r>
            <a:endParaRPr sz="1800">
              <a:latin typeface="Lora"/>
              <a:ea typeface="Lora"/>
              <a:cs typeface="Lora"/>
              <a:sym typeface="Lora"/>
            </a:endParaRPr>
          </a:p>
          <a:p>
            <a:pPr indent="-342900" lvl="0" marL="457200" rtl="0" algn="l">
              <a:lnSpc>
                <a:spcPct val="150000"/>
              </a:lnSpc>
              <a:spcBef>
                <a:spcPts val="0"/>
              </a:spcBef>
              <a:spcAft>
                <a:spcPts val="0"/>
              </a:spcAft>
              <a:buSzPts val="1800"/>
              <a:buFont typeface="Lora"/>
              <a:buChar char="●"/>
            </a:pPr>
            <a:r>
              <a:rPr lang="en" sz="1800">
                <a:latin typeface="Lora"/>
                <a:ea typeface="Lora"/>
                <a:cs typeface="Lora"/>
                <a:sym typeface="Lora"/>
              </a:rPr>
              <a:t>No kids: wines + meat + gold</a:t>
            </a:r>
            <a:endParaRPr sz="1800">
              <a:latin typeface="Lora"/>
              <a:ea typeface="Lora"/>
              <a:cs typeface="Lora"/>
              <a:sym typeface="Lora"/>
            </a:endParaRPr>
          </a:p>
          <a:p>
            <a:pPr indent="-342900" lvl="0" marL="457200" rtl="0" algn="l">
              <a:lnSpc>
                <a:spcPct val="150000"/>
              </a:lnSpc>
              <a:spcBef>
                <a:spcPts val="0"/>
              </a:spcBef>
              <a:spcAft>
                <a:spcPts val="0"/>
              </a:spcAft>
              <a:buSzPts val="1800"/>
              <a:buFont typeface="Lora"/>
              <a:buChar char="●"/>
            </a:pPr>
            <a:r>
              <a:rPr lang="en" sz="1800">
                <a:latin typeface="Lora"/>
                <a:ea typeface="Lora"/>
                <a:cs typeface="Lora"/>
                <a:sym typeface="Lora"/>
              </a:rPr>
              <a:t>With kids: less gold purchase </a:t>
            </a:r>
            <a:endParaRPr sz="1800">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267" name="Google Shape;267;p28"/>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268" name="Google Shape;268;p28"/>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Family</a:t>
            </a:r>
            <a:endParaRPr sz="1900">
              <a:latin typeface="Lora SemiBold"/>
              <a:ea typeface="Lora SemiBold"/>
              <a:cs typeface="Lora SemiBold"/>
              <a:sym typeface="Lora SemiBold"/>
            </a:endParaRPr>
          </a:p>
        </p:txBody>
      </p:sp>
      <p:pic>
        <p:nvPicPr>
          <p:cNvPr id="269" name="Google Shape;269;p28"/>
          <p:cNvPicPr preferRelativeResize="0"/>
          <p:nvPr/>
        </p:nvPicPr>
        <p:blipFill rotWithShape="1">
          <a:blip r:embed="rId3">
            <a:alphaModFix/>
          </a:blip>
          <a:srcRect b="0" l="2676" r="0" t="0"/>
          <a:stretch/>
        </p:blipFill>
        <p:spPr>
          <a:xfrm>
            <a:off x="412775" y="1485825"/>
            <a:ext cx="4590900" cy="2885175"/>
          </a:xfrm>
          <a:prstGeom prst="rect">
            <a:avLst/>
          </a:prstGeom>
          <a:noFill/>
          <a:ln>
            <a:noFill/>
          </a:ln>
        </p:spPr>
      </p:pic>
      <p:sp>
        <p:nvSpPr>
          <p:cNvPr id="270" name="Google Shape;270;p28"/>
          <p:cNvSpPr txBox="1"/>
          <p:nvPr/>
        </p:nvSpPr>
        <p:spPr>
          <a:xfrm>
            <a:off x="4841600" y="1218800"/>
            <a:ext cx="4349700" cy="42021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Lora"/>
              <a:buChar char="●"/>
            </a:pPr>
            <a:r>
              <a:rPr lang="en" sz="1800">
                <a:latin typeface="Lora"/>
                <a:ea typeface="Lora"/>
                <a:cs typeface="Lora"/>
                <a:sym typeface="Lora"/>
              </a:rPr>
              <a:t>Relationship of spending with marital status (0 kid)</a:t>
            </a:r>
            <a:endParaRPr sz="1800">
              <a:latin typeface="Lora"/>
              <a:ea typeface="Lora"/>
              <a:cs typeface="Lora"/>
              <a:sym typeface="Lora"/>
            </a:endParaRPr>
          </a:p>
          <a:p>
            <a:pPr indent="-342900" lvl="0" marL="457200" rtl="0" algn="l">
              <a:lnSpc>
                <a:spcPct val="150000"/>
              </a:lnSpc>
              <a:spcBef>
                <a:spcPts val="0"/>
              </a:spcBef>
              <a:spcAft>
                <a:spcPts val="0"/>
              </a:spcAft>
              <a:buSzPts val="1800"/>
              <a:buFont typeface="Lora"/>
              <a:buChar char="●"/>
            </a:pPr>
            <a:r>
              <a:rPr lang="en" sz="1800">
                <a:latin typeface="Lora"/>
                <a:ea typeface="Lora"/>
                <a:cs typeface="Lora"/>
                <a:sym typeface="Lora"/>
              </a:rPr>
              <a:t>Peak: Together</a:t>
            </a:r>
            <a:endParaRPr sz="1800">
              <a:latin typeface="Lora"/>
              <a:ea typeface="Lora"/>
              <a:cs typeface="Lora"/>
              <a:sym typeface="Lora"/>
            </a:endParaRPr>
          </a:p>
          <a:p>
            <a:pPr indent="-342900" lvl="1" marL="914400" rtl="0" algn="l">
              <a:lnSpc>
                <a:spcPct val="150000"/>
              </a:lnSpc>
              <a:spcBef>
                <a:spcPts val="0"/>
              </a:spcBef>
              <a:spcAft>
                <a:spcPts val="0"/>
              </a:spcAft>
              <a:buSzPts val="1800"/>
              <a:buFont typeface="Lora"/>
              <a:buChar char="○"/>
            </a:pPr>
            <a:r>
              <a:rPr lang="en" sz="1800">
                <a:latin typeface="Lora"/>
                <a:ea typeface="Lora"/>
                <a:cs typeface="Lora"/>
                <a:sym typeface="Lora"/>
              </a:rPr>
              <a:t>Stable income</a:t>
            </a:r>
            <a:endParaRPr sz="1800">
              <a:latin typeface="Lora"/>
              <a:ea typeface="Lora"/>
              <a:cs typeface="Lora"/>
              <a:sym typeface="Lora"/>
            </a:endParaRPr>
          </a:p>
          <a:p>
            <a:pPr indent="-342900" lvl="1" marL="914400" rtl="0" algn="l">
              <a:lnSpc>
                <a:spcPct val="150000"/>
              </a:lnSpc>
              <a:spcBef>
                <a:spcPts val="0"/>
              </a:spcBef>
              <a:spcAft>
                <a:spcPts val="0"/>
              </a:spcAft>
              <a:buSzPts val="1800"/>
              <a:buFont typeface="Lora"/>
              <a:buChar char="○"/>
            </a:pPr>
            <a:r>
              <a:rPr lang="en" sz="1800">
                <a:latin typeface="Lora"/>
                <a:ea typeface="Lora"/>
                <a:cs typeface="Lora"/>
                <a:sym typeface="Lora"/>
              </a:rPr>
              <a:t>Romantic spending</a:t>
            </a:r>
            <a:endParaRPr sz="1800">
              <a:latin typeface="Lora"/>
              <a:ea typeface="Lora"/>
              <a:cs typeface="Lora"/>
              <a:sym typeface="Lora"/>
            </a:endParaRPr>
          </a:p>
          <a:p>
            <a:pPr indent="-342900" lvl="0" marL="457200" rtl="0" algn="l">
              <a:lnSpc>
                <a:spcPct val="150000"/>
              </a:lnSpc>
              <a:spcBef>
                <a:spcPts val="0"/>
              </a:spcBef>
              <a:spcAft>
                <a:spcPts val="0"/>
              </a:spcAft>
              <a:buSzPts val="1800"/>
              <a:buFont typeface="Lora"/>
              <a:buChar char="●"/>
            </a:pPr>
            <a:r>
              <a:rPr lang="en" sz="1800">
                <a:latin typeface="Lora"/>
                <a:ea typeface="Lora"/>
                <a:cs typeface="Lora"/>
                <a:sym typeface="Lora"/>
              </a:rPr>
              <a:t>Trough: Divorced</a:t>
            </a:r>
            <a:endParaRPr sz="1800">
              <a:latin typeface="Lora"/>
              <a:ea typeface="Lora"/>
              <a:cs typeface="Lora"/>
              <a:sym typeface="Lora"/>
            </a:endParaRPr>
          </a:p>
          <a:p>
            <a:pPr indent="-342900" lvl="1" marL="914400" rtl="0" algn="l">
              <a:lnSpc>
                <a:spcPct val="150000"/>
              </a:lnSpc>
              <a:spcBef>
                <a:spcPts val="0"/>
              </a:spcBef>
              <a:spcAft>
                <a:spcPts val="0"/>
              </a:spcAft>
              <a:buSzPts val="1800"/>
              <a:buFont typeface="Lora"/>
              <a:buChar char="○"/>
            </a:pPr>
            <a:r>
              <a:rPr lang="en" sz="1800">
                <a:latin typeface="Lora"/>
                <a:ea typeface="Lora"/>
                <a:cs typeface="Lora"/>
                <a:sym typeface="Lora"/>
              </a:rPr>
              <a:t>Less stable income source</a:t>
            </a:r>
            <a:endParaRPr sz="1800">
              <a:latin typeface="Lora"/>
              <a:ea typeface="Lora"/>
              <a:cs typeface="Lora"/>
              <a:sym typeface="Lora"/>
            </a:endParaRPr>
          </a:p>
          <a:p>
            <a:pPr indent="0" lvl="0" marL="457200" rtl="0" algn="l">
              <a:lnSpc>
                <a:spcPct val="150000"/>
              </a:lnSpc>
              <a:spcBef>
                <a:spcPts val="0"/>
              </a:spcBef>
              <a:spcAft>
                <a:spcPts val="0"/>
              </a:spcAft>
              <a:buNone/>
            </a:pPr>
            <a:r>
              <a:rPr lang="en" sz="1800">
                <a:latin typeface="Lora"/>
                <a:ea typeface="Lora"/>
                <a:cs typeface="Lora"/>
                <a:sym typeface="Lora"/>
              </a:rPr>
              <a:t>           </a:t>
            </a:r>
            <a:endParaRPr sz="1800">
              <a:latin typeface="Lora"/>
              <a:ea typeface="Lora"/>
              <a:cs typeface="Lora"/>
              <a:sym typeface="Lora"/>
            </a:endParaRPr>
          </a:p>
          <a:p>
            <a:pPr indent="0" lvl="0" marL="457200" rtl="0" algn="l">
              <a:lnSpc>
                <a:spcPct val="150000"/>
              </a:lnSpc>
              <a:spcBef>
                <a:spcPts val="0"/>
              </a:spcBef>
              <a:spcAft>
                <a:spcPts val="0"/>
              </a:spcAft>
              <a:buNone/>
            </a:pPr>
            <a:r>
              <a:rPr lang="en" sz="1800">
                <a:latin typeface="Lora"/>
                <a:ea typeface="Lora"/>
                <a:cs typeface="Lora"/>
                <a:sym typeface="Lora"/>
              </a:rPr>
              <a:t>           </a:t>
            </a:r>
            <a:endParaRPr sz="1800">
              <a:latin typeface="Lora"/>
              <a:ea typeface="Lora"/>
              <a:cs typeface="Lora"/>
              <a:sym typeface="Lora"/>
            </a:endParaRPr>
          </a:p>
          <a:p>
            <a:pPr indent="0" lvl="0" marL="457200" rtl="0" algn="l">
              <a:lnSpc>
                <a:spcPct val="150000"/>
              </a:lnSpc>
              <a:spcBef>
                <a:spcPts val="0"/>
              </a:spcBef>
              <a:spcAft>
                <a:spcPts val="0"/>
              </a:spcAft>
              <a:buNone/>
            </a:pPr>
            <a:r>
              <a:t/>
            </a:r>
            <a:endParaRPr sz="1800">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277" name="Google Shape;277;p29"/>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278" name="Google Shape;278;p29"/>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Sales Channel</a:t>
            </a:r>
            <a:endParaRPr sz="1900">
              <a:latin typeface="Lora SemiBold"/>
              <a:ea typeface="Lora SemiBold"/>
              <a:cs typeface="Lora SemiBold"/>
              <a:sym typeface="Lora SemiBold"/>
            </a:endParaRPr>
          </a:p>
        </p:txBody>
      </p:sp>
      <p:pic>
        <p:nvPicPr>
          <p:cNvPr id="279" name="Google Shape;279;p29"/>
          <p:cNvPicPr preferRelativeResize="0"/>
          <p:nvPr/>
        </p:nvPicPr>
        <p:blipFill rotWithShape="1">
          <a:blip r:embed="rId3">
            <a:alphaModFix/>
          </a:blip>
          <a:srcRect b="0" l="0" r="0" t="1671"/>
          <a:stretch/>
        </p:blipFill>
        <p:spPr>
          <a:xfrm>
            <a:off x="4604950" y="1380950"/>
            <a:ext cx="3965975" cy="3002025"/>
          </a:xfrm>
          <a:prstGeom prst="rect">
            <a:avLst/>
          </a:prstGeom>
          <a:noFill/>
          <a:ln>
            <a:noFill/>
          </a:ln>
        </p:spPr>
      </p:pic>
      <p:sp>
        <p:nvSpPr>
          <p:cNvPr id="280" name="Google Shape;280;p29"/>
          <p:cNvSpPr txBox="1"/>
          <p:nvPr/>
        </p:nvSpPr>
        <p:spPr>
          <a:xfrm>
            <a:off x="279525" y="2063850"/>
            <a:ext cx="4461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ora"/>
              <a:buChar char="●"/>
            </a:pPr>
            <a:r>
              <a:rPr lang="en" sz="1800">
                <a:latin typeface="Lora"/>
                <a:ea typeface="Lora"/>
                <a:cs typeface="Lora"/>
                <a:sym typeface="Lora"/>
              </a:rPr>
              <a:t>Channel</a:t>
            </a:r>
            <a:r>
              <a:rPr lang="en" sz="1800">
                <a:latin typeface="Lora"/>
                <a:ea typeface="Lora"/>
                <a:cs typeface="Lora"/>
                <a:sym typeface="Lora"/>
              </a:rPr>
              <a:t> preference</a:t>
            </a:r>
            <a:endParaRPr sz="1800">
              <a:latin typeface="Lora"/>
              <a:ea typeface="Lora"/>
              <a:cs typeface="Lora"/>
              <a:sym typeface="Lora"/>
            </a:endParaRPr>
          </a:p>
          <a:p>
            <a:pPr indent="0" lvl="0" marL="457200" rtl="0" algn="l">
              <a:spcBef>
                <a:spcPts val="0"/>
              </a:spcBef>
              <a:spcAft>
                <a:spcPts val="0"/>
              </a:spcAft>
              <a:buNone/>
            </a:pPr>
            <a:r>
              <a:rPr lang="en" sz="1800">
                <a:latin typeface="Lora"/>
                <a:ea typeface="Lora"/>
                <a:cs typeface="Lora"/>
                <a:sym typeface="Lora"/>
              </a:rPr>
              <a:t>→ similar across education groups</a:t>
            </a:r>
            <a:endParaRPr sz="1800">
              <a:latin typeface="Lora"/>
              <a:ea typeface="Lora"/>
              <a:cs typeface="Lora"/>
              <a:sym typeface="Lora"/>
            </a:endParaRPr>
          </a:p>
          <a:p>
            <a:pPr indent="0" lvl="0" marL="457200" rtl="0" algn="l">
              <a:spcBef>
                <a:spcPts val="0"/>
              </a:spcBef>
              <a:spcAft>
                <a:spcPts val="0"/>
              </a:spcAft>
              <a:buNone/>
            </a:pPr>
            <a:r>
              <a:rPr lang="en" sz="1800">
                <a:latin typeface="Lora"/>
                <a:ea typeface="Lora"/>
                <a:cs typeface="Lora"/>
                <a:sym typeface="Lora"/>
              </a:rPr>
              <a:t>and countries</a:t>
            </a:r>
            <a:endParaRPr sz="18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287" name="Google Shape;287;p30"/>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288" name="Google Shape;288;p30"/>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Sales Channel</a:t>
            </a:r>
            <a:endParaRPr sz="1900">
              <a:latin typeface="Lora SemiBold"/>
              <a:ea typeface="Lora SemiBold"/>
              <a:cs typeface="Lora SemiBold"/>
              <a:sym typeface="Lora SemiBold"/>
            </a:endParaRPr>
          </a:p>
        </p:txBody>
      </p:sp>
      <p:pic>
        <p:nvPicPr>
          <p:cNvPr id="289" name="Google Shape;289;p30"/>
          <p:cNvPicPr preferRelativeResize="0"/>
          <p:nvPr/>
        </p:nvPicPr>
        <p:blipFill>
          <a:blip r:embed="rId3">
            <a:alphaModFix/>
          </a:blip>
          <a:stretch>
            <a:fillRect/>
          </a:stretch>
        </p:blipFill>
        <p:spPr>
          <a:xfrm>
            <a:off x="845100" y="1277275"/>
            <a:ext cx="3668335" cy="3342499"/>
          </a:xfrm>
          <a:prstGeom prst="rect">
            <a:avLst/>
          </a:prstGeom>
          <a:noFill/>
          <a:ln>
            <a:noFill/>
          </a:ln>
        </p:spPr>
      </p:pic>
      <p:sp>
        <p:nvSpPr>
          <p:cNvPr id="290" name="Google Shape;290;p30"/>
          <p:cNvSpPr txBox="1"/>
          <p:nvPr/>
        </p:nvSpPr>
        <p:spPr>
          <a:xfrm>
            <a:off x="4647100" y="1889250"/>
            <a:ext cx="3619800" cy="19548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SzPts val="1800"/>
              <a:buFont typeface="Lora"/>
              <a:buChar char="●"/>
            </a:pPr>
            <a:r>
              <a:rPr lang="en" sz="1800">
                <a:latin typeface="Lora"/>
                <a:ea typeface="Lora"/>
                <a:cs typeface="Lora"/>
                <a:sym typeface="Lora"/>
              </a:rPr>
              <a:t>WebVisit - DealPruchase</a:t>
            </a:r>
            <a:endParaRPr sz="1800">
              <a:latin typeface="Lora"/>
              <a:ea typeface="Lora"/>
              <a:cs typeface="Lora"/>
              <a:sym typeface="Lora"/>
            </a:endParaRPr>
          </a:p>
          <a:p>
            <a:pPr indent="0" lvl="0" marL="457200" rtl="0" algn="l">
              <a:lnSpc>
                <a:spcPct val="100000"/>
              </a:lnSpc>
              <a:spcBef>
                <a:spcPts val="1000"/>
              </a:spcBef>
              <a:spcAft>
                <a:spcPts val="0"/>
              </a:spcAft>
              <a:buNone/>
            </a:pPr>
            <a:r>
              <a:rPr lang="en" sz="1800">
                <a:latin typeface="Lora"/>
                <a:ea typeface="Lora"/>
                <a:cs typeface="Lora"/>
                <a:sym typeface="Lora"/>
              </a:rPr>
              <a:t>→Positive relationship</a:t>
            </a:r>
            <a:endParaRPr sz="1800">
              <a:latin typeface="Lora"/>
              <a:ea typeface="Lora"/>
              <a:cs typeface="Lora"/>
              <a:sym typeface="Lora"/>
            </a:endParaRPr>
          </a:p>
          <a:p>
            <a:pPr indent="0" lvl="0" marL="457200" rtl="0" algn="l">
              <a:lnSpc>
                <a:spcPct val="100000"/>
              </a:lnSpc>
              <a:spcBef>
                <a:spcPts val="1000"/>
              </a:spcBef>
              <a:spcAft>
                <a:spcPts val="0"/>
              </a:spcAft>
              <a:buNone/>
            </a:pPr>
            <a:r>
              <a:t/>
            </a:r>
            <a:endParaRPr sz="1800">
              <a:latin typeface="Lora"/>
              <a:ea typeface="Lora"/>
              <a:cs typeface="Lora"/>
              <a:sym typeface="Lora"/>
            </a:endParaRPr>
          </a:p>
          <a:p>
            <a:pPr indent="-342900" lvl="0" marL="457200" rtl="0" algn="l">
              <a:lnSpc>
                <a:spcPct val="100000"/>
              </a:lnSpc>
              <a:spcBef>
                <a:spcPts val="1000"/>
              </a:spcBef>
              <a:spcAft>
                <a:spcPts val="1000"/>
              </a:spcAft>
              <a:buSzPts val="1800"/>
              <a:buFont typeface="Lora"/>
              <a:buChar char="●"/>
            </a:pPr>
            <a:r>
              <a:rPr lang="en" sz="1800">
                <a:latin typeface="Lora"/>
                <a:ea typeface="Lora"/>
                <a:cs typeface="Lora"/>
                <a:sym typeface="Lora"/>
              </a:rPr>
              <a:t>Website is a great way to promote deals</a:t>
            </a:r>
            <a:endParaRPr sz="1800">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Customer Persona &amp; ML</a:t>
            </a:r>
            <a:endParaRPr sz="2200">
              <a:latin typeface="Lora SemiBold"/>
              <a:ea typeface="Lora SemiBold"/>
              <a:cs typeface="Lora SemiBold"/>
              <a:sym typeface="Lora SemiBold"/>
            </a:endParaRPr>
          </a:p>
        </p:txBody>
      </p:sp>
      <p:cxnSp>
        <p:nvCxnSpPr>
          <p:cNvPr id="297" name="Google Shape;297;p31"/>
          <p:cNvCxnSpPr/>
          <p:nvPr/>
        </p:nvCxnSpPr>
        <p:spPr>
          <a:xfrm>
            <a:off x="-9575" y="547425"/>
            <a:ext cx="3490200" cy="0"/>
          </a:xfrm>
          <a:prstGeom prst="straightConnector1">
            <a:avLst/>
          </a:prstGeom>
          <a:noFill/>
          <a:ln cap="flat" cmpd="sng" w="38100">
            <a:solidFill>
              <a:srgbClr val="D57149"/>
            </a:solidFill>
            <a:prstDash val="solid"/>
            <a:round/>
            <a:headEnd len="med" w="med" type="none"/>
            <a:tailEnd len="med" w="med" type="none"/>
          </a:ln>
        </p:spPr>
      </p:cxnSp>
      <p:pic>
        <p:nvPicPr>
          <p:cNvPr id="298" name="Google Shape;298;p31"/>
          <p:cNvPicPr preferRelativeResize="0"/>
          <p:nvPr/>
        </p:nvPicPr>
        <p:blipFill>
          <a:blip r:embed="rId3">
            <a:alphaModFix/>
          </a:blip>
          <a:stretch>
            <a:fillRect/>
          </a:stretch>
        </p:blipFill>
        <p:spPr>
          <a:xfrm>
            <a:off x="2997625" y="1098487"/>
            <a:ext cx="2946525" cy="2946525"/>
          </a:xfrm>
          <a:prstGeom prst="rect">
            <a:avLst/>
          </a:prstGeom>
          <a:noFill/>
          <a:ln>
            <a:noFill/>
          </a:ln>
        </p:spPr>
      </p:pic>
      <p:cxnSp>
        <p:nvCxnSpPr>
          <p:cNvPr id="299" name="Google Shape;299;p31"/>
          <p:cNvCxnSpPr/>
          <p:nvPr/>
        </p:nvCxnSpPr>
        <p:spPr>
          <a:xfrm>
            <a:off x="2180150" y="1496975"/>
            <a:ext cx="1009800" cy="486000"/>
          </a:xfrm>
          <a:prstGeom prst="curvedConnector3">
            <a:avLst>
              <a:gd fmla="val 50000" name="adj1"/>
            </a:avLst>
          </a:prstGeom>
          <a:noFill/>
          <a:ln cap="flat" cmpd="sng" w="76200">
            <a:solidFill>
              <a:schemeClr val="dk1"/>
            </a:solidFill>
            <a:prstDash val="solid"/>
            <a:round/>
            <a:headEnd len="med" w="med" type="none"/>
            <a:tailEnd len="med" w="med" type="none"/>
          </a:ln>
        </p:spPr>
      </p:cxnSp>
      <p:sp>
        <p:nvSpPr>
          <p:cNvPr id="300" name="Google Shape;300;p31"/>
          <p:cNvSpPr txBox="1"/>
          <p:nvPr/>
        </p:nvSpPr>
        <p:spPr>
          <a:xfrm>
            <a:off x="1398825" y="1001175"/>
            <a:ext cx="118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Age</a:t>
            </a:r>
            <a:r>
              <a:rPr lang="en">
                <a:latin typeface="Lora"/>
                <a:ea typeface="Lora"/>
                <a:cs typeface="Lora"/>
                <a:sym typeface="Lora"/>
              </a:rPr>
              <a:t>: 51</a:t>
            </a:r>
            <a:endParaRPr>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Kid</a:t>
            </a:r>
            <a:r>
              <a:rPr lang="en">
                <a:latin typeface="Lora"/>
                <a:ea typeface="Lora"/>
                <a:cs typeface="Lora"/>
                <a:sym typeface="Lora"/>
              </a:rPr>
              <a:t>: 0</a:t>
            </a:r>
            <a:endParaRPr>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Teen</a:t>
            </a:r>
            <a:r>
              <a:rPr lang="en">
                <a:latin typeface="Lora"/>
                <a:ea typeface="Lora"/>
                <a:cs typeface="Lora"/>
                <a:sym typeface="Lora"/>
              </a:rPr>
              <a:t>: 1</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p:txBody>
      </p:sp>
      <p:cxnSp>
        <p:nvCxnSpPr>
          <p:cNvPr id="301" name="Google Shape;301;p31"/>
          <p:cNvCxnSpPr/>
          <p:nvPr/>
        </p:nvCxnSpPr>
        <p:spPr>
          <a:xfrm flipH="1" rot="10800000">
            <a:off x="5639525" y="1001175"/>
            <a:ext cx="912600" cy="760500"/>
          </a:xfrm>
          <a:prstGeom prst="curvedConnector3">
            <a:avLst>
              <a:gd fmla="val 50000" name="adj1"/>
            </a:avLst>
          </a:prstGeom>
          <a:noFill/>
          <a:ln cap="flat" cmpd="sng" w="76200">
            <a:solidFill>
              <a:schemeClr val="dk1"/>
            </a:solidFill>
            <a:prstDash val="solid"/>
            <a:round/>
            <a:headEnd len="med" w="med" type="none"/>
            <a:tailEnd len="med" w="med" type="none"/>
          </a:ln>
        </p:spPr>
      </p:cxnSp>
      <p:sp>
        <p:nvSpPr>
          <p:cNvPr id="302" name="Google Shape;302;p31"/>
          <p:cNvSpPr txBox="1"/>
          <p:nvPr/>
        </p:nvSpPr>
        <p:spPr>
          <a:xfrm>
            <a:off x="6552125" y="669175"/>
            <a:ext cx="251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Education</a:t>
            </a:r>
            <a:r>
              <a:rPr lang="en">
                <a:latin typeface="Lora"/>
                <a:ea typeface="Lora"/>
                <a:cs typeface="Lora"/>
                <a:sym typeface="Lora"/>
              </a:rPr>
              <a:t>: Bachelor</a:t>
            </a:r>
            <a:endParaRPr>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Favorite</a:t>
            </a:r>
            <a:r>
              <a:rPr lang="en">
                <a:latin typeface="Lora"/>
                <a:ea typeface="Lora"/>
                <a:cs typeface="Lora"/>
                <a:sym typeface="Lora"/>
              </a:rPr>
              <a:t>: Meat &amp; Wine</a:t>
            </a:r>
            <a:endParaRPr>
              <a:latin typeface="Lora"/>
              <a:ea typeface="Lora"/>
              <a:cs typeface="Lora"/>
              <a:sym typeface="Lora"/>
            </a:endParaRPr>
          </a:p>
        </p:txBody>
      </p:sp>
      <p:cxnSp>
        <p:nvCxnSpPr>
          <p:cNvPr id="303" name="Google Shape;303;p31"/>
          <p:cNvCxnSpPr/>
          <p:nvPr/>
        </p:nvCxnSpPr>
        <p:spPr>
          <a:xfrm flipH="1">
            <a:off x="2265900" y="3469250"/>
            <a:ext cx="1044000" cy="670500"/>
          </a:xfrm>
          <a:prstGeom prst="curvedConnector3">
            <a:avLst>
              <a:gd fmla="val 49004" name="adj1"/>
            </a:avLst>
          </a:prstGeom>
          <a:noFill/>
          <a:ln cap="flat" cmpd="sng" w="76200">
            <a:solidFill>
              <a:schemeClr val="dk1"/>
            </a:solidFill>
            <a:prstDash val="solid"/>
            <a:round/>
            <a:headEnd len="med" w="med" type="none"/>
            <a:tailEnd len="med" w="med" type="none"/>
          </a:ln>
        </p:spPr>
      </p:cxnSp>
      <p:sp>
        <p:nvSpPr>
          <p:cNvPr id="304" name="Google Shape;304;p31"/>
          <p:cNvSpPr txBox="1"/>
          <p:nvPr/>
        </p:nvSpPr>
        <p:spPr>
          <a:xfrm>
            <a:off x="568825" y="3856650"/>
            <a:ext cx="220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Country</a:t>
            </a:r>
            <a:r>
              <a:rPr lang="en">
                <a:latin typeface="Lora"/>
                <a:ea typeface="Lora"/>
                <a:cs typeface="Lora"/>
                <a:sym typeface="Lora"/>
              </a:rPr>
              <a:t>: Spain</a:t>
            </a:r>
            <a:endParaRPr>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Preference</a:t>
            </a:r>
            <a:r>
              <a:rPr lang="en">
                <a:latin typeface="Lora"/>
                <a:ea typeface="Lora"/>
                <a:cs typeface="Lora"/>
                <a:sym typeface="Lora"/>
              </a:rPr>
              <a:t>: Store</a:t>
            </a:r>
            <a:endParaRPr>
              <a:latin typeface="Lora"/>
              <a:ea typeface="Lora"/>
              <a:cs typeface="Lora"/>
              <a:sym typeface="Lora"/>
            </a:endParaRPr>
          </a:p>
        </p:txBody>
      </p:sp>
      <p:cxnSp>
        <p:nvCxnSpPr>
          <p:cNvPr id="305" name="Google Shape;305;p31"/>
          <p:cNvCxnSpPr/>
          <p:nvPr/>
        </p:nvCxnSpPr>
        <p:spPr>
          <a:xfrm>
            <a:off x="5805625" y="3131925"/>
            <a:ext cx="885000" cy="808800"/>
          </a:xfrm>
          <a:prstGeom prst="curvedConnector3">
            <a:avLst>
              <a:gd fmla="val 50000" name="adj1"/>
            </a:avLst>
          </a:prstGeom>
          <a:noFill/>
          <a:ln cap="flat" cmpd="sng" w="76200">
            <a:solidFill>
              <a:schemeClr val="dk1"/>
            </a:solidFill>
            <a:prstDash val="solid"/>
            <a:round/>
            <a:headEnd len="med" w="med" type="none"/>
            <a:tailEnd len="med" w="med" type="none"/>
          </a:ln>
        </p:spPr>
      </p:cxnSp>
      <p:sp>
        <p:nvSpPr>
          <p:cNvPr id="306" name="Google Shape;306;p31"/>
          <p:cNvSpPr txBox="1"/>
          <p:nvPr/>
        </p:nvSpPr>
        <p:spPr>
          <a:xfrm>
            <a:off x="6690625" y="3683175"/>
            <a:ext cx="251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Marital Status : </a:t>
            </a:r>
            <a:r>
              <a:rPr lang="en">
                <a:latin typeface="Lora"/>
                <a:ea typeface="Lora"/>
                <a:cs typeface="Lora"/>
                <a:sym typeface="Lora"/>
              </a:rPr>
              <a:t>Married</a:t>
            </a:r>
            <a:endParaRPr>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Income</a:t>
            </a:r>
            <a:r>
              <a:rPr lang="en">
                <a:latin typeface="Lora"/>
                <a:ea typeface="Lora"/>
                <a:cs typeface="Lora"/>
                <a:sym typeface="Lora"/>
              </a:rPr>
              <a:t>: 52K</a:t>
            </a:r>
            <a:endParaRPr>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0" l="0" r="0" t="734"/>
          <a:stretch/>
        </p:blipFill>
        <p:spPr>
          <a:xfrm>
            <a:off x="5730850" y="0"/>
            <a:ext cx="3428150" cy="5143501"/>
          </a:xfrm>
          <a:prstGeom prst="rect">
            <a:avLst/>
          </a:prstGeom>
          <a:noFill/>
          <a:ln>
            <a:noFill/>
          </a:ln>
        </p:spPr>
      </p:pic>
      <p:sp>
        <p:nvSpPr>
          <p:cNvPr id="65" name="Google Shape;65;p14"/>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Table of Contents</a:t>
            </a:r>
            <a:endParaRPr sz="2200">
              <a:latin typeface="Lora SemiBold"/>
              <a:ea typeface="Lora SemiBold"/>
              <a:cs typeface="Lora SemiBold"/>
              <a:sym typeface="Lora SemiBold"/>
            </a:endParaRPr>
          </a:p>
        </p:txBody>
      </p:sp>
      <p:cxnSp>
        <p:nvCxnSpPr>
          <p:cNvPr id="67" name="Google Shape;67;p14"/>
          <p:cNvCxnSpPr>
            <a:endCxn id="66" idx="2"/>
          </p:cNvCxnSpPr>
          <p:nvPr/>
        </p:nvCxnSpPr>
        <p:spPr>
          <a:xfrm flipH="1" rot="10800000">
            <a:off x="-9575" y="544725"/>
            <a:ext cx="2667300" cy="2700"/>
          </a:xfrm>
          <a:prstGeom prst="straightConnector1">
            <a:avLst/>
          </a:prstGeom>
          <a:noFill/>
          <a:ln cap="flat" cmpd="sng" w="38100">
            <a:solidFill>
              <a:srgbClr val="D57149"/>
            </a:solidFill>
            <a:prstDash val="solid"/>
            <a:round/>
            <a:headEnd len="med" w="med" type="none"/>
            <a:tailEnd len="med" w="med" type="none"/>
          </a:ln>
        </p:spPr>
      </p:cxnSp>
      <p:grpSp>
        <p:nvGrpSpPr>
          <p:cNvPr id="68" name="Google Shape;68;p14"/>
          <p:cNvGrpSpPr/>
          <p:nvPr/>
        </p:nvGrpSpPr>
        <p:grpSpPr>
          <a:xfrm>
            <a:off x="495250" y="1182400"/>
            <a:ext cx="4648275" cy="2931100"/>
            <a:chOff x="2139400" y="1202625"/>
            <a:chExt cx="4648275" cy="2931100"/>
          </a:xfrm>
        </p:grpSpPr>
        <p:sp>
          <p:nvSpPr>
            <p:cNvPr id="69" name="Google Shape;69;p14"/>
            <p:cNvSpPr/>
            <p:nvPr/>
          </p:nvSpPr>
          <p:spPr>
            <a:xfrm>
              <a:off x="2139400" y="1202625"/>
              <a:ext cx="523200" cy="523200"/>
            </a:xfrm>
            <a:prstGeom prst="rect">
              <a:avLst/>
            </a:prstGeom>
            <a:solidFill>
              <a:srgbClr val="E89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1</a:t>
              </a:r>
              <a:endParaRPr b="1">
                <a:latin typeface="Lora"/>
                <a:ea typeface="Lora"/>
                <a:cs typeface="Lora"/>
                <a:sym typeface="Lora"/>
              </a:endParaRPr>
            </a:p>
          </p:txBody>
        </p:sp>
        <p:sp>
          <p:nvSpPr>
            <p:cNvPr id="70" name="Google Shape;70;p14"/>
            <p:cNvSpPr/>
            <p:nvPr/>
          </p:nvSpPr>
          <p:spPr>
            <a:xfrm>
              <a:off x="2139400" y="1804600"/>
              <a:ext cx="523200" cy="523200"/>
            </a:xfrm>
            <a:prstGeom prst="rect">
              <a:avLst/>
            </a:prstGeom>
            <a:solidFill>
              <a:srgbClr val="E89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2</a:t>
              </a:r>
              <a:endParaRPr b="1">
                <a:latin typeface="Lora"/>
                <a:ea typeface="Lora"/>
                <a:cs typeface="Lora"/>
                <a:sym typeface="Lora"/>
              </a:endParaRPr>
            </a:p>
          </p:txBody>
        </p:sp>
        <p:sp>
          <p:nvSpPr>
            <p:cNvPr id="71" name="Google Shape;71;p14"/>
            <p:cNvSpPr/>
            <p:nvPr/>
          </p:nvSpPr>
          <p:spPr>
            <a:xfrm>
              <a:off x="2139400" y="2406575"/>
              <a:ext cx="523200" cy="523200"/>
            </a:xfrm>
            <a:prstGeom prst="rect">
              <a:avLst/>
            </a:prstGeom>
            <a:solidFill>
              <a:srgbClr val="E89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3</a:t>
              </a:r>
              <a:endParaRPr b="1">
                <a:latin typeface="Lora"/>
                <a:ea typeface="Lora"/>
                <a:cs typeface="Lora"/>
                <a:sym typeface="Lora"/>
              </a:endParaRPr>
            </a:p>
          </p:txBody>
        </p:sp>
        <p:sp>
          <p:nvSpPr>
            <p:cNvPr id="72" name="Google Shape;72;p14"/>
            <p:cNvSpPr/>
            <p:nvPr/>
          </p:nvSpPr>
          <p:spPr>
            <a:xfrm>
              <a:off x="2139400" y="3008550"/>
              <a:ext cx="523200" cy="523200"/>
            </a:xfrm>
            <a:prstGeom prst="rect">
              <a:avLst/>
            </a:prstGeom>
            <a:solidFill>
              <a:srgbClr val="E89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4</a:t>
              </a:r>
              <a:endParaRPr b="1">
                <a:latin typeface="Lora"/>
                <a:ea typeface="Lora"/>
                <a:cs typeface="Lora"/>
                <a:sym typeface="Lora"/>
              </a:endParaRPr>
            </a:p>
          </p:txBody>
        </p:sp>
        <p:sp>
          <p:nvSpPr>
            <p:cNvPr id="73" name="Google Shape;73;p14"/>
            <p:cNvSpPr/>
            <p:nvPr/>
          </p:nvSpPr>
          <p:spPr>
            <a:xfrm>
              <a:off x="2139400" y="3610525"/>
              <a:ext cx="523200" cy="523200"/>
            </a:xfrm>
            <a:prstGeom prst="rect">
              <a:avLst/>
            </a:prstGeom>
            <a:solidFill>
              <a:srgbClr val="E89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5</a:t>
              </a:r>
              <a:endParaRPr b="1">
                <a:latin typeface="Lora"/>
                <a:ea typeface="Lora"/>
                <a:cs typeface="Lora"/>
                <a:sym typeface="Lora"/>
              </a:endParaRPr>
            </a:p>
          </p:txBody>
        </p:sp>
        <p:sp>
          <p:nvSpPr>
            <p:cNvPr id="74" name="Google Shape;74;p14"/>
            <p:cNvSpPr txBox="1"/>
            <p:nvPr/>
          </p:nvSpPr>
          <p:spPr>
            <a:xfrm>
              <a:off x="2771875" y="1248675"/>
              <a:ext cx="401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Project Overview</a:t>
              </a:r>
              <a:endParaRPr b="1" sz="1600">
                <a:latin typeface="Lora"/>
                <a:ea typeface="Lora"/>
                <a:cs typeface="Lora"/>
                <a:sym typeface="Lora"/>
              </a:endParaRPr>
            </a:p>
          </p:txBody>
        </p:sp>
        <p:sp>
          <p:nvSpPr>
            <p:cNvPr id="75" name="Google Shape;75;p14"/>
            <p:cNvSpPr txBox="1"/>
            <p:nvPr/>
          </p:nvSpPr>
          <p:spPr>
            <a:xfrm>
              <a:off x="2771875" y="1850650"/>
              <a:ext cx="401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Data Preparation</a:t>
              </a:r>
              <a:endParaRPr b="1" sz="1600">
                <a:latin typeface="Lora"/>
                <a:ea typeface="Lora"/>
                <a:cs typeface="Lora"/>
                <a:sym typeface="Lora"/>
              </a:endParaRPr>
            </a:p>
          </p:txBody>
        </p:sp>
        <p:sp>
          <p:nvSpPr>
            <p:cNvPr id="76" name="Google Shape;76;p14"/>
            <p:cNvSpPr txBox="1"/>
            <p:nvPr/>
          </p:nvSpPr>
          <p:spPr>
            <a:xfrm>
              <a:off x="2771875" y="2452625"/>
              <a:ext cx="401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Exploratory Data Analysis</a:t>
              </a:r>
              <a:endParaRPr b="1" sz="1600">
                <a:latin typeface="Lora"/>
                <a:ea typeface="Lora"/>
                <a:cs typeface="Lora"/>
                <a:sym typeface="Lora"/>
              </a:endParaRPr>
            </a:p>
          </p:txBody>
        </p:sp>
        <p:sp>
          <p:nvSpPr>
            <p:cNvPr id="77" name="Google Shape;77;p14"/>
            <p:cNvSpPr txBox="1"/>
            <p:nvPr/>
          </p:nvSpPr>
          <p:spPr>
            <a:xfrm>
              <a:off x="2771875" y="3054600"/>
              <a:ext cx="401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Customer Persona &amp; Machine Learning</a:t>
              </a:r>
              <a:endParaRPr b="1" sz="1600">
                <a:latin typeface="Lora"/>
                <a:ea typeface="Lora"/>
                <a:cs typeface="Lora"/>
                <a:sym typeface="Lora"/>
              </a:endParaRPr>
            </a:p>
          </p:txBody>
        </p:sp>
        <p:sp>
          <p:nvSpPr>
            <p:cNvPr id="78" name="Google Shape;78;p14"/>
            <p:cNvSpPr txBox="1"/>
            <p:nvPr/>
          </p:nvSpPr>
          <p:spPr>
            <a:xfrm>
              <a:off x="2771875" y="3656575"/>
              <a:ext cx="401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Conclusion</a:t>
              </a:r>
              <a:endParaRPr b="1" sz="1600">
                <a:latin typeface="Lora"/>
                <a:ea typeface="Lora"/>
                <a:cs typeface="Lora"/>
                <a:sym typeface="Lora"/>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Customer Persona &amp; ML</a:t>
            </a:r>
            <a:endParaRPr sz="2200">
              <a:latin typeface="Lora SemiBold"/>
              <a:ea typeface="Lora SemiBold"/>
              <a:cs typeface="Lora SemiBold"/>
              <a:sym typeface="Lora SemiBold"/>
            </a:endParaRPr>
          </a:p>
        </p:txBody>
      </p:sp>
      <p:cxnSp>
        <p:nvCxnSpPr>
          <p:cNvPr id="313" name="Google Shape;313;p32"/>
          <p:cNvCxnSpPr/>
          <p:nvPr/>
        </p:nvCxnSpPr>
        <p:spPr>
          <a:xfrm>
            <a:off x="-9575" y="547425"/>
            <a:ext cx="3490200" cy="0"/>
          </a:xfrm>
          <a:prstGeom prst="straightConnector1">
            <a:avLst/>
          </a:prstGeom>
          <a:noFill/>
          <a:ln cap="flat" cmpd="sng" w="38100">
            <a:solidFill>
              <a:srgbClr val="D57149"/>
            </a:solidFill>
            <a:prstDash val="solid"/>
            <a:round/>
            <a:headEnd len="med" w="med" type="none"/>
            <a:tailEnd len="med" w="med" type="none"/>
          </a:ln>
        </p:spPr>
      </p:cxnSp>
      <p:sp>
        <p:nvSpPr>
          <p:cNvPr id="314" name="Google Shape;314;p32"/>
          <p:cNvSpPr txBox="1"/>
          <p:nvPr/>
        </p:nvSpPr>
        <p:spPr>
          <a:xfrm>
            <a:off x="768900" y="1076275"/>
            <a:ext cx="4196400" cy="941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Lora"/>
              <a:buChar char="●"/>
            </a:pPr>
            <a:r>
              <a:rPr lang="en" sz="1800">
                <a:latin typeface="Lora"/>
                <a:ea typeface="Lora"/>
                <a:cs typeface="Lora"/>
                <a:sym typeface="Lora"/>
              </a:rPr>
              <a:t>Linear Regression to infer </a:t>
            </a:r>
            <a:endParaRPr sz="1800">
              <a:latin typeface="Lora"/>
              <a:ea typeface="Lora"/>
              <a:cs typeface="Lora"/>
              <a:sym typeface="Lora"/>
            </a:endParaRPr>
          </a:p>
          <a:p>
            <a:pPr indent="-342900" lvl="0" marL="457200" rtl="0" algn="l">
              <a:lnSpc>
                <a:spcPct val="115000"/>
              </a:lnSpc>
              <a:spcBef>
                <a:spcPts val="0"/>
              </a:spcBef>
              <a:spcAft>
                <a:spcPts val="0"/>
              </a:spcAft>
              <a:buClr>
                <a:srgbClr val="000000"/>
              </a:buClr>
              <a:buSzPts val="1800"/>
              <a:buFont typeface="Lora"/>
              <a:buChar char="●"/>
            </a:pPr>
            <a:r>
              <a:rPr lang="en" sz="1800">
                <a:latin typeface="Lora"/>
                <a:ea typeface="Lora"/>
                <a:cs typeface="Lora"/>
                <a:sym typeface="Lora"/>
              </a:rPr>
              <a:t>Random Forest to predict</a:t>
            </a:r>
            <a:endParaRPr sz="1800">
              <a:latin typeface="Lora"/>
              <a:ea typeface="Lora"/>
              <a:cs typeface="Lora"/>
              <a:sym typeface="Lora"/>
            </a:endParaRPr>
          </a:p>
          <a:p>
            <a:pPr indent="0" lvl="0" marL="0" rtl="0" algn="l">
              <a:lnSpc>
                <a:spcPct val="115000"/>
              </a:lnSpc>
              <a:spcBef>
                <a:spcPts val="1200"/>
              </a:spcBef>
              <a:spcAft>
                <a:spcPts val="1200"/>
              </a:spcAft>
              <a:buNone/>
            </a:pPr>
            <a:r>
              <a:t/>
            </a:r>
            <a:endParaRPr sz="1800">
              <a:latin typeface="Lora"/>
              <a:ea typeface="Lora"/>
              <a:cs typeface="Lora"/>
              <a:sym typeface="Lora"/>
            </a:endParaRPr>
          </a:p>
        </p:txBody>
      </p:sp>
      <p:graphicFrame>
        <p:nvGraphicFramePr>
          <p:cNvPr id="315" name="Google Shape;315;p32"/>
          <p:cNvGraphicFramePr/>
          <p:nvPr/>
        </p:nvGraphicFramePr>
        <p:xfrm>
          <a:off x="1091375" y="2014100"/>
          <a:ext cx="3000000" cy="3000000"/>
        </p:xfrm>
        <a:graphic>
          <a:graphicData uri="http://schemas.openxmlformats.org/drawingml/2006/table">
            <a:tbl>
              <a:tblPr>
                <a:noFill/>
                <a:tableStyleId>{7D9C0AFE-57AB-4F52-9D89-86D60E349A48}</a:tableStyleId>
              </a:tblPr>
              <a:tblGrid>
                <a:gridCol w="1258850"/>
                <a:gridCol w="811100"/>
                <a:gridCol w="1256800"/>
              </a:tblGrid>
              <a:tr h="396200">
                <a:tc rowSpan="2">
                  <a:txBody>
                    <a:bodyPr/>
                    <a:lstStyle/>
                    <a:p>
                      <a:pPr indent="0" lvl="0" marL="0" rtl="0" algn="ctr">
                        <a:spcBef>
                          <a:spcPts val="0"/>
                        </a:spcBef>
                        <a:spcAft>
                          <a:spcPts val="0"/>
                        </a:spcAft>
                        <a:buNone/>
                      </a:pPr>
                      <a:r>
                        <a:rPr lang="en">
                          <a:latin typeface="Lora"/>
                          <a:ea typeface="Lora"/>
                          <a:cs typeface="Lora"/>
                          <a:sym typeface="Lora"/>
                        </a:rPr>
                        <a:t>Linear Regression</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solidFill>
                      <a:srgbClr val="E89F71"/>
                    </a:solidFill>
                  </a:tcPr>
                </a:tc>
                <a:tc>
                  <a:txBody>
                    <a:bodyPr/>
                    <a:lstStyle/>
                    <a:p>
                      <a:pPr indent="0" lvl="0" marL="0" rtl="0" algn="ctr">
                        <a:spcBef>
                          <a:spcPts val="0"/>
                        </a:spcBef>
                        <a:spcAft>
                          <a:spcPts val="0"/>
                        </a:spcAft>
                        <a:buNone/>
                      </a:pPr>
                      <a:r>
                        <a:rPr lang="en">
                          <a:latin typeface="Lora"/>
                          <a:ea typeface="Lora"/>
                          <a:cs typeface="Lora"/>
                          <a:sym typeface="Lora"/>
                        </a:rPr>
                        <a:t>R^2</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ora"/>
                          <a:ea typeface="Lora"/>
                          <a:cs typeface="Lora"/>
                          <a:sym typeface="Lora"/>
                        </a:rPr>
                        <a:t>0.587626</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tcPr>
                </a:tc>
              </a:tr>
              <a:tr h="441925">
                <a:tc vMerge="1"/>
                <a:tc>
                  <a:txBody>
                    <a:bodyPr/>
                    <a:lstStyle/>
                    <a:p>
                      <a:pPr indent="0" lvl="0" marL="0" rtl="0" algn="ctr">
                        <a:spcBef>
                          <a:spcPts val="0"/>
                        </a:spcBef>
                        <a:spcAft>
                          <a:spcPts val="0"/>
                        </a:spcAft>
                        <a:buNone/>
                      </a:pPr>
                      <a:r>
                        <a:rPr lang="en">
                          <a:latin typeface="Lora"/>
                          <a:ea typeface="Lora"/>
                          <a:cs typeface="Lora"/>
                          <a:sym typeface="Lora"/>
                        </a:rPr>
                        <a:t>RMSE</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ora"/>
                          <a:ea typeface="Lora"/>
                          <a:cs typeface="Lora"/>
                          <a:sym typeface="Lora"/>
                        </a:rPr>
                        <a:t>389.59</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tcPr>
                </a:tc>
              </a:tr>
              <a:tr h="396200">
                <a:tc rowSpan="2">
                  <a:txBody>
                    <a:bodyPr/>
                    <a:lstStyle/>
                    <a:p>
                      <a:pPr indent="0" lvl="0" marL="0" rtl="0" algn="ctr">
                        <a:spcBef>
                          <a:spcPts val="0"/>
                        </a:spcBef>
                        <a:spcAft>
                          <a:spcPts val="0"/>
                        </a:spcAft>
                        <a:buNone/>
                      </a:pPr>
                      <a:r>
                        <a:rPr lang="en">
                          <a:latin typeface="Lora"/>
                          <a:ea typeface="Lora"/>
                          <a:cs typeface="Lora"/>
                          <a:sym typeface="Lora"/>
                        </a:rPr>
                        <a:t>Random Forest</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solidFill>
                      <a:srgbClr val="E89F71"/>
                    </a:solidFill>
                  </a:tcPr>
                </a:tc>
                <a:tc>
                  <a:txBody>
                    <a:bodyPr/>
                    <a:lstStyle/>
                    <a:p>
                      <a:pPr indent="0" lvl="0" marL="0" rtl="0" algn="ctr">
                        <a:spcBef>
                          <a:spcPts val="0"/>
                        </a:spcBef>
                        <a:spcAft>
                          <a:spcPts val="0"/>
                        </a:spcAft>
                        <a:buNone/>
                      </a:pPr>
                      <a:r>
                        <a:rPr lang="en">
                          <a:latin typeface="Lora"/>
                          <a:ea typeface="Lora"/>
                          <a:cs typeface="Lora"/>
                          <a:sym typeface="Lora"/>
                        </a:rPr>
                        <a:t>R^2</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ora"/>
                          <a:ea typeface="Lora"/>
                          <a:cs typeface="Lora"/>
                          <a:sym typeface="Lora"/>
                        </a:rPr>
                        <a:t>0.709599</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tcPr>
                </a:tc>
              </a:tr>
              <a:tr h="396200">
                <a:tc vMerge="1"/>
                <a:tc>
                  <a:txBody>
                    <a:bodyPr/>
                    <a:lstStyle/>
                    <a:p>
                      <a:pPr indent="0" lvl="0" marL="0" rtl="0" algn="ctr">
                        <a:spcBef>
                          <a:spcPts val="0"/>
                        </a:spcBef>
                        <a:spcAft>
                          <a:spcPts val="0"/>
                        </a:spcAft>
                        <a:buNone/>
                      </a:pPr>
                      <a:r>
                        <a:rPr lang="en">
                          <a:latin typeface="Lora"/>
                          <a:ea typeface="Lora"/>
                          <a:cs typeface="Lora"/>
                          <a:sym typeface="Lora"/>
                        </a:rPr>
                        <a:t>RMSE</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Lora"/>
                          <a:ea typeface="Lora"/>
                          <a:cs typeface="Lora"/>
                          <a:sym typeface="Lora"/>
                        </a:rPr>
                        <a:t>326.93</a:t>
                      </a:r>
                      <a:endParaRPr>
                        <a:latin typeface="Lora"/>
                        <a:ea typeface="Lora"/>
                        <a:cs typeface="Lora"/>
                        <a:sym typeface="Lora"/>
                      </a:endParaRPr>
                    </a:p>
                  </a:txBody>
                  <a:tcPr marT="91425" marB="91425" marR="91425" marL="91425" anchor="ctr">
                    <a:lnL cap="flat" cmpd="sng" w="9525">
                      <a:solidFill>
                        <a:srgbClr val="D57149"/>
                      </a:solidFill>
                      <a:prstDash val="solid"/>
                      <a:round/>
                      <a:headEnd len="sm" w="sm" type="none"/>
                      <a:tailEnd len="sm" w="sm" type="none"/>
                    </a:lnL>
                    <a:lnR cap="flat" cmpd="sng" w="9525">
                      <a:solidFill>
                        <a:srgbClr val="D57149"/>
                      </a:solidFill>
                      <a:prstDash val="solid"/>
                      <a:round/>
                      <a:headEnd len="sm" w="sm" type="none"/>
                      <a:tailEnd len="sm" w="sm" type="none"/>
                    </a:lnR>
                    <a:lnT cap="flat" cmpd="sng" w="9525">
                      <a:solidFill>
                        <a:srgbClr val="D57149"/>
                      </a:solidFill>
                      <a:prstDash val="solid"/>
                      <a:round/>
                      <a:headEnd len="sm" w="sm" type="none"/>
                      <a:tailEnd len="sm" w="sm" type="none"/>
                    </a:lnT>
                    <a:lnB cap="flat" cmpd="sng" w="9525">
                      <a:solidFill>
                        <a:srgbClr val="D57149"/>
                      </a:solidFill>
                      <a:prstDash val="solid"/>
                      <a:round/>
                      <a:headEnd len="sm" w="sm" type="none"/>
                      <a:tailEnd len="sm" w="sm" type="none"/>
                    </a:lnB>
                  </a:tcPr>
                </a:tc>
              </a:tr>
            </a:tbl>
          </a:graphicData>
        </a:graphic>
      </p:graphicFrame>
      <p:sp>
        <p:nvSpPr>
          <p:cNvPr id="316" name="Google Shape;316;p32"/>
          <p:cNvSpPr/>
          <p:nvPr/>
        </p:nvSpPr>
        <p:spPr>
          <a:xfrm>
            <a:off x="1091375" y="3890950"/>
            <a:ext cx="3326700" cy="625800"/>
          </a:xfrm>
          <a:prstGeom prst="roundRect">
            <a:avLst>
              <a:gd fmla="val 16667" name="adj"/>
            </a:avLst>
          </a:prstGeom>
          <a:solidFill>
            <a:srgbClr val="E89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Average customer prediction: $591</a:t>
            </a:r>
            <a:endParaRPr b="1">
              <a:latin typeface="Lora"/>
              <a:ea typeface="Lora"/>
              <a:cs typeface="Lora"/>
              <a:sym typeface="Lora"/>
            </a:endParaRPr>
          </a:p>
        </p:txBody>
      </p:sp>
      <p:pic>
        <p:nvPicPr>
          <p:cNvPr id="317" name="Google Shape;317;p32"/>
          <p:cNvPicPr preferRelativeResize="0"/>
          <p:nvPr/>
        </p:nvPicPr>
        <p:blipFill rotWithShape="1">
          <a:blip r:embed="rId3">
            <a:alphaModFix/>
          </a:blip>
          <a:srcRect b="0" l="990" r="0" t="0"/>
          <a:stretch/>
        </p:blipFill>
        <p:spPr>
          <a:xfrm>
            <a:off x="5190325" y="817750"/>
            <a:ext cx="3138649" cy="4009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Conclusion</a:t>
            </a:r>
            <a:endParaRPr sz="2200">
              <a:latin typeface="Lora SemiBold"/>
              <a:ea typeface="Lora SemiBold"/>
              <a:cs typeface="Lora SemiBold"/>
              <a:sym typeface="Lora SemiBold"/>
            </a:endParaRPr>
          </a:p>
        </p:txBody>
      </p:sp>
      <p:cxnSp>
        <p:nvCxnSpPr>
          <p:cNvPr id="324" name="Google Shape;324;p33"/>
          <p:cNvCxnSpPr/>
          <p:nvPr/>
        </p:nvCxnSpPr>
        <p:spPr>
          <a:xfrm>
            <a:off x="-9575" y="547425"/>
            <a:ext cx="1729800" cy="0"/>
          </a:xfrm>
          <a:prstGeom prst="straightConnector1">
            <a:avLst/>
          </a:prstGeom>
          <a:noFill/>
          <a:ln cap="flat" cmpd="sng" w="38100">
            <a:solidFill>
              <a:srgbClr val="D57149"/>
            </a:solidFill>
            <a:prstDash val="solid"/>
            <a:round/>
            <a:headEnd len="med" w="med" type="none"/>
            <a:tailEnd len="med" w="med" type="none"/>
          </a:ln>
        </p:spPr>
      </p:cxnSp>
      <p:grpSp>
        <p:nvGrpSpPr>
          <p:cNvPr id="325" name="Google Shape;325;p33"/>
          <p:cNvGrpSpPr/>
          <p:nvPr/>
        </p:nvGrpSpPr>
        <p:grpSpPr>
          <a:xfrm>
            <a:off x="1094850" y="1597675"/>
            <a:ext cx="1643100" cy="1643100"/>
            <a:chOff x="1094850" y="1536950"/>
            <a:chExt cx="1643100" cy="1643100"/>
          </a:xfrm>
        </p:grpSpPr>
        <p:sp>
          <p:nvSpPr>
            <p:cNvPr id="326" name="Google Shape;326;p33"/>
            <p:cNvSpPr/>
            <p:nvPr/>
          </p:nvSpPr>
          <p:spPr>
            <a:xfrm>
              <a:off x="1094850" y="1536950"/>
              <a:ext cx="1643100" cy="1643100"/>
            </a:xfrm>
            <a:prstGeom prst="ellipse">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33"/>
            <p:cNvPicPr preferRelativeResize="0"/>
            <p:nvPr/>
          </p:nvPicPr>
          <p:blipFill rotWithShape="1">
            <a:blip r:embed="rId3">
              <a:alphaModFix/>
            </a:blip>
            <a:srcRect b="0" l="0" r="0" t="0"/>
            <a:stretch/>
          </p:blipFill>
          <p:spPr>
            <a:xfrm>
              <a:off x="1500125" y="1893825"/>
              <a:ext cx="929350" cy="929350"/>
            </a:xfrm>
            <a:prstGeom prst="rect">
              <a:avLst/>
            </a:prstGeom>
            <a:noFill/>
            <a:ln>
              <a:noFill/>
            </a:ln>
          </p:spPr>
        </p:pic>
      </p:grpSp>
      <p:grpSp>
        <p:nvGrpSpPr>
          <p:cNvPr id="328" name="Google Shape;328;p33"/>
          <p:cNvGrpSpPr/>
          <p:nvPr/>
        </p:nvGrpSpPr>
        <p:grpSpPr>
          <a:xfrm>
            <a:off x="3757950" y="1649925"/>
            <a:ext cx="1643100" cy="1643100"/>
            <a:chOff x="3757950" y="1502525"/>
            <a:chExt cx="1643100" cy="1643100"/>
          </a:xfrm>
        </p:grpSpPr>
        <p:sp>
          <p:nvSpPr>
            <p:cNvPr id="329" name="Google Shape;329;p33"/>
            <p:cNvSpPr/>
            <p:nvPr/>
          </p:nvSpPr>
          <p:spPr>
            <a:xfrm>
              <a:off x="3757950" y="1502525"/>
              <a:ext cx="1643100" cy="1643100"/>
            </a:xfrm>
            <a:prstGeom prst="ellipse">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33"/>
            <p:cNvPicPr preferRelativeResize="0"/>
            <p:nvPr/>
          </p:nvPicPr>
          <p:blipFill rotWithShape="1">
            <a:blip r:embed="rId4">
              <a:alphaModFix/>
            </a:blip>
            <a:srcRect b="0" l="0" r="0" t="0"/>
            <a:stretch/>
          </p:blipFill>
          <p:spPr>
            <a:xfrm>
              <a:off x="4114825" y="1859400"/>
              <a:ext cx="929350" cy="929350"/>
            </a:xfrm>
            <a:prstGeom prst="rect">
              <a:avLst/>
            </a:prstGeom>
            <a:noFill/>
            <a:ln>
              <a:noFill/>
            </a:ln>
          </p:spPr>
        </p:pic>
      </p:grpSp>
      <p:sp>
        <p:nvSpPr>
          <p:cNvPr id="331" name="Google Shape;331;p33"/>
          <p:cNvSpPr txBox="1"/>
          <p:nvPr/>
        </p:nvSpPr>
        <p:spPr>
          <a:xfrm>
            <a:off x="418525" y="3375525"/>
            <a:ext cx="28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Favorite product category</a:t>
            </a:r>
            <a:endParaRPr>
              <a:latin typeface="Lora"/>
              <a:ea typeface="Lora"/>
              <a:cs typeface="Lora"/>
              <a:sym typeface="Lora"/>
            </a:endParaRPr>
          </a:p>
        </p:txBody>
      </p:sp>
      <p:sp>
        <p:nvSpPr>
          <p:cNvPr id="332" name="Google Shape;332;p33"/>
          <p:cNvSpPr txBox="1"/>
          <p:nvPr/>
        </p:nvSpPr>
        <p:spPr>
          <a:xfrm>
            <a:off x="418525" y="3775725"/>
            <a:ext cx="28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Wine </a:t>
            </a:r>
            <a:endParaRPr>
              <a:latin typeface="Lora"/>
              <a:ea typeface="Lora"/>
              <a:cs typeface="Lora"/>
              <a:sym typeface="Lora"/>
            </a:endParaRPr>
          </a:p>
        </p:txBody>
      </p:sp>
      <p:sp>
        <p:nvSpPr>
          <p:cNvPr id="333" name="Google Shape;333;p33"/>
          <p:cNvSpPr txBox="1"/>
          <p:nvPr/>
        </p:nvSpPr>
        <p:spPr>
          <a:xfrm>
            <a:off x="3256825" y="3401650"/>
            <a:ext cx="28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Favorite Sales Channel</a:t>
            </a:r>
            <a:endParaRPr>
              <a:latin typeface="Lora"/>
              <a:ea typeface="Lora"/>
              <a:cs typeface="Lora"/>
              <a:sym typeface="Lora"/>
            </a:endParaRPr>
          </a:p>
        </p:txBody>
      </p:sp>
      <p:sp>
        <p:nvSpPr>
          <p:cNvPr id="334" name="Google Shape;334;p33"/>
          <p:cNvSpPr txBox="1"/>
          <p:nvPr/>
        </p:nvSpPr>
        <p:spPr>
          <a:xfrm>
            <a:off x="3256825" y="3775725"/>
            <a:ext cx="28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Store</a:t>
            </a:r>
            <a:endParaRPr>
              <a:latin typeface="Lora"/>
              <a:ea typeface="Lora"/>
              <a:cs typeface="Lora"/>
              <a:sym typeface="Lora"/>
            </a:endParaRPr>
          </a:p>
        </p:txBody>
      </p:sp>
      <p:grpSp>
        <p:nvGrpSpPr>
          <p:cNvPr id="335" name="Google Shape;335;p33"/>
          <p:cNvGrpSpPr/>
          <p:nvPr/>
        </p:nvGrpSpPr>
        <p:grpSpPr>
          <a:xfrm>
            <a:off x="6421050" y="1649925"/>
            <a:ext cx="1643100" cy="1643100"/>
            <a:chOff x="6421050" y="1406050"/>
            <a:chExt cx="1643100" cy="1643100"/>
          </a:xfrm>
        </p:grpSpPr>
        <p:sp>
          <p:nvSpPr>
            <p:cNvPr id="336" name="Google Shape;336;p33"/>
            <p:cNvSpPr/>
            <p:nvPr/>
          </p:nvSpPr>
          <p:spPr>
            <a:xfrm>
              <a:off x="6421050" y="1406050"/>
              <a:ext cx="1643100" cy="1643100"/>
            </a:xfrm>
            <a:prstGeom prst="ellipse">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7" name="Google Shape;337;p33"/>
            <p:cNvPicPr preferRelativeResize="0"/>
            <p:nvPr/>
          </p:nvPicPr>
          <p:blipFill>
            <a:blip r:embed="rId5">
              <a:alphaModFix/>
            </a:blip>
            <a:stretch>
              <a:fillRect/>
            </a:stretch>
          </p:blipFill>
          <p:spPr>
            <a:xfrm>
              <a:off x="6809725" y="1794725"/>
              <a:ext cx="865750" cy="865750"/>
            </a:xfrm>
            <a:prstGeom prst="rect">
              <a:avLst/>
            </a:prstGeom>
            <a:noFill/>
            <a:ln>
              <a:noFill/>
            </a:ln>
          </p:spPr>
        </p:pic>
      </p:grpSp>
      <p:sp>
        <p:nvSpPr>
          <p:cNvPr id="338" name="Google Shape;338;p33"/>
          <p:cNvSpPr txBox="1"/>
          <p:nvPr/>
        </p:nvSpPr>
        <p:spPr>
          <a:xfrm>
            <a:off x="6095125" y="3401650"/>
            <a:ext cx="28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Strongest Positive Feature</a:t>
            </a:r>
            <a:endParaRPr>
              <a:latin typeface="Lora"/>
              <a:ea typeface="Lora"/>
              <a:cs typeface="Lora"/>
              <a:sym typeface="Lora"/>
            </a:endParaRPr>
          </a:p>
        </p:txBody>
      </p:sp>
      <p:sp>
        <p:nvSpPr>
          <p:cNvPr id="339" name="Google Shape;339;p33"/>
          <p:cNvSpPr txBox="1"/>
          <p:nvPr/>
        </p:nvSpPr>
        <p:spPr>
          <a:xfrm>
            <a:off x="6095125" y="3775725"/>
            <a:ext cx="28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Education_Graduation</a:t>
            </a:r>
            <a:endParaRPr>
              <a:latin typeface="Lora"/>
              <a:ea typeface="Lora"/>
              <a:cs typeface="Lora"/>
              <a:sym typeface="Lora"/>
            </a:endParaRPr>
          </a:p>
        </p:txBody>
      </p:sp>
      <p:sp>
        <p:nvSpPr>
          <p:cNvPr id="340" name="Google Shape;340;p33"/>
          <p:cNvSpPr txBox="1"/>
          <p:nvPr/>
        </p:nvSpPr>
        <p:spPr>
          <a:xfrm>
            <a:off x="677950" y="866475"/>
            <a:ext cx="807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ora"/>
                <a:ea typeface="Lora"/>
                <a:cs typeface="Lora"/>
                <a:sym typeface="Lora"/>
              </a:rPr>
              <a:t>Future Analyze D</a:t>
            </a:r>
            <a:r>
              <a:rPr b="1" lang="en" sz="1800">
                <a:latin typeface="Lora"/>
                <a:ea typeface="Lora"/>
                <a:cs typeface="Lora"/>
                <a:sym typeface="Lora"/>
              </a:rPr>
              <a:t>irection</a:t>
            </a:r>
            <a:r>
              <a:rPr b="1" lang="en" sz="1800">
                <a:latin typeface="Lora"/>
                <a:ea typeface="Lora"/>
                <a:cs typeface="Lora"/>
                <a:sym typeface="Lora"/>
              </a:rPr>
              <a:t>: </a:t>
            </a:r>
            <a:r>
              <a:rPr lang="en" sz="1800">
                <a:latin typeface="Lora"/>
                <a:ea typeface="Lora"/>
                <a:cs typeface="Lora"/>
                <a:sym typeface="Lora"/>
              </a:rPr>
              <a:t>Check Universality </a:t>
            </a:r>
            <a:r>
              <a:rPr lang="en" sz="1000">
                <a:latin typeface="Lora"/>
                <a:ea typeface="Lora"/>
                <a:cs typeface="Lora"/>
                <a:sym typeface="Lora"/>
              </a:rPr>
              <a:t>(Do people also … in other </a:t>
            </a:r>
            <a:r>
              <a:rPr lang="en" sz="1000">
                <a:latin typeface="Lora"/>
                <a:ea typeface="Lora"/>
                <a:cs typeface="Lora"/>
                <a:sym typeface="Lora"/>
              </a:rPr>
              <a:t>retail</a:t>
            </a:r>
            <a:r>
              <a:rPr lang="en" sz="1000">
                <a:latin typeface="Lora"/>
                <a:ea typeface="Lora"/>
                <a:cs typeface="Lora"/>
                <a:sym typeface="Lora"/>
              </a:rPr>
              <a:t> store company?)</a:t>
            </a:r>
            <a:endParaRPr sz="1000">
              <a:latin typeface="Lora"/>
              <a:ea typeface="Lora"/>
              <a:cs typeface="Lora"/>
              <a:sym typeface="Lo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4"/>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txBox="1"/>
          <p:nvPr/>
        </p:nvSpPr>
        <p:spPr>
          <a:xfrm>
            <a:off x="756000" y="2248500"/>
            <a:ext cx="7647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Lora"/>
                <a:ea typeface="Lora"/>
                <a:cs typeface="Lora"/>
                <a:sym typeface="Lora"/>
              </a:rPr>
              <a:t>Thank You For Your Attention ！</a:t>
            </a:r>
            <a:endParaRPr b="1" sz="30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Project Overview</a:t>
            </a:r>
            <a:endParaRPr sz="2200">
              <a:latin typeface="Lora SemiBold"/>
              <a:ea typeface="Lora SemiBold"/>
              <a:cs typeface="Lora SemiBold"/>
              <a:sym typeface="Lora SemiBold"/>
            </a:endParaRPr>
          </a:p>
        </p:txBody>
      </p:sp>
      <p:cxnSp>
        <p:nvCxnSpPr>
          <p:cNvPr id="85" name="Google Shape;85;p15"/>
          <p:cNvCxnSpPr/>
          <p:nvPr/>
        </p:nvCxnSpPr>
        <p:spPr>
          <a:xfrm>
            <a:off x="-9575" y="547425"/>
            <a:ext cx="2499600" cy="0"/>
          </a:xfrm>
          <a:prstGeom prst="straightConnector1">
            <a:avLst/>
          </a:prstGeom>
          <a:noFill/>
          <a:ln cap="flat" cmpd="sng" w="38100">
            <a:solidFill>
              <a:srgbClr val="D57149"/>
            </a:solidFill>
            <a:prstDash val="solid"/>
            <a:round/>
            <a:headEnd len="med" w="med" type="none"/>
            <a:tailEnd len="med" w="med" type="none"/>
          </a:ln>
        </p:spPr>
      </p:cxnSp>
      <p:sp>
        <p:nvSpPr>
          <p:cNvPr id="86" name="Google Shape;86;p15"/>
          <p:cNvSpPr txBox="1"/>
          <p:nvPr/>
        </p:nvSpPr>
        <p:spPr>
          <a:xfrm>
            <a:off x="311700" y="770925"/>
            <a:ext cx="8520600" cy="185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800">
                <a:latin typeface="Lora"/>
                <a:ea typeface="Lora"/>
                <a:cs typeface="Lora"/>
                <a:sym typeface="Lora"/>
              </a:rPr>
              <a:t>Data set</a:t>
            </a:r>
            <a:r>
              <a:rPr lang="en" sz="1800">
                <a:latin typeface="Lora Medium"/>
                <a:ea typeface="Lora Medium"/>
                <a:cs typeface="Lora Medium"/>
                <a:sym typeface="Lora Medium"/>
              </a:rPr>
              <a:t>: Marketing Analytics </a:t>
            </a:r>
            <a:r>
              <a:rPr lang="en" sz="1000">
                <a:latin typeface="Lora Medium"/>
                <a:ea typeface="Lora Medium"/>
                <a:cs typeface="Lora Medium"/>
                <a:sym typeface="Lora Medium"/>
              </a:rPr>
              <a:t>(</a:t>
            </a:r>
            <a:r>
              <a:rPr lang="en" sz="1000" u="sng">
                <a:latin typeface="Lora Medium"/>
                <a:ea typeface="Lora Medium"/>
                <a:cs typeface="Lora Medium"/>
                <a:sym typeface="Lora Medium"/>
                <a:hlinkClick r:id="rId3"/>
              </a:rPr>
              <a:t>https://www.kaggle.com/jackdaoud/marketing-data</a:t>
            </a:r>
            <a:r>
              <a:rPr lang="en" sz="1000">
                <a:latin typeface="Lora Medium"/>
                <a:ea typeface="Lora Medium"/>
                <a:cs typeface="Lora Medium"/>
                <a:sym typeface="Lora Medium"/>
              </a:rPr>
              <a:t>)</a:t>
            </a:r>
            <a:endParaRPr sz="1000">
              <a:latin typeface="Lora Medium"/>
              <a:ea typeface="Lora Medium"/>
              <a:cs typeface="Lora Medium"/>
              <a:sym typeface="Lora Medium"/>
            </a:endParaRPr>
          </a:p>
          <a:p>
            <a:pPr indent="0" lvl="0" marL="0" rtl="0" algn="l">
              <a:lnSpc>
                <a:spcPct val="115000"/>
              </a:lnSpc>
              <a:spcBef>
                <a:spcPts val="1200"/>
              </a:spcBef>
              <a:spcAft>
                <a:spcPts val="0"/>
              </a:spcAft>
              <a:buNone/>
            </a:pPr>
            <a:r>
              <a:rPr b="1" lang="en" sz="1800">
                <a:latin typeface="Lora"/>
                <a:ea typeface="Lora"/>
                <a:cs typeface="Lora"/>
                <a:sym typeface="Lora"/>
              </a:rPr>
              <a:t>Data source</a:t>
            </a:r>
            <a:r>
              <a:rPr lang="en" sz="1800">
                <a:latin typeface="Lora Medium"/>
                <a:ea typeface="Lora Medium"/>
                <a:cs typeface="Lora Medium"/>
                <a:sym typeface="Lora Medium"/>
              </a:rPr>
              <a:t>: Dr. Romero-Hernandex </a:t>
            </a:r>
            <a:r>
              <a:rPr lang="en" sz="1000">
                <a:latin typeface="Lora Medium"/>
                <a:ea typeface="Lora Medium"/>
                <a:cs typeface="Lora Medium"/>
                <a:sym typeface="Lora Medium"/>
              </a:rPr>
              <a:t>(a professor at UC Berkeley and Hult International Business School)</a:t>
            </a:r>
            <a:endParaRPr sz="200">
              <a:latin typeface="Lora Medium"/>
              <a:ea typeface="Lora Medium"/>
              <a:cs typeface="Lora Medium"/>
              <a:sym typeface="Lora Medium"/>
            </a:endParaRPr>
          </a:p>
          <a:p>
            <a:pPr indent="0" lvl="0" marL="0" rtl="0" algn="l">
              <a:lnSpc>
                <a:spcPct val="115000"/>
              </a:lnSpc>
              <a:spcBef>
                <a:spcPts val="1200"/>
              </a:spcBef>
              <a:spcAft>
                <a:spcPts val="1200"/>
              </a:spcAft>
              <a:buNone/>
            </a:pPr>
            <a:r>
              <a:rPr b="1" lang="en" sz="1800">
                <a:latin typeface="Lora"/>
                <a:ea typeface="Lora"/>
                <a:cs typeface="Lora"/>
                <a:sym typeface="Lora"/>
              </a:rPr>
              <a:t>Business problem</a:t>
            </a:r>
            <a:r>
              <a:rPr lang="en" sz="1800">
                <a:latin typeface="Lora Medium"/>
                <a:ea typeface="Lora Medium"/>
                <a:cs typeface="Lora Medium"/>
                <a:sym typeface="Lora Medium"/>
              </a:rPr>
              <a:t>: to find relationships between customers’ characteristics and the amount they spend at a retail store.</a:t>
            </a:r>
            <a:endParaRPr sz="1800">
              <a:latin typeface="Lora Medium"/>
              <a:ea typeface="Lora Medium"/>
              <a:cs typeface="Lora Medium"/>
              <a:sym typeface="Lora Medium"/>
            </a:endParaRPr>
          </a:p>
        </p:txBody>
      </p:sp>
      <p:grpSp>
        <p:nvGrpSpPr>
          <p:cNvPr id="87" name="Google Shape;87;p15"/>
          <p:cNvGrpSpPr/>
          <p:nvPr/>
        </p:nvGrpSpPr>
        <p:grpSpPr>
          <a:xfrm>
            <a:off x="1039550" y="2781175"/>
            <a:ext cx="1643100" cy="1643100"/>
            <a:chOff x="1152275" y="3124500"/>
            <a:chExt cx="1643100" cy="1643100"/>
          </a:xfrm>
        </p:grpSpPr>
        <p:sp>
          <p:nvSpPr>
            <p:cNvPr id="88" name="Google Shape;88;p15"/>
            <p:cNvSpPr/>
            <p:nvPr/>
          </p:nvSpPr>
          <p:spPr>
            <a:xfrm>
              <a:off x="1152275" y="3124500"/>
              <a:ext cx="1643100" cy="1643100"/>
            </a:xfrm>
            <a:prstGeom prst="ellipse">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5"/>
            <p:cNvPicPr preferRelativeResize="0"/>
            <p:nvPr/>
          </p:nvPicPr>
          <p:blipFill>
            <a:blip r:embed="rId4">
              <a:alphaModFix/>
            </a:blip>
            <a:stretch>
              <a:fillRect/>
            </a:stretch>
          </p:blipFill>
          <p:spPr>
            <a:xfrm>
              <a:off x="1509150" y="3481375"/>
              <a:ext cx="929350" cy="929350"/>
            </a:xfrm>
            <a:prstGeom prst="rect">
              <a:avLst/>
            </a:prstGeom>
            <a:noFill/>
            <a:ln>
              <a:noFill/>
            </a:ln>
          </p:spPr>
        </p:pic>
      </p:grpSp>
      <p:grpSp>
        <p:nvGrpSpPr>
          <p:cNvPr id="90" name="Google Shape;90;p15"/>
          <p:cNvGrpSpPr/>
          <p:nvPr/>
        </p:nvGrpSpPr>
        <p:grpSpPr>
          <a:xfrm>
            <a:off x="3757950" y="2781175"/>
            <a:ext cx="1643100" cy="1643100"/>
            <a:chOff x="3750450" y="3124500"/>
            <a:chExt cx="1643100" cy="1643100"/>
          </a:xfrm>
        </p:grpSpPr>
        <p:sp>
          <p:nvSpPr>
            <p:cNvPr id="91" name="Google Shape;91;p15"/>
            <p:cNvSpPr/>
            <p:nvPr/>
          </p:nvSpPr>
          <p:spPr>
            <a:xfrm>
              <a:off x="3750450" y="3124500"/>
              <a:ext cx="1643100" cy="1643100"/>
            </a:xfrm>
            <a:prstGeom prst="ellipse">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5"/>
            <p:cNvPicPr preferRelativeResize="0"/>
            <p:nvPr/>
          </p:nvPicPr>
          <p:blipFill>
            <a:blip r:embed="rId5">
              <a:alphaModFix/>
            </a:blip>
            <a:stretch>
              <a:fillRect/>
            </a:stretch>
          </p:blipFill>
          <p:spPr>
            <a:xfrm>
              <a:off x="4094463" y="3468513"/>
              <a:ext cx="955075" cy="955075"/>
            </a:xfrm>
            <a:prstGeom prst="rect">
              <a:avLst/>
            </a:prstGeom>
            <a:noFill/>
            <a:ln>
              <a:noFill/>
            </a:ln>
          </p:spPr>
        </p:pic>
      </p:grpSp>
      <p:grpSp>
        <p:nvGrpSpPr>
          <p:cNvPr id="93" name="Google Shape;93;p15"/>
          <p:cNvGrpSpPr/>
          <p:nvPr/>
        </p:nvGrpSpPr>
        <p:grpSpPr>
          <a:xfrm>
            <a:off x="6476350" y="2781175"/>
            <a:ext cx="1643100" cy="1643100"/>
            <a:chOff x="6589075" y="3124500"/>
            <a:chExt cx="1643100" cy="1643100"/>
          </a:xfrm>
        </p:grpSpPr>
        <p:sp>
          <p:nvSpPr>
            <p:cNvPr id="94" name="Google Shape;94;p15"/>
            <p:cNvSpPr/>
            <p:nvPr/>
          </p:nvSpPr>
          <p:spPr>
            <a:xfrm>
              <a:off x="6589075" y="3124500"/>
              <a:ext cx="1643100" cy="1643100"/>
            </a:xfrm>
            <a:prstGeom prst="ellipse">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5"/>
            <p:cNvPicPr preferRelativeResize="0"/>
            <p:nvPr/>
          </p:nvPicPr>
          <p:blipFill>
            <a:blip r:embed="rId6">
              <a:alphaModFix/>
            </a:blip>
            <a:stretch>
              <a:fillRect/>
            </a:stretch>
          </p:blipFill>
          <p:spPr>
            <a:xfrm>
              <a:off x="6896650" y="3432075"/>
              <a:ext cx="1027950" cy="102795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Data Preparation</a:t>
            </a:r>
            <a:endParaRPr sz="2200">
              <a:latin typeface="Lora SemiBold"/>
              <a:ea typeface="Lora SemiBold"/>
              <a:cs typeface="Lora SemiBold"/>
              <a:sym typeface="Lora SemiBold"/>
            </a:endParaRPr>
          </a:p>
        </p:txBody>
      </p:sp>
      <p:cxnSp>
        <p:nvCxnSpPr>
          <p:cNvPr id="102" name="Google Shape;102;p16"/>
          <p:cNvCxnSpPr/>
          <p:nvPr/>
        </p:nvCxnSpPr>
        <p:spPr>
          <a:xfrm>
            <a:off x="-9575" y="547425"/>
            <a:ext cx="2453700" cy="0"/>
          </a:xfrm>
          <a:prstGeom prst="straightConnector1">
            <a:avLst/>
          </a:prstGeom>
          <a:noFill/>
          <a:ln cap="flat" cmpd="sng" w="38100">
            <a:solidFill>
              <a:srgbClr val="D57149"/>
            </a:solidFill>
            <a:prstDash val="solid"/>
            <a:round/>
            <a:headEnd len="med" w="med" type="none"/>
            <a:tailEnd len="med" w="med" type="none"/>
          </a:ln>
        </p:spPr>
      </p:cxnSp>
      <p:sp>
        <p:nvSpPr>
          <p:cNvPr id="103" name="Google Shape;103;p16"/>
          <p:cNvSpPr/>
          <p:nvPr/>
        </p:nvSpPr>
        <p:spPr>
          <a:xfrm>
            <a:off x="889325" y="959750"/>
            <a:ext cx="2039400" cy="3719400"/>
          </a:xfrm>
          <a:prstGeom prst="roundRect">
            <a:avLst>
              <a:gd fmla="val 16667" name="adj"/>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6143750" y="959750"/>
            <a:ext cx="2039400" cy="3719400"/>
          </a:xfrm>
          <a:prstGeom prst="roundRect">
            <a:avLst>
              <a:gd fmla="val 16667" name="adj"/>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 name="Google Shape;105;p16"/>
          <p:cNvSpPr/>
          <p:nvPr/>
        </p:nvSpPr>
        <p:spPr>
          <a:xfrm>
            <a:off x="3516538" y="959750"/>
            <a:ext cx="2039400" cy="3719400"/>
          </a:xfrm>
          <a:prstGeom prst="roundRect">
            <a:avLst>
              <a:gd fmla="val 16667" name="adj"/>
            </a:avLst>
          </a:prstGeom>
          <a:solidFill>
            <a:srgbClr val="E89F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1459925" y="1223650"/>
            <a:ext cx="898200" cy="898200"/>
          </a:xfrm>
          <a:prstGeom prst="rect">
            <a:avLst/>
          </a:prstGeom>
          <a:noFill/>
          <a:ln>
            <a:noFill/>
          </a:ln>
        </p:spPr>
      </p:pic>
      <p:pic>
        <p:nvPicPr>
          <p:cNvPr id="107" name="Google Shape;107;p16"/>
          <p:cNvPicPr preferRelativeResize="0"/>
          <p:nvPr/>
        </p:nvPicPr>
        <p:blipFill>
          <a:blip r:embed="rId4">
            <a:alphaModFix/>
          </a:blip>
          <a:stretch>
            <a:fillRect/>
          </a:stretch>
        </p:blipFill>
        <p:spPr>
          <a:xfrm>
            <a:off x="4087137" y="1147325"/>
            <a:ext cx="898200" cy="898200"/>
          </a:xfrm>
          <a:prstGeom prst="rect">
            <a:avLst/>
          </a:prstGeom>
          <a:noFill/>
          <a:ln>
            <a:noFill/>
          </a:ln>
        </p:spPr>
      </p:pic>
      <p:pic>
        <p:nvPicPr>
          <p:cNvPr id="108" name="Google Shape;108;p16"/>
          <p:cNvPicPr preferRelativeResize="0"/>
          <p:nvPr/>
        </p:nvPicPr>
        <p:blipFill>
          <a:blip r:embed="rId5">
            <a:alphaModFix/>
          </a:blip>
          <a:stretch>
            <a:fillRect/>
          </a:stretch>
        </p:blipFill>
        <p:spPr>
          <a:xfrm>
            <a:off x="6737238" y="1170213"/>
            <a:ext cx="852425" cy="852425"/>
          </a:xfrm>
          <a:prstGeom prst="rect">
            <a:avLst/>
          </a:prstGeom>
          <a:noFill/>
          <a:ln>
            <a:noFill/>
          </a:ln>
        </p:spPr>
      </p:pic>
      <p:sp>
        <p:nvSpPr>
          <p:cNvPr id="109" name="Google Shape;109;p16"/>
          <p:cNvSpPr/>
          <p:nvPr/>
        </p:nvSpPr>
        <p:spPr>
          <a:xfrm>
            <a:off x="982650" y="2257525"/>
            <a:ext cx="1846800" cy="2304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3612838" y="2257525"/>
            <a:ext cx="1846800" cy="2304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6243038" y="2257525"/>
            <a:ext cx="1846800" cy="2304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txBox="1"/>
          <p:nvPr/>
        </p:nvSpPr>
        <p:spPr>
          <a:xfrm>
            <a:off x="1165800" y="2326300"/>
            <a:ext cx="148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Demographic</a:t>
            </a:r>
            <a:endParaRPr b="1">
              <a:latin typeface="Lora"/>
              <a:ea typeface="Lora"/>
              <a:cs typeface="Lora"/>
              <a:sym typeface="Lora"/>
            </a:endParaRPr>
          </a:p>
        </p:txBody>
      </p:sp>
      <p:sp>
        <p:nvSpPr>
          <p:cNvPr id="113" name="Google Shape;113;p16"/>
          <p:cNvSpPr txBox="1"/>
          <p:nvPr/>
        </p:nvSpPr>
        <p:spPr>
          <a:xfrm>
            <a:off x="3845638" y="2326300"/>
            <a:ext cx="148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Purchases</a:t>
            </a:r>
            <a:endParaRPr b="1">
              <a:latin typeface="Lora"/>
              <a:ea typeface="Lora"/>
              <a:cs typeface="Lora"/>
              <a:sym typeface="Lora"/>
            </a:endParaRPr>
          </a:p>
        </p:txBody>
      </p:sp>
      <p:sp>
        <p:nvSpPr>
          <p:cNvPr id="114" name="Google Shape;114;p16"/>
          <p:cNvSpPr txBox="1"/>
          <p:nvPr/>
        </p:nvSpPr>
        <p:spPr>
          <a:xfrm>
            <a:off x="6426188" y="2326300"/>
            <a:ext cx="148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ora"/>
                <a:ea typeface="Lora"/>
                <a:cs typeface="Lora"/>
                <a:sym typeface="Lora"/>
              </a:rPr>
              <a:t>Marketing</a:t>
            </a:r>
            <a:endParaRPr b="1">
              <a:latin typeface="Lora"/>
              <a:ea typeface="Lora"/>
              <a:cs typeface="Lora"/>
              <a:sym typeface="Lora"/>
            </a:endParaRPr>
          </a:p>
        </p:txBody>
      </p:sp>
      <p:sp>
        <p:nvSpPr>
          <p:cNvPr id="115" name="Google Shape;115;p16"/>
          <p:cNvSpPr txBox="1"/>
          <p:nvPr/>
        </p:nvSpPr>
        <p:spPr>
          <a:xfrm>
            <a:off x="990875" y="2726500"/>
            <a:ext cx="18468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ora"/>
              <a:buChar char="●"/>
            </a:pPr>
            <a:r>
              <a:rPr lang="en" sz="1300">
                <a:latin typeface="Lora"/>
                <a:ea typeface="Lora"/>
                <a:cs typeface="Lora"/>
                <a:sym typeface="Lora"/>
              </a:rPr>
              <a:t>Country</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Year of birth</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Income</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Education</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Marital status</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Kid at home</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Teen at home</a:t>
            </a:r>
            <a:endParaRPr sz="1300">
              <a:latin typeface="Lora"/>
              <a:ea typeface="Lora"/>
              <a:cs typeface="Lora"/>
              <a:sym typeface="Lora"/>
            </a:endParaRPr>
          </a:p>
        </p:txBody>
      </p:sp>
      <p:sp>
        <p:nvSpPr>
          <p:cNvPr id="116" name="Google Shape;116;p16"/>
          <p:cNvSpPr txBox="1"/>
          <p:nvPr/>
        </p:nvSpPr>
        <p:spPr>
          <a:xfrm>
            <a:off x="3612825" y="2698000"/>
            <a:ext cx="18468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ora"/>
              <a:buChar char="●"/>
            </a:pPr>
            <a:r>
              <a:rPr lang="en" sz="1300">
                <a:latin typeface="Lora"/>
                <a:ea typeface="Lora"/>
                <a:cs typeface="Lora"/>
                <a:sym typeface="Lora"/>
              </a:rPr>
              <a:t>Amount of spending (6)</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Number of purchases (4)</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Number of visit to Company web site</a:t>
            </a:r>
            <a:endParaRPr sz="1300">
              <a:latin typeface="Lora"/>
              <a:ea typeface="Lora"/>
              <a:cs typeface="Lora"/>
              <a:sym typeface="Lora"/>
            </a:endParaRPr>
          </a:p>
        </p:txBody>
      </p:sp>
      <p:sp>
        <p:nvSpPr>
          <p:cNvPr id="117" name="Google Shape;117;p16"/>
          <p:cNvSpPr txBox="1"/>
          <p:nvPr/>
        </p:nvSpPr>
        <p:spPr>
          <a:xfrm>
            <a:off x="6234813" y="2917375"/>
            <a:ext cx="18468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ora"/>
              <a:buChar char="●"/>
            </a:pPr>
            <a:r>
              <a:rPr lang="en" sz="1300">
                <a:latin typeface="Lora"/>
                <a:ea typeface="Lora"/>
                <a:cs typeface="Lora"/>
                <a:sym typeface="Lora"/>
              </a:rPr>
              <a:t>Campaign acceptance (6)</a:t>
            </a:r>
            <a:endParaRPr sz="1300">
              <a:latin typeface="Lora"/>
              <a:ea typeface="Lora"/>
              <a:cs typeface="Lora"/>
              <a:sym typeface="Lora"/>
            </a:endParaRPr>
          </a:p>
          <a:p>
            <a:pPr indent="0" lvl="0" marL="0" rtl="0" algn="l">
              <a:spcBef>
                <a:spcPts val="0"/>
              </a:spcBef>
              <a:spcAft>
                <a:spcPts val="0"/>
              </a:spcAft>
              <a:buNone/>
            </a:pPr>
            <a:r>
              <a:t/>
            </a:r>
            <a:endParaRPr sz="1300">
              <a:latin typeface="Lora"/>
              <a:ea typeface="Lora"/>
              <a:cs typeface="Lora"/>
              <a:sym typeface="Lora"/>
            </a:endParaRPr>
          </a:p>
          <a:p>
            <a:pPr indent="-311150" lvl="0" marL="457200" rtl="0" algn="l">
              <a:spcBef>
                <a:spcPts val="0"/>
              </a:spcBef>
              <a:spcAft>
                <a:spcPts val="0"/>
              </a:spcAft>
              <a:buSzPts val="1300"/>
              <a:buFont typeface="Lora"/>
              <a:buChar char="●"/>
            </a:pPr>
            <a:r>
              <a:rPr lang="en" sz="1300">
                <a:latin typeface="Lora"/>
                <a:ea typeface="Lora"/>
                <a:cs typeface="Lora"/>
                <a:sym typeface="Lora"/>
              </a:rPr>
              <a:t>Complain</a:t>
            </a:r>
            <a:endParaRPr sz="1300">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Data Preparation</a:t>
            </a:r>
            <a:endParaRPr sz="2200">
              <a:latin typeface="Lora SemiBold"/>
              <a:ea typeface="Lora SemiBold"/>
              <a:cs typeface="Lora SemiBold"/>
              <a:sym typeface="Lora SemiBold"/>
            </a:endParaRPr>
          </a:p>
        </p:txBody>
      </p:sp>
      <p:cxnSp>
        <p:nvCxnSpPr>
          <p:cNvPr id="124" name="Google Shape;124;p17"/>
          <p:cNvCxnSpPr/>
          <p:nvPr/>
        </p:nvCxnSpPr>
        <p:spPr>
          <a:xfrm>
            <a:off x="-9575" y="547425"/>
            <a:ext cx="2453700" cy="0"/>
          </a:xfrm>
          <a:prstGeom prst="straightConnector1">
            <a:avLst/>
          </a:prstGeom>
          <a:noFill/>
          <a:ln cap="flat" cmpd="sng" w="38100">
            <a:solidFill>
              <a:srgbClr val="D57149"/>
            </a:solidFill>
            <a:prstDash val="solid"/>
            <a:round/>
            <a:headEnd len="med" w="med" type="none"/>
            <a:tailEnd len="med" w="med" type="none"/>
          </a:ln>
        </p:spPr>
      </p:cxnSp>
      <p:grpSp>
        <p:nvGrpSpPr>
          <p:cNvPr id="125" name="Google Shape;125;p17"/>
          <p:cNvGrpSpPr/>
          <p:nvPr/>
        </p:nvGrpSpPr>
        <p:grpSpPr>
          <a:xfrm>
            <a:off x="0" y="808989"/>
            <a:ext cx="2214600" cy="3217636"/>
            <a:chOff x="0" y="1189989"/>
            <a:chExt cx="2214600" cy="3217636"/>
          </a:xfrm>
        </p:grpSpPr>
        <p:sp>
          <p:nvSpPr>
            <p:cNvPr id="126" name="Google Shape;126;p17"/>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ora SemiBold"/>
                  <a:ea typeface="Lora SemiBold"/>
                  <a:cs typeface="Lora SemiBold"/>
                  <a:sym typeface="Lora SemiBold"/>
                </a:rPr>
                <a:t>Column Name</a:t>
              </a:r>
              <a:endParaRPr>
                <a:solidFill>
                  <a:srgbClr val="FFFFFF"/>
                </a:solidFill>
                <a:latin typeface="Lora SemiBold"/>
                <a:ea typeface="Lora SemiBold"/>
                <a:cs typeface="Lora SemiBold"/>
                <a:sym typeface="Lora SemiBold"/>
              </a:endParaRPr>
            </a:p>
            <a:p>
              <a:pPr indent="0" lvl="0" marL="0" rtl="0" algn="ctr">
                <a:spcBef>
                  <a:spcPts val="0"/>
                </a:spcBef>
                <a:spcAft>
                  <a:spcPts val="0"/>
                </a:spcAft>
                <a:buNone/>
              </a:pPr>
              <a:r>
                <a:rPr lang="en">
                  <a:solidFill>
                    <a:srgbClr val="FFFFFF"/>
                  </a:solidFill>
                  <a:latin typeface="Lora SemiBold"/>
                  <a:ea typeface="Lora SemiBold"/>
                  <a:cs typeface="Lora SemiBold"/>
                  <a:sym typeface="Lora SemiBold"/>
                </a:rPr>
                <a:t> Data Type</a:t>
              </a:r>
              <a:endParaRPr>
                <a:solidFill>
                  <a:srgbClr val="FFFFFF"/>
                </a:solidFill>
                <a:latin typeface="Lora SemiBold"/>
                <a:ea typeface="Lora SemiBold"/>
                <a:cs typeface="Lora SemiBold"/>
                <a:sym typeface="Lora SemiBold"/>
              </a:endParaRPr>
            </a:p>
          </p:txBody>
        </p:sp>
        <p:sp>
          <p:nvSpPr>
            <p:cNvPr id="127" name="Google Shape;127;p17"/>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Lora"/>
                  <a:ea typeface="Lora"/>
                  <a:cs typeface="Lora"/>
                  <a:sym typeface="Lora"/>
                </a:rPr>
                <a:t>&lt;Income&gt;</a:t>
              </a:r>
              <a:endParaRPr b="1"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  Income”→“Income”</a:t>
              </a:r>
              <a:endParaRPr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Remove “$,”</a:t>
              </a:r>
              <a:endParaRPr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Cast into float</a:t>
              </a:r>
              <a:endParaRPr sz="1100">
                <a:latin typeface="Lora"/>
                <a:ea typeface="Lora"/>
                <a:cs typeface="Lora"/>
                <a:sym typeface="Lora"/>
              </a:endParaRPr>
            </a:p>
            <a:p>
              <a:pPr indent="0" lvl="0" marL="0" rtl="0" algn="l">
                <a:lnSpc>
                  <a:spcPct val="115000"/>
                </a:lnSpc>
                <a:spcBef>
                  <a:spcPts val="0"/>
                </a:spcBef>
                <a:spcAft>
                  <a:spcPts val="0"/>
                </a:spcAft>
                <a:buNone/>
              </a:pPr>
              <a:r>
                <a:t/>
              </a:r>
              <a:endParaRPr sz="1100">
                <a:latin typeface="Lora"/>
                <a:ea typeface="Lora"/>
                <a:cs typeface="Lora"/>
                <a:sym typeface="Lora"/>
              </a:endParaRPr>
            </a:p>
            <a:p>
              <a:pPr indent="0" lvl="0" marL="0" rtl="0" algn="l">
                <a:lnSpc>
                  <a:spcPct val="115000"/>
                </a:lnSpc>
                <a:spcBef>
                  <a:spcPts val="0"/>
                </a:spcBef>
                <a:spcAft>
                  <a:spcPts val="0"/>
                </a:spcAft>
                <a:buNone/>
              </a:pPr>
              <a:r>
                <a:t/>
              </a:r>
              <a:endParaRPr sz="1100">
                <a:latin typeface="Lora"/>
                <a:ea typeface="Lora"/>
                <a:cs typeface="Lora"/>
                <a:sym typeface="Lora"/>
              </a:endParaRPr>
            </a:p>
            <a:p>
              <a:pPr indent="0" lvl="0" marL="0" rtl="0" algn="l">
                <a:lnSpc>
                  <a:spcPct val="115000"/>
                </a:lnSpc>
                <a:spcBef>
                  <a:spcPts val="0"/>
                </a:spcBef>
                <a:spcAft>
                  <a:spcPts val="0"/>
                </a:spcAft>
                <a:buNone/>
              </a:pPr>
              <a:r>
                <a:rPr b="1" lang="en" sz="1100">
                  <a:latin typeface="Lora"/>
                  <a:ea typeface="Lora"/>
                  <a:cs typeface="Lora"/>
                  <a:sym typeface="Lora"/>
                </a:rPr>
                <a:t>&lt;Dt_Customer&gt;</a:t>
              </a:r>
              <a:endParaRPr b="1"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Object → Datetime</a:t>
              </a:r>
              <a:endParaRPr sz="1100">
                <a:latin typeface="Lora"/>
                <a:ea typeface="Lora"/>
                <a:cs typeface="Lora"/>
                <a:sym typeface="Lora"/>
              </a:endParaRPr>
            </a:p>
          </p:txBody>
        </p:sp>
      </p:grpSp>
      <p:grpSp>
        <p:nvGrpSpPr>
          <p:cNvPr id="128" name="Google Shape;128;p17"/>
          <p:cNvGrpSpPr/>
          <p:nvPr/>
        </p:nvGrpSpPr>
        <p:grpSpPr>
          <a:xfrm>
            <a:off x="1838325" y="808775"/>
            <a:ext cx="2064000" cy="3217850"/>
            <a:chOff x="1838325" y="1189775"/>
            <a:chExt cx="2064000" cy="3217850"/>
          </a:xfrm>
        </p:grpSpPr>
        <p:sp>
          <p:nvSpPr>
            <p:cNvPr id="129" name="Google Shape;129;p17"/>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ora SemiBold"/>
                  <a:ea typeface="Lora SemiBold"/>
                  <a:cs typeface="Lora SemiBold"/>
                  <a:sym typeface="Lora SemiBold"/>
                </a:rPr>
                <a:t>Missing Values</a:t>
              </a:r>
              <a:endParaRPr>
                <a:solidFill>
                  <a:srgbClr val="FFFFFF"/>
                </a:solidFill>
                <a:latin typeface="Lora SemiBold"/>
                <a:ea typeface="Lora SemiBold"/>
                <a:cs typeface="Lora SemiBold"/>
                <a:sym typeface="Lora SemiBold"/>
              </a:endParaRPr>
            </a:p>
          </p:txBody>
        </p:sp>
        <p:sp>
          <p:nvSpPr>
            <p:cNvPr id="130" name="Google Shape;130;p17"/>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Lora"/>
                  <a:ea typeface="Lora"/>
                  <a:cs typeface="Lora"/>
                  <a:sym typeface="Lora"/>
                </a:rPr>
                <a:t>24 missing values in Income column</a:t>
              </a:r>
              <a:endParaRPr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→filled with </a:t>
              </a:r>
              <a:r>
                <a:rPr b="1" lang="en" sz="1100">
                  <a:latin typeface="Lora"/>
                  <a:ea typeface="Lora"/>
                  <a:cs typeface="Lora"/>
                  <a:sym typeface="Lora"/>
                </a:rPr>
                <a:t>Median</a:t>
              </a:r>
              <a:endParaRPr b="1" sz="1100">
                <a:latin typeface="Lora"/>
                <a:ea typeface="Lora"/>
                <a:cs typeface="Lora"/>
                <a:sym typeface="Lora"/>
              </a:endParaRPr>
            </a:p>
          </p:txBody>
        </p:sp>
      </p:grpSp>
      <p:sp>
        <p:nvSpPr>
          <p:cNvPr id="131" name="Google Shape;131;p17"/>
          <p:cNvSpPr/>
          <p:nvPr/>
        </p:nvSpPr>
        <p:spPr>
          <a:xfrm>
            <a:off x="3516750" y="808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ora SemiBold"/>
                <a:ea typeface="Lora SemiBold"/>
                <a:cs typeface="Lora SemiBold"/>
                <a:sym typeface="Lora SemiBold"/>
              </a:rPr>
              <a:t>Impossible Data</a:t>
            </a:r>
            <a:endParaRPr>
              <a:solidFill>
                <a:srgbClr val="FFFFFF"/>
              </a:solidFill>
              <a:latin typeface="Lora SemiBold"/>
              <a:ea typeface="Lora SemiBold"/>
              <a:cs typeface="Lora SemiBold"/>
              <a:sym typeface="Lora SemiBold"/>
            </a:endParaRPr>
          </a:p>
        </p:txBody>
      </p:sp>
      <p:grpSp>
        <p:nvGrpSpPr>
          <p:cNvPr id="132" name="Google Shape;132;p17"/>
          <p:cNvGrpSpPr/>
          <p:nvPr/>
        </p:nvGrpSpPr>
        <p:grpSpPr>
          <a:xfrm>
            <a:off x="6874025" y="808775"/>
            <a:ext cx="2064000" cy="3217850"/>
            <a:chOff x="6874025" y="1189775"/>
            <a:chExt cx="2064000" cy="3217850"/>
          </a:xfrm>
        </p:grpSpPr>
        <p:sp>
          <p:nvSpPr>
            <p:cNvPr id="133" name="Google Shape;133;p17"/>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ora SemiBold"/>
                  <a:ea typeface="Lora SemiBold"/>
                  <a:cs typeface="Lora SemiBold"/>
                  <a:sym typeface="Lora SemiBold"/>
                </a:rPr>
                <a:t>New columns</a:t>
              </a:r>
              <a:endParaRPr>
                <a:solidFill>
                  <a:srgbClr val="FFFFFF"/>
                </a:solidFill>
                <a:latin typeface="Lora SemiBold"/>
                <a:ea typeface="Lora SemiBold"/>
                <a:cs typeface="Lora SemiBold"/>
                <a:sym typeface="Lora SemiBold"/>
              </a:endParaRPr>
            </a:p>
          </p:txBody>
        </p:sp>
        <p:sp>
          <p:nvSpPr>
            <p:cNvPr id="134" name="Google Shape;134;p17"/>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Lora"/>
                  <a:ea typeface="Lora"/>
                  <a:cs typeface="Lora"/>
                  <a:sym typeface="Lora"/>
                </a:rPr>
                <a:t>&lt;Age&gt;</a:t>
              </a:r>
              <a:endParaRPr b="1"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2020 - year of birth</a:t>
              </a:r>
              <a:endParaRPr sz="1100">
                <a:latin typeface="Lora"/>
                <a:ea typeface="Lora"/>
                <a:cs typeface="Lora"/>
                <a:sym typeface="Lora"/>
              </a:endParaRPr>
            </a:p>
            <a:p>
              <a:pPr indent="0" lvl="0" marL="0" rtl="0" algn="l">
                <a:lnSpc>
                  <a:spcPct val="115000"/>
                </a:lnSpc>
                <a:spcBef>
                  <a:spcPts val="0"/>
                </a:spcBef>
                <a:spcAft>
                  <a:spcPts val="0"/>
                </a:spcAft>
                <a:buNone/>
              </a:pPr>
              <a:r>
                <a:t/>
              </a:r>
              <a:endParaRPr sz="1100">
                <a:latin typeface="Lora"/>
                <a:ea typeface="Lora"/>
                <a:cs typeface="Lora"/>
                <a:sym typeface="Lora"/>
              </a:endParaRPr>
            </a:p>
            <a:p>
              <a:pPr indent="0" lvl="0" marL="0" rtl="0" algn="l">
                <a:lnSpc>
                  <a:spcPct val="115000"/>
                </a:lnSpc>
                <a:spcBef>
                  <a:spcPts val="0"/>
                </a:spcBef>
                <a:spcAft>
                  <a:spcPts val="0"/>
                </a:spcAft>
                <a:buNone/>
              </a:pPr>
              <a:r>
                <a:t/>
              </a:r>
              <a:endParaRPr sz="1100">
                <a:latin typeface="Lora"/>
                <a:ea typeface="Lora"/>
                <a:cs typeface="Lora"/>
                <a:sym typeface="Lora"/>
              </a:endParaRPr>
            </a:p>
            <a:p>
              <a:pPr indent="0" lvl="0" marL="0" rtl="0" algn="l">
                <a:lnSpc>
                  <a:spcPct val="115000"/>
                </a:lnSpc>
                <a:spcBef>
                  <a:spcPts val="0"/>
                </a:spcBef>
                <a:spcAft>
                  <a:spcPts val="0"/>
                </a:spcAft>
                <a:buNone/>
              </a:pPr>
              <a:r>
                <a:rPr b="1" lang="en" sz="1100">
                  <a:latin typeface="Lora"/>
                  <a:ea typeface="Lora"/>
                  <a:cs typeface="Lora"/>
                  <a:sym typeface="Lora"/>
                </a:rPr>
                <a:t>&lt;Total Amount&gt;</a:t>
              </a:r>
              <a:endParaRPr b="1"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Sum of amount from all product categories</a:t>
              </a:r>
              <a:endParaRPr sz="1100">
                <a:latin typeface="Lora"/>
                <a:ea typeface="Lora"/>
                <a:cs typeface="Lora"/>
                <a:sym typeface="Lora"/>
              </a:endParaRPr>
            </a:p>
            <a:p>
              <a:pPr indent="0" lvl="0" marL="0" rtl="0" algn="l">
                <a:lnSpc>
                  <a:spcPct val="115000"/>
                </a:lnSpc>
                <a:spcBef>
                  <a:spcPts val="0"/>
                </a:spcBef>
                <a:spcAft>
                  <a:spcPts val="0"/>
                </a:spcAft>
                <a:buNone/>
              </a:pPr>
              <a:r>
                <a:t/>
              </a:r>
              <a:endParaRPr sz="1100">
                <a:latin typeface="Lora"/>
                <a:ea typeface="Lora"/>
                <a:cs typeface="Lora"/>
                <a:sym typeface="Lora"/>
              </a:endParaRPr>
            </a:p>
            <a:p>
              <a:pPr indent="0" lvl="0" marL="0" rtl="0" algn="l">
                <a:lnSpc>
                  <a:spcPct val="115000"/>
                </a:lnSpc>
                <a:spcBef>
                  <a:spcPts val="0"/>
                </a:spcBef>
                <a:spcAft>
                  <a:spcPts val="0"/>
                </a:spcAft>
                <a:buNone/>
              </a:pPr>
              <a:r>
                <a:t/>
              </a:r>
              <a:endParaRPr sz="1100">
                <a:latin typeface="Lora"/>
                <a:ea typeface="Lora"/>
                <a:cs typeface="Lora"/>
                <a:sym typeface="Lora"/>
              </a:endParaRPr>
            </a:p>
            <a:p>
              <a:pPr indent="0" lvl="0" marL="0" rtl="0" algn="l">
                <a:lnSpc>
                  <a:spcPct val="115000"/>
                </a:lnSpc>
                <a:spcBef>
                  <a:spcPts val="0"/>
                </a:spcBef>
                <a:spcAft>
                  <a:spcPts val="0"/>
                </a:spcAft>
                <a:buNone/>
              </a:pPr>
              <a:r>
                <a:rPr b="1" lang="en" sz="1100">
                  <a:latin typeface="Lora"/>
                  <a:ea typeface="Lora"/>
                  <a:cs typeface="Lora"/>
                  <a:sym typeface="Lora"/>
                </a:rPr>
                <a:t>&lt;Children&gt;</a:t>
              </a:r>
              <a:endParaRPr b="1"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Number of kid + teen</a:t>
              </a:r>
              <a:endParaRPr sz="1100">
                <a:latin typeface="Lora"/>
                <a:ea typeface="Lora"/>
                <a:cs typeface="Lora"/>
                <a:sym typeface="Lora"/>
              </a:endParaRPr>
            </a:p>
          </p:txBody>
        </p:sp>
      </p:grpSp>
      <p:grpSp>
        <p:nvGrpSpPr>
          <p:cNvPr id="135" name="Google Shape;135;p17"/>
          <p:cNvGrpSpPr/>
          <p:nvPr/>
        </p:nvGrpSpPr>
        <p:grpSpPr>
          <a:xfrm>
            <a:off x="5195350" y="808775"/>
            <a:ext cx="2064000" cy="3217850"/>
            <a:chOff x="5195350" y="1189775"/>
            <a:chExt cx="2064000" cy="3217850"/>
          </a:xfrm>
        </p:grpSpPr>
        <p:sp>
          <p:nvSpPr>
            <p:cNvPr id="136" name="Google Shape;136;p17"/>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ora SemiBold"/>
                  <a:ea typeface="Lora SemiBold"/>
                  <a:cs typeface="Lora SemiBold"/>
                  <a:sym typeface="Lora SemiBold"/>
                </a:rPr>
                <a:t>Duplicate</a:t>
              </a:r>
              <a:endParaRPr>
                <a:solidFill>
                  <a:srgbClr val="FFFFFF"/>
                </a:solidFill>
                <a:latin typeface="Lora SemiBold"/>
                <a:ea typeface="Lora SemiBold"/>
                <a:cs typeface="Lora SemiBold"/>
                <a:sym typeface="Lora SemiBold"/>
              </a:endParaRPr>
            </a:p>
            <a:p>
              <a:pPr indent="0" lvl="0" marL="0" rtl="0" algn="ctr">
                <a:spcBef>
                  <a:spcPts val="0"/>
                </a:spcBef>
                <a:spcAft>
                  <a:spcPts val="0"/>
                </a:spcAft>
                <a:buNone/>
              </a:pPr>
              <a:r>
                <a:rPr lang="en">
                  <a:solidFill>
                    <a:srgbClr val="FFFFFF"/>
                  </a:solidFill>
                  <a:latin typeface="Lora SemiBold"/>
                  <a:ea typeface="Lora SemiBold"/>
                  <a:cs typeface="Lora SemiBold"/>
                  <a:sym typeface="Lora SemiBold"/>
                </a:rPr>
                <a:t>Categories</a:t>
              </a:r>
              <a:endParaRPr>
                <a:solidFill>
                  <a:srgbClr val="FFFFFF"/>
                </a:solidFill>
                <a:latin typeface="Lora SemiBold"/>
                <a:ea typeface="Lora SemiBold"/>
                <a:cs typeface="Lora SemiBold"/>
                <a:sym typeface="Lora SemiBold"/>
              </a:endParaRPr>
            </a:p>
          </p:txBody>
        </p:sp>
        <p:sp>
          <p:nvSpPr>
            <p:cNvPr id="137" name="Google Shape;137;p17"/>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Lora"/>
                  <a:ea typeface="Lora"/>
                  <a:cs typeface="Lora"/>
                  <a:sym typeface="Lora"/>
                </a:rPr>
                <a:t>&lt;Education&gt;</a:t>
              </a:r>
              <a:endParaRPr b="1"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“2nd Cycle”</a:t>
              </a:r>
              <a:endParaRPr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 </a:t>
              </a:r>
              <a:r>
                <a:rPr b="1" lang="en" sz="1100">
                  <a:latin typeface="Lora"/>
                  <a:ea typeface="Lora"/>
                  <a:cs typeface="Lora"/>
                  <a:sym typeface="Lora"/>
                </a:rPr>
                <a:t>“Master”</a:t>
              </a:r>
              <a:endParaRPr b="1" sz="1100">
                <a:latin typeface="Lora"/>
                <a:ea typeface="Lora"/>
                <a:cs typeface="Lora"/>
                <a:sym typeface="Lora"/>
              </a:endParaRPr>
            </a:p>
            <a:p>
              <a:pPr indent="0" lvl="0" marL="0" rtl="0" algn="l">
                <a:lnSpc>
                  <a:spcPct val="115000"/>
                </a:lnSpc>
                <a:spcBef>
                  <a:spcPts val="0"/>
                </a:spcBef>
                <a:spcAft>
                  <a:spcPts val="0"/>
                </a:spcAft>
                <a:buNone/>
              </a:pPr>
              <a:r>
                <a:t/>
              </a:r>
              <a:endParaRPr sz="1100">
                <a:latin typeface="Lora"/>
                <a:ea typeface="Lora"/>
                <a:cs typeface="Lora"/>
                <a:sym typeface="Lora"/>
              </a:endParaRPr>
            </a:p>
            <a:p>
              <a:pPr indent="0" lvl="0" marL="0" rtl="0" algn="l">
                <a:lnSpc>
                  <a:spcPct val="115000"/>
                </a:lnSpc>
                <a:spcBef>
                  <a:spcPts val="0"/>
                </a:spcBef>
                <a:spcAft>
                  <a:spcPts val="0"/>
                </a:spcAft>
                <a:buNone/>
              </a:pPr>
              <a:r>
                <a:t/>
              </a:r>
              <a:endParaRPr sz="1100">
                <a:latin typeface="Lora"/>
                <a:ea typeface="Lora"/>
                <a:cs typeface="Lora"/>
                <a:sym typeface="Lora"/>
              </a:endParaRPr>
            </a:p>
            <a:p>
              <a:pPr indent="0" lvl="0" marL="0" rtl="0" algn="l">
                <a:lnSpc>
                  <a:spcPct val="115000"/>
                </a:lnSpc>
                <a:spcBef>
                  <a:spcPts val="0"/>
                </a:spcBef>
                <a:spcAft>
                  <a:spcPts val="0"/>
                </a:spcAft>
                <a:buNone/>
              </a:pPr>
              <a:r>
                <a:rPr b="1" lang="en" sz="1100">
                  <a:latin typeface="Lora"/>
                  <a:ea typeface="Lora"/>
                  <a:cs typeface="Lora"/>
                  <a:sym typeface="Lora"/>
                </a:rPr>
                <a:t>&lt;Marital Status&gt;</a:t>
              </a:r>
              <a:endParaRPr b="1"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“YOLO”, “Alone”, “Absurd”</a:t>
              </a:r>
              <a:endParaRPr sz="1100">
                <a:latin typeface="Lora"/>
                <a:ea typeface="Lora"/>
                <a:cs typeface="Lora"/>
                <a:sym typeface="Lora"/>
              </a:endParaRPr>
            </a:p>
            <a:p>
              <a:pPr indent="0" lvl="0" marL="0" rtl="0" algn="l">
                <a:lnSpc>
                  <a:spcPct val="115000"/>
                </a:lnSpc>
                <a:spcBef>
                  <a:spcPts val="0"/>
                </a:spcBef>
                <a:spcAft>
                  <a:spcPts val="0"/>
                </a:spcAft>
                <a:buNone/>
              </a:pPr>
              <a:r>
                <a:rPr lang="en" sz="1100">
                  <a:latin typeface="Lora"/>
                  <a:ea typeface="Lora"/>
                  <a:cs typeface="Lora"/>
                  <a:sym typeface="Lora"/>
                </a:rPr>
                <a:t>→ </a:t>
              </a:r>
              <a:r>
                <a:rPr b="1" lang="en" sz="1100">
                  <a:latin typeface="Lora"/>
                  <a:ea typeface="Lora"/>
                  <a:cs typeface="Lora"/>
                  <a:sym typeface="Lora"/>
                </a:rPr>
                <a:t>“Single”</a:t>
              </a:r>
              <a:endParaRPr b="1" sz="1100">
                <a:latin typeface="Lora"/>
                <a:ea typeface="Lora"/>
                <a:cs typeface="Lora"/>
                <a:sym typeface="Lora"/>
              </a:endParaRPr>
            </a:p>
          </p:txBody>
        </p:sp>
      </p:grpSp>
      <p:pic>
        <p:nvPicPr>
          <p:cNvPr id="138" name="Google Shape;138;p17"/>
          <p:cNvPicPr preferRelativeResize="0"/>
          <p:nvPr/>
        </p:nvPicPr>
        <p:blipFill>
          <a:blip r:embed="rId3">
            <a:alphaModFix/>
          </a:blip>
          <a:stretch>
            <a:fillRect/>
          </a:stretch>
        </p:blipFill>
        <p:spPr>
          <a:xfrm>
            <a:off x="3739700" y="1691225"/>
            <a:ext cx="1365700" cy="2123650"/>
          </a:xfrm>
          <a:prstGeom prst="rect">
            <a:avLst/>
          </a:prstGeom>
          <a:noFill/>
          <a:ln>
            <a:noFill/>
          </a:ln>
        </p:spPr>
      </p:pic>
      <p:sp>
        <p:nvSpPr>
          <p:cNvPr id="139" name="Google Shape;139;p17"/>
          <p:cNvSpPr/>
          <p:nvPr/>
        </p:nvSpPr>
        <p:spPr>
          <a:xfrm>
            <a:off x="4248850" y="3433300"/>
            <a:ext cx="323100" cy="381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2416050" y="4188225"/>
            <a:ext cx="4326900" cy="625800"/>
          </a:xfrm>
          <a:prstGeom prst="roundRect">
            <a:avLst>
              <a:gd fmla="val 16667" name="adj"/>
            </a:avLst>
          </a:prstGeom>
          <a:solidFill>
            <a:srgbClr val="E89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Final shape of data set = 2237 * 31</a:t>
            </a:r>
            <a:endParaRPr b="1">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147" name="Google Shape;147;p18"/>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pic>
        <p:nvPicPr>
          <p:cNvPr id="148" name="Google Shape;148;p18"/>
          <p:cNvPicPr preferRelativeResize="0"/>
          <p:nvPr/>
        </p:nvPicPr>
        <p:blipFill>
          <a:blip r:embed="rId3">
            <a:alphaModFix/>
          </a:blip>
          <a:stretch>
            <a:fillRect/>
          </a:stretch>
        </p:blipFill>
        <p:spPr>
          <a:xfrm>
            <a:off x="5136250" y="874950"/>
            <a:ext cx="3500750" cy="3649925"/>
          </a:xfrm>
          <a:prstGeom prst="rect">
            <a:avLst/>
          </a:prstGeom>
          <a:noFill/>
          <a:ln>
            <a:noFill/>
          </a:ln>
        </p:spPr>
      </p:pic>
      <p:sp>
        <p:nvSpPr>
          <p:cNvPr id="149" name="Google Shape;149;p18"/>
          <p:cNvSpPr txBox="1"/>
          <p:nvPr/>
        </p:nvSpPr>
        <p:spPr>
          <a:xfrm>
            <a:off x="424075" y="1517011"/>
            <a:ext cx="4467300" cy="2365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Highest median spending: US</a:t>
            </a:r>
            <a:endParaRPr sz="1800">
              <a:solidFill>
                <a:schemeClr val="dk1"/>
              </a:solidFill>
              <a:latin typeface="Lora"/>
              <a:ea typeface="Lora"/>
              <a:cs typeface="Lora"/>
              <a:sym typeface="Lora"/>
            </a:endParaRPr>
          </a:p>
          <a:p>
            <a:pPr indent="0" lvl="0" marL="457200" rtl="0" algn="l">
              <a:lnSpc>
                <a:spcPct val="115000"/>
              </a:lnSpc>
              <a:spcBef>
                <a:spcPts val="1200"/>
              </a:spcBef>
              <a:spcAft>
                <a:spcPts val="0"/>
              </a:spcAft>
              <a:buNone/>
            </a:pPr>
            <a:r>
              <a:t/>
            </a:r>
            <a:endParaRPr sz="1800">
              <a:solidFill>
                <a:schemeClr val="dk1"/>
              </a:solidFill>
              <a:latin typeface="Lora"/>
              <a:ea typeface="Lora"/>
              <a:cs typeface="Lora"/>
              <a:sym typeface="Lora"/>
            </a:endParaRPr>
          </a:p>
          <a:p>
            <a:pPr indent="-342900" lvl="0" marL="457200" rtl="0" algn="l">
              <a:lnSpc>
                <a:spcPct val="115000"/>
              </a:lnSpc>
              <a:spcBef>
                <a:spcPts val="1200"/>
              </a:spcBef>
              <a:spcAft>
                <a:spcPts val="0"/>
              </a:spcAft>
              <a:buClr>
                <a:schemeClr val="dk1"/>
              </a:buClr>
              <a:buSzPts val="1800"/>
              <a:buFont typeface="Lora"/>
              <a:buChar char="●"/>
            </a:pPr>
            <a:r>
              <a:rPr lang="en" sz="1800">
                <a:solidFill>
                  <a:schemeClr val="dk1"/>
                </a:solidFill>
                <a:latin typeface="Lora"/>
                <a:ea typeface="Lora"/>
                <a:cs typeface="Lora"/>
                <a:sym typeface="Lora"/>
              </a:rPr>
              <a:t>Lowest median spending: India</a:t>
            </a:r>
            <a:endParaRPr sz="1800">
              <a:solidFill>
                <a:schemeClr val="dk1"/>
              </a:solidFill>
              <a:latin typeface="Lora"/>
              <a:ea typeface="Lora"/>
              <a:cs typeface="Lora"/>
              <a:sym typeface="Lora"/>
            </a:endParaRPr>
          </a:p>
          <a:p>
            <a:pPr indent="0" lvl="0" marL="457200" rtl="0" algn="l">
              <a:lnSpc>
                <a:spcPct val="115000"/>
              </a:lnSpc>
              <a:spcBef>
                <a:spcPts val="1200"/>
              </a:spcBef>
              <a:spcAft>
                <a:spcPts val="0"/>
              </a:spcAft>
              <a:buNone/>
            </a:pPr>
            <a:r>
              <a:t/>
            </a:r>
            <a:endParaRPr sz="1800">
              <a:solidFill>
                <a:schemeClr val="dk1"/>
              </a:solidFill>
              <a:latin typeface="Lora"/>
              <a:ea typeface="Lora"/>
              <a:cs typeface="Lora"/>
              <a:sym typeface="Lora"/>
            </a:endParaRPr>
          </a:p>
          <a:p>
            <a:pPr indent="-342900" lvl="0" marL="457200" rtl="0" algn="l">
              <a:lnSpc>
                <a:spcPct val="115000"/>
              </a:lnSpc>
              <a:spcBef>
                <a:spcPts val="1200"/>
              </a:spcBef>
              <a:spcAft>
                <a:spcPts val="0"/>
              </a:spcAft>
              <a:buClr>
                <a:schemeClr val="dk1"/>
              </a:buClr>
              <a:buSzPts val="1800"/>
              <a:buFont typeface="Lora"/>
              <a:buChar char="●"/>
            </a:pPr>
            <a:r>
              <a:rPr lang="en" sz="1800">
                <a:solidFill>
                  <a:schemeClr val="dk1"/>
                </a:solidFill>
                <a:latin typeface="Lora"/>
                <a:ea typeface="Lora"/>
                <a:cs typeface="Lora"/>
                <a:sym typeface="Lora"/>
              </a:rPr>
              <a:t>Highest frugal spending: Spain</a:t>
            </a:r>
            <a:endParaRPr sz="1800">
              <a:solidFill>
                <a:schemeClr val="dk1"/>
              </a:solidFill>
              <a:latin typeface="Lora"/>
              <a:ea typeface="Lora"/>
              <a:cs typeface="Lora"/>
              <a:sym typeface="Lora"/>
            </a:endParaRPr>
          </a:p>
        </p:txBody>
      </p:sp>
      <p:pic>
        <p:nvPicPr>
          <p:cNvPr id="150" name="Google Shape;150;p18"/>
          <p:cNvPicPr preferRelativeResize="0"/>
          <p:nvPr/>
        </p:nvPicPr>
        <p:blipFill rotWithShape="1">
          <a:blip r:embed="rId4">
            <a:alphaModFix/>
          </a:blip>
          <a:srcRect b="0" l="0" r="0" t="0"/>
          <a:stretch/>
        </p:blipFill>
        <p:spPr>
          <a:xfrm>
            <a:off x="4182525" y="1517000"/>
            <a:ext cx="389475" cy="389475"/>
          </a:xfrm>
          <a:prstGeom prst="rect">
            <a:avLst/>
          </a:prstGeom>
          <a:noFill/>
          <a:ln>
            <a:noFill/>
          </a:ln>
        </p:spPr>
      </p:pic>
      <p:pic>
        <p:nvPicPr>
          <p:cNvPr id="151" name="Google Shape;151;p18"/>
          <p:cNvPicPr preferRelativeResize="0"/>
          <p:nvPr/>
        </p:nvPicPr>
        <p:blipFill rotWithShape="1">
          <a:blip r:embed="rId5">
            <a:alphaModFix/>
          </a:blip>
          <a:srcRect b="0" l="0" r="0" t="0"/>
          <a:stretch/>
        </p:blipFill>
        <p:spPr>
          <a:xfrm>
            <a:off x="4334925" y="2505175"/>
            <a:ext cx="389475" cy="389475"/>
          </a:xfrm>
          <a:prstGeom prst="rect">
            <a:avLst/>
          </a:prstGeom>
          <a:noFill/>
          <a:ln>
            <a:noFill/>
          </a:ln>
        </p:spPr>
      </p:pic>
      <p:pic>
        <p:nvPicPr>
          <p:cNvPr id="152" name="Google Shape;152;p18"/>
          <p:cNvPicPr preferRelativeResize="0"/>
          <p:nvPr/>
        </p:nvPicPr>
        <p:blipFill>
          <a:blip r:embed="rId6">
            <a:alphaModFix/>
          </a:blip>
          <a:stretch>
            <a:fillRect/>
          </a:stretch>
        </p:blipFill>
        <p:spPr>
          <a:xfrm>
            <a:off x="4293025" y="3395925"/>
            <a:ext cx="431375" cy="431375"/>
          </a:xfrm>
          <a:prstGeom prst="rect">
            <a:avLst/>
          </a:prstGeom>
          <a:noFill/>
          <a:ln>
            <a:noFill/>
          </a:ln>
        </p:spPr>
      </p:pic>
      <p:sp>
        <p:nvSpPr>
          <p:cNvPr id="153" name="Google Shape;153;p18"/>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Country</a:t>
            </a:r>
            <a:endParaRPr sz="1900">
              <a:latin typeface="Lora SemiBold"/>
              <a:ea typeface="Lora SemiBold"/>
              <a:cs typeface="Lora SemiBold"/>
              <a:sym typeface="Lor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160" name="Google Shape;160;p19"/>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161" name="Google Shape;161;p19"/>
          <p:cNvSpPr txBox="1"/>
          <p:nvPr/>
        </p:nvSpPr>
        <p:spPr>
          <a:xfrm>
            <a:off x="162875" y="1766300"/>
            <a:ext cx="3619800" cy="2365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Dominant Country: Spain</a:t>
            </a:r>
            <a:endParaRPr sz="1800">
              <a:solidFill>
                <a:schemeClr val="dk1"/>
              </a:solidFill>
              <a:latin typeface="Lora"/>
              <a:ea typeface="Lora"/>
              <a:cs typeface="Lora"/>
              <a:sym typeface="Lora"/>
            </a:endParaRPr>
          </a:p>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Product category preference is consistent across countries</a:t>
            </a:r>
            <a:endParaRPr sz="1800">
              <a:solidFill>
                <a:schemeClr val="dk1"/>
              </a:solidFill>
              <a:latin typeface="Lora"/>
              <a:ea typeface="Lora"/>
              <a:cs typeface="Lora"/>
              <a:sym typeface="Lora"/>
            </a:endParaRPr>
          </a:p>
        </p:txBody>
      </p:sp>
      <p:pic>
        <p:nvPicPr>
          <p:cNvPr id="162" name="Google Shape;162;p19"/>
          <p:cNvPicPr preferRelativeResize="0"/>
          <p:nvPr/>
        </p:nvPicPr>
        <p:blipFill rotWithShape="1">
          <a:blip r:embed="rId3">
            <a:alphaModFix/>
          </a:blip>
          <a:srcRect b="0" l="0" r="0" t="0"/>
          <a:stretch/>
        </p:blipFill>
        <p:spPr>
          <a:xfrm>
            <a:off x="4182525" y="1517000"/>
            <a:ext cx="389475" cy="389475"/>
          </a:xfrm>
          <a:prstGeom prst="rect">
            <a:avLst/>
          </a:prstGeom>
          <a:noFill/>
          <a:ln>
            <a:noFill/>
          </a:ln>
        </p:spPr>
      </p:pic>
      <p:pic>
        <p:nvPicPr>
          <p:cNvPr id="163" name="Google Shape;163;p19"/>
          <p:cNvPicPr preferRelativeResize="0"/>
          <p:nvPr/>
        </p:nvPicPr>
        <p:blipFill rotWithShape="1">
          <a:blip r:embed="rId4">
            <a:alphaModFix/>
          </a:blip>
          <a:srcRect b="0" l="0" r="0" t="0"/>
          <a:stretch/>
        </p:blipFill>
        <p:spPr>
          <a:xfrm>
            <a:off x="4334925" y="2505175"/>
            <a:ext cx="389475" cy="389475"/>
          </a:xfrm>
          <a:prstGeom prst="rect">
            <a:avLst/>
          </a:prstGeom>
          <a:noFill/>
          <a:ln>
            <a:noFill/>
          </a:ln>
        </p:spPr>
      </p:pic>
      <p:pic>
        <p:nvPicPr>
          <p:cNvPr id="164" name="Google Shape;164;p19"/>
          <p:cNvPicPr preferRelativeResize="0"/>
          <p:nvPr/>
        </p:nvPicPr>
        <p:blipFill>
          <a:blip r:embed="rId5">
            <a:alphaModFix/>
          </a:blip>
          <a:stretch>
            <a:fillRect/>
          </a:stretch>
        </p:blipFill>
        <p:spPr>
          <a:xfrm>
            <a:off x="4293025" y="3395925"/>
            <a:ext cx="431375" cy="431375"/>
          </a:xfrm>
          <a:prstGeom prst="rect">
            <a:avLst/>
          </a:prstGeom>
          <a:noFill/>
          <a:ln>
            <a:noFill/>
          </a:ln>
        </p:spPr>
      </p:pic>
      <p:sp>
        <p:nvSpPr>
          <p:cNvPr id="165" name="Google Shape;165;p19"/>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Country</a:t>
            </a:r>
            <a:endParaRPr sz="1900">
              <a:latin typeface="Lora SemiBold"/>
              <a:ea typeface="Lora SemiBold"/>
              <a:cs typeface="Lora SemiBold"/>
              <a:sym typeface="Lora SemiBold"/>
            </a:endParaRPr>
          </a:p>
        </p:txBody>
      </p:sp>
      <p:pic>
        <p:nvPicPr>
          <p:cNvPr id="166" name="Google Shape;166;p19"/>
          <p:cNvPicPr preferRelativeResize="0"/>
          <p:nvPr/>
        </p:nvPicPr>
        <p:blipFill>
          <a:blip r:embed="rId6">
            <a:alphaModFix/>
          </a:blip>
          <a:stretch>
            <a:fillRect/>
          </a:stretch>
        </p:blipFill>
        <p:spPr>
          <a:xfrm>
            <a:off x="4117950" y="1062075"/>
            <a:ext cx="4660700" cy="3070024"/>
          </a:xfrm>
          <a:prstGeom prst="rect">
            <a:avLst/>
          </a:prstGeom>
          <a:noFill/>
          <a:ln>
            <a:noFill/>
          </a:ln>
        </p:spPr>
      </p:pic>
      <p:pic>
        <p:nvPicPr>
          <p:cNvPr id="167" name="Google Shape;167;p19"/>
          <p:cNvPicPr preferRelativeResize="0"/>
          <p:nvPr/>
        </p:nvPicPr>
        <p:blipFill>
          <a:blip r:embed="rId5">
            <a:alphaModFix/>
          </a:blip>
          <a:stretch>
            <a:fillRect/>
          </a:stretch>
        </p:blipFill>
        <p:spPr>
          <a:xfrm>
            <a:off x="3492850" y="1800850"/>
            <a:ext cx="431375" cy="43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174" name="Google Shape;174;p20"/>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175" name="Google Shape;175;p20"/>
          <p:cNvSpPr txBox="1"/>
          <p:nvPr/>
        </p:nvSpPr>
        <p:spPr>
          <a:xfrm>
            <a:off x="271675" y="1517011"/>
            <a:ext cx="4467300" cy="2365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Understanding of baseline response rates per country</a:t>
            </a:r>
            <a:endParaRPr sz="1800">
              <a:solidFill>
                <a:schemeClr val="dk1"/>
              </a:solidFill>
              <a:latin typeface="Lora"/>
              <a:ea typeface="Lora"/>
              <a:cs typeface="Lora"/>
              <a:sym typeface="Lora"/>
            </a:endParaRPr>
          </a:p>
          <a:p>
            <a:pPr indent="0" lvl="0" marL="0" rtl="0" algn="l">
              <a:lnSpc>
                <a:spcPct val="115000"/>
              </a:lnSpc>
              <a:spcBef>
                <a:spcPts val="1200"/>
              </a:spcBef>
              <a:spcAft>
                <a:spcPts val="0"/>
              </a:spcAft>
              <a:buNone/>
            </a:pPr>
            <a:r>
              <a:t/>
            </a:r>
            <a:endParaRPr sz="1800">
              <a:solidFill>
                <a:schemeClr val="dk1"/>
              </a:solidFill>
              <a:latin typeface="Lora"/>
              <a:ea typeface="Lora"/>
              <a:cs typeface="Lora"/>
              <a:sym typeface="Lora"/>
            </a:endParaRPr>
          </a:p>
          <a:p>
            <a:pPr indent="-342900" lvl="0" marL="457200" rtl="0" algn="l">
              <a:lnSpc>
                <a:spcPct val="115000"/>
              </a:lnSpc>
              <a:spcBef>
                <a:spcPts val="1200"/>
              </a:spcBef>
              <a:spcAft>
                <a:spcPts val="0"/>
              </a:spcAft>
              <a:buClr>
                <a:schemeClr val="dk1"/>
              </a:buClr>
              <a:buSzPts val="1800"/>
              <a:buFont typeface="Lora"/>
              <a:buChar char="●"/>
            </a:pPr>
            <a:r>
              <a:rPr lang="en" sz="1800">
                <a:solidFill>
                  <a:schemeClr val="dk1"/>
                </a:solidFill>
                <a:latin typeface="Lora"/>
                <a:ea typeface="Lora"/>
                <a:cs typeface="Lora"/>
                <a:sym typeface="Lora"/>
              </a:rPr>
              <a:t>Different countries have different sentiments towards campaigns</a:t>
            </a:r>
            <a:endParaRPr sz="1800">
              <a:solidFill>
                <a:schemeClr val="dk1"/>
              </a:solidFill>
              <a:latin typeface="Lora"/>
              <a:ea typeface="Lora"/>
              <a:cs typeface="Lora"/>
              <a:sym typeface="Lora"/>
            </a:endParaRPr>
          </a:p>
        </p:txBody>
      </p:sp>
      <p:pic>
        <p:nvPicPr>
          <p:cNvPr id="176" name="Google Shape;176;p20"/>
          <p:cNvPicPr preferRelativeResize="0"/>
          <p:nvPr/>
        </p:nvPicPr>
        <p:blipFill>
          <a:blip r:embed="rId3">
            <a:alphaModFix/>
          </a:blip>
          <a:stretch>
            <a:fillRect/>
          </a:stretch>
        </p:blipFill>
        <p:spPr>
          <a:xfrm>
            <a:off x="4819550" y="1068900"/>
            <a:ext cx="3790476" cy="3262000"/>
          </a:xfrm>
          <a:prstGeom prst="rect">
            <a:avLst/>
          </a:prstGeom>
          <a:noFill/>
          <a:ln>
            <a:noFill/>
          </a:ln>
        </p:spPr>
      </p:pic>
      <p:sp>
        <p:nvSpPr>
          <p:cNvPr id="177" name="Google Shape;177;p20"/>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Country</a:t>
            </a:r>
            <a:endParaRPr sz="1900">
              <a:latin typeface="Lora SemiBold"/>
              <a:ea typeface="Lora SemiBold"/>
              <a:cs typeface="Lora SemiBold"/>
              <a:sym typeface="Lora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p:nvPr/>
        </p:nvSpPr>
        <p:spPr>
          <a:xfrm>
            <a:off x="0" y="0"/>
            <a:ext cx="9159000" cy="5143500"/>
          </a:xfrm>
          <a:prstGeom prst="rect">
            <a:avLst/>
          </a:prstGeom>
          <a:solidFill>
            <a:srgbClr val="FFE7CD">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txBox="1"/>
          <p:nvPr/>
        </p:nvSpPr>
        <p:spPr>
          <a:xfrm>
            <a:off x="28675" y="21525"/>
            <a:ext cx="5258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ora SemiBold"/>
                <a:ea typeface="Lora SemiBold"/>
                <a:cs typeface="Lora SemiBold"/>
                <a:sym typeface="Lora SemiBold"/>
              </a:rPr>
              <a:t>Exploratory Data Analysis</a:t>
            </a:r>
            <a:endParaRPr sz="2200">
              <a:latin typeface="Lora SemiBold"/>
              <a:ea typeface="Lora SemiBold"/>
              <a:cs typeface="Lora SemiBold"/>
              <a:sym typeface="Lora SemiBold"/>
            </a:endParaRPr>
          </a:p>
        </p:txBody>
      </p:sp>
      <p:cxnSp>
        <p:nvCxnSpPr>
          <p:cNvPr id="184" name="Google Shape;184;p21"/>
          <p:cNvCxnSpPr/>
          <p:nvPr/>
        </p:nvCxnSpPr>
        <p:spPr>
          <a:xfrm>
            <a:off x="-9575" y="547425"/>
            <a:ext cx="3619800" cy="0"/>
          </a:xfrm>
          <a:prstGeom prst="straightConnector1">
            <a:avLst/>
          </a:prstGeom>
          <a:noFill/>
          <a:ln cap="flat" cmpd="sng" w="38100">
            <a:solidFill>
              <a:srgbClr val="D57149"/>
            </a:solidFill>
            <a:prstDash val="solid"/>
            <a:round/>
            <a:headEnd len="med" w="med" type="none"/>
            <a:tailEnd len="med" w="med" type="none"/>
          </a:ln>
        </p:spPr>
      </p:cxnSp>
      <p:sp>
        <p:nvSpPr>
          <p:cNvPr id="185" name="Google Shape;185;p21"/>
          <p:cNvSpPr txBox="1"/>
          <p:nvPr/>
        </p:nvSpPr>
        <p:spPr>
          <a:xfrm>
            <a:off x="322025" y="1074550"/>
            <a:ext cx="8394000" cy="804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Median: Graduation, Ph.D., Master are similar</a:t>
            </a:r>
            <a:endParaRPr sz="1800">
              <a:solidFill>
                <a:schemeClr val="dk1"/>
              </a:solidFill>
              <a:latin typeface="Lora"/>
              <a:ea typeface="Lora"/>
              <a:cs typeface="Lora"/>
              <a:sym typeface="Lora"/>
            </a:endParaRPr>
          </a:p>
          <a:p>
            <a:pPr indent="-342900" lvl="0" marL="457200" rtl="0" algn="l">
              <a:lnSpc>
                <a:spcPct val="115000"/>
              </a:lnSpc>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Least spending: Basic education level</a:t>
            </a:r>
            <a:endParaRPr sz="1800">
              <a:solidFill>
                <a:schemeClr val="dk1"/>
              </a:solidFill>
              <a:latin typeface="Lora"/>
              <a:ea typeface="Lora"/>
              <a:cs typeface="Lora"/>
              <a:sym typeface="Lora"/>
            </a:endParaRPr>
          </a:p>
        </p:txBody>
      </p:sp>
      <p:sp>
        <p:nvSpPr>
          <p:cNvPr id="186" name="Google Shape;186;p21"/>
          <p:cNvSpPr txBox="1"/>
          <p:nvPr/>
        </p:nvSpPr>
        <p:spPr>
          <a:xfrm>
            <a:off x="273475" y="684800"/>
            <a:ext cx="52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ora SemiBold"/>
                <a:ea typeface="Lora SemiBold"/>
                <a:cs typeface="Lora SemiBold"/>
                <a:sym typeface="Lora SemiBold"/>
              </a:rPr>
              <a:t>Education</a:t>
            </a:r>
            <a:endParaRPr sz="1900">
              <a:latin typeface="Lora SemiBold"/>
              <a:ea typeface="Lora SemiBold"/>
              <a:cs typeface="Lora SemiBold"/>
              <a:sym typeface="Lora SemiBold"/>
            </a:endParaRPr>
          </a:p>
        </p:txBody>
      </p:sp>
      <p:pic>
        <p:nvPicPr>
          <p:cNvPr id="187" name="Google Shape;187;p21"/>
          <p:cNvPicPr preferRelativeResize="0"/>
          <p:nvPr/>
        </p:nvPicPr>
        <p:blipFill>
          <a:blip r:embed="rId3">
            <a:alphaModFix/>
          </a:blip>
          <a:stretch>
            <a:fillRect/>
          </a:stretch>
        </p:blipFill>
        <p:spPr>
          <a:xfrm>
            <a:off x="922932" y="1886325"/>
            <a:ext cx="3417893" cy="2839599"/>
          </a:xfrm>
          <a:prstGeom prst="rect">
            <a:avLst/>
          </a:prstGeom>
          <a:noFill/>
          <a:ln>
            <a:noFill/>
          </a:ln>
        </p:spPr>
      </p:pic>
      <p:pic>
        <p:nvPicPr>
          <p:cNvPr id="188" name="Google Shape;188;p21"/>
          <p:cNvPicPr preferRelativeResize="0"/>
          <p:nvPr/>
        </p:nvPicPr>
        <p:blipFill rotWithShape="1">
          <a:blip r:embed="rId4">
            <a:alphaModFix/>
          </a:blip>
          <a:srcRect b="0" l="0" r="0" t="2018"/>
          <a:stretch/>
        </p:blipFill>
        <p:spPr>
          <a:xfrm>
            <a:off x="4491325" y="1886325"/>
            <a:ext cx="3751799" cy="2839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