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Slab"/>
      <p:regular r:id="rId28"/>
      <p:bold r:id="rId29"/>
    </p:embeddedFont>
    <p:embeddedFont>
      <p:font typeface="Raleway"/>
      <p:regular r:id="rId30"/>
      <p:bold r:id="rId31"/>
      <p:italic r:id="rId32"/>
      <p:boldItalic r:id="rId33"/>
    </p:embeddedFont>
    <p:embeddedFont>
      <p:font typeface="Roboto Thin"/>
      <p:regular r:id="rId34"/>
      <p:bold r:id="rId35"/>
      <p:italic r:id="rId36"/>
      <p:boldItalic r:id="rId37"/>
    </p:embeddedFont>
    <p:embeddedFont>
      <p:font typeface="Roboto"/>
      <p:regular r:id="rId38"/>
      <p:bold r:id="rId39"/>
      <p:italic r:id="rId40"/>
      <p:boldItalic r:id="rId41"/>
    </p:embeddedFont>
    <p:embeddedFont>
      <p:font typeface="Roboto Medium"/>
      <p:regular r:id="rId42"/>
      <p:bold r:id="rId43"/>
      <p:italic r:id="rId44"/>
      <p:boldItalic r:id="rId45"/>
    </p:embeddedFont>
    <p:embeddedFont>
      <p:font typeface="Playfair Display"/>
      <p:regular r:id="rId46"/>
      <p:bold r:id="rId47"/>
      <p:italic r:id="rId48"/>
      <p:boldItalic r:id="rId49"/>
    </p:embeddedFont>
    <p:embeddedFont>
      <p:font typeface="Lat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42" Type="http://schemas.openxmlformats.org/officeDocument/2006/relationships/font" Target="fonts/RobotoMedium-regular.fntdata"/><Relationship Id="rId41" Type="http://schemas.openxmlformats.org/officeDocument/2006/relationships/font" Target="fonts/Roboto-boldItalic.fntdata"/><Relationship Id="rId44" Type="http://schemas.openxmlformats.org/officeDocument/2006/relationships/font" Target="fonts/RobotoMedium-italic.fntdata"/><Relationship Id="rId43" Type="http://schemas.openxmlformats.org/officeDocument/2006/relationships/font" Target="fonts/RobotoMedium-bold.fntdata"/><Relationship Id="rId46" Type="http://schemas.openxmlformats.org/officeDocument/2006/relationships/font" Target="fonts/PlayfairDisplay-regular.fntdata"/><Relationship Id="rId45" Type="http://schemas.openxmlformats.org/officeDocument/2006/relationships/font" Target="fonts/RobotoMedium-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PlayfairDisplay-italic.fntdata"/><Relationship Id="rId47" Type="http://schemas.openxmlformats.org/officeDocument/2006/relationships/font" Target="fonts/PlayfairDisplay-bold.fntdata"/><Relationship Id="rId49" Type="http://schemas.openxmlformats.org/officeDocument/2006/relationships/font" Target="fonts/PlayfairDisplay-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fntdata"/><Relationship Id="rId30" Type="http://schemas.openxmlformats.org/officeDocument/2006/relationships/font" Target="fonts/Raleway-regular.fntdata"/><Relationship Id="rId33" Type="http://schemas.openxmlformats.org/officeDocument/2006/relationships/font" Target="fonts/Raleway-boldItalic.fntdata"/><Relationship Id="rId32" Type="http://schemas.openxmlformats.org/officeDocument/2006/relationships/font" Target="fonts/Raleway-italic.fntdata"/><Relationship Id="rId35" Type="http://schemas.openxmlformats.org/officeDocument/2006/relationships/font" Target="fonts/RobotoThin-bold.fntdata"/><Relationship Id="rId34" Type="http://schemas.openxmlformats.org/officeDocument/2006/relationships/font" Target="fonts/RobotoThin-regular.fntdata"/><Relationship Id="rId37" Type="http://schemas.openxmlformats.org/officeDocument/2006/relationships/font" Target="fonts/RobotoThin-boldItalic.fntdata"/><Relationship Id="rId36" Type="http://schemas.openxmlformats.org/officeDocument/2006/relationships/font" Target="fonts/RobotoThin-italic.fntdata"/><Relationship Id="rId39" Type="http://schemas.openxmlformats.org/officeDocument/2006/relationships/font" Target="fonts/Roboto-bold.fntdata"/><Relationship Id="rId38" Type="http://schemas.openxmlformats.org/officeDocument/2006/relationships/font" Target="fonts/Roboto-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Slab-regular.fntdata"/><Relationship Id="rId27" Type="http://schemas.openxmlformats.org/officeDocument/2006/relationships/slide" Target="slides/slide22.xml"/><Relationship Id="rId29" Type="http://schemas.openxmlformats.org/officeDocument/2006/relationships/font" Target="fonts/RobotoSlab-bold.fntdata"/><Relationship Id="rId51" Type="http://schemas.openxmlformats.org/officeDocument/2006/relationships/font" Target="fonts/Lato-bold.fntdata"/><Relationship Id="rId50" Type="http://schemas.openxmlformats.org/officeDocument/2006/relationships/font" Target="fonts/Lato-regular.fntdata"/><Relationship Id="rId53" Type="http://schemas.openxmlformats.org/officeDocument/2006/relationships/font" Target="fonts/Lato-boldItalic.fntdata"/><Relationship Id="rId52"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c85a47b8e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c85a47b8e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ec85a47b8e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ec85a47b8e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c363cdf8b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c363cdf8b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c363cdf8b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c363cdf8b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c27b82b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ec27b82b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ec27b82b6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ec27b82b6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a16b368a3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ea16b368a3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c363cdf8b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c363cdf8b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c363cdf8b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c363cdf8b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c363cdf8b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c363cdf8b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a16b368a3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a16b368a3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a16b368a3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a16b368a3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b="1" lang="en" sz="1000">
                <a:solidFill>
                  <a:srgbClr val="5E696C"/>
                </a:solidFill>
                <a:latin typeface="Lato"/>
                <a:ea typeface="Lato"/>
                <a:cs typeface="Lato"/>
                <a:sym typeface="Lato"/>
              </a:rPr>
              <a:t>The effect of replacing liquor mix by 1% of current volume versus 10% on the profit and liters sold to profit ratio.</a:t>
            </a:r>
            <a:endParaRPr b="1" sz="1000">
              <a:solidFill>
                <a:srgbClr val="5E696C"/>
              </a:solidFill>
              <a:latin typeface="Lato"/>
              <a:ea typeface="Lato"/>
              <a:cs typeface="Lato"/>
              <a:sym typeface="Lato"/>
            </a:endParaRPr>
          </a:p>
          <a:p>
            <a:pPr indent="-292100" lvl="0" marL="457200" rtl="0" algn="l">
              <a:lnSpc>
                <a:spcPct val="115000"/>
              </a:lnSpc>
              <a:spcBef>
                <a:spcPts val="600"/>
              </a:spcBef>
              <a:spcAft>
                <a:spcPts val="0"/>
              </a:spcAft>
              <a:buClr>
                <a:srgbClr val="5E696C"/>
              </a:buClr>
              <a:buSzPts val="1000"/>
              <a:buFont typeface="Lato"/>
              <a:buChar char="●"/>
            </a:pPr>
            <a:r>
              <a:rPr lang="en" sz="1000">
                <a:solidFill>
                  <a:srgbClr val="5E696C"/>
                </a:solidFill>
                <a:latin typeface="Lato"/>
                <a:ea typeface="Lato"/>
                <a:cs typeface="Lato"/>
                <a:sym typeface="Lato"/>
              </a:rPr>
              <a:t>Promote the sale of whisky over vodka or rum</a:t>
            </a:r>
            <a:endParaRPr sz="1000">
              <a:solidFill>
                <a:srgbClr val="5E696C"/>
              </a:solidFill>
              <a:latin typeface="Lato"/>
              <a:ea typeface="Lato"/>
              <a:cs typeface="Lato"/>
              <a:sym typeface="Lato"/>
            </a:endParaRPr>
          </a:p>
          <a:p>
            <a:pPr indent="-292100" lvl="0" marL="457200" rtl="0" algn="l">
              <a:lnSpc>
                <a:spcPct val="115000"/>
              </a:lnSpc>
              <a:spcBef>
                <a:spcPts val="0"/>
              </a:spcBef>
              <a:spcAft>
                <a:spcPts val="0"/>
              </a:spcAft>
              <a:buClr>
                <a:srgbClr val="5E696C"/>
              </a:buClr>
              <a:buSzPts val="1000"/>
              <a:buFont typeface="Lato"/>
              <a:buChar char="●"/>
            </a:pPr>
            <a:r>
              <a:rPr lang="en" sz="1000">
                <a:solidFill>
                  <a:srgbClr val="5E696C"/>
                </a:solidFill>
                <a:latin typeface="Lato"/>
                <a:ea typeface="Lato"/>
                <a:cs typeface="Lato"/>
                <a:sym typeface="Lato"/>
              </a:rPr>
              <a:t>Change the liquor mix to prioritize: </a:t>
            </a:r>
            <a:endParaRPr sz="1000">
              <a:solidFill>
                <a:srgbClr val="5E696C"/>
              </a:solidFill>
              <a:latin typeface="Lato"/>
              <a:ea typeface="Lato"/>
              <a:cs typeface="Lato"/>
              <a:sym typeface="Lato"/>
            </a:endParaRPr>
          </a:p>
          <a:p>
            <a:pPr indent="-292100" lvl="1" marL="914400" rtl="0" algn="l">
              <a:lnSpc>
                <a:spcPct val="115000"/>
              </a:lnSpc>
              <a:spcBef>
                <a:spcPts val="0"/>
              </a:spcBef>
              <a:spcAft>
                <a:spcPts val="0"/>
              </a:spcAft>
              <a:buClr>
                <a:srgbClr val="5E696C"/>
              </a:buClr>
              <a:buSzPts val="1000"/>
              <a:buFont typeface="Lato"/>
              <a:buChar char="○"/>
            </a:pPr>
            <a:r>
              <a:rPr lang="en" sz="1000">
                <a:solidFill>
                  <a:srgbClr val="5E696C"/>
                </a:solidFill>
                <a:latin typeface="Lato"/>
                <a:ea typeface="Lato"/>
                <a:cs typeface="Lato"/>
                <a:sym typeface="Lato"/>
              </a:rPr>
              <a:t>Whisky Liqueur </a:t>
            </a:r>
            <a:endParaRPr sz="1000">
              <a:solidFill>
                <a:srgbClr val="5E696C"/>
              </a:solidFill>
              <a:latin typeface="Lato"/>
              <a:ea typeface="Lato"/>
              <a:cs typeface="Lato"/>
              <a:sym typeface="Lato"/>
            </a:endParaRPr>
          </a:p>
          <a:p>
            <a:pPr indent="-292100" lvl="1" marL="914400" rtl="0" algn="l">
              <a:lnSpc>
                <a:spcPct val="115000"/>
              </a:lnSpc>
              <a:spcBef>
                <a:spcPts val="0"/>
              </a:spcBef>
              <a:spcAft>
                <a:spcPts val="0"/>
              </a:spcAft>
              <a:buClr>
                <a:srgbClr val="5E696C"/>
              </a:buClr>
              <a:buSzPts val="1000"/>
              <a:buFont typeface="Lato"/>
              <a:buChar char="○"/>
            </a:pPr>
            <a:r>
              <a:rPr lang="en" sz="1000">
                <a:solidFill>
                  <a:srgbClr val="5E696C"/>
                </a:solidFill>
                <a:latin typeface="Lato"/>
                <a:ea typeface="Lato"/>
                <a:cs typeface="Lato"/>
                <a:sym typeface="Lato"/>
              </a:rPr>
              <a:t>Imported Vodkas </a:t>
            </a:r>
            <a:endParaRPr sz="1000">
              <a:solidFill>
                <a:srgbClr val="5E696C"/>
              </a:solidFill>
              <a:latin typeface="Lato"/>
              <a:ea typeface="Lato"/>
              <a:cs typeface="Lato"/>
              <a:sym typeface="Lato"/>
            </a:endParaRPr>
          </a:p>
          <a:p>
            <a:pPr indent="-292100" lvl="1" marL="914400" rtl="0" algn="l">
              <a:lnSpc>
                <a:spcPct val="115000"/>
              </a:lnSpc>
              <a:spcBef>
                <a:spcPts val="0"/>
              </a:spcBef>
              <a:spcAft>
                <a:spcPts val="0"/>
              </a:spcAft>
              <a:buClr>
                <a:srgbClr val="5E696C"/>
              </a:buClr>
              <a:buSzPts val="1000"/>
              <a:buFont typeface="Lato"/>
              <a:buChar char="○"/>
            </a:pPr>
            <a:r>
              <a:rPr lang="en" sz="1000">
                <a:solidFill>
                  <a:srgbClr val="5E696C"/>
                </a:solidFill>
                <a:latin typeface="Lato"/>
                <a:ea typeface="Lato"/>
                <a:cs typeface="Lato"/>
                <a:sym typeface="Lato"/>
              </a:rPr>
              <a:t>Spiced Rum </a:t>
            </a:r>
            <a:endParaRPr sz="1000">
              <a:solidFill>
                <a:srgbClr val="5E696C"/>
              </a:solidFill>
              <a:latin typeface="Lato"/>
              <a:ea typeface="Lato"/>
              <a:cs typeface="Lato"/>
              <a:sym typeface="Lato"/>
            </a:endParaRPr>
          </a:p>
          <a:p>
            <a:pPr indent="0" lvl="0" marL="914400" rtl="0" algn="l">
              <a:lnSpc>
                <a:spcPct val="115000"/>
              </a:lnSpc>
              <a:spcBef>
                <a:spcPts val="600"/>
              </a:spcBef>
              <a:spcAft>
                <a:spcPts val="0"/>
              </a:spcAft>
              <a:buClr>
                <a:schemeClr val="dk1"/>
              </a:buClr>
              <a:buSzPts val="1100"/>
              <a:buFont typeface="Arial"/>
              <a:buNone/>
            </a:pPr>
            <a:r>
              <a:t/>
            </a:r>
            <a:endParaRPr sz="1000">
              <a:solidFill>
                <a:srgbClr val="5E696C"/>
              </a:solidFill>
              <a:latin typeface="Lato"/>
              <a:ea typeface="Lato"/>
              <a:cs typeface="Lato"/>
              <a:sym typeface="Lato"/>
            </a:endParaRPr>
          </a:p>
          <a:p>
            <a:pPr indent="-292100" lvl="0" marL="457200" rtl="0" algn="l">
              <a:lnSpc>
                <a:spcPct val="115000"/>
              </a:lnSpc>
              <a:spcBef>
                <a:spcPts val="500"/>
              </a:spcBef>
              <a:spcAft>
                <a:spcPts val="0"/>
              </a:spcAft>
              <a:buClr>
                <a:srgbClr val="5E696C"/>
              </a:buClr>
              <a:buSzPts val="1000"/>
              <a:buFont typeface="Lato"/>
              <a:buChar char="●"/>
            </a:pPr>
            <a:r>
              <a:rPr lang="en" sz="1000">
                <a:solidFill>
                  <a:srgbClr val="5E696C"/>
                </a:solidFill>
                <a:latin typeface="Lato"/>
                <a:ea typeface="Lato"/>
                <a:cs typeface="Lato"/>
                <a:sym typeface="Lato"/>
              </a:rPr>
              <a:t>Focus more on supporting vendors with the most volume sold instead of the number of stores they supplied</a:t>
            </a:r>
            <a:endParaRPr sz="1000">
              <a:solidFill>
                <a:srgbClr val="5E696C"/>
              </a:solidFill>
              <a:latin typeface="Lato"/>
              <a:ea typeface="Lato"/>
              <a:cs typeface="Lato"/>
              <a:sym typeface="Lato"/>
            </a:endParaRPr>
          </a:p>
          <a:p>
            <a:pPr indent="-292100" lvl="1" marL="914400" rtl="0" algn="l">
              <a:lnSpc>
                <a:spcPct val="115000"/>
              </a:lnSpc>
              <a:spcBef>
                <a:spcPts val="0"/>
              </a:spcBef>
              <a:spcAft>
                <a:spcPts val="0"/>
              </a:spcAft>
              <a:buClr>
                <a:srgbClr val="5E696C"/>
              </a:buClr>
              <a:buSzPts val="1000"/>
              <a:buFont typeface="Lato"/>
              <a:buChar char="○"/>
            </a:pPr>
            <a:r>
              <a:rPr lang="en" sz="1000">
                <a:solidFill>
                  <a:srgbClr val="5E696C"/>
                </a:solidFill>
                <a:latin typeface="Lato"/>
                <a:ea typeface="Lato"/>
                <a:cs typeface="Lato"/>
                <a:sym typeface="Lato"/>
              </a:rPr>
              <a:t>Targeting minimizing costs of distribution by consolidating </a:t>
            </a:r>
            <a:endParaRPr b="1" sz="1000">
              <a:solidFill>
                <a:srgbClr val="5E696C"/>
              </a:solidFill>
              <a:latin typeface="Lato"/>
              <a:ea typeface="Lato"/>
              <a:cs typeface="Lato"/>
              <a:sym typeface="La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c363cdf8b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ec363cdf8b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c363cdf8b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ec363cdf8b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a16b368a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a16b368a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ec363cdf8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ec363cdf8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c36a569b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c36a569b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they should focus on these more popular categories when trying to maximize profit and limit demand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a16b368a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a16b368a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0"/>
              </a:spcBef>
              <a:spcAft>
                <a:spcPts val="0"/>
              </a:spcAft>
              <a:buNone/>
            </a:pPr>
            <a:r>
              <a:rPr lang="en" sz="1400"/>
              <a:t>Thanks Jennifer,</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Revenue or sales is a key figure into assessing a product or vendor’s performance related to profits. By analyzing the revenue of each liquor category, the Iowa Alcoholic Beverage Division can make informed decisions of managing and limiting volume sold and inventory on the top products / liquor categories.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As you can see on the table on the right, </a:t>
            </a:r>
            <a:r>
              <a:rPr lang="en" sz="1400">
                <a:solidFill>
                  <a:schemeClr val="dk1"/>
                </a:solidFill>
              </a:rPr>
              <a:t>Black Velvet Canadian Whisky is the most popular brand in terms of liters_sold and total_revenue.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Black Velvet Canadian Whisky, known for its smooth taste and inexpensive price, remains Iowa's most popular brand of liquor. It is owned by New York-based Constellation Brands, is a long-standing top-seller in Iowa.</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solidFill>
                  <a:schemeClr val="dk1"/>
                </a:solidFill>
              </a:rPr>
              <a:t>Our analysis showed us that that some items that may have had higher liters sold were not as high in revenue. </a:t>
            </a:r>
            <a:r>
              <a:rPr lang="en" sz="1400"/>
              <a:t>A</a:t>
            </a:r>
            <a:r>
              <a:rPr lang="en" sz="1400"/>
              <a:t>lthough</a:t>
            </a:r>
            <a:r>
              <a:rPr lang="en" sz="1400"/>
              <a:t> volume sold in terms of liters sold</a:t>
            </a:r>
            <a:r>
              <a:rPr lang="en" sz="1400"/>
              <a:t> is an important measure to analyze when looking at quantity demanded, we decided to use revenue as the key measure to find the top categories and items of liquor. By figuring out the top categories and products of liquor, we can focus and deepen our analysis on these products to optimize profits while limiting volume of liquor distributed.</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As you can see in the pie chart, canadian whisky is the most popular liquor category as reflected by the sales of </a:t>
            </a:r>
            <a:r>
              <a:rPr lang="en" sz="1400">
                <a:solidFill>
                  <a:schemeClr val="dk1"/>
                </a:solidFill>
              </a:rPr>
              <a:t>Black Velvet Canadian Whisky</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Now I will pass it off to 	Mohammed to talk about </a:t>
            </a:r>
            <a:r>
              <a:rPr lang="en" sz="1400"/>
              <a:t>Profit</a:t>
            </a:r>
            <a:r>
              <a:rPr lang="en" sz="1400"/>
              <a:t> Analysis</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c363cdf8b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c363cdf8b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a16b368a3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a16b368a3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c85a47b8e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c85a47b8e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hyperlink" Target="https://public.tableau.com/app/profile/mohammed.alqenae/viz/ImprovingLiquorProfitoftheIowaAlcoholicBeverageDivision/Comparisonofcategories?publish=ye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2949525" y="945300"/>
            <a:ext cx="3240900" cy="1919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Iowa Liquor Sale Analysis:</a:t>
            </a:r>
            <a:endParaRPr/>
          </a:p>
          <a:p>
            <a:pPr indent="0" lvl="0" marL="0" rtl="0" algn="ctr">
              <a:spcBef>
                <a:spcPts val="0"/>
              </a:spcBef>
              <a:spcAft>
                <a:spcPts val="0"/>
              </a:spcAft>
              <a:buNone/>
            </a:pPr>
            <a:r>
              <a:t/>
            </a:r>
            <a:endParaRPr sz="2100"/>
          </a:p>
        </p:txBody>
      </p:sp>
      <p:sp>
        <p:nvSpPr>
          <p:cNvPr id="60" name="Google Shape;60;p13"/>
          <p:cNvSpPr txBox="1"/>
          <p:nvPr>
            <p:ph idx="1" type="subTitle"/>
          </p:nvPr>
        </p:nvSpPr>
        <p:spPr>
          <a:xfrm>
            <a:off x="2136750" y="3514347"/>
            <a:ext cx="4870500" cy="605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en" sz="2100"/>
              <a:t>BA 775 Team 4</a:t>
            </a:r>
            <a:endParaRPr b="1" sz="2100"/>
          </a:p>
        </p:txBody>
      </p:sp>
      <p:sp>
        <p:nvSpPr>
          <p:cNvPr id="61" name="Google Shape;61;p13"/>
          <p:cNvSpPr txBox="1"/>
          <p:nvPr/>
        </p:nvSpPr>
        <p:spPr>
          <a:xfrm>
            <a:off x="3172000" y="2260550"/>
            <a:ext cx="2852700" cy="1062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solidFill>
                  <a:schemeClr val="lt1"/>
                </a:solidFill>
                <a:latin typeface="Lato"/>
                <a:ea typeface="Lato"/>
                <a:cs typeface="Lato"/>
                <a:sym typeface="Lato"/>
              </a:rPr>
              <a:t>Improving liquor profits of the Iowa Alcoholic Beverage Division </a:t>
            </a:r>
            <a:endParaRPr sz="12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1F5FE"/>
        </a:solidFill>
      </p:bgPr>
    </p:bg>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Average profit per mL by category</a:t>
            </a:r>
            <a:endParaRPr>
              <a:latin typeface="Lato"/>
              <a:ea typeface="Lato"/>
              <a:cs typeface="Lato"/>
              <a:sym typeface="Lato"/>
            </a:endParaRPr>
          </a:p>
        </p:txBody>
      </p:sp>
      <p:sp>
        <p:nvSpPr>
          <p:cNvPr id="125" name="Google Shape;125;p22"/>
          <p:cNvSpPr txBox="1"/>
          <p:nvPr>
            <p:ph idx="1" type="body"/>
          </p:nvPr>
        </p:nvSpPr>
        <p:spPr>
          <a:xfrm>
            <a:off x="267275" y="1152475"/>
            <a:ext cx="4201200" cy="34164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Using the categories that have the highest demand</a:t>
            </a:r>
            <a:endParaRPr/>
          </a:p>
          <a:p>
            <a:pPr indent="-342900" lvl="0" marL="457200" rtl="0" algn="l">
              <a:lnSpc>
                <a:spcPct val="115000"/>
              </a:lnSpc>
              <a:spcBef>
                <a:spcPts val="0"/>
              </a:spcBef>
              <a:spcAft>
                <a:spcPts val="0"/>
              </a:spcAft>
              <a:buSzPts val="1800"/>
              <a:buChar char="●"/>
            </a:pPr>
            <a:r>
              <a:rPr lang="en"/>
              <a:t>Use mL instead of bottle to make it standardized</a:t>
            </a:r>
            <a:endParaRPr/>
          </a:p>
          <a:p>
            <a:pPr indent="-342900" lvl="0" marL="457200" rtl="0" algn="l">
              <a:spcBef>
                <a:spcPts val="0"/>
              </a:spcBef>
              <a:spcAft>
                <a:spcPts val="0"/>
              </a:spcAft>
              <a:buSzPts val="1800"/>
              <a:buChar char="●"/>
            </a:pPr>
            <a:r>
              <a:rPr lang="en"/>
              <a:t>Best performing liquor based on the average profit per mL is the Whiskey Category</a:t>
            </a:r>
            <a:endParaRPr/>
          </a:p>
          <a:p>
            <a:pPr indent="0" lvl="0" marL="0" rtl="0" algn="l">
              <a:lnSpc>
                <a:spcPct val="100000"/>
              </a:lnSpc>
              <a:spcBef>
                <a:spcPts val="1200"/>
              </a:spcBef>
              <a:spcAft>
                <a:spcPts val="1200"/>
              </a:spcAft>
              <a:buNone/>
            </a:pPr>
            <a:r>
              <a:t/>
            </a:r>
            <a:endParaRPr/>
          </a:p>
        </p:txBody>
      </p:sp>
      <p:pic>
        <p:nvPicPr>
          <p:cNvPr id="126" name="Google Shape;126;p22"/>
          <p:cNvPicPr preferRelativeResize="0"/>
          <p:nvPr/>
        </p:nvPicPr>
        <p:blipFill>
          <a:blip r:embed="rId3">
            <a:alphaModFix/>
          </a:blip>
          <a:stretch>
            <a:fillRect/>
          </a:stretch>
        </p:blipFill>
        <p:spPr>
          <a:xfrm>
            <a:off x="4370650" y="1076038"/>
            <a:ext cx="4592724" cy="3569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1F5FE"/>
        </a:solidFill>
      </p:bgPr>
    </p:bg>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Profit per mL by item</a:t>
            </a:r>
            <a:endParaRPr>
              <a:latin typeface="Lato"/>
              <a:ea typeface="Lato"/>
              <a:cs typeface="Lato"/>
              <a:sym typeface="Lato"/>
            </a:endParaRPr>
          </a:p>
        </p:txBody>
      </p:sp>
      <p:sp>
        <p:nvSpPr>
          <p:cNvPr id="132" name="Google Shape;132;p23"/>
          <p:cNvSpPr txBox="1"/>
          <p:nvPr>
            <p:ph idx="1" type="body"/>
          </p:nvPr>
        </p:nvSpPr>
        <p:spPr>
          <a:xfrm>
            <a:off x="311700" y="1152475"/>
            <a:ext cx="4009200" cy="3416400"/>
          </a:xfrm>
          <a:prstGeom prst="rect">
            <a:avLst/>
          </a:prstGeom>
        </p:spPr>
        <p:txBody>
          <a:bodyPr anchorCtr="0" anchor="t" bIns="91425" lIns="91425" spcFirstLastPara="1" rIns="91425" wrap="square" tIns="91425">
            <a:normAutofit lnSpcReduction="20000"/>
          </a:bodyPr>
          <a:lstStyle/>
          <a:p>
            <a:pPr indent="-336550" lvl="0" marL="457200" rtl="0" algn="l">
              <a:lnSpc>
                <a:spcPct val="115000"/>
              </a:lnSpc>
              <a:spcBef>
                <a:spcPts val="0"/>
              </a:spcBef>
              <a:spcAft>
                <a:spcPts val="0"/>
              </a:spcAft>
              <a:buSzPts val="1700"/>
              <a:buChar char="●"/>
            </a:pPr>
            <a:r>
              <a:rPr lang="en" sz="1700"/>
              <a:t>Using the items that had the highest demand</a:t>
            </a:r>
            <a:endParaRPr sz="1700"/>
          </a:p>
          <a:p>
            <a:pPr indent="-336550" lvl="0" marL="457200" rtl="0" algn="l">
              <a:lnSpc>
                <a:spcPct val="115000"/>
              </a:lnSpc>
              <a:spcBef>
                <a:spcPts val="0"/>
              </a:spcBef>
              <a:spcAft>
                <a:spcPts val="0"/>
              </a:spcAft>
              <a:buSzPts val="1700"/>
              <a:buChar char="●"/>
            </a:pPr>
            <a:r>
              <a:rPr lang="en" sz="1700"/>
              <a:t>The Whisky liqueur is the best </a:t>
            </a:r>
            <a:r>
              <a:rPr lang="en" sz="1700"/>
              <a:t>performing</a:t>
            </a:r>
            <a:r>
              <a:rPr lang="en" sz="1700"/>
              <a:t> item in terms of profit per mL</a:t>
            </a:r>
            <a:endParaRPr sz="1700"/>
          </a:p>
          <a:p>
            <a:pPr indent="-336550" lvl="0" marL="457200" rtl="0" algn="l">
              <a:lnSpc>
                <a:spcPct val="115000"/>
              </a:lnSpc>
              <a:spcBef>
                <a:spcPts val="0"/>
              </a:spcBef>
              <a:spcAft>
                <a:spcPts val="0"/>
              </a:spcAft>
              <a:buSzPts val="1700"/>
              <a:buChar char="●"/>
            </a:pPr>
            <a:r>
              <a:rPr lang="en" sz="1700"/>
              <a:t>Imported Vodka is the best performing item in the vodka category</a:t>
            </a:r>
            <a:endParaRPr sz="1700"/>
          </a:p>
          <a:p>
            <a:pPr indent="0" lvl="0" marL="457200" rtl="0" algn="l">
              <a:lnSpc>
                <a:spcPct val="115000"/>
              </a:lnSpc>
              <a:spcBef>
                <a:spcPts val="1200"/>
              </a:spcBef>
              <a:spcAft>
                <a:spcPts val="0"/>
              </a:spcAft>
              <a:buNone/>
            </a:pPr>
            <a:r>
              <a:t/>
            </a:r>
            <a:endParaRPr sz="1700"/>
          </a:p>
          <a:p>
            <a:pPr indent="0" lvl="0" marL="0" rtl="0" algn="l">
              <a:lnSpc>
                <a:spcPct val="100000"/>
              </a:lnSpc>
              <a:spcBef>
                <a:spcPts val="1200"/>
              </a:spcBef>
              <a:spcAft>
                <a:spcPts val="0"/>
              </a:spcAft>
              <a:buNone/>
            </a:pPr>
            <a:r>
              <a:t/>
            </a:r>
            <a:endParaRPr/>
          </a:p>
          <a:p>
            <a:pPr indent="0" lvl="0" marL="0" rtl="0" algn="l">
              <a:spcBef>
                <a:spcPts val="1200"/>
              </a:spcBef>
              <a:spcAft>
                <a:spcPts val="1200"/>
              </a:spcAft>
              <a:buNone/>
            </a:pPr>
            <a:r>
              <a:t/>
            </a:r>
            <a:endParaRPr/>
          </a:p>
        </p:txBody>
      </p:sp>
      <p:pic>
        <p:nvPicPr>
          <p:cNvPr id="133" name="Google Shape;133;p23"/>
          <p:cNvPicPr preferRelativeResize="0"/>
          <p:nvPr/>
        </p:nvPicPr>
        <p:blipFill>
          <a:blip r:embed="rId3">
            <a:alphaModFix/>
          </a:blip>
          <a:stretch>
            <a:fillRect/>
          </a:stretch>
        </p:blipFill>
        <p:spPr>
          <a:xfrm>
            <a:off x="4320950" y="1242575"/>
            <a:ext cx="4568601" cy="34852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 name="Shape 137"/>
        <p:cNvGrpSpPr/>
        <p:nvPr/>
      </p:nvGrpSpPr>
      <p:grpSpPr>
        <a:xfrm>
          <a:off x="0" y="0"/>
          <a:ext cx="0" cy="0"/>
          <a:chOff x="0" y="0"/>
          <a:chExt cx="0" cy="0"/>
        </a:xfrm>
      </p:grpSpPr>
      <p:sp>
        <p:nvSpPr>
          <p:cNvPr id="138" name="Google Shape;138;p24"/>
          <p:cNvSpPr txBox="1"/>
          <p:nvPr>
            <p:ph type="title"/>
          </p:nvPr>
        </p:nvSpPr>
        <p:spPr>
          <a:xfrm>
            <a:off x="460950" y="1721775"/>
            <a:ext cx="8222100" cy="9075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a:solidFill>
                  <a:schemeClr val="dk1"/>
                </a:solidFill>
              </a:rPr>
              <a:t>Distribution Analysis</a:t>
            </a:r>
            <a:endParaRPr b="1">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 Presenting</a:t>
            </a:r>
            <a:endParaRPr/>
          </a:p>
        </p:txBody>
      </p:sp>
      <p:sp>
        <p:nvSpPr>
          <p:cNvPr id="144" name="Google Shape;144;p25"/>
          <p:cNvSpPr txBox="1"/>
          <p:nvPr/>
        </p:nvSpPr>
        <p:spPr>
          <a:xfrm>
            <a:off x="1129625" y="1611325"/>
            <a:ext cx="6558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u="sng">
                <a:solidFill>
                  <a:schemeClr val="hlink"/>
                </a:solidFill>
                <a:latin typeface="Roboto"/>
                <a:ea typeface="Roboto"/>
                <a:cs typeface="Roboto"/>
                <a:sym typeface="Roboto"/>
                <a:hlinkClick r:id="rId3"/>
              </a:rPr>
              <a:t>https://public.tableau.com/app/profile/mohammed.alqenae/viz/ImprovingLiquorProfitoftheIowaAlcoholicBeverageDivision/Comparisonofcategories?publish=yes</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E1F5FE"/>
        </a:solidFill>
      </p:bgPr>
    </p:bg>
    <p:spTree>
      <p:nvGrpSpPr>
        <p:cNvPr id="148" name="Shape 148"/>
        <p:cNvGrpSpPr/>
        <p:nvPr/>
      </p:nvGrpSpPr>
      <p:grpSpPr>
        <a:xfrm>
          <a:off x="0" y="0"/>
          <a:ext cx="0" cy="0"/>
          <a:chOff x="0" y="0"/>
          <a:chExt cx="0" cy="0"/>
        </a:xfrm>
      </p:grpSpPr>
      <p:sp>
        <p:nvSpPr>
          <p:cNvPr id="149" name="Google Shape;149;p26"/>
          <p:cNvSpPr txBox="1"/>
          <p:nvPr>
            <p:ph type="title"/>
          </p:nvPr>
        </p:nvSpPr>
        <p:spPr>
          <a:xfrm>
            <a:off x="1143150" y="388650"/>
            <a:ext cx="68577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2520">
                <a:latin typeface="Lato"/>
                <a:ea typeface="Lato"/>
                <a:cs typeface="Lato"/>
                <a:sym typeface="Lato"/>
              </a:rPr>
              <a:t>Vendors and their </a:t>
            </a:r>
            <a:r>
              <a:rPr lang="en" sz="2520">
                <a:latin typeface="Lato"/>
                <a:ea typeface="Lato"/>
                <a:cs typeface="Lato"/>
                <a:sym typeface="Lato"/>
              </a:rPr>
              <a:t>competitions</a:t>
            </a:r>
            <a:endParaRPr sz="2520">
              <a:latin typeface="Lato"/>
              <a:ea typeface="Lato"/>
              <a:cs typeface="Lato"/>
              <a:sym typeface="Lato"/>
            </a:endParaRPr>
          </a:p>
        </p:txBody>
      </p:sp>
      <p:sp>
        <p:nvSpPr>
          <p:cNvPr id="150" name="Google Shape;150;p26"/>
          <p:cNvSpPr txBox="1"/>
          <p:nvPr>
            <p:ph idx="1" type="body"/>
          </p:nvPr>
        </p:nvSpPr>
        <p:spPr>
          <a:xfrm>
            <a:off x="215875" y="1456800"/>
            <a:ext cx="3235200" cy="35325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en" sz="1400"/>
              <a:t>The largest vendors is </a:t>
            </a:r>
            <a:r>
              <a:rPr b="1" lang="en" sz="1400"/>
              <a:t>Diageo America </a:t>
            </a:r>
            <a:r>
              <a:rPr lang="en" sz="1400"/>
              <a:t>and </a:t>
            </a:r>
            <a:r>
              <a:rPr b="1" lang="en" sz="1400"/>
              <a:t>Jim Beam Brands </a:t>
            </a:r>
            <a:r>
              <a:rPr lang="en" sz="1400"/>
              <a:t>in terms of volume sold and numbers of stores.</a:t>
            </a:r>
            <a:endParaRPr sz="1400"/>
          </a:p>
          <a:p>
            <a:pPr indent="-317500" lvl="0" marL="457200" rtl="0" algn="l">
              <a:lnSpc>
                <a:spcPct val="150000"/>
              </a:lnSpc>
              <a:spcBef>
                <a:spcPts val="1000"/>
              </a:spcBef>
              <a:spcAft>
                <a:spcPts val="1000"/>
              </a:spcAft>
              <a:buSzPts val="1400"/>
              <a:buChar char="●"/>
            </a:pPr>
            <a:r>
              <a:rPr lang="en" sz="1400"/>
              <a:t>Some stores might have high volume liquor sold but lower </a:t>
            </a:r>
            <a:r>
              <a:rPr lang="en" sz="1400"/>
              <a:t>amount</a:t>
            </a:r>
            <a:r>
              <a:rPr lang="en" sz="1400"/>
              <a:t> of stores that they supplies to.</a:t>
            </a:r>
            <a:endParaRPr sz="1400"/>
          </a:p>
        </p:txBody>
      </p:sp>
      <p:pic>
        <p:nvPicPr>
          <p:cNvPr id="151" name="Google Shape;151;p26"/>
          <p:cNvPicPr preferRelativeResize="0"/>
          <p:nvPr/>
        </p:nvPicPr>
        <p:blipFill>
          <a:blip r:embed="rId3">
            <a:alphaModFix/>
          </a:blip>
          <a:stretch>
            <a:fillRect/>
          </a:stretch>
        </p:blipFill>
        <p:spPr>
          <a:xfrm>
            <a:off x="3374875" y="1468095"/>
            <a:ext cx="5540526" cy="246828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E1F5FE"/>
        </a:solidFill>
      </p:bgPr>
    </p:bg>
    <p:spTree>
      <p:nvGrpSpPr>
        <p:cNvPr id="155" name="Shape 155"/>
        <p:cNvGrpSpPr/>
        <p:nvPr/>
      </p:nvGrpSpPr>
      <p:grpSpPr>
        <a:xfrm>
          <a:off x="0" y="0"/>
          <a:ext cx="0" cy="0"/>
          <a:chOff x="0" y="0"/>
          <a:chExt cx="0" cy="0"/>
        </a:xfrm>
      </p:grpSpPr>
      <p:sp>
        <p:nvSpPr>
          <p:cNvPr id="156" name="Google Shape;156;p27"/>
          <p:cNvSpPr txBox="1"/>
          <p:nvPr>
            <p:ph type="title"/>
          </p:nvPr>
        </p:nvSpPr>
        <p:spPr>
          <a:xfrm>
            <a:off x="387900" y="286000"/>
            <a:ext cx="3004500" cy="994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Competitions within the counties</a:t>
            </a:r>
            <a:endParaRPr>
              <a:latin typeface="Lato"/>
              <a:ea typeface="Lato"/>
              <a:cs typeface="Lato"/>
              <a:sym typeface="Lato"/>
            </a:endParaRPr>
          </a:p>
        </p:txBody>
      </p:sp>
      <p:sp>
        <p:nvSpPr>
          <p:cNvPr id="157" name="Google Shape;157;p27"/>
          <p:cNvSpPr txBox="1"/>
          <p:nvPr>
            <p:ph idx="1" type="body"/>
          </p:nvPr>
        </p:nvSpPr>
        <p:spPr>
          <a:xfrm>
            <a:off x="387900" y="1417100"/>
            <a:ext cx="3538500" cy="3371100"/>
          </a:xfrm>
          <a:prstGeom prst="rect">
            <a:avLst/>
          </a:prstGeom>
        </p:spPr>
        <p:txBody>
          <a:bodyPr anchorCtr="0" anchor="t" bIns="91425" lIns="91425" spcFirstLastPara="1" rIns="91425" wrap="square" tIns="91425">
            <a:noAutofit/>
          </a:bodyPr>
          <a:lstStyle/>
          <a:p>
            <a:pPr indent="-317182" lvl="0" marL="457200" rtl="0" algn="l">
              <a:lnSpc>
                <a:spcPct val="150000"/>
              </a:lnSpc>
              <a:spcBef>
                <a:spcPts val="0"/>
              </a:spcBef>
              <a:spcAft>
                <a:spcPts val="0"/>
              </a:spcAft>
              <a:buSzPts val="1395"/>
              <a:buChar char="●"/>
            </a:pPr>
            <a:r>
              <a:rPr lang="en" sz="1395"/>
              <a:t>The county with the most highest profit and revenue is </a:t>
            </a:r>
            <a:r>
              <a:rPr b="1" lang="en" sz="1395"/>
              <a:t>Polk County</a:t>
            </a:r>
            <a:r>
              <a:rPr lang="en" sz="1395"/>
              <a:t>. </a:t>
            </a:r>
            <a:endParaRPr sz="1395"/>
          </a:p>
          <a:p>
            <a:pPr indent="-317182" lvl="0" marL="457200" rtl="0" algn="l">
              <a:lnSpc>
                <a:spcPct val="150000"/>
              </a:lnSpc>
              <a:spcBef>
                <a:spcPts val="1000"/>
              </a:spcBef>
              <a:spcAft>
                <a:spcPts val="0"/>
              </a:spcAft>
              <a:buSzPts val="1395"/>
              <a:buChar char="●"/>
            </a:pPr>
            <a:r>
              <a:rPr lang="en" sz="1395"/>
              <a:t>Some county after filter, has only one vendor or we can say that the vendor acts like a monopoly of the area that cover the most supplying of liquor. For example, Cerro Gordo and Dickinson. </a:t>
            </a:r>
            <a:endParaRPr sz="1395"/>
          </a:p>
          <a:p>
            <a:pPr indent="0" lvl="0" marL="0" rtl="0" algn="l">
              <a:spcBef>
                <a:spcPts val="1000"/>
              </a:spcBef>
              <a:spcAft>
                <a:spcPts val="1200"/>
              </a:spcAft>
              <a:buSzPts val="1018"/>
              <a:buNone/>
            </a:pPr>
            <a:r>
              <a:t/>
            </a:r>
            <a:endParaRPr sz="1110"/>
          </a:p>
        </p:txBody>
      </p:sp>
      <p:pic>
        <p:nvPicPr>
          <p:cNvPr id="158" name="Google Shape;158;p27"/>
          <p:cNvPicPr preferRelativeResize="0"/>
          <p:nvPr/>
        </p:nvPicPr>
        <p:blipFill>
          <a:blip r:embed="rId3">
            <a:alphaModFix/>
          </a:blip>
          <a:stretch>
            <a:fillRect/>
          </a:stretch>
        </p:blipFill>
        <p:spPr>
          <a:xfrm>
            <a:off x="4442925" y="509500"/>
            <a:ext cx="4511400" cy="4124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E1F5FE"/>
        </a:solidFill>
      </p:bgPr>
    </p:bg>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latin typeface="Lato"/>
                <a:ea typeface="Lato"/>
                <a:cs typeface="Lato"/>
                <a:sym typeface="Lato"/>
              </a:rPr>
              <a:t>Continue</a:t>
            </a:r>
            <a:r>
              <a:rPr lang="en">
                <a:latin typeface="Lato"/>
                <a:ea typeface="Lato"/>
                <a:cs typeface="Lato"/>
                <a:sym typeface="Lato"/>
              </a:rPr>
              <a:t>...</a:t>
            </a:r>
            <a:endParaRPr>
              <a:latin typeface="Lato"/>
              <a:ea typeface="Lato"/>
              <a:cs typeface="Lato"/>
              <a:sym typeface="Lato"/>
            </a:endParaRPr>
          </a:p>
        </p:txBody>
      </p:sp>
      <p:sp>
        <p:nvSpPr>
          <p:cNvPr id="164" name="Google Shape;16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10000"/>
          </a:bodyPr>
          <a:lstStyle/>
          <a:p>
            <a:pPr indent="0" lvl="0" marL="457200" rtl="0" algn="l">
              <a:lnSpc>
                <a:spcPct val="150000"/>
              </a:lnSpc>
              <a:spcBef>
                <a:spcPts val="0"/>
              </a:spcBef>
              <a:spcAft>
                <a:spcPts val="0"/>
              </a:spcAft>
              <a:buNone/>
            </a:pPr>
            <a:r>
              <a:t/>
            </a:r>
            <a:endParaRPr sz="1200">
              <a:solidFill>
                <a:srgbClr val="E1F5FE"/>
              </a:solidFill>
              <a:latin typeface="Roboto Slab"/>
              <a:ea typeface="Roboto Slab"/>
              <a:cs typeface="Roboto Slab"/>
              <a:sym typeface="Roboto Slab"/>
            </a:endParaRPr>
          </a:p>
          <a:p>
            <a:pPr indent="-325120" lvl="0" marL="457200" rtl="0" algn="l">
              <a:lnSpc>
                <a:spcPct val="150000"/>
              </a:lnSpc>
              <a:spcBef>
                <a:spcPts val="0"/>
              </a:spcBef>
              <a:spcAft>
                <a:spcPts val="0"/>
              </a:spcAft>
              <a:buClr>
                <a:schemeClr val="dk2"/>
              </a:buClr>
              <a:buSzPct val="100000"/>
              <a:buChar char="●"/>
            </a:pPr>
            <a:r>
              <a:rPr lang="en" sz="3200"/>
              <a:t>Narrowing down to Stores</a:t>
            </a:r>
            <a:endParaRPr sz="3200"/>
          </a:p>
          <a:p>
            <a:pPr indent="0" lvl="0" marL="914400" rtl="0" algn="l">
              <a:lnSpc>
                <a:spcPct val="150000"/>
              </a:lnSpc>
              <a:spcBef>
                <a:spcPts val="0"/>
              </a:spcBef>
              <a:spcAft>
                <a:spcPts val="0"/>
              </a:spcAft>
              <a:buNone/>
            </a:pPr>
            <a:r>
              <a:t/>
            </a:r>
            <a:endParaRPr sz="3200"/>
          </a:p>
          <a:p>
            <a:pPr indent="0" lvl="0" marL="914400" rtl="0" algn="l">
              <a:lnSpc>
                <a:spcPct val="150000"/>
              </a:lnSpc>
              <a:spcBef>
                <a:spcPts val="0"/>
              </a:spcBef>
              <a:spcAft>
                <a:spcPts val="0"/>
              </a:spcAft>
              <a:buNone/>
            </a:pPr>
            <a:r>
              <a:t/>
            </a:r>
            <a:endParaRPr sz="3200"/>
          </a:p>
          <a:p>
            <a:pPr indent="-325120" lvl="0" marL="457200" rtl="0" algn="l">
              <a:lnSpc>
                <a:spcPct val="150000"/>
              </a:lnSpc>
              <a:spcBef>
                <a:spcPts val="0"/>
              </a:spcBef>
              <a:spcAft>
                <a:spcPts val="0"/>
              </a:spcAft>
              <a:buClr>
                <a:schemeClr val="dk2"/>
              </a:buClr>
              <a:buSzPct val="100000"/>
              <a:buChar char="●"/>
            </a:pPr>
            <a:r>
              <a:rPr lang="en" sz="3200"/>
              <a:t>What are the most popular Stores???</a:t>
            </a:r>
            <a:endParaRPr sz="3200"/>
          </a:p>
          <a:p>
            <a:pPr indent="0" lvl="0" marL="914400" rtl="0" algn="l">
              <a:lnSpc>
                <a:spcPct val="150000"/>
              </a:lnSpc>
              <a:spcBef>
                <a:spcPts val="0"/>
              </a:spcBef>
              <a:spcAft>
                <a:spcPts val="0"/>
              </a:spcAft>
              <a:buNone/>
            </a:pPr>
            <a:r>
              <a:t/>
            </a:r>
            <a:endParaRPr sz="3200"/>
          </a:p>
          <a:p>
            <a:pPr indent="0" lvl="0" marL="914400" rtl="0" algn="l">
              <a:lnSpc>
                <a:spcPct val="150000"/>
              </a:lnSpc>
              <a:spcBef>
                <a:spcPts val="0"/>
              </a:spcBef>
              <a:spcAft>
                <a:spcPts val="0"/>
              </a:spcAft>
              <a:buNone/>
            </a:pPr>
            <a:r>
              <a:t/>
            </a:r>
            <a:endParaRPr sz="3200"/>
          </a:p>
          <a:p>
            <a:pPr indent="0" lvl="0" marL="914400" rtl="0" algn="l">
              <a:lnSpc>
                <a:spcPct val="150000"/>
              </a:lnSpc>
              <a:spcBef>
                <a:spcPts val="0"/>
              </a:spcBef>
              <a:spcAft>
                <a:spcPts val="0"/>
              </a:spcAft>
              <a:buNone/>
            </a:pPr>
            <a:r>
              <a:t/>
            </a:r>
            <a:endParaRPr sz="3200"/>
          </a:p>
          <a:p>
            <a:pPr indent="-325120" lvl="0" marL="457200" rtl="0" algn="l">
              <a:lnSpc>
                <a:spcPct val="150000"/>
              </a:lnSpc>
              <a:spcBef>
                <a:spcPts val="0"/>
              </a:spcBef>
              <a:spcAft>
                <a:spcPts val="0"/>
              </a:spcAft>
              <a:buClr>
                <a:schemeClr val="dk2"/>
              </a:buClr>
              <a:buSzPct val="100000"/>
              <a:buChar char="●"/>
            </a:pPr>
            <a:r>
              <a:rPr lang="en" sz="3200"/>
              <a:t>Benchmark for marketing, optimizing wholesale….</a:t>
            </a:r>
            <a:endParaRPr sz="3200"/>
          </a:p>
          <a:p>
            <a:pPr indent="0" lvl="0" marL="914400" rtl="0" algn="l">
              <a:lnSpc>
                <a:spcPct val="150000"/>
              </a:lnSpc>
              <a:spcBef>
                <a:spcPts val="0"/>
              </a:spcBef>
              <a:spcAft>
                <a:spcPts val="0"/>
              </a:spcAft>
              <a:buNone/>
            </a:pPr>
            <a:r>
              <a:t/>
            </a:r>
            <a:endParaRPr sz="3200"/>
          </a:p>
          <a:p>
            <a:pPr indent="0" lvl="0" marL="914400" rtl="0" algn="l">
              <a:lnSpc>
                <a:spcPct val="150000"/>
              </a:lnSpc>
              <a:spcBef>
                <a:spcPts val="0"/>
              </a:spcBef>
              <a:spcAft>
                <a:spcPts val="0"/>
              </a:spcAft>
              <a:buNone/>
            </a:pPr>
            <a:r>
              <a:t/>
            </a:r>
            <a:endParaRPr sz="1200">
              <a:solidFill>
                <a:srgbClr val="E1F5FE"/>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E1F5FE"/>
        </a:solidFill>
      </p:bgPr>
    </p:bg>
    <p:spTree>
      <p:nvGrpSpPr>
        <p:cNvPr id="168" name="Shape 168"/>
        <p:cNvGrpSpPr/>
        <p:nvPr/>
      </p:nvGrpSpPr>
      <p:grpSpPr>
        <a:xfrm>
          <a:off x="0" y="0"/>
          <a:ext cx="0" cy="0"/>
          <a:chOff x="0" y="0"/>
          <a:chExt cx="0" cy="0"/>
        </a:xfrm>
      </p:grpSpPr>
      <p:sp>
        <p:nvSpPr>
          <p:cNvPr id="169" name="Google Shape;169;p29"/>
          <p:cNvSpPr txBox="1"/>
          <p:nvPr>
            <p:ph type="title"/>
          </p:nvPr>
        </p:nvSpPr>
        <p:spPr>
          <a:xfrm>
            <a:off x="385925" y="336275"/>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Top 10 popular stores </a:t>
            </a:r>
            <a:endParaRPr>
              <a:latin typeface="Lato"/>
              <a:ea typeface="Lato"/>
              <a:cs typeface="Lato"/>
              <a:sym typeface="Lato"/>
            </a:endParaRPr>
          </a:p>
        </p:txBody>
      </p:sp>
      <p:pic>
        <p:nvPicPr>
          <p:cNvPr id="170" name="Google Shape;170;p29"/>
          <p:cNvPicPr preferRelativeResize="0"/>
          <p:nvPr/>
        </p:nvPicPr>
        <p:blipFill>
          <a:blip r:embed="rId3">
            <a:alphaModFix/>
          </a:blip>
          <a:stretch>
            <a:fillRect/>
          </a:stretch>
        </p:blipFill>
        <p:spPr>
          <a:xfrm>
            <a:off x="3449000" y="1087375"/>
            <a:ext cx="5383300" cy="3672400"/>
          </a:xfrm>
          <a:prstGeom prst="rect">
            <a:avLst/>
          </a:prstGeom>
          <a:noFill/>
          <a:ln>
            <a:noFill/>
          </a:ln>
        </p:spPr>
      </p:pic>
      <p:sp>
        <p:nvSpPr>
          <p:cNvPr id="171" name="Google Shape;171;p29"/>
          <p:cNvSpPr txBox="1"/>
          <p:nvPr/>
        </p:nvSpPr>
        <p:spPr>
          <a:xfrm>
            <a:off x="385925" y="1687375"/>
            <a:ext cx="2898600" cy="216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The most popular store is Hy-Vee with </a:t>
            </a:r>
            <a:r>
              <a:rPr lang="en">
                <a:solidFill>
                  <a:schemeClr val="dk2"/>
                </a:solidFill>
                <a:latin typeface="Lato"/>
                <a:ea typeface="Lato"/>
                <a:cs typeface="Lato"/>
                <a:sym typeface="Lato"/>
              </a:rPr>
              <a:t>bottle</a:t>
            </a:r>
            <a:r>
              <a:rPr lang="en">
                <a:solidFill>
                  <a:schemeClr val="dk2"/>
                </a:solidFill>
                <a:latin typeface="Lato"/>
                <a:ea typeface="Lato"/>
                <a:cs typeface="Lato"/>
                <a:sym typeface="Lato"/>
              </a:rPr>
              <a:t> sales of 5,004,198.      </a:t>
            </a:r>
            <a:endParaRPr>
              <a:solidFill>
                <a:schemeClr val="dk2"/>
              </a:solidFill>
              <a:latin typeface="Lato"/>
              <a:ea typeface="Lato"/>
              <a:cs typeface="Lato"/>
              <a:sym typeface="Lato"/>
            </a:endParaRPr>
          </a:p>
          <a:p>
            <a:pPr indent="-317500" lvl="0" marL="457200" rtl="0" algn="l">
              <a:spcBef>
                <a:spcPts val="1000"/>
              </a:spcBef>
              <a:spcAft>
                <a:spcPts val="0"/>
              </a:spcAft>
              <a:buClr>
                <a:schemeClr val="dk2"/>
              </a:buClr>
              <a:buSzPts val="1400"/>
              <a:buFont typeface="Lato"/>
              <a:buChar char="●"/>
            </a:pPr>
            <a:r>
              <a:rPr lang="en">
                <a:solidFill>
                  <a:schemeClr val="dk2"/>
                </a:solidFill>
                <a:latin typeface="Lato"/>
                <a:ea typeface="Lato"/>
                <a:cs typeface="Lato"/>
                <a:sym typeface="Lato"/>
              </a:rPr>
              <a:t>Following by Central city (4,076,104 bottles) and Sam’s Club (1,427,538 bottles)</a:t>
            </a:r>
            <a:endParaRPr>
              <a:solidFill>
                <a:schemeClr val="dk2"/>
              </a:solidFill>
              <a:latin typeface="Lato"/>
              <a:ea typeface="Lato"/>
              <a:cs typeface="Lato"/>
              <a:sym typeface="Lato"/>
            </a:endParaRPr>
          </a:p>
          <a:p>
            <a:pPr indent="0" lvl="0" marL="457200" rtl="0" algn="l">
              <a:spcBef>
                <a:spcPts val="1000"/>
              </a:spcBef>
              <a:spcAft>
                <a:spcPts val="1000"/>
              </a:spcAft>
              <a:buNone/>
            </a:pPr>
            <a:r>
              <a:t/>
            </a:r>
            <a:endParaRPr>
              <a:solidFill>
                <a:schemeClr val="dk2"/>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E1F5FE"/>
        </a:solidFill>
      </p:bgPr>
    </p:bg>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latin typeface="Raleway"/>
                <a:ea typeface="Raleway"/>
                <a:cs typeface="Raleway"/>
                <a:sym typeface="Raleway"/>
              </a:rPr>
              <a:t>Filter by County</a:t>
            </a:r>
            <a:endParaRPr/>
          </a:p>
        </p:txBody>
      </p:sp>
      <p:pic>
        <p:nvPicPr>
          <p:cNvPr id="177" name="Google Shape;177;p30"/>
          <p:cNvPicPr preferRelativeResize="0"/>
          <p:nvPr/>
        </p:nvPicPr>
        <p:blipFill>
          <a:blip r:embed="rId3">
            <a:alphaModFix/>
          </a:blip>
          <a:stretch>
            <a:fillRect/>
          </a:stretch>
        </p:blipFill>
        <p:spPr>
          <a:xfrm>
            <a:off x="922537" y="1088176"/>
            <a:ext cx="7298925" cy="33975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E1F5FE"/>
        </a:solidFill>
      </p:bgPr>
    </p:bg>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After filtering..</a:t>
            </a:r>
            <a:endParaRPr>
              <a:latin typeface="Lato"/>
              <a:ea typeface="Lato"/>
              <a:cs typeface="Lato"/>
              <a:sym typeface="Lato"/>
            </a:endParaRPr>
          </a:p>
        </p:txBody>
      </p:sp>
      <p:pic>
        <p:nvPicPr>
          <p:cNvPr id="183" name="Google Shape;183;p31"/>
          <p:cNvPicPr preferRelativeResize="0"/>
          <p:nvPr/>
        </p:nvPicPr>
        <p:blipFill>
          <a:blip r:embed="rId3">
            <a:alphaModFix/>
          </a:blip>
          <a:stretch>
            <a:fillRect/>
          </a:stretch>
        </p:blipFill>
        <p:spPr>
          <a:xfrm>
            <a:off x="1099400" y="1211850"/>
            <a:ext cx="6826653" cy="3694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14"/>
          <p:cNvSpPr txBox="1"/>
          <p:nvPr>
            <p:ph type="title"/>
          </p:nvPr>
        </p:nvSpPr>
        <p:spPr>
          <a:xfrm>
            <a:off x="4689625" y="223550"/>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000">
                <a:solidFill>
                  <a:schemeClr val="lt1"/>
                </a:solidFill>
                <a:latin typeface="Lato"/>
                <a:ea typeface="Lato"/>
                <a:cs typeface="Lato"/>
                <a:sym typeface="Lato"/>
              </a:rPr>
              <a:t>Agenda</a:t>
            </a:r>
            <a:endParaRPr sz="4000">
              <a:solidFill>
                <a:schemeClr val="lt1"/>
              </a:solidFill>
              <a:latin typeface="Lato"/>
              <a:ea typeface="Lato"/>
              <a:cs typeface="Lato"/>
              <a:sym typeface="Lato"/>
            </a:endParaRPr>
          </a:p>
        </p:txBody>
      </p:sp>
      <p:sp>
        <p:nvSpPr>
          <p:cNvPr id="67" name="Google Shape;67;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AutoNum type="arabicPeriod"/>
            </a:pPr>
            <a:r>
              <a:rPr lang="en"/>
              <a:t>Background and Problem</a:t>
            </a:r>
            <a:endParaRPr/>
          </a:p>
          <a:p>
            <a:pPr indent="-342900" lvl="0" marL="457200" rtl="0" algn="l">
              <a:spcBef>
                <a:spcPts val="0"/>
              </a:spcBef>
              <a:spcAft>
                <a:spcPts val="0"/>
              </a:spcAft>
              <a:buSzPts val="1800"/>
              <a:buAutoNum type="arabicPeriod"/>
            </a:pPr>
            <a:r>
              <a:rPr lang="en"/>
              <a:t>Revenue Analysis</a:t>
            </a:r>
            <a:endParaRPr/>
          </a:p>
          <a:p>
            <a:pPr indent="-342900" lvl="0" marL="457200" rtl="0" algn="l">
              <a:spcBef>
                <a:spcPts val="0"/>
              </a:spcBef>
              <a:spcAft>
                <a:spcPts val="0"/>
              </a:spcAft>
              <a:buSzPts val="1800"/>
              <a:buAutoNum type="arabicPeriod"/>
            </a:pPr>
            <a:r>
              <a:rPr lang="en"/>
              <a:t>Profit Analysis</a:t>
            </a:r>
            <a:endParaRPr/>
          </a:p>
          <a:p>
            <a:pPr indent="-342900" lvl="0" marL="457200" rtl="0" algn="l">
              <a:spcBef>
                <a:spcPts val="0"/>
              </a:spcBef>
              <a:spcAft>
                <a:spcPts val="0"/>
              </a:spcAft>
              <a:buSzPts val="1800"/>
              <a:buAutoNum type="arabicPeriod"/>
            </a:pPr>
            <a:r>
              <a:rPr lang="en"/>
              <a:t>Distribution Analysis</a:t>
            </a:r>
            <a:endParaRPr/>
          </a:p>
          <a:p>
            <a:pPr indent="-342900" lvl="0" marL="457200" rtl="0" algn="l">
              <a:spcBef>
                <a:spcPts val="0"/>
              </a:spcBef>
              <a:spcAft>
                <a:spcPts val="0"/>
              </a:spcAft>
              <a:buSzPts val="1800"/>
              <a:buAutoNum type="arabicPeriod"/>
            </a:pPr>
            <a:r>
              <a:rPr lang="en"/>
              <a:t>Our Recommendations</a:t>
            </a:r>
            <a:endParaRPr/>
          </a:p>
          <a:p>
            <a:pPr indent="-342900" lvl="0" marL="457200" rtl="0" algn="l">
              <a:spcBef>
                <a:spcPts val="0"/>
              </a:spcBef>
              <a:spcAft>
                <a:spcPts val="0"/>
              </a:spcAft>
              <a:buSzPts val="1800"/>
              <a:buAutoNum type="arabicPeriod"/>
            </a:pPr>
            <a:r>
              <a:rPr lang="en"/>
              <a:t>Q&amp;A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1F5FE"/>
        </a:solidFill>
      </p:bgPr>
    </p:bg>
    <p:spTree>
      <p:nvGrpSpPr>
        <p:cNvPr id="187" name="Shape 187"/>
        <p:cNvGrpSpPr/>
        <p:nvPr/>
      </p:nvGrpSpPr>
      <p:grpSpPr>
        <a:xfrm>
          <a:off x="0" y="0"/>
          <a:ext cx="0" cy="0"/>
          <a:chOff x="0" y="0"/>
          <a:chExt cx="0" cy="0"/>
        </a:xfrm>
      </p:grpSpPr>
      <p:sp>
        <p:nvSpPr>
          <p:cNvPr id="188" name="Google Shape;188;p32"/>
          <p:cNvSpPr txBox="1"/>
          <p:nvPr>
            <p:ph type="title"/>
          </p:nvPr>
        </p:nvSpPr>
        <p:spPr>
          <a:xfrm>
            <a:off x="538850" y="630900"/>
            <a:ext cx="79470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Our Recommendations</a:t>
            </a:r>
            <a:endParaRPr>
              <a:latin typeface="Lato"/>
              <a:ea typeface="Lato"/>
              <a:cs typeface="Lato"/>
              <a:sym typeface="Lato"/>
            </a:endParaRPr>
          </a:p>
        </p:txBody>
      </p:sp>
      <p:pic>
        <p:nvPicPr>
          <p:cNvPr id="189" name="Google Shape;189;p32"/>
          <p:cNvPicPr preferRelativeResize="0"/>
          <p:nvPr/>
        </p:nvPicPr>
        <p:blipFill>
          <a:blip r:embed="rId3">
            <a:alphaModFix/>
          </a:blip>
          <a:stretch>
            <a:fillRect/>
          </a:stretch>
        </p:blipFill>
        <p:spPr>
          <a:xfrm>
            <a:off x="5125796" y="513599"/>
            <a:ext cx="3146229" cy="789590"/>
          </a:xfrm>
          <a:prstGeom prst="rect">
            <a:avLst/>
          </a:prstGeom>
          <a:noFill/>
          <a:ln>
            <a:noFill/>
          </a:ln>
        </p:spPr>
      </p:pic>
      <p:grpSp>
        <p:nvGrpSpPr>
          <p:cNvPr id="190" name="Google Shape;190;p32"/>
          <p:cNvGrpSpPr/>
          <p:nvPr/>
        </p:nvGrpSpPr>
        <p:grpSpPr>
          <a:xfrm>
            <a:off x="597964" y="1608649"/>
            <a:ext cx="7828759" cy="1007173"/>
            <a:chOff x="1593000" y="2322568"/>
            <a:chExt cx="2939827" cy="643356"/>
          </a:xfrm>
        </p:grpSpPr>
        <p:sp>
          <p:nvSpPr>
            <p:cNvPr id="191" name="Google Shape;191;p32"/>
            <p:cNvSpPr/>
            <p:nvPr/>
          </p:nvSpPr>
          <p:spPr>
            <a:xfrm flipH="1">
              <a:off x="2283025" y="2322575"/>
              <a:ext cx="1844400" cy="642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2"/>
            <p:cNvSpPr/>
            <p:nvPr/>
          </p:nvSpPr>
          <p:spPr>
            <a:xfrm rot="-5400000">
              <a:off x="3501574" y="1934671"/>
              <a:ext cx="643356" cy="1419149"/>
            </a:xfrm>
            <a:prstGeom prst="flowChartOffpageConnector">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2"/>
            <p:cNvSpPr/>
            <p:nvPr/>
          </p:nvSpPr>
          <p:spPr>
            <a:xfrm>
              <a:off x="2285397" y="2399951"/>
              <a:ext cx="1940700" cy="495900"/>
            </a:xfrm>
            <a:prstGeom prst="rect">
              <a:avLst/>
            </a:prstGeom>
            <a:solidFill>
              <a:schemeClr val="dk1"/>
            </a:solidFill>
            <a:ln>
              <a:noFill/>
            </a:ln>
          </p:spPr>
          <p:txBody>
            <a:bodyPr anchorCtr="0" anchor="ctr" bIns="91425" lIns="91425" spcFirstLastPara="1" rIns="91425" wrap="square" tIns="91425">
              <a:noAutofit/>
            </a:bodyPr>
            <a:lstStyle/>
            <a:p>
              <a:pPr indent="-330200" lvl="0" marL="457200" rtl="0" algn="l">
                <a:lnSpc>
                  <a:spcPct val="115000"/>
                </a:lnSpc>
                <a:spcBef>
                  <a:spcPts val="600"/>
                </a:spcBef>
                <a:spcAft>
                  <a:spcPts val="0"/>
                </a:spcAft>
                <a:buClr>
                  <a:schemeClr val="lt1"/>
                </a:buClr>
                <a:buSzPts val="1600"/>
                <a:buFont typeface="Lato"/>
                <a:buChar char="●"/>
              </a:pPr>
              <a:r>
                <a:rPr b="1" lang="en" sz="1600">
                  <a:solidFill>
                    <a:schemeClr val="lt1"/>
                  </a:solidFill>
                  <a:latin typeface="Lato"/>
                  <a:ea typeface="Lato"/>
                  <a:cs typeface="Lato"/>
                  <a:sym typeface="Lato"/>
                </a:rPr>
                <a:t>Promote the sale of whisky over vodka or rum</a:t>
              </a:r>
              <a:endParaRPr b="1" sz="1600">
                <a:solidFill>
                  <a:schemeClr val="lt1"/>
                </a:solidFill>
                <a:latin typeface="Roboto"/>
                <a:ea typeface="Roboto"/>
                <a:cs typeface="Roboto"/>
                <a:sym typeface="Roboto"/>
              </a:endParaRPr>
            </a:p>
          </p:txBody>
        </p:sp>
        <p:sp>
          <p:nvSpPr>
            <p:cNvPr id="194" name="Google Shape;194;p32"/>
            <p:cNvSpPr/>
            <p:nvPr/>
          </p:nvSpPr>
          <p:spPr>
            <a:xfrm>
              <a:off x="1593000" y="2322568"/>
              <a:ext cx="690000" cy="642300"/>
            </a:xfrm>
            <a:prstGeom prst="rect">
              <a:avLst/>
            </a:prstGeom>
            <a:solidFill>
              <a:schemeClr val="dk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2"/>
            <p:cNvSpPr/>
            <p:nvPr/>
          </p:nvSpPr>
          <p:spPr>
            <a:xfrm>
              <a:off x="1593000" y="2322575"/>
              <a:ext cx="690000" cy="6426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grpSp>
      <p:grpSp>
        <p:nvGrpSpPr>
          <p:cNvPr id="196" name="Google Shape;196;p32"/>
          <p:cNvGrpSpPr/>
          <p:nvPr/>
        </p:nvGrpSpPr>
        <p:grpSpPr>
          <a:xfrm>
            <a:off x="597964" y="2634229"/>
            <a:ext cx="7828759" cy="1007173"/>
            <a:chOff x="1593000" y="2322568"/>
            <a:chExt cx="2939827" cy="643356"/>
          </a:xfrm>
        </p:grpSpPr>
        <p:sp>
          <p:nvSpPr>
            <p:cNvPr id="197" name="Google Shape;197;p32"/>
            <p:cNvSpPr/>
            <p:nvPr/>
          </p:nvSpPr>
          <p:spPr>
            <a:xfrm flipH="1">
              <a:off x="2283025" y="2322575"/>
              <a:ext cx="1844400" cy="642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2"/>
            <p:cNvSpPr/>
            <p:nvPr/>
          </p:nvSpPr>
          <p:spPr>
            <a:xfrm rot="-5400000">
              <a:off x="3501574" y="1934671"/>
              <a:ext cx="643356" cy="1419149"/>
            </a:xfrm>
            <a:prstGeom prst="flowChartOffpageConnector">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2"/>
            <p:cNvSpPr/>
            <p:nvPr/>
          </p:nvSpPr>
          <p:spPr>
            <a:xfrm>
              <a:off x="2285397" y="2399951"/>
              <a:ext cx="1940700" cy="495900"/>
            </a:xfrm>
            <a:prstGeom prst="rect">
              <a:avLst/>
            </a:prstGeom>
            <a:solidFill>
              <a:schemeClr val="dk1"/>
            </a:solidFill>
            <a:ln>
              <a:noFill/>
            </a:ln>
          </p:spPr>
          <p:txBody>
            <a:bodyPr anchorCtr="0" anchor="ctr" bIns="91425" lIns="91425" spcFirstLastPara="1" rIns="91425" wrap="square" tIns="91425">
              <a:noAutofit/>
            </a:bodyPr>
            <a:lstStyle/>
            <a:p>
              <a:pPr indent="-304800" lvl="0" marL="457200" rtl="0" algn="l">
                <a:lnSpc>
                  <a:spcPct val="115000"/>
                </a:lnSpc>
                <a:spcBef>
                  <a:spcPts val="600"/>
                </a:spcBef>
                <a:spcAft>
                  <a:spcPts val="0"/>
                </a:spcAft>
                <a:buClr>
                  <a:schemeClr val="lt1"/>
                </a:buClr>
                <a:buSzPts val="1200"/>
                <a:buFont typeface="Lato"/>
                <a:buChar char="●"/>
              </a:pPr>
              <a:r>
                <a:rPr b="1" lang="en" sz="1200">
                  <a:solidFill>
                    <a:schemeClr val="lt1"/>
                  </a:solidFill>
                  <a:latin typeface="Lato"/>
                  <a:ea typeface="Lato"/>
                  <a:cs typeface="Lato"/>
                  <a:sym typeface="Lato"/>
                </a:rPr>
                <a:t>Change the liquor mix to prioritize: </a:t>
              </a:r>
              <a:endParaRPr b="1" sz="1200">
                <a:solidFill>
                  <a:schemeClr val="lt1"/>
                </a:solidFill>
                <a:latin typeface="Lato"/>
                <a:ea typeface="Lato"/>
                <a:cs typeface="Lato"/>
                <a:sym typeface="Lato"/>
              </a:endParaRPr>
            </a:p>
            <a:p>
              <a:pPr indent="-304800" lvl="1" marL="914400" rtl="0" algn="l">
                <a:lnSpc>
                  <a:spcPct val="115000"/>
                </a:lnSpc>
                <a:spcBef>
                  <a:spcPts val="0"/>
                </a:spcBef>
                <a:spcAft>
                  <a:spcPts val="0"/>
                </a:spcAft>
                <a:buClr>
                  <a:schemeClr val="lt1"/>
                </a:buClr>
                <a:buSzPts val="1200"/>
                <a:buFont typeface="Lato"/>
                <a:buChar char="○"/>
              </a:pPr>
              <a:r>
                <a:rPr b="1" lang="en" sz="1200">
                  <a:solidFill>
                    <a:schemeClr val="lt1"/>
                  </a:solidFill>
                  <a:latin typeface="Lato"/>
                  <a:ea typeface="Lato"/>
                  <a:cs typeface="Lato"/>
                  <a:sym typeface="Lato"/>
                </a:rPr>
                <a:t>Whisky Liqueur </a:t>
              </a:r>
              <a:endParaRPr b="1" sz="1200">
                <a:solidFill>
                  <a:schemeClr val="lt1"/>
                </a:solidFill>
                <a:latin typeface="Lato"/>
                <a:ea typeface="Lato"/>
                <a:cs typeface="Lato"/>
                <a:sym typeface="Lato"/>
              </a:endParaRPr>
            </a:p>
            <a:p>
              <a:pPr indent="-304800" lvl="1" marL="914400" rtl="0" algn="l">
                <a:lnSpc>
                  <a:spcPct val="115000"/>
                </a:lnSpc>
                <a:spcBef>
                  <a:spcPts val="0"/>
                </a:spcBef>
                <a:spcAft>
                  <a:spcPts val="0"/>
                </a:spcAft>
                <a:buClr>
                  <a:schemeClr val="lt1"/>
                </a:buClr>
                <a:buSzPts val="1200"/>
                <a:buFont typeface="Lato"/>
                <a:buChar char="○"/>
              </a:pPr>
              <a:r>
                <a:rPr b="1" lang="en" sz="1200">
                  <a:solidFill>
                    <a:schemeClr val="lt1"/>
                  </a:solidFill>
                  <a:latin typeface="Lato"/>
                  <a:ea typeface="Lato"/>
                  <a:cs typeface="Lato"/>
                  <a:sym typeface="Lato"/>
                </a:rPr>
                <a:t>Imported Vodkas </a:t>
              </a:r>
              <a:endParaRPr b="1" sz="1200">
                <a:solidFill>
                  <a:schemeClr val="lt1"/>
                </a:solidFill>
                <a:latin typeface="Lato"/>
                <a:ea typeface="Lato"/>
                <a:cs typeface="Lato"/>
                <a:sym typeface="Lato"/>
              </a:endParaRPr>
            </a:p>
            <a:p>
              <a:pPr indent="-304800" lvl="1" marL="914400" rtl="0" algn="l">
                <a:lnSpc>
                  <a:spcPct val="115000"/>
                </a:lnSpc>
                <a:spcBef>
                  <a:spcPts val="0"/>
                </a:spcBef>
                <a:spcAft>
                  <a:spcPts val="0"/>
                </a:spcAft>
                <a:buClr>
                  <a:schemeClr val="lt1"/>
                </a:buClr>
                <a:buSzPts val="1200"/>
                <a:buFont typeface="Lato"/>
                <a:buChar char="○"/>
              </a:pPr>
              <a:r>
                <a:rPr b="1" lang="en" sz="1200">
                  <a:solidFill>
                    <a:schemeClr val="lt1"/>
                  </a:solidFill>
                  <a:latin typeface="Lato"/>
                  <a:ea typeface="Lato"/>
                  <a:cs typeface="Lato"/>
                  <a:sym typeface="Lato"/>
                </a:rPr>
                <a:t>Spiced Rum </a:t>
              </a:r>
              <a:endParaRPr b="1" sz="1200">
                <a:solidFill>
                  <a:schemeClr val="lt1"/>
                </a:solidFill>
                <a:latin typeface="Roboto"/>
                <a:ea typeface="Roboto"/>
                <a:cs typeface="Roboto"/>
                <a:sym typeface="Roboto"/>
              </a:endParaRPr>
            </a:p>
          </p:txBody>
        </p:sp>
        <p:sp>
          <p:nvSpPr>
            <p:cNvPr id="200" name="Google Shape;200;p32"/>
            <p:cNvSpPr/>
            <p:nvPr/>
          </p:nvSpPr>
          <p:spPr>
            <a:xfrm>
              <a:off x="1593000" y="2322568"/>
              <a:ext cx="690000" cy="642300"/>
            </a:xfrm>
            <a:prstGeom prst="rect">
              <a:avLst/>
            </a:prstGeom>
            <a:solidFill>
              <a:schemeClr val="dk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2"/>
            <p:cNvSpPr/>
            <p:nvPr/>
          </p:nvSpPr>
          <p:spPr>
            <a:xfrm>
              <a:off x="1593000" y="2322575"/>
              <a:ext cx="690000" cy="6426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grpSp>
      <p:grpSp>
        <p:nvGrpSpPr>
          <p:cNvPr id="202" name="Google Shape;202;p32"/>
          <p:cNvGrpSpPr/>
          <p:nvPr/>
        </p:nvGrpSpPr>
        <p:grpSpPr>
          <a:xfrm>
            <a:off x="597964" y="3659794"/>
            <a:ext cx="7828759" cy="1007173"/>
            <a:chOff x="1593000" y="2322568"/>
            <a:chExt cx="2939827" cy="643356"/>
          </a:xfrm>
        </p:grpSpPr>
        <p:sp>
          <p:nvSpPr>
            <p:cNvPr id="203" name="Google Shape;203;p32"/>
            <p:cNvSpPr/>
            <p:nvPr/>
          </p:nvSpPr>
          <p:spPr>
            <a:xfrm flipH="1">
              <a:off x="2283025" y="2322575"/>
              <a:ext cx="1844400" cy="642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2"/>
            <p:cNvSpPr/>
            <p:nvPr/>
          </p:nvSpPr>
          <p:spPr>
            <a:xfrm rot="-5400000">
              <a:off x="3501574" y="1934671"/>
              <a:ext cx="643356" cy="1419149"/>
            </a:xfrm>
            <a:prstGeom prst="flowChartOffpageConnector">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2"/>
            <p:cNvSpPr/>
            <p:nvPr/>
          </p:nvSpPr>
          <p:spPr>
            <a:xfrm>
              <a:off x="1593000" y="2322568"/>
              <a:ext cx="690000" cy="642300"/>
            </a:xfrm>
            <a:prstGeom prst="rect">
              <a:avLst/>
            </a:prstGeom>
            <a:solidFill>
              <a:schemeClr val="dk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2"/>
            <p:cNvSpPr/>
            <p:nvPr/>
          </p:nvSpPr>
          <p:spPr>
            <a:xfrm>
              <a:off x="1593000" y="2322575"/>
              <a:ext cx="690000" cy="6426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207" name="Google Shape;207;p32"/>
            <p:cNvSpPr/>
            <p:nvPr/>
          </p:nvSpPr>
          <p:spPr>
            <a:xfrm>
              <a:off x="2345867" y="2420304"/>
              <a:ext cx="1944900" cy="495900"/>
            </a:xfrm>
            <a:prstGeom prst="rect">
              <a:avLst/>
            </a:prstGeom>
            <a:solidFill>
              <a:schemeClr val="dk1"/>
            </a:solid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sz="1200">
                <a:solidFill>
                  <a:schemeClr val="lt1"/>
                </a:solidFill>
                <a:latin typeface="Lato"/>
                <a:ea typeface="Lato"/>
                <a:cs typeface="Lato"/>
                <a:sym typeface="Lato"/>
              </a:endParaRPr>
            </a:p>
            <a:p>
              <a:pPr indent="0" lvl="0" marL="457200" rtl="0" algn="l">
                <a:lnSpc>
                  <a:spcPct val="115000"/>
                </a:lnSpc>
                <a:spcBef>
                  <a:spcPts val="0"/>
                </a:spcBef>
                <a:spcAft>
                  <a:spcPts val="0"/>
                </a:spcAft>
                <a:buNone/>
              </a:pPr>
              <a:r>
                <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None/>
              </a:pPr>
              <a:r>
                <a:rPr b="1" lang="en" sz="1200">
                  <a:solidFill>
                    <a:schemeClr val="lt1"/>
                  </a:solidFill>
                  <a:latin typeface="Lato"/>
                  <a:ea typeface="Lato"/>
                  <a:cs typeface="Lato"/>
                  <a:sym typeface="Lato"/>
                </a:rPr>
                <a:t>Focus more on supporting vendors with the most volume sold instead of the number of stores they supplied</a:t>
              </a:r>
              <a:endParaRPr b="1" sz="1200">
                <a:solidFill>
                  <a:schemeClr val="lt1"/>
                </a:solidFill>
                <a:latin typeface="Lato"/>
                <a:ea typeface="Lato"/>
                <a:cs typeface="Lato"/>
                <a:sym typeface="Lato"/>
              </a:endParaRPr>
            </a:p>
            <a:p>
              <a:pPr indent="-304800" lvl="0" marL="457200" rtl="0" algn="l">
                <a:lnSpc>
                  <a:spcPct val="115000"/>
                </a:lnSpc>
                <a:spcBef>
                  <a:spcPts val="0"/>
                </a:spcBef>
                <a:spcAft>
                  <a:spcPts val="0"/>
                </a:spcAft>
                <a:buClr>
                  <a:schemeClr val="lt1"/>
                </a:buClr>
                <a:buSzPts val="1200"/>
                <a:buFont typeface="Lato"/>
                <a:buChar char="-"/>
              </a:pPr>
              <a:r>
                <a:rPr b="1" lang="en" sz="1200">
                  <a:solidFill>
                    <a:schemeClr val="lt1"/>
                  </a:solidFill>
                  <a:latin typeface="Lato"/>
                  <a:ea typeface="Lato"/>
                  <a:cs typeface="Lato"/>
                  <a:sym typeface="Lato"/>
                </a:rPr>
                <a:t>Targeting minimizing costs of distribution by consolidating </a:t>
              </a:r>
              <a:endParaRPr b="1" sz="1200">
                <a:solidFill>
                  <a:schemeClr val="lt1"/>
                </a:solidFill>
                <a:latin typeface="Lato"/>
                <a:ea typeface="Lato"/>
                <a:cs typeface="Lato"/>
                <a:sym typeface="Lato"/>
              </a:endParaRPr>
            </a:p>
            <a:p>
              <a:pPr indent="0" lvl="0" marL="457200" rtl="0" algn="l">
                <a:lnSpc>
                  <a:spcPct val="150000"/>
                </a:lnSpc>
                <a:spcBef>
                  <a:spcPts val="0"/>
                </a:spcBef>
                <a:spcAft>
                  <a:spcPts val="0"/>
                </a:spcAft>
                <a:buNone/>
              </a:pPr>
              <a:r>
                <a:t/>
              </a:r>
              <a:endParaRPr b="1" sz="1000">
                <a:solidFill>
                  <a:schemeClr val="dk2"/>
                </a:solidFill>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sz="1000">
                <a:solidFill>
                  <a:schemeClr val="dk2"/>
                </a:solidFill>
                <a:latin typeface="Roboto Slab"/>
                <a:ea typeface="Roboto Slab"/>
                <a:cs typeface="Roboto Slab"/>
                <a:sym typeface="Roboto Slab"/>
              </a:endParaRPr>
            </a:p>
            <a:p>
              <a:pPr indent="0" lvl="0" marL="0" rtl="0" algn="l">
                <a:lnSpc>
                  <a:spcPct val="115000"/>
                </a:lnSpc>
                <a:spcBef>
                  <a:spcPts val="0"/>
                </a:spcBef>
                <a:spcAft>
                  <a:spcPts val="0"/>
                </a:spcAft>
                <a:buNone/>
              </a:pPr>
              <a:r>
                <a:t/>
              </a:r>
              <a:endParaRPr sz="1000">
                <a:solidFill>
                  <a:srgbClr val="FFFFFF"/>
                </a:solidFill>
                <a:latin typeface="Roboto Medium"/>
                <a:ea typeface="Roboto Medium"/>
                <a:cs typeface="Roboto Medium"/>
                <a:sym typeface="Roboto Medium"/>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1" name="Shape 211"/>
        <p:cNvGrpSpPr/>
        <p:nvPr/>
      </p:nvGrpSpPr>
      <p:grpSpPr>
        <a:xfrm>
          <a:off x="0" y="0"/>
          <a:ext cx="0" cy="0"/>
          <a:chOff x="0" y="0"/>
          <a:chExt cx="0" cy="0"/>
        </a:xfrm>
      </p:grpSpPr>
      <p:sp>
        <p:nvSpPr>
          <p:cNvPr id="212" name="Google Shape;212;p33"/>
          <p:cNvSpPr txBox="1"/>
          <p:nvPr/>
        </p:nvSpPr>
        <p:spPr>
          <a:xfrm>
            <a:off x="2290300" y="1645125"/>
            <a:ext cx="6473400" cy="161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300">
                <a:solidFill>
                  <a:schemeClr val="dk1"/>
                </a:solidFill>
                <a:latin typeface="Lato"/>
                <a:ea typeface="Lato"/>
                <a:cs typeface="Lato"/>
                <a:sym typeface="Lato"/>
              </a:rPr>
              <a:t>Q &amp; A   :)</a:t>
            </a:r>
            <a:endParaRPr sz="9300">
              <a:solidFill>
                <a:schemeClr val="dk1"/>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6" name="Shape 216"/>
        <p:cNvGrpSpPr/>
        <p:nvPr/>
      </p:nvGrpSpPr>
      <p:grpSpPr>
        <a:xfrm>
          <a:off x="0" y="0"/>
          <a:ext cx="0" cy="0"/>
          <a:chOff x="0" y="0"/>
          <a:chExt cx="0" cy="0"/>
        </a:xfrm>
      </p:grpSpPr>
      <p:sp>
        <p:nvSpPr>
          <p:cNvPr id="217" name="Google Shape;217;p34"/>
          <p:cNvSpPr txBox="1"/>
          <p:nvPr/>
        </p:nvSpPr>
        <p:spPr>
          <a:xfrm>
            <a:off x="1586000" y="1704550"/>
            <a:ext cx="6110100" cy="161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300">
                <a:solidFill>
                  <a:schemeClr val="dk1"/>
                </a:solidFill>
                <a:latin typeface="Lato"/>
                <a:ea typeface="Lato"/>
                <a:cs typeface="Lato"/>
                <a:sym typeface="Lato"/>
              </a:rPr>
              <a:t>Thank You!</a:t>
            </a:r>
            <a:endParaRPr sz="9300">
              <a:solidFill>
                <a:schemeClr val="dk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1F5FE"/>
        </a:solidFill>
      </p:bgPr>
    </p:bg>
    <p:spTree>
      <p:nvGrpSpPr>
        <p:cNvPr id="71" name="Shape 71"/>
        <p:cNvGrpSpPr/>
        <p:nvPr/>
      </p:nvGrpSpPr>
      <p:grpSpPr>
        <a:xfrm>
          <a:off x="0" y="0"/>
          <a:ext cx="0" cy="0"/>
          <a:chOff x="0" y="0"/>
          <a:chExt cx="0" cy="0"/>
        </a:xfrm>
      </p:grpSpPr>
      <p:sp>
        <p:nvSpPr>
          <p:cNvPr id="72" name="Google Shape;72;p15"/>
          <p:cNvSpPr txBox="1"/>
          <p:nvPr>
            <p:ph type="title"/>
          </p:nvPr>
        </p:nvSpPr>
        <p:spPr>
          <a:xfrm>
            <a:off x="311700" y="309425"/>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Background and Problem</a:t>
            </a:r>
            <a:endParaRPr>
              <a:latin typeface="Lato"/>
              <a:ea typeface="Lato"/>
              <a:cs typeface="Lato"/>
              <a:sym typeface="Lato"/>
            </a:endParaRPr>
          </a:p>
        </p:txBody>
      </p:sp>
      <p:sp>
        <p:nvSpPr>
          <p:cNvPr id="73" name="Google Shape;73;p15"/>
          <p:cNvSpPr txBox="1"/>
          <p:nvPr>
            <p:ph idx="1" type="body"/>
          </p:nvPr>
        </p:nvSpPr>
        <p:spPr>
          <a:xfrm>
            <a:off x="311700" y="1228675"/>
            <a:ext cx="8520600" cy="14193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sz="1300"/>
              <a:t>Iowa is a “liquor controlled” state. </a:t>
            </a:r>
            <a:endParaRPr sz="1300"/>
          </a:p>
          <a:p>
            <a:pPr indent="-311150" lvl="0" marL="457200" rtl="0" algn="l">
              <a:lnSpc>
                <a:spcPct val="115000"/>
              </a:lnSpc>
              <a:spcBef>
                <a:spcPts val="0"/>
              </a:spcBef>
              <a:spcAft>
                <a:spcPts val="0"/>
              </a:spcAft>
              <a:buSzPts val="1300"/>
              <a:buChar char="●"/>
            </a:pPr>
            <a:r>
              <a:rPr lang="en" sz="1300"/>
              <a:t>The Iowa Alcoholic Beverage Division is in charge of all wholesale </a:t>
            </a:r>
            <a:r>
              <a:rPr lang="en" sz="1300"/>
              <a:t>transactions</a:t>
            </a:r>
            <a:r>
              <a:rPr lang="en" sz="1300"/>
              <a:t> of liquor between vendors and retail stores. </a:t>
            </a:r>
            <a:endParaRPr sz="1300"/>
          </a:p>
          <a:p>
            <a:pPr indent="-311150" lvl="0" marL="457200" rtl="0" algn="l">
              <a:lnSpc>
                <a:spcPct val="115000"/>
              </a:lnSpc>
              <a:spcBef>
                <a:spcPts val="0"/>
              </a:spcBef>
              <a:spcAft>
                <a:spcPts val="0"/>
              </a:spcAft>
              <a:buSzPts val="1300"/>
              <a:buChar char="●"/>
            </a:pPr>
            <a:r>
              <a:rPr lang="en" sz="1300"/>
              <a:t>The government is not only interested in profit, but also protecting public welfare by regulating alcohol consumption</a:t>
            </a:r>
            <a:endParaRPr sz="1300"/>
          </a:p>
        </p:txBody>
      </p:sp>
      <p:pic>
        <p:nvPicPr>
          <p:cNvPr id="74" name="Google Shape;74;p15"/>
          <p:cNvPicPr preferRelativeResize="0"/>
          <p:nvPr/>
        </p:nvPicPr>
        <p:blipFill>
          <a:blip r:embed="rId3">
            <a:alphaModFix/>
          </a:blip>
          <a:stretch>
            <a:fillRect/>
          </a:stretch>
        </p:blipFill>
        <p:spPr>
          <a:xfrm>
            <a:off x="7425775" y="749375"/>
            <a:ext cx="1330325" cy="555700"/>
          </a:xfrm>
          <a:prstGeom prst="rect">
            <a:avLst/>
          </a:prstGeom>
          <a:noFill/>
          <a:ln>
            <a:noFill/>
          </a:ln>
        </p:spPr>
      </p:pic>
      <p:pic>
        <p:nvPicPr>
          <p:cNvPr id="75" name="Google Shape;75;p15"/>
          <p:cNvPicPr preferRelativeResize="0"/>
          <p:nvPr/>
        </p:nvPicPr>
        <p:blipFill>
          <a:blip r:embed="rId4">
            <a:alphaModFix/>
          </a:blip>
          <a:stretch>
            <a:fillRect/>
          </a:stretch>
        </p:blipFill>
        <p:spPr>
          <a:xfrm>
            <a:off x="5010275" y="2504075"/>
            <a:ext cx="3957326" cy="2141000"/>
          </a:xfrm>
          <a:prstGeom prst="rect">
            <a:avLst/>
          </a:prstGeom>
          <a:noFill/>
          <a:ln>
            <a:noFill/>
          </a:ln>
        </p:spPr>
      </p:pic>
      <p:sp>
        <p:nvSpPr>
          <p:cNvPr id="76" name="Google Shape;76;p15"/>
          <p:cNvSpPr txBox="1"/>
          <p:nvPr/>
        </p:nvSpPr>
        <p:spPr>
          <a:xfrm>
            <a:off x="5168025" y="719725"/>
            <a:ext cx="2069700" cy="615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300">
                <a:solidFill>
                  <a:schemeClr val="dk1"/>
                </a:solidFill>
                <a:latin typeface="Roboto"/>
                <a:ea typeface="Roboto"/>
                <a:cs typeface="Roboto"/>
                <a:sym typeface="Roboto"/>
              </a:rPr>
              <a:t>Iowa </a:t>
            </a:r>
            <a:r>
              <a:rPr lang="en" sz="1300">
                <a:solidFill>
                  <a:schemeClr val="dk1"/>
                </a:solidFill>
                <a:latin typeface="Roboto"/>
                <a:ea typeface="Roboto"/>
                <a:cs typeface="Roboto"/>
                <a:sym typeface="Roboto"/>
              </a:rPr>
              <a:t>liters sold to revenue/profit ratio trend</a:t>
            </a:r>
            <a:endParaRPr sz="1300">
              <a:latin typeface="Roboto"/>
              <a:ea typeface="Roboto"/>
              <a:cs typeface="Roboto"/>
              <a:sym typeface="Roboto"/>
            </a:endParaRPr>
          </a:p>
        </p:txBody>
      </p:sp>
      <p:sp>
        <p:nvSpPr>
          <p:cNvPr id="77" name="Google Shape;77;p15"/>
          <p:cNvSpPr txBox="1"/>
          <p:nvPr/>
        </p:nvSpPr>
        <p:spPr>
          <a:xfrm>
            <a:off x="379800" y="2941125"/>
            <a:ext cx="4406100" cy="12822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600" u="sng">
                <a:solidFill>
                  <a:schemeClr val="dk1"/>
                </a:solidFill>
                <a:latin typeface="Lato"/>
                <a:ea typeface="Lato"/>
                <a:cs typeface="Lato"/>
                <a:sym typeface="Lato"/>
              </a:rPr>
              <a:t>GOAL</a:t>
            </a:r>
            <a:endParaRPr b="1" sz="1600" u="sng">
              <a:solidFill>
                <a:schemeClr val="dk1"/>
              </a:solidFill>
              <a:latin typeface="Lato"/>
              <a:ea typeface="Lato"/>
              <a:cs typeface="Lato"/>
              <a:sym typeface="Lato"/>
            </a:endParaRPr>
          </a:p>
          <a:p>
            <a:pPr indent="-311150" lvl="0" marL="457200" rtl="0" algn="l">
              <a:lnSpc>
                <a:spcPct val="115000"/>
              </a:lnSpc>
              <a:spcBef>
                <a:spcPts val="1200"/>
              </a:spcBef>
              <a:spcAft>
                <a:spcPts val="0"/>
              </a:spcAft>
              <a:buClr>
                <a:schemeClr val="dk1"/>
              </a:buClr>
              <a:buSzPts val="1300"/>
              <a:buFont typeface="Lato"/>
              <a:buChar char="●"/>
            </a:pPr>
            <a:r>
              <a:rPr lang="en" sz="1300">
                <a:solidFill>
                  <a:schemeClr val="dk1"/>
                </a:solidFill>
                <a:latin typeface="Lato"/>
                <a:ea typeface="Lato"/>
                <a:cs typeface="Lato"/>
                <a:sym typeface="Lato"/>
              </a:rPr>
              <a:t>Optimize profits while limiting volume of liquor distributed</a:t>
            </a:r>
            <a:endParaRPr sz="1300">
              <a:solidFill>
                <a:schemeClr val="dk1"/>
              </a:solidFill>
              <a:latin typeface="Lato"/>
              <a:ea typeface="Lato"/>
              <a:cs typeface="Lato"/>
              <a:sym typeface="Lato"/>
            </a:endParaRPr>
          </a:p>
          <a:p>
            <a:pPr indent="-311150" lvl="0" marL="457200" rtl="0" algn="l">
              <a:lnSpc>
                <a:spcPct val="150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Lower liters of liquor sold to profit ratio </a:t>
            </a:r>
            <a:endParaRPr sz="13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16"/>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solidFill>
                  <a:schemeClr val="dk1"/>
                </a:solidFill>
              </a:rPr>
              <a:t>Revenue Analysis</a:t>
            </a:r>
            <a:endParaRPr b="1">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1F5FE"/>
        </a:solidFill>
      </p:bgPr>
    </p:bg>
    <p:spTree>
      <p:nvGrpSpPr>
        <p:cNvPr id="86" name="Shape 86"/>
        <p:cNvGrpSpPr/>
        <p:nvPr/>
      </p:nvGrpSpPr>
      <p:grpSpPr>
        <a:xfrm>
          <a:off x="0" y="0"/>
          <a:ext cx="0" cy="0"/>
          <a:chOff x="0" y="0"/>
          <a:chExt cx="0" cy="0"/>
        </a:xfrm>
      </p:grpSpPr>
      <p:sp>
        <p:nvSpPr>
          <p:cNvPr id="87" name="Google Shape;87;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Demand Analysis</a:t>
            </a:r>
            <a:endParaRPr>
              <a:latin typeface="Lato"/>
              <a:ea typeface="Lato"/>
              <a:cs typeface="Lato"/>
              <a:sym typeface="Lato"/>
            </a:endParaRPr>
          </a:p>
        </p:txBody>
      </p:sp>
      <p:sp>
        <p:nvSpPr>
          <p:cNvPr id="88" name="Google Shape;88;p17"/>
          <p:cNvSpPr txBox="1"/>
          <p:nvPr>
            <p:ph idx="1" type="body"/>
          </p:nvPr>
        </p:nvSpPr>
        <p:spPr>
          <a:xfrm>
            <a:off x="311700" y="10762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Most Demanded Liquor:</a:t>
            </a:r>
            <a:endParaRPr b="1"/>
          </a:p>
          <a:p>
            <a:pPr indent="-330200" lvl="1" marL="914400" rtl="0" algn="l">
              <a:spcBef>
                <a:spcPts val="0"/>
              </a:spcBef>
              <a:spcAft>
                <a:spcPts val="0"/>
              </a:spcAft>
              <a:buSzPts val="1600"/>
              <a:buChar char="○"/>
            </a:pPr>
            <a:r>
              <a:rPr b="1" lang="en" sz="1600"/>
              <a:t>Whiskey</a:t>
            </a:r>
            <a:r>
              <a:rPr lang="en" sz="1600"/>
              <a:t>, </a:t>
            </a:r>
            <a:r>
              <a:rPr b="1" lang="en" sz="1600"/>
              <a:t>vodka</a:t>
            </a:r>
            <a:r>
              <a:rPr lang="en" sz="1600"/>
              <a:t>, and </a:t>
            </a:r>
            <a:r>
              <a:rPr b="1" lang="en" sz="1600"/>
              <a:t>rum</a:t>
            </a:r>
            <a:r>
              <a:rPr lang="en" sz="1600"/>
              <a:t> </a:t>
            </a:r>
            <a:r>
              <a:rPr lang="en" sz="1600"/>
              <a:t>are 3 liquor categories in highest demand in terms of revenue and bottles sold.</a:t>
            </a:r>
            <a:endParaRPr sz="1600"/>
          </a:p>
          <a:p>
            <a:pPr indent="-342900" lvl="0" marL="457200" rtl="0" algn="l">
              <a:spcBef>
                <a:spcPts val="0"/>
              </a:spcBef>
              <a:spcAft>
                <a:spcPts val="0"/>
              </a:spcAft>
              <a:buSzPts val="1800"/>
              <a:buChar char="●"/>
            </a:pPr>
            <a:r>
              <a:rPr b="1" lang="en"/>
              <a:t>Seasonality:</a:t>
            </a:r>
            <a:endParaRPr b="1"/>
          </a:p>
          <a:p>
            <a:pPr indent="-330200" lvl="1" marL="914400" rtl="0" algn="l">
              <a:spcBef>
                <a:spcPts val="0"/>
              </a:spcBef>
              <a:spcAft>
                <a:spcPts val="0"/>
              </a:spcAft>
              <a:buSzPts val="1600"/>
              <a:buChar char="○"/>
            </a:pPr>
            <a:r>
              <a:rPr lang="en" sz="1600"/>
              <a:t>Bottles sold tend to be in higher demand in the </a:t>
            </a:r>
            <a:r>
              <a:rPr b="1" lang="en" sz="1600"/>
              <a:t>summer months</a:t>
            </a:r>
            <a:r>
              <a:rPr lang="en" sz="1600"/>
              <a:t> (May-August)</a:t>
            </a:r>
            <a:endParaRPr sz="1600"/>
          </a:p>
        </p:txBody>
      </p:sp>
      <p:pic>
        <p:nvPicPr>
          <p:cNvPr id="89" name="Google Shape;89;p17"/>
          <p:cNvPicPr preferRelativeResize="0"/>
          <p:nvPr/>
        </p:nvPicPr>
        <p:blipFill>
          <a:blip r:embed="rId3">
            <a:alphaModFix/>
          </a:blip>
          <a:stretch>
            <a:fillRect/>
          </a:stretch>
        </p:blipFill>
        <p:spPr>
          <a:xfrm>
            <a:off x="168650" y="2872500"/>
            <a:ext cx="8806702" cy="1922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1F5FE"/>
        </a:solidFill>
      </p:bgPr>
    </p:bg>
    <p:spTree>
      <p:nvGrpSpPr>
        <p:cNvPr id="93" name="Shape 93"/>
        <p:cNvGrpSpPr/>
        <p:nvPr/>
      </p:nvGrpSpPr>
      <p:grpSpPr>
        <a:xfrm>
          <a:off x="0" y="0"/>
          <a:ext cx="0" cy="0"/>
          <a:chOff x="0" y="0"/>
          <a:chExt cx="0" cy="0"/>
        </a:xfrm>
      </p:grpSpPr>
      <p:sp>
        <p:nvSpPr>
          <p:cNvPr id="94" name="Google Shape;94;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Revenue Analysis</a:t>
            </a:r>
            <a:endParaRPr>
              <a:latin typeface="Lato"/>
              <a:ea typeface="Lato"/>
              <a:cs typeface="Lato"/>
              <a:sym typeface="Lato"/>
            </a:endParaRPr>
          </a:p>
        </p:txBody>
      </p:sp>
      <p:sp>
        <p:nvSpPr>
          <p:cNvPr id="95" name="Google Shape;95;p18"/>
          <p:cNvSpPr txBox="1"/>
          <p:nvPr>
            <p:ph idx="1" type="body"/>
          </p:nvPr>
        </p:nvSpPr>
        <p:spPr>
          <a:xfrm>
            <a:off x="311700" y="1152475"/>
            <a:ext cx="41478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Which items have the highest revenue vs liters sold?</a:t>
            </a:r>
            <a:endParaRPr/>
          </a:p>
          <a:p>
            <a:pPr indent="-342900" lvl="0" marL="457200" rtl="0" algn="l">
              <a:spcBef>
                <a:spcPts val="0"/>
              </a:spcBef>
              <a:spcAft>
                <a:spcPts val="0"/>
              </a:spcAft>
              <a:buSzPts val="1800"/>
              <a:buChar char="●"/>
            </a:pPr>
            <a:r>
              <a:rPr lang="en"/>
              <a:t>Quantity demanded </a:t>
            </a:r>
            <a:r>
              <a:rPr lang="en"/>
              <a:t>in terms of liters sold</a:t>
            </a:r>
            <a:r>
              <a:rPr lang="en"/>
              <a:t> is a good measure but revenue is the key figure</a:t>
            </a:r>
            <a:endParaRPr/>
          </a:p>
          <a:p>
            <a:pPr indent="-342900" lvl="0" marL="457200" rtl="0" algn="l">
              <a:spcBef>
                <a:spcPts val="0"/>
              </a:spcBef>
              <a:spcAft>
                <a:spcPts val="0"/>
              </a:spcAft>
              <a:buSzPts val="1800"/>
              <a:buChar char="●"/>
            </a:pPr>
            <a:r>
              <a:rPr lang="en"/>
              <a:t>Black Velvet Canadian Whisky is the most popular brand of liquor</a:t>
            </a:r>
            <a:endParaRPr/>
          </a:p>
        </p:txBody>
      </p:sp>
      <p:pic>
        <p:nvPicPr>
          <p:cNvPr id="96" name="Google Shape;96;p18"/>
          <p:cNvPicPr preferRelativeResize="0"/>
          <p:nvPr/>
        </p:nvPicPr>
        <p:blipFill>
          <a:blip r:embed="rId3">
            <a:alphaModFix/>
          </a:blip>
          <a:stretch>
            <a:fillRect/>
          </a:stretch>
        </p:blipFill>
        <p:spPr>
          <a:xfrm>
            <a:off x="4658250" y="-3039"/>
            <a:ext cx="4078900" cy="2939589"/>
          </a:xfrm>
          <a:prstGeom prst="rect">
            <a:avLst/>
          </a:prstGeom>
          <a:noFill/>
          <a:ln>
            <a:noFill/>
          </a:ln>
        </p:spPr>
      </p:pic>
      <p:pic>
        <p:nvPicPr>
          <p:cNvPr id="97" name="Google Shape;97;p18"/>
          <p:cNvPicPr preferRelativeResize="0"/>
          <p:nvPr/>
        </p:nvPicPr>
        <p:blipFill>
          <a:blip r:embed="rId4">
            <a:alphaModFix/>
          </a:blip>
          <a:stretch>
            <a:fillRect/>
          </a:stretch>
        </p:blipFill>
        <p:spPr>
          <a:xfrm>
            <a:off x="4658250" y="2936550"/>
            <a:ext cx="2422562" cy="2088413"/>
          </a:xfrm>
          <a:prstGeom prst="rect">
            <a:avLst/>
          </a:prstGeom>
          <a:noFill/>
          <a:ln>
            <a:noFill/>
          </a:ln>
        </p:spPr>
      </p:pic>
      <p:pic>
        <p:nvPicPr>
          <p:cNvPr id="98" name="Google Shape;98;p18"/>
          <p:cNvPicPr preferRelativeResize="0"/>
          <p:nvPr/>
        </p:nvPicPr>
        <p:blipFill>
          <a:blip r:embed="rId5">
            <a:alphaModFix/>
          </a:blip>
          <a:stretch>
            <a:fillRect/>
          </a:stretch>
        </p:blipFill>
        <p:spPr>
          <a:xfrm>
            <a:off x="7080825" y="2936550"/>
            <a:ext cx="1656325" cy="2088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 name="Shape 102"/>
        <p:cNvGrpSpPr/>
        <p:nvPr/>
      </p:nvGrpSpPr>
      <p:grpSpPr>
        <a:xfrm>
          <a:off x="0" y="0"/>
          <a:ext cx="0" cy="0"/>
          <a:chOff x="0" y="0"/>
          <a:chExt cx="0" cy="0"/>
        </a:xfrm>
      </p:grpSpPr>
      <p:sp>
        <p:nvSpPr>
          <p:cNvPr id="103" name="Google Shape;103;p19"/>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solidFill>
                  <a:schemeClr val="dk1"/>
                </a:solidFill>
              </a:rPr>
              <a:t>Profit</a:t>
            </a:r>
            <a:r>
              <a:rPr b="1" lang="en">
                <a:solidFill>
                  <a:schemeClr val="dk1"/>
                </a:solidFill>
              </a:rPr>
              <a:t> Analysis</a:t>
            </a:r>
            <a:endParaRPr b="1">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1F5FE"/>
        </a:solidFill>
      </p:bgPr>
    </p:bg>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Highest overall profit</a:t>
            </a:r>
            <a:endParaRPr>
              <a:latin typeface="Lato"/>
              <a:ea typeface="Lato"/>
              <a:cs typeface="Lato"/>
              <a:sym typeface="Lato"/>
            </a:endParaRPr>
          </a:p>
        </p:txBody>
      </p:sp>
      <p:sp>
        <p:nvSpPr>
          <p:cNvPr id="109" name="Google Shape;109;p20"/>
          <p:cNvSpPr txBox="1"/>
          <p:nvPr>
            <p:ph idx="1" type="body"/>
          </p:nvPr>
        </p:nvSpPr>
        <p:spPr>
          <a:xfrm>
            <a:off x="311700" y="1152475"/>
            <a:ext cx="39675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Which items have the highest overall profit? What is their profit per bottle</a:t>
            </a:r>
            <a:endParaRPr/>
          </a:p>
          <a:p>
            <a:pPr indent="-342900" lvl="0" marL="457200" rtl="0" algn="l">
              <a:spcBef>
                <a:spcPts val="0"/>
              </a:spcBef>
              <a:spcAft>
                <a:spcPts val="0"/>
              </a:spcAft>
              <a:buSzPts val="1800"/>
              <a:buChar char="●"/>
            </a:pPr>
            <a:r>
              <a:rPr lang="en"/>
              <a:t>Black Velvet Whiskey contributes the most to overall profit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10" name="Google Shape;110;p20"/>
          <p:cNvPicPr preferRelativeResize="0"/>
          <p:nvPr/>
        </p:nvPicPr>
        <p:blipFill>
          <a:blip r:embed="rId3">
            <a:alphaModFix/>
          </a:blip>
          <a:stretch>
            <a:fillRect/>
          </a:stretch>
        </p:blipFill>
        <p:spPr>
          <a:xfrm>
            <a:off x="4419600" y="691425"/>
            <a:ext cx="4416975" cy="35257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1F5FE"/>
        </a:solidFill>
      </p:bgPr>
    </p:bg>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292225"/>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Highest profit margin per bottle</a:t>
            </a:r>
            <a:endParaRPr>
              <a:latin typeface="Lato"/>
              <a:ea typeface="Lato"/>
              <a:cs typeface="Lato"/>
              <a:sym typeface="Lato"/>
            </a:endParaRPr>
          </a:p>
        </p:txBody>
      </p:sp>
      <p:sp>
        <p:nvSpPr>
          <p:cNvPr id="116" name="Google Shape;116;p21"/>
          <p:cNvSpPr txBox="1"/>
          <p:nvPr>
            <p:ph idx="1" type="body"/>
          </p:nvPr>
        </p:nvSpPr>
        <p:spPr>
          <a:xfrm>
            <a:off x="311700" y="1152475"/>
            <a:ext cx="4479300" cy="34164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sz="1600"/>
              <a:t>Which items have the highest </a:t>
            </a:r>
            <a:r>
              <a:rPr lang="en" sz="1600"/>
              <a:t>profit margin per bottle?</a:t>
            </a:r>
            <a:endParaRPr sz="1600"/>
          </a:p>
          <a:p>
            <a:pPr indent="-330200" lvl="0" marL="457200" rtl="0" algn="l">
              <a:spcBef>
                <a:spcPts val="0"/>
              </a:spcBef>
              <a:spcAft>
                <a:spcPts val="0"/>
              </a:spcAft>
              <a:buSzPts val="1600"/>
              <a:buChar char="●"/>
            </a:pPr>
            <a:r>
              <a:rPr lang="en" sz="1600"/>
              <a:t>The items that have the highest profit margin per bottle have  limited demand</a:t>
            </a:r>
            <a:endParaRPr sz="1600"/>
          </a:p>
          <a:p>
            <a:pPr indent="-330200" lvl="0" marL="457200" rtl="0" algn="l">
              <a:spcBef>
                <a:spcPts val="0"/>
              </a:spcBef>
              <a:spcAft>
                <a:spcPts val="0"/>
              </a:spcAft>
              <a:buSzPts val="1600"/>
              <a:buChar char="●"/>
            </a:pPr>
            <a:r>
              <a:rPr lang="en" sz="1600"/>
              <a:t>Which items were consumed the most in liters? All have profit margins of around 33%</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17" name="Google Shape;117;p21"/>
          <p:cNvPicPr preferRelativeResize="0"/>
          <p:nvPr/>
        </p:nvPicPr>
        <p:blipFill>
          <a:blip r:embed="rId3">
            <a:alphaModFix/>
          </a:blip>
          <a:stretch>
            <a:fillRect/>
          </a:stretch>
        </p:blipFill>
        <p:spPr>
          <a:xfrm>
            <a:off x="4814020" y="918325"/>
            <a:ext cx="4161342" cy="1862184"/>
          </a:xfrm>
          <a:prstGeom prst="rect">
            <a:avLst/>
          </a:prstGeom>
          <a:noFill/>
          <a:ln>
            <a:noFill/>
          </a:ln>
        </p:spPr>
      </p:pic>
      <p:pic>
        <p:nvPicPr>
          <p:cNvPr id="118" name="Google Shape;118;p21"/>
          <p:cNvPicPr preferRelativeResize="0"/>
          <p:nvPr/>
        </p:nvPicPr>
        <p:blipFill>
          <a:blip r:embed="rId4">
            <a:alphaModFix/>
          </a:blip>
          <a:stretch>
            <a:fillRect/>
          </a:stretch>
        </p:blipFill>
        <p:spPr>
          <a:xfrm>
            <a:off x="4814020" y="2838492"/>
            <a:ext cx="4161339" cy="2029658"/>
          </a:xfrm>
          <a:prstGeom prst="rect">
            <a:avLst/>
          </a:prstGeom>
          <a:noFill/>
          <a:ln>
            <a:noFill/>
          </a:ln>
        </p:spPr>
      </p:pic>
      <p:cxnSp>
        <p:nvCxnSpPr>
          <p:cNvPr id="119" name="Google Shape;119;p21"/>
          <p:cNvCxnSpPr/>
          <p:nvPr/>
        </p:nvCxnSpPr>
        <p:spPr>
          <a:xfrm flipH="1" rot="10800000">
            <a:off x="4791000" y="2775765"/>
            <a:ext cx="4207200" cy="327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E06C6C"/>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