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37"/>
  </p:notesMasterIdLst>
  <p:handoutMasterIdLst>
    <p:handoutMasterId r:id="rId38"/>
  </p:handoutMasterIdLst>
  <p:sldIdLst>
    <p:sldId id="256" r:id="rId2"/>
    <p:sldId id="664" r:id="rId3"/>
    <p:sldId id="593" r:id="rId4"/>
    <p:sldId id="258" r:id="rId5"/>
    <p:sldId id="464" r:id="rId6"/>
    <p:sldId id="571" r:id="rId7"/>
    <p:sldId id="555" r:id="rId8"/>
    <p:sldId id="570" r:id="rId9"/>
    <p:sldId id="637" r:id="rId10"/>
    <p:sldId id="594" r:id="rId11"/>
    <p:sldId id="595" r:id="rId12"/>
    <p:sldId id="596" r:id="rId13"/>
    <p:sldId id="597" r:id="rId14"/>
    <p:sldId id="598" r:id="rId15"/>
    <p:sldId id="608" r:id="rId16"/>
    <p:sldId id="609" r:id="rId17"/>
    <p:sldId id="610" r:id="rId18"/>
    <p:sldId id="621" r:id="rId19"/>
    <p:sldId id="666" r:id="rId20"/>
    <p:sldId id="612" r:id="rId21"/>
    <p:sldId id="614" r:id="rId22"/>
    <p:sldId id="615" r:id="rId23"/>
    <p:sldId id="613" r:id="rId24"/>
    <p:sldId id="622" r:id="rId25"/>
    <p:sldId id="623" r:id="rId26"/>
    <p:sldId id="624" r:id="rId27"/>
    <p:sldId id="626" r:id="rId28"/>
    <p:sldId id="625" r:id="rId29"/>
    <p:sldId id="662" r:id="rId30"/>
    <p:sldId id="665" r:id="rId31"/>
    <p:sldId id="305" r:id="rId32"/>
    <p:sldId id="282" r:id="rId33"/>
    <p:sldId id="591" r:id="rId34"/>
    <p:sldId id="691" r:id="rId35"/>
    <p:sldId id="34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D37A"/>
    <a:srgbClr val="ED6B6D"/>
    <a:srgbClr val="87C7E3"/>
    <a:srgbClr val="FF7467"/>
    <a:srgbClr val="FED16C"/>
    <a:srgbClr val="5B9BD5"/>
    <a:srgbClr val="4CC8E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228"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2021/3/29</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2021/3/29</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E2A91516-14FA-415C-B717-14A4939A5FA3}"/>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43010" name="备注占位符 2">
            <a:extLst>
              <a:ext uri="{FF2B5EF4-FFF2-40B4-BE49-F238E27FC236}">
                <a16:creationId xmlns:a16="http://schemas.microsoft.com/office/drawing/2014/main" id="{0A6DC685-1AB0-447A-A364-FF17F266B4A0}"/>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43011" name="灯片编号占位符 3">
            <a:extLst>
              <a:ext uri="{FF2B5EF4-FFF2-40B4-BE49-F238E27FC236}">
                <a16:creationId xmlns:a16="http://schemas.microsoft.com/office/drawing/2014/main" id="{DF5A7830-6A0E-417F-BDCC-B86F79F901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3C5EF0-B505-4593-A73A-C9209DD65546}"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4FFD892B-113D-4E9F-8E2D-AF2D120056E7}"/>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56322" name="备注占位符 2">
            <a:extLst>
              <a:ext uri="{FF2B5EF4-FFF2-40B4-BE49-F238E27FC236}">
                <a16:creationId xmlns:a16="http://schemas.microsoft.com/office/drawing/2014/main" id="{A305E23B-7251-4C61-A54E-7951D2ABB6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56323" name="灯片编号占位符 3">
            <a:extLst>
              <a:ext uri="{FF2B5EF4-FFF2-40B4-BE49-F238E27FC236}">
                <a16:creationId xmlns:a16="http://schemas.microsoft.com/office/drawing/2014/main" id="{989F7D04-68F1-41B8-8517-49572D7C1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6165F0-5464-4978-A77F-DDD09C04321E}" type="slidenum">
              <a:rPr lang="zh-CN" altLang="en-US"/>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AF2C96E2-D0B7-48A7-BF35-6EFA301083E6}"/>
              </a:ext>
            </a:extLst>
          </p:cNvPr>
          <p:cNvSpPr>
            <a:spLocks noGrp="1" noRot="1" noChangeArrowheads="1"/>
          </p:cNvSpPr>
          <p:nvPr>
            <p:ph type="sldImg" idx="4294967295"/>
          </p:nvPr>
        </p:nvSpPr>
        <p:spPr>
          <a:xfrm>
            <a:off x="685800" y="1143000"/>
            <a:ext cx="5486400" cy="3086100"/>
          </a:xfrm>
          <a:ln>
            <a:miter lim="800000"/>
          </a:ln>
        </p:spPr>
      </p:sp>
      <p:sp>
        <p:nvSpPr>
          <p:cNvPr id="45058" name="文本占位符 2">
            <a:extLst>
              <a:ext uri="{FF2B5EF4-FFF2-40B4-BE49-F238E27FC236}">
                <a16:creationId xmlns:a16="http://schemas.microsoft.com/office/drawing/2014/main" id="{23AD2267-3922-45FC-AC18-EF858F1A05D9}"/>
              </a:ext>
            </a:extLst>
          </p:cNvPr>
          <p:cNvSpPr>
            <a:spLocks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2021/3/29</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2021/3/29</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16.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Layout" Target="../slideLayouts/slideLayout7.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image" Target="../media/image17.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897736" y="3019076"/>
            <a:ext cx="6003546"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27-28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2.2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计算机系统互联</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436172" y="3707046"/>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3@|17FFC:16777215|FBC:16777215|LFC:16777215|LBC:16777215">
            <a:extLst>
              <a:ext uri="{FF2B5EF4-FFF2-40B4-BE49-F238E27FC236}">
                <a16:creationId xmlns:a16="http://schemas.microsoft.com/office/drawing/2014/main" id="{BC67F98B-6A45-49CE-8ECB-9C119814A975}"/>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49154" name="Rectangle 171">
            <a:extLst>
              <a:ext uri="{FF2B5EF4-FFF2-40B4-BE49-F238E27FC236}">
                <a16:creationId xmlns:a16="http://schemas.microsoft.com/office/drawing/2014/main" id="{A157D2C8-960F-4E9A-B6C3-C531962914A8}"/>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9155" name="Rectangle 171">
            <a:extLst>
              <a:ext uri="{FF2B5EF4-FFF2-40B4-BE49-F238E27FC236}">
                <a16:creationId xmlns:a16="http://schemas.microsoft.com/office/drawing/2014/main" id="{BC6D2264-85B3-4515-9FC6-285AEB440C01}"/>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9156" name="Rectangle 171">
            <a:extLst>
              <a:ext uri="{FF2B5EF4-FFF2-40B4-BE49-F238E27FC236}">
                <a16:creationId xmlns:a16="http://schemas.microsoft.com/office/drawing/2014/main" id="{3362858A-C354-4E35-9D67-23C5DCFC7E0E}"/>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9157" name="Rectangle 171">
            <a:extLst>
              <a:ext uri="{FF2B5EF4-FFF2-40B4-BE49-F238E27FC236}">
                <a16:creationId xmlns:a16="http://schemas.microsoft.com/office/drawing/2014/main" id="{04ED9F75-4CE5-4DA6-8DDD-86EFD8BD0ED9}"/>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9158" name="Rectangle 171">
            <a:extLst>
              <a:ext uri="{FF2B5EF4-FFF2-40B4-BE49-F238E27FC236}">
                <a16:creationId xmlns:a16="http://schemas.microsoft.com/office/drawing/2014/main" id="{F8171150-301B-4D03-93DB-FAC2D513D484}"/>
              </a:ext>
            </a:extLst>
          </p:cNvPr>
          <p:cNvSpPr>
            <a:spLocks noChangeArrowheads="1"/>
          </p:cNvSpPr>
          <p:nvPr/>
        </p:nvSpPr>
        <p:spPr bwMode="auto">
          <a:xfrm>
            <a:off x="1219200" y="1778000"/>
            <a:ext cx="9671538" cy="4432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带宽</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带宽用来表示网络通信线路传送数据的能力，</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因此网络带宽表示在单位时间内从网络中的某一点到另一点所能通过的</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最大数据量</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单位：比特每秒，</a:t>
            </a:r>
            <a:r>
              <a:rPr lang="en-US" altLang="zh-CN" sz="2400" dirty="0">
                <a:latin typeface="楷体_GB2312" panose="02010609030101010101" pitchFamily="49" charset="-122"/>
                <a:ea typeface="楷体_GB2312" panose="02010609030101010101" pitchFamily="49" charset="-122"/>
              </a:rPr>
              <a:t>b/s</a:t>
            </a: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互联网带宽大小一般影响信息传输的速率，从而影响网络运行的速度。</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3@|17FFC:16777215|FBC:16777215|LFC:16777215|LBC:16777215">
            <a:extLst>
              <a:ext uri="{FF2B5EF4-FFF2-40B4-BE49-F238E27FC236}">
                <a16:creationId xmlns:a16="http://schemas.microsoft.com/office/drawing/2014/main" id="{730015BF-77F6-41AD-92A3-0264957B32F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50178" name="Rectangle 171">
            <a:extLst>
              <a:ext uri="{FF2B5EF4-FFF2-40B4-BE49-F238E27FC236}">
                <a16:creationId xmlns:a16="http://schemas.microsoft.com/office/drawing/2014/main" id="{4B5155D3-4AF7-4F67-A1B1-EB3DBDF0405D}"/>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50179" name="Rectangle 171">
            <a:extLst>
              <a:ext uri="{FF2B5EF4-FFF2-40B4-BE49-F238E27FC236}">
                <a16:creationId xmlns:a16="http://schemas.microsoft.com/office/drawing/2014/main" id="{0E0A89F2-818D-4FC6-A791-ADF78B5801B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50180" name="Rectangle 171">
            <a:extLst>
              <a:ext uri="{FF2B5EF4-FFF2-40B4-BE49-F238E27FC236}">
                <a16:creationId xmlns:a16="http://schemas.microsoft.com/office/drawing/2014/main" id="{D2B96F60-CD12-4F46-9AAD-4C747FEB48BC}"/>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50181" name="Rectangle 171">
            <a:extLst>
              <a:ext uri="{FF2B5EF4-FFF2-40B4-BE49-F238E27FC236}">
                <a16:creationId xmlns:a16="http://schemas.microsoft.com/office/drawing/2014/main" id="{D6747A71-393E-49C1-AE2C-D8353CA499B5}"/>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50182" name="Rectangle 171">
            <a:extLst>
              <a:ext uri="{FF2B5EF4-FFF2-40B4-BE49-F238E27FC236}">
                <a16:creationId xmlns:a16="http://schemas.microsoft.com/office/drawing/2014/main" id="{1BCD7283-65CF-4FA4-9903-A4BE58D3671B}"/>
              </a:ext>
            </a:extLst>
          </p:cNvPr>
          <p:cNvSpPr>
            <a:spLocks noChangeArrowheads="1"/>
          </p:cNvSpPr>
          <p:nvPr/>
        </p:nvSpPr>
        <p:spPr bwMode="auto">
          <a:xfrm>
            <a:off x="1172308" y="1778001"/>
            <a:ext cx="9859107" cy="157543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吞吐量</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吞吐量（throughput）表示在单位时间内通过某个网络、设备、端口等的</a:t>
            </a:r>
            <a:r>
              <a:rPr lang="zh-CN" altLang="en-US" sz="2400" b="1" dirty="0">
                <a:solidFill>
                  <a:srgbClr val="FF0000"/>
                </a:solidFill>
                <a:latin typeface="楷体_GB2312" panose="02010609030101010101" pitchFamily="49" charset="-122"/>
                <a:ea typeface="楷体_GB2312" panose="02010609030101010101" pitchFamily="49" charset="-122"/>
              </a:rPr>
              <a:t>数据量</a:t>
            </a:r>
            <a:r>
              <a:rPr lang="zh-CN" altLang="en-US" sz="2400" dirty="0">
                <a:latin typeface="楷体_GB2312" panose="02010609030101010101" pitchFamily="49" charset="-122"/>
                <a:ea typeface="楷体_GB2312" panose="02010609030101010101" pitchFamily="49" charset="-122"/>
              </a:rPr>
              <a:t>。吞吐量受网络的带宽或网络额定速率的限制。</a:t>
            </a:r>
          </a:p>
        </p:txBody>
      </p:sp>
      <p:sp>
        <p:nvSpPr>
          <p:cNvPr id="46087" name="Rectangle 171">
            <a:extLst>
              <a:ext uri="{FF2B5EF4-FFF2-40B4-BE49-F238E27FC236}">
                <a16:creationId xmlns:a16="http://schemas.microsoft.com/office/drawing/2014/main" id="{56371FCD-806F-44EC-AA2F-D454097553E7}"/>
              </a:ext>
            </a:extLst>
          </p:cNvPr>
          <p:cNvSpPr>
            <a:spLocks noChangeArrowheads="1"/>
          </p:cNvSpPr>
          <p:nvPr/>
        </p:nvSpPr>
        <p:spPr bwMode="auto">
          <a:xfrm>
            <a:off x="1166446" y="3698631"/>
            <a:ext cx="9859107"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时延</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时延指数据从网络（或链路）的一端传送到另一端所需的时间。</a:t>
            </a:r>
            <a:r>
              <a:rPr lang="zh-CN" altLang="en-US" sz="2400" dirty="0">
                <a:solidFill>
                  <a:srgbClr val="FF0000"/>
                </a:solidFill>
                <a:latin typeface="楷体_GB2312" panose="02010609030101010101" pitchFamily="49" charset="-122"/>
                <a:ea typeface="楷体_GB2312" panose="02010609030101010101" pitchFamily="49" charset="-122"/>
              </a:rPr>
              <a:t>时延是一个非常重要的性能指标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目前最先进的第五代移动通信技术（5G）的最大特点之一就是超低时延。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51202" name="图片 4">
            <a:extLst>
              <a:ext uri="{FF2B5EF4-FFF2-40B4-BE49-F238E27FC236}">
                <a16:creationId xmlns:a16="http://schemas.microsoft.com/office/drawing/2014/main" id="{274EF1FB-CD4F-4083-A064-F735EEF2A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29AD79F0-EC66-4DA6-8F7F-ECD85C12C4AE}"/>
              </a:ext>
            </a:extLst>
          </p:cNvPr>
          <p:cNvSpPr txBox="1"/>
          <p:nvPr/>
        </p:nvSpPr>
        <p:spPr>
          <a:xfrm>
            <a:off x="5534026" y="2644775"/>
            <a:ext cx="4341813"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三、网络协议</a:t>
            </a:r>
          </a:p>
        </p:txBody>
      </p:sp>
      <p:sp>
        <p:nvSpPr>
          <p:cNvPr id="51204" name="文本框 6">
            <a:extLst>
              <a:ext uri="{FF2B5EF4-FFF2-40B4-BE49-F238E27FC236}">
                <a16:creationId xmlns:a16="http://schemas.microsoft.com/office/drawing/2014/main" id="{7CF58D7E-753F-4DAC-8DF1-408A93AD7D3E}"/>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99E033B2-EB5A-49D7-A36B-BF56FF22EE10}"/>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FACF7E55-A937-459A-AA54-84F5E0F35AD4}"/>
              </a:ext>
            </a:extLst>
          </p:cNvPr>
          <p:cNvSpPr/>
          <p:nvPr/>
        </p:nvSpPr>
        <p:spPr>
          <a:xfrm>
            <a:off x="7259638" y="3771901"/>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71">
            <a:extLst>
              <a:ext uri="{FF2B5EF4-FFF2-40B4-BE49-F238E27FC236}">
                <a16:creationId xmlns:a16="http://schemas.microsoft.com/office/drawing/2014/main" id="{65C2BEE6-B59C-41D2-A780-2D3251759A8E}"/>
              </a:ext>
            </a:extLst>
          </p:cNvPr>
          <p:cNvSpPr>
            <a:spLocks noChangeArrowheads="1"/>
          </p:cNvSpPr>
          <p:nvPr/>
        </p:nvSpPr>
        <p:spPr bwMode="auto">
          <a:xfrm>
            <a:off x="1125416" y="3885762"/>
            <a:ext cx="9905998" cy="277018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网络协议组成要素</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通信双方如何讲   通信双方讲什么   信息交流先后次序</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信息格式</a:t>
            </a:r>
          </a:p>
        </p:txBody>
      </p:sp>
      <p:sp>
        <p:nvSpPr>
          <p:cNvPr id="52226" name="TextBox 13@|17FFC:16777215|FBC:16777215|LFC:16777215|LBC:16777215">
            <a:extLst>
              <a:ext uri="{FF2B5EF4-FFF2-40B4-BE49-F238E27FC236}">
                <a16:creationId xmlns:a16="http://schemas.microsoft.com/office/drawing/2014/main" id="{7E7EA30B-67B2-4B7F-B4C8-47C093EF2E81}"/>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2227" name="Rectangle 171">
            <a:extLst>
              <a:ext uri="{FF2B5EF4-FFF2-40B4-BE49-F238E27FC236}">
                <a16:creationId xmlns:a16="http://schemas.microsoft.com/office/drawing/2014/main" id="{03CFFC6E-7368-4273-BB3E-649DF4B6C434}"/>
              </a:ext>
            </a:extLst>
          </p:cNvPr>
          <p:cNvSpPr>
            <a:spLocks noChangeArrowheads="1"/>
          </p:cNvSpPr>
          <p:nvPr/>
        </p:nvSpPr>
        <p:spPr bwMode="auto">
          <a:xfrm>
            <a:off x="530542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语义</a:t>
            </a:r>
          </a:p>
        </p:txBody>
      </p:sp>
      <p:sp>
        <p:nvSpPr>
          <p:cNvPr id="52228" name="Rectangle 171">
            <a:extLst>
              <a:ext uri="{FF2B5EF4-FFF2-40B4-BE49-F238E27FC236}">
                <a16:creationId xmlns:a16="http://schemas.microsoft.com/office/drawing/2014/main" id="{C5EF3E3E-F1F0-44CA-BCE8-E1C160BDD3B9}"/>
              </a:ext>
            </a:extLst>
          </p:cNvPr>
          <p:cNvSpPr>
            <a:spLocks noChangeArrowheads="1"/>
          </p:cNvSpPr>
          <p:nvPr/>
        </p:nvSpPr>
        <p:spPr bwMode="auto">
          <a:xfrm>
            <a:off x="1125415" y="1417639"/>
            <a:ext cx="9905999"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网络协议是为在计算机网络中进行数据交换而建立的规则、标准或约定的集合。</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它规定了通信时信息必须采用的格式和这些格式的意义。</a:t>
            </a:r>
          </a:p>
        </p:txBody>
      </p:sp>
      <p:sp>
        <p:nvSpPr>
          <p:cNvPr id="52229" name="Rectangle 171">
            <a:extLst>
              <a:ext uri="{FF2B5EF4-FFF2-40B4-BE49-F238E27FC236}">
                <a16:creationId xmlns:a16="http://schemas.microsoft.com/office/drawing/2014/main" id="{7C1A0177-781D-4736-974D-52393BBF60D4}"/>
              </a:ext>
            </a:extLst>
          </p:cNvPr>
          <p:cNvSpPr>
            <a:spLocks noChangeArrowheads="1"/>
          </p:cNvSpPr>
          <p:nvPr/>
        </p:nvSpPr>
        <p:spPr bwMode="auto">
          <a:xfrm>
            <a:off x="26701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语法</a:t>
            </a:r>
          </a:p>
        </p:txBody>
      </p:sp>
      <p:sp>
        <p:nvSpPr>
          <p:cNvPr id="52230" name="Rectangle 171">
            <a:extLst>
              <a:ext uri="{FF2B5EF4-FFF2-40B4-BE49-F238E27FC236}">
                <a16:creationId xmlns:a16="http://schemas.microsoft.com/office/drawing/2014/main" id="{0A56A64E-3F85-4B22-8461-EB48147FBB2A}"/>
              </a:ext>
            </a:extLst>
          </p:cNvPr>
          <p:cNvSpPr>
            <a:spLocks noChangeArrowheads="1"/>
          </p:cNvSpPr>
          <p:nvPr/>
        </p:nvSpPr>
        <p:spPr bwMode="auto">
          <a:xfrm>
            <a:off x="7699375" y="5037138"/>
            <a:ext cx="16954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同步</a:t>
            </a:r>
            <a:r>
              <a:rPr lang="en-US" altLang="zh-CN" sz="2400">
                <a:solidFill>
                  <a:srgbClr val="0070C0"/>
                </a:solidFill>
                <a:latin typeface="楷体_GB2312" panose="02010609030101010101" pitchFamily="49" charset="-122"/>
                <a:ea typeface="楷体_GB2312" panose="02010609030101010101" pitchFamily="49" charset="-122"/>
              </a:rPr>
              <a:t>/</a:t>
            </a:r>
            <a:r>
              <a:rPr lang="zh-CN" altLang="en-US" sz="2400">
                <a:solidFill>
                  <a:srgbClr val="0070C0"/>
                </a:solidFill>
                <a:latin typeface="楷体_GB2312" panose="02010609030101010101" pitchFamily="49" charset="-122"/>
                <a:ea typeface="楷体_GB2312" panose="02010609030101010101" pitchFamily="49" charset="-122"/>
              </a:rPr>
              <a:t>时序</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13@|17FFC:16777215|FBC:16777215|LFC:16777215|LBC:16777215">
            <a:extLst>
              <a:ext uri="{FF2B5EF4-FFF2-40B4-BE49-F238E27FC236}">
                <a16:creationId xmlns:a16="http://schemas.microsoft.com/office/drawing/2014/main" id="{2C6747AA-0009-4737-885E-90322630F17A}"/>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TCP/IP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3250" name="Rectangle 171">
            <a:extLst>
              <a:ext uri="{FF2B5EF4-FFF2-40B4-BE49-F238E27FC236}">
                <a16:creationId xmlns:a16="http://schemas.microsoft.com/office/drawing/2014/main" id="{3A55EFF4-EB64-4C4E-848C-6D4A13CA66C4}"/>
              </a:ext>
            </a:extLst>
          </p:cNvPr>
          <p:cNvSpPr>
            <a:spLocks noChangeArrowheads="1"/>
          </p:cNvSpPr>
          <p:nvPr/>
        </p:nvSpPr>
        <p:spPr bwMode="auto">
          <a:xfrm>
            <a:off x="973016" y="931864"/>
            <a:ext cx="10222522" cy="242085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TCP/IP</a:t>
            </a:r>
            <a:r>
              <a:rPr lang="zh-CN" altLang="en-US" sz="2400" b="1" dirty="0">
                <a:solidFill>
                  <a:srgbClr val="FF0000"/>
                </a:solidFill>
                <a:latin typeface="楷体_GB2312" panose="02010609030101010101" pitchFamily="49" charset="-122"/>
                <a:ea typeface="楷体_GB2312" panose="02010609030101010101" pitchFamily="49" charset="-122"/>
              </a:rPr>
              <a:t>协议（传输控制协议</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网际协议）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使连接到网上的所有计算机网络实现相互通信的一套规则</a:t>
            </a:r>
          </a:p>
          <a:p>
            <a:pPr>
              <a:lnSpc>
                <a:spcPct val="150000"/>
              </a:lnSpc>
              <a:buFont typeface="Arial" panose="020B0604020202020204" pitchFamily="34" charset="0"/>
              <a:buNone/>
            </a:pPr>
            <a:r>
              <a:rPr lang="zh-CN" altLang="en-US" sz="2000" dirty="0">
                <a:latin typeface="楷体_GB2312" panose="02010609030101010101" pitchFamily="49" charset="-122"/>
                <a:ea typeface="楷体_GB2312" panose="02010609030101010101" pitchFamily="49" charset="-122"/>
              </a:rPr>
              <a:t>  </a:t>
            </a:r>
            <a:r>
              <a:rPr lang="en-US" altLang="zh-CN" sz="2000" dirty="0">
                <a:latin typeface="楷体_GB2312" panose="02010609030101010101" pitchFamily="49" charset="-122"/>
                <a:ea typeface="楷体_GB2312" panose="02010609030101010101" pitchFamily="49" charset="-122"/>
              </a:rPr>
              <a:t>TCP/IP</a:t>
            </a:r>
            <a:r>
              <a:rPr lang="zh-CN" altLang="en-US" sz="2000" dirty="0">
                <a:latin typeface="楷体_GB2312" panose="02010609030101010101" pitchFamily="49" charset="-122"/>
                <a:ea typeface="楷体_GB2312" panose="02010609030101010101" pitchFamily="49" charset="-122"/>
              </a:rPr>
              <a:t>是一个协议簇。其中</a:t>
            </a:r>
            <a:r>
              <a:rPr lang="zh-CN" altLang="zh-CN" sz="2000" dirty="0">
                <a:solidFill>
                  <a:srgbClr val="FF0000"/>
                </a:solidFill>
                <a:latin typeface="楷体_GB2312" panose="02010609030101010101" pitchFamily="49" charset="-122"/>
                <a:ea typeface="楷体_GB2312" panose="02010609030101010101" pitchFamily="49" charset="-122"/>
              </a:rPr>
              <a:t>TCP（传输控制协议）和IP（网际互联协议）是其中最重要的核心协议</a:t>
            </a:r>
            <a:r>
              <a:rPr lang="zh-CN" altLang="zh-CN" sz="20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zh-CN" sz="20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使用该协议，需要详细设置</a:t>
            </a:r>
            <a:r>
              <a:rPr lang="en-US" altLang="zh-CN" sz="2000" dirty="0">
                <a:latin typeface="楷体_GB2312" panose="02010609030101010101" pitchFamily="49" charset="-122"/>
                <a:ea typeface="楷体_GB2312" panose="02010609030101010101" pitchFamily="49" charset="-122"/>
              </a:rPr>
              <a:t>IP</a:t>
            </a:r>
            <a:r>
              <a:rPr lang="zh-CN" altLang="en-US" sz="2000" dirty="0">
                <a:latin typeface="楷体_GB2312" panose="02010609030101010101" pitchFamily="49" charset="-122"/>
                <a:ea typeface="楷体_GB2312" panose="02010609030101010101" pitchFamily="49" charset="-122"/>
              </a:rPr>
              <a:t>地址、子网掩码、默认网关、</a:t>
            </a:r>
            <a:r>
              <a:rPr lang="en-US" altLang="zh-CN" sz="2000" dirty="0">
                <a:latin typeface="楷体_GB2312" panose="02010609030101010101" pitchFamily="49" charset="-122"/>
                <a:ea typeface="楷体_GB2312" panose="02010609030101010101" pitchFamily="49" charset="-122"/>
              </a:rPr>
              <a:t>DNS</a:t>
            </a:r>
            <a:r>
              <a:rPr lang="zh-CN" altLang="en-US" sz="2000" dirty="0">
                <a:latin typeface="楷体_GB2312" panose="02010609030101010101" pitchFamily="49" charset="-122"/>
                <a:ea typeface="楷体_GB2312" panose="02010609030101010101" pitchFamily="49" charset="-122"/>
              </a:rPr>
              <a:t>服务器等参数。</a:t>
            </a:r>
          </a:p>
        </p:txBody>
      </p:sp>
      <p:sp>
        <p:nvSpPr>
          <p:cNvPr id="43013" name="Rectangle 171">
            <a:extLst>
              <a:ext uri="{FF2B5EF4-FFF2-40B4-BE49-F238E27FC236}">
                <a16:creationId xmlns:a16="http://schemas.microsoft.com/office/drawing/2014/main" id="{7D97D969-7742-43AC-967E-636C8B2888D0}"/>
              </a:ext>
            </a:extLst>
          </p:cNvPr>
          <p:cNvSpPr>
            <a:spLocks noChangeArrowheads="1"/>
          </p:cNvSpPr>
          <p:nvPr/>
        </p:nvSpPr>
        <p:spPr bwMode="auto">
          <a:xfrm>
            <a:off x="247650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TCP</a:t>
            </a:r>
          </a:p>
        </p:txBody>
      </p:sp>
      <p:sp>
        <p:nvSpPr>
          <p:cNvPr id="3" name="Rectangle 171">
            <a:extLst>
              <a:ext uri="{FF2B5EF4-FFF2-40B4-BE49-F238E27FC236}">
                <a16:creationId xmlns:a16="http://schemas.microsoft.com/office/drawing/2014/main" id="{6962CDA5-2EB2-4799-A387-4B347E0F82C0}"/>
              </a:ext>
            </a:extLst>
          </p:cNvPr>
          <p:cNvSpPr>
            <a:spLocks noChangeArrowheads="1"/>
          </p:cNvSpPr>
          <p:nvPr/>
        </p:nvSpPr>
        <p:spPr bwMode="auto">
          <a:xfrm>
            <a:off x="553085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FTP</a:t>
            </a:r>
          </a:p>
        </p:txBody>
      </p:sp>
      <p:sp>
        <p:nvSpPr>
          <p:cNvPr id="4" name="Rectangle 171">
            <a:extLst>
              <a:ext uri="{FF2B5EF4-FFF2-40B4-BE49-F238E27FC236}">
                <a16:creationId xmlns:a16="http://schemas.microsoft.com/office/drawing/2014/main" id="{2EFDE19B-33DA-44E5-B8EA-0E6BC1219E5A}"/>
              </a:ext>
            </a:extLst>
          </p:cNvPr>
          <p:cNvSpPr>
            <a:spLocks noChangeArrowheads="1"/>
          </p:cNvSpPr>
          <p:nvPr/>
        </p:nvSpPr>
        <p:spPr bwMode="auto">
          <a:xfrm>
            <a:off x="7059614"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HTTP</a:t>
            </a:r>
          </a:p>
        </p:txBody>
      </p:sp>
      <p:sp>
        <p:nvSpPr>
          <p:cNvPr id="5" name="Rectangle 171">
            <a:extLst>
              <a:ext uri="{FF2B5EF4-FFF2-40B4-BE49-F238E27FC236}">
                <a16:creationId xmlns:a16="http://schemas.microsoft.com/office/drawing/2014/main" id="{87BFEB49-9559-499A-BC14-A8DF1E6A49A1}"/>
              </a:ext>
            </a:extLst>
          </p:cNvPr>
          <p:cNvSpPr>
            <a:spLocks noChangeArrowheads="1"/>
          </p:cNvSpPr>
          <p:nvPr/>
        </p:nvSpPr>
        <p:spPr bwMode="auto">
          <a:xfrm>
            <a:off x="8586789"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ICMP</a:t>
            </a:r>
          </a:p>
        </p:txBody>
      </p:sp>
      <p:sp>
        <p:nvSpPr>
          <p:cNvPr id="6" name="Rectangle 171">
            <a:extLst>
              <a:ext uri="{FF2B5EF4-FFF2-40B4-BE49-F238E27FC236}">
                <a16:creationId xmlns:a16="http://schemas.microsoft.com/office/drawing/2014/main" id="{D8460C1A-AFDA-473E-8659-9F6612EFA572}"/>
              </a:ext>
            </a:extLst>
          </p:cNvPr>
          <p:cNvSpPr>
            <a:spLocks noChangeArrowheads="1"/>
          </p:cNvSpPr>
          <p:nvPr/>
        </p:nvSpPr>
        <p:spPr bwMode="auto">
          <a:xfrm>
            <a:off x="40036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UDP</a:t>
            </a:r>
          </a:p>
        </p:txBody>
      </p:sp>
      <p:pic>
        <p:nvPicPr>
          <p:cNvPr id="2" name="图片 1">
            <a:extLst>
              <a:ext uri="{FF2B5EF4-FFF2-40B4-BE49-F238E27FC236}">
                <a16:creationId xmlns:a16="http://schemas.microsoft.com/office/drawing/2014/main" id="{EC4783E9-EE92-45FE-A94F-DAED97817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89" y="931864"/>
            <a:ext cx="7348537"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ldLvl="0" animBg="1"/>
      <p:bldP spid="3" grpId="0" bldLvl="0" animBg="1"/>
      <p:bldP spid="4" grpId="0" bldLvl="0" animBg="1"/>
      <p:bldP spid="5" grpId="0" bldLvl="0" animBg="1"/>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13@|17FFC:16777215|FBC:16777215|LFC:16777215|LBC:16777215">
            <a:extLst>
              <a:ext uri="{FF2B5EF4-FFF2-40B4-BE49-F238E27FC236}">
                <a16:creationId xmlns:a16="http://schemas.microsoft.com/office/drawing/2014/main" id="{841D059E-4213-4FF7-BAF3-72971A72033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FTP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4274" name="Rectangle 171">
            <a:extLst>
              <a:ext uri="{FF2B5EF4-FFF2-40B4-BE49-F238E27FC236}">
                <a16:creationId xmlns:a16="http://schemas.microsoft.com/office/drawing/2014/main" id="{EE6BDE84-0F1D-457B-AD55-425DAF87F8D4}"/>
              </a:ext>
            </a:extLst>
          </p:cNvPr>
          <p:cNvSpPr>
            <a:spLocks noChangeArrowheads="1"/>
          </p:cNvSpPr>
          <p:nvPr/>
        </p:nvSpPr>
        <p:spPr bwMode="auto">
          <a:xfrm>
            <a:off x="1090246" y="866776"/>
            <a:ext cx="10070123"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协议（</a:t>
            </a:r>
            <a:r>
              <a:rPr lang="en-US" altLang="zh-CN" sz="2400" b="1" dirty="0">
                <a:solidFill>
                  <a:srgbClr val="FF0000"/>
                </a:solidFill>
                <a:latin typeface="楷体_GB2312" panose="02010609030101010101" pitchFamily="49" charset="-122"/>
                <a:ea typeface="楷体_GB2312" panose="02010609030101010101" pitchFamily="49" charset="-122"/>
              </a:rPr>
              <a:t>File Transfer Protocol,</a:t>
            </a:r>
            <a:r>
              <a:rPr lang="zh-CN" altLang="en-US" sz="2400" b="1" dirty="0">
                <a:solidFill>
                  <a:srgbClr val="FF0000"/>
                </a:solidFill>
                <a:latin typeface="楷体_GB2312" panose="02010609030101010101" pitchFamily="49" charset="-122"/>
                <a:ea typeface="楷体_GB2312" panose="02010609030101010101" pitchFamily="49" charset="-122"/>
              </a:rPr>
              <a:t>文件传输协议）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包括两个组成部分：</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①</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服务器</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存储文件</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②</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客户端</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通过</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协议访问服务器上的资源</a:t>
            </a:r>
          </a:p>
        </p:txBody>
      </p:sp>
      <p:sp>
        <p:nvSpPr>
          <p:cNvPr id="54275" name="Rectangle 171">
            <a:extLst>
              <a:ext uri="{FF2B5EF4-FFF2-40B4-BE49-F238E27FC236}">
                <a16:creationId xmlns:a16="http://schemas.microsoft.com/office/drawing/2014/main" id="{D04A7889-7864-4C6E-86BB-EA96B992B9E5}"/>
              </a:ext>
            </a:extLst>
          </p:cNvPr>
          <p:cNvSpPr>
            <a:spLocks noChangeArrowheads="1"/>
          </p:cNvSpPr>
          <p:nvPr/>
        </p:nvSpPr>
        <p:spPr bwMode="auto">
          <a:xfrm>
            <a:off x="1090246" y="3151188"/>
            <a:ext cx="10070123" cy="28622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地址格式：</a:t>
            </a:r>
          </a:p>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用户名</a:t>
            </a:r>
            <a:r>
              <a:rPr lang="en-US" altLang="zh-CN" sz="2400" dirty="0">
                <a:solidFill>
                  <a:srgbClr val="0D0D0D"/>
                </a:solidFill>
                <a:latin typeface="楷体_GB2312" panose="02010609030101010101" pitchFamily="49" charset="-122"/>
                <a:ea typeface="楷体_GB2312" panose="02010609030101010101" pitchFamily="49" charset="-122"/>
              </a:rPr>
              <a:t>:</a:t>
            </a:r>
            <a:r>
              <a:rPr lang="zh-CN" altLang="en-US" sz="2400" dirty="0">
                <a:solidFill>
                  <a:srgbClr val="0D0D0D"/>
                </a:solidFill>
                <a:latin typeface="楷体_GB2312" panose="02010609030101010101" pitchFamily="49" charset="-122"/>
                <a:ea typeface="楷体_GB2312" panose="02010609030101010101" pitchFamily="49" charset="-122"/>
              </a:rPr>
              <a:t>密码</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服务器</a:t>
            </a:r>
            <a:r>
              <a:rPr lang="en-US" altLang="zh-CN" sz="2400" dirty="0">
                <a:solidFill>
                  <a:srgbClr val="0D0D0D"/>
                </a:solidFill>
                <a:latin typeface="楷体_GB2312" panose="02010609030101010101" pitchFamily="49" charset="-122"/>
                <a:ea typeface="楷体_GB2312" panose="02010609030101010101" pitchFamily="49" charset="-122"/>
              </a:rPr>
              <a:t>IP</a:t>
            </a:r>
            <a:r>
              <a:rPr lang="zh-CN" altLang="en-US" sz="2400" dirty="0">
                <a:solidFill>
                  <a:srgbClr val="0D0D0D"/>
                </a:solidFill>
                <a:latin typeface="楷体_GB2312" panose="02010609030101010101" pitchFamily="49" charset="-122"/>
                <a:ea typeface="楷体_GB2312" panose="02010609030101010101" pitchFamily="49" charset="-122"/>
              </a:rPr>
              <a:t>地址或域名</a:t>
            </a:r>
          </a:p>
          <a:p>
            <a:pPr>
              <a:lnSpc>
                <a:spcPct val="150000"/>
              </a:lnSpc>
              <a:buFont typeface="Arial" panose="020B0604020202020204" pitchFamily="34" charset="0"/>
              <a:buNone/>
            </a:pPr>
            <a:endParaRPr lang="zh-CN" altLang="en-US" sz="8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下载</a:t>
            </a:r>
            <a:r>
              <a:rPr lang="zh-CN" altLang="en-US" sz="2000" dirty="0">
                <a:solidFill>
                  <a:srgbClr val="0D0D0D"/>
                </a:solidFill>
                <a:latin typeface="楷体_GB2312" panose="02010609030101010101" pitchFamily="49" charset="-122"/>
                <a:ea typeface="楷体_GB2312" panose="02010609030101010101" pitchFamily="49" charset="-122"/>
              </a:rPr>
              <a:t>( Download)文件就是从远程主机复制文件到自己的计算机上；</a:t>
            </a: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上传</a:t>
            </a:r>
            <a:r>
              <a:rPr lang="zh-CN" altLang="en-US" sz="2000" dirty="0">
                <a:solidFill>
                  <a:srgbClr val="0D0D0D"/>
                </a:solidFill>
                <a:latin typeface="楷体_GB2312" panose="02010609030101010101" pitchFamily="49" charset="-122"/>
                <a:ea typeface="楷体_GB2312" panose="02010609030101010101" pitchFamily="49" charset="-122"/>
              </a:rPr>
              <a:t>( Upload)文件就是从自己的计算机中复制到远程主机上。</a:t>
            </a:r>
          </a:p>
          <a:p>
            <a:pPr>
              <a:lnSpc>
                <a:spcPct val="150000"/>
              </a:lnSpc>
              <a:buFont typeface="Arial" panose="020B0604020202020204" pitchFamily="34" charset="0"/>
              <a:buNone/>
            </a:pPr>
            <a:endParaRPr lang="zh-CN" altLang="en-US" sz="4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solidFill>
                  <a:srgbClr val="0D0D0D"/>
                </a:solidFill>
                <a:latin typeface="楷体_GB2312" panose="02010609030101010101" pitchFamily="49" charset="-122"/>
                <a:ea typeface="楷体_GB2312" panose="02010609030101010101" pitchFamily="49" charset="-122"/>
              </a:rPr>
              <a:t>用户可通过客户端程序向(从)远程主机上传(下载)文件。</a:t>
            </a:r>
          </a:p>
        </p:txBody>
      </p:sp>
      <p:pic>
        <p:nvPicPr>
          <p:cNvPr id="3" name="图片 2">
            <a:extLst>
              <a:ext uri="{FF2B5EF4-FFF2-40B4-BE49-F238E27FC236}">
                <a16:creationId xmlns:a16="http://schemas.microsoft.com/office/drawing/2014/main" id="{3AEE59F9-6E4F-4478-9202-412265E78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
          <a:stretch>
            <a:fillRect/>
          </a:stretch>
        </p:blipFill>
        <p:spPr bwMode="auto">
          <a:xfrm>
            <a:off x="5786438" y="866776"/>
            <a:ext cx="4343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B9948D27-B23D-4F5D-BC50-0F594D500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5"/>
          <a:stretch>
            <a:fillRect/>
          </a:stretch>
        </p:blipFill>
        <p:spPr bwMode="auto">
          <a:xfrm>
            <a:off x="5842000" y="2455863"/>
            <a:ext cx="42878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98E0D96C-1B8F-44FC-B020-9AFAB1014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106" y="2242039"/>
            <a:ext cx="71342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55298" name="图片 4">
            <a:extLst>
              <a:ext uri="{FF2B5EF4-FFF2-40B4-BE49-F238E27FC236}">
                <a16:creationId xmlns:a16="http://schemas.microsoft.com/office/drawing/2014/main" id="{42E9D7E2-AAD0-4E6C-A73D-12F616C1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文本框 5">
            <a:extLst>
              <a:ext uri="{FF2B5EF4-FFF2-40B4-BE49-F238E27FC236}">
                <a16:creationId xmlns:a16="http://schemas.microsoft.com/office/drawing/2014/main" id="{244F224E-A02A-4A59-B56A-A4F8205F8F49}"/>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4000" b="1">
                <a:solidFill>
                  <a:srgbClr val="2E4C64"/>
                </a:solidFill>
                <a:latin typeface="Times New Roman" panose="02020603050405020304" pitchFamily="18" charset="0"/>
                <a:ea typeface="楷体_GB2312" panose="02010609030101010101" pitchFamily="49" charset="-122"/>
              </a:rPr>
              <a:t>  </a:t>
            </a:r>
            <a:r>
              <a:rPr lang="zh-CN" altLang="en-US" sz="4000" b="1">
                <a:solidFill>
                  <a:srgbClr val="2E4C64"/>
                </a:solidFill>
                <a:latin typeface="Times New Roman" panose="02020603050405020304" pitchFamily="18" charset="0"/>
                <a:ea typeface="楷体_GB2312" panose="02010609030101010101" pitchFamily="49" charset="-122"/>
              </a:rPr>
              <a:t>四、</a:t>
            </a:r>
            <a:r>
              <a:rPr lang="en-US" altLang="zh-CN" sz="4000" b="1">
                <a:solidFill>
                  <a:srgbClr val="2E4C64"/>
                </a:solidFill>
                <a:latin typeface="Times New Roman" panose="02020603050405020304" pitchFamily="18" charset="0"/>
                <a:ea typeface="楷体_GB2312" panose="02010609030101010101" pitchFamily="49" charset="-122"/>
              </a:rPr>
              <a:t>IP</a:t>
            </a:r>
            <a:r>
              <a:rPr lang="zh-CN" altLang="en-US" sz="4000" b="1">
                <a:solidFill>
                  <a:srgbClr val="2E4C64"/>
                </a:solidFill>
                <a:latin typeface="Times New Roman" panose="02020603050405020304" pitchFamily="18" charset="0"/>
                <a:ea typeface="楷体_GB2312" panose="02010609030101010101" pitchFamily="49" charset="-122"/>
              </a:rPr>
              <a:t>地址</a:t>
            </a:r>
          </a:p>
        </p:txBody>
      </p:sp>
      <p:sp>
        <p:nvSpPr>
          <p:cNvPr id="55300" name="文本框 6">
            <a:extLst>
              <a:ext uri="{FF2B5EF4-FFF2-40B4-BE49-F238E27FC236}">
                <a16:creationId xmlns:a16="http://schemas.microsoft.com/office/drawing/2014/main" id="{EAC93B87-7D23-4D20-A15C-4B2F8C54D3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004B91E-6BE1-4679-86E6-2AA53B3A6646}"/>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4D3FABC-8256-4722-B504-388F166FD3BB}"/>
              </a:ext>
            </a:extLst>
          </p:cNvPr>
          <p:cNvSpPr/>
          <p:nvPr/>
        </p:nvSpPr>
        <p:spPr>
          <a:xfrm>
            <a:off x="2770433" y="3625551"/>
            <a:ext cx="2551844" cy="125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13@|17FFC:16777215|FBC:16777215|LFC:16777215|LBC:16777215">
            <a:extLst>
              <a:ext uri="{FF2B5EF4-FFF2-40B4-BE49-F238E27FC236}">
                <a16:creationId xmlns:a16="http://schemas.microsoft.com/office/drawing/2014/main" id="{6161D954-F766-4CD9-9E49-143C338AA918}"/>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a:t>
            </a:r>
          </a:p>
        </p:txBody>
      </p:sp>
      <p:sp>
        <p:nvSpPr>
          <p:cNvPr id="57346" name="Rectangle 171">
            <a:extLst>
              <a:ext uri="{FF2B5EF4-FFF2-40B4-BE49-F238E27FC236}">
                <a16:creationId xmlns:a16="http://schemas.microsoft.com/office/drawing/2014/main" id="{4B895F60-FFCB-48C2-80FE-DA6067BF56FF}"/>
              </a:ext>
            </a:extLst>
          </p:cNvPr>
          <p:cNvSpPr>
            <a:spLocks noChangeArrowheads="1"/>
          </p:cNvSpPr>
          <p:nvPr/>
        </p:nvSpPr>
        <p:spPr bwMode="auto">
          <a:xfrm>
            <a:off x="1219200" y="1716089"/>
            <a:ext cx="9730154" cy="240642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zh-CN" sz="2400" dirty="0">
                <a:latin typeface="楷体_GB2312" panose="02010609030101010101" pitchFamily="49" charset="-122"/>
                <a:ea typeface="楷体_GB2312" panose="02010609030101010101" pitchFamily="49" charset="-122"/>
                <a:sym typeface="宋体" panose="02010600030101010101" pitchFamily="2" charset="-122"/>
              </a:rPr>
              <a:t>在互联网中上有成千上百万台计算机，为了区分这些计算机，人们给每台计算机都要分配一个专门的“地址”作为标识，称为IP地址，就像每个公民一样都有唯一的一个身份证号码，所以网上的每一台计算机的IP就好比它在网上的身份证号码。</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Box 13@|17FFC:16777215|FBC:16777215|LFC:16777215|LBC:16777215">
            <a:extLst>
              <a:ext uri="{FF2B5EF4-FFF2-40B4-BE49-F238E27FC236}">
                <a16:creationId xmlns:a16="http://schemas.microsoft.com/office/drawing/2014/main" id="{892610E7-677E-4B06-A566-92611DB0E05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P33</a:t>
            </a:r>
          </a:p>
        </p:txBody>
      </p:sp>
      <p:sp>
        <p:nvSpPr>
          <p:cNvPr id="58370" name="Rectangle 171">
            <a:extLst>
              <a:ext uri="{FF2B5EF4-FFF2-40B4-BE49-F238E27FC236}">
                <a16:creationId xmlns:a16="http://schemas.microsoft.com/office/drawing/2014/main" id="{9AEC08F6-5A83-434D-83D6-4C4AC6D7536F}"/>
              </a:ext>
            </a:extLst>
          </p:cNvPr>
          <p:cNvSpPr>
            <a:spLocks noChangeArrowheads="1"/>
          </p:cNvSpPr>
          <p:nvPr/>
        </p:nvSpPr>
        <p:spPr bwMode="auto">
          <a:xfrm>
            <a:off x="1266092" y="1716088"/>
            <a:ext cx="9718431" cy="40132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①</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IP</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地址是逻辑地址</a:t>
            </a:r>
          </a:p>
          <a:p>
            <a:pPr latinLnBrk="1" hangingPunct="0">
              <a:lnSpc>
                <a:spcPct val="22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地址是互联网协议地址（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Internet Protocol </a:t>
            </a:r>
            <a:r>
              <a:rPr lang="en-US" altLang="zh-CN" sz="2000" dirty="0" err="1">
                <a:latin typeface="楷体_GB2312" panose="02010609030101010101" pitchFamily="49" charset="-122"/>
                <a:ea typeface="楷体_GB2312" panose="02010609030101010101" pitchFamily="49" charset="-122"/>
                <a:sym typeface="宋体" panose="02010600030101010101" pitchFamily="2" charset="-122"/>
              </a:rPr>
              <a:t>Adress</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又译为网际协议地址）。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协议提供的一种统一的地址格式，它为互联网上的</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每一台主机分配一个逻辑地址</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22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实际，计算机</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真正的通信还是靠物理地址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绝对的、固定地址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主要是通过</a:t>
            </a:r>
            <a:r>
              <a:rPr lang="zh-CN" altLang="en-US" sz="2000" u="sng"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ARP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（地址解析协议）将</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地址解析为</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MAC</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物理地址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71">
            <a:extLst>
              <a:ext uri="{FF2B5EF4-FFF2-40B4-BE49-F238E27FC236}">
                <a16:creationId xmlns:a16="http://schemas.microsoft.com/office/drawing/2014/main" id="{1411B1E4-A7E3-4EC3-99F7-4206F44C6E5C}"/>
              </a:ext>
            </a:extLst>
          </p:cNvPr>
          <p:cNvSpPr/>
          <p:nvPr/>
        </p:nvSpPr>
        <p:spPr>
          <a:xfrm>
            <a:off x="1861344" y="1771035"/>
            <a:ext cx="8455025" cy="3508375"/>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1"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IP协议第4版（IPv4）</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规定每个IP地址是一个</a:t>
            </a:r>
            <a:r>
              <a:rPr kumimoji="0" sz="2000" b="1" i="0" u="wavyHeavy" strike="noStrike" kern="1200" cap="none" spc="0" normalizeH="0" baseline="0" noProof="1">
                <a:ln>
                  <a:noFill/>
                </a:ln>
                <a:solidFill>
                  <a:srgbClr val="FF0000"/>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32位的二进制数</a:t>
            </a:r>
            <a:r>
              <a:rPr kumimoji="0" sz="2000" b="0" i="0" u="wavyHeavy" strike="noStrike" kern="1200" cap="none" spc="0" normalizeH="0" baseline="0" noProof="1">
                <a:ln>
                  <a:noFill/>
                </a:ln>
                <a:solidFill>
                  <a:prstClr val="black"/>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（4个字节）</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IPv4地址通常用</a:t>
            </a:r>
            <a:r>
              <a:rPr kumimoji="0" sz="2000" b="0" i="0" u="wavyHeavy" strike="noStrike" kern="1200" cap="none" spc="0" normalizeH="0" baseline="0" noProof="1">
                <a:ln>
                  <a:noFill/>
                </a:ln>
                <a:solidFill>
                  <a:prstClr val="black"/>
                </a:solidFill>
                <a:effectLst/>
                <a:uLnTx/>
                <a:uFill>
                  <a:solidFill>
                    <a:srgbClr val="FF7467"/>
                  </a:solidFill>
                </a:uFill>
                <a:latin typeface="楷体_GB2312" panose="02010609030101010101" pitchFamily="49" charset="-122"/>
                <a:ea typeface="楷体_GB2312" panose="02010609030101010101" pitchFamily="49" charset="-122"/>
                <a:cs typeface="+mn-cs"/>
                <a:sym typeface="宋体" panose="02010600030101010101" pitchFamily="2" charset="-122"/>
              </a:rPr>
              <a:t>“点分十进制”</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表示，</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即</a:t>
            </a:r>
            <a:r>
              <a:rPr kumimoji="0" sz="2000" b="1" i="0" u="none" strike="noStrike" kern="1200" cap="none" spc="0" normalizeH="0" baseline="0" noProof="1">
                <a:ln>
                  <a:noFill/>
                </a:ln>
                <a:solidFill>
                  <a:srgbClr val="0070C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每8个二进制数（1个字节）用一个十进制数（0～255）表示</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p>
          <a:p>
            <a:pPr marL="0" marR="0" lvl="0" indent="71755"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中间用小数点“</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”隔开</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p>
          <a:p>
            <a:pPr marL="0" marR="0" lvl="0" indent="468630"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如IP地址</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01100100.</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00000100.</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101.</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00000</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110</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的点分十进制表示为</a:t>
            </a:r>
          </a:p>
          <a:p>
            <a:pPr marL="0" marR="0" lvl="0" indent="468630" algn="l" defTabSz="457200" rtl="0" eaLnBrk="1" fontAlgn="auto" latinLnBrk="1" hangingPunct="0">
              <a:lnSpc>
                <a:spcPct val="190000"/>
              </a:lnSpc>
              <a:spcBef>
                <a:spcPts val="0"/>
              </a:spcBef>
              <a:spcAft>
                <a:spcPts val="0"/>
              </a:spcAft>
              <a:buClrTx/>
              <a:buSzTx/>
              <a:buFontTx/>
              <a:buNone/>
              <a:tabLst/>
              <a:defRPr/>
            </a:pP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a:t>
            </a:r>
            <a:r>
              <a:rPr kumimoji="0"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1</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00</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4</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srgbClr val="FF0000"/>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5</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r>
              <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6</a:t>
            </a:r>
            <a:r>
              <a:rPr kumimoji="0"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a:t>
            </a:r>
            <a:endParaRPr kumimoji="0" lang="en-US" sz="2000" b="0" i="0" u="none" strike="noStrike" kern="1200" cap="none" spc="0" normalizeH="0" baseline="0" noProof="1">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endParaRPr>
          </a:p>
        </p:txBody>
      </p:sp>
      <p:sp>
        <p:nvSpPr>
          <p:cNvPr id="31746" name="TextBox 13@|17FFC:16777215|FBC:16777215|LFC:16777215|LBC:16777215">
            <a:extLst>
              <a:ext uri="{FF2B5EF4-FFF2-40B4-BE49-F238E27FC236}">
                <a16:creationId xmlns:a16="http://schemas.microsoft.com/office/drawing/2014/main" id="{7F90A5B4-773E-4C4D-B617-EB1DBD8BE12C}"/>
              </a:ext>
            </a:extLst>
          </p:cNvPr>
          <p:cNvSpPr txBox="1">
            <a:spLocks noChangeArrowheads="1"/>
          </p:cNvSpPr>
          <p:nvPr/>
        </p:nvSpPr>
        <p:spPr bwMode="auto">
          <a:xfrm>
            <a:off x="2260601" y="303213"/>
            <a:ext cx="7769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IP</a:t>
            </a:r>
            <a:r>
              <a:rPr kumimoji="0" lang="zh-CN" altLang="en-US" sz="28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地址</a:t>
            </a:r>
            <a:r>
              <a:rPr kumimoji="0" lang="zh-CN" altLang="en-US"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 </a:t>
            </a:r>
            <a:r>
              <a:rPr kumimoji="0" lang="en-US" altLang="zh-CN"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rPr>
              <a:t>→  P34 → </a:t>
            </a:r>
            <a:r>
              <a:rPr kumimoji="0" lang="zh-CN" altLang="en-US"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②</a:t>
            </a:r>
            <a:r>
              <a:rPr kumimoji="0" lang="en-US" altLang="zh-CN"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 IP</a:t>
            </a:r>
            <a:r>
              <a:rPr kumimoji="0" lang="zh-CN" altLang="en-US" sz="2800" b="0"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宋体" panose="02010600030101010101" pitchFamily="2" charset="-122"/>
              </a:rPr>
              <a:t>地址的格式</a:t>
            </a:r>
            <a:endParaRPr kumimoji="0" lang="en-US" altLang="zh-CN" sz="2800" b="1" i="0" u="none" strike="noStrike" kern="1200" cap="none" spc="0" normalizeH="0" baseline="0" noProof="0">
              <a:ln>
                <a:noFill/>
              </a:ln>
              <a:solidFill>
                <a:prstClr val="black"/>
              </a:solidFill>
              <a:effectLst/>
              <a:uLnTx/>
              <a:uFillTx/>
              <a:latin typeface="楷体_GB2312" panose="02010609030101010101" pitchFamily="49" charset="-122"/>
              <a:ea typeface="楷体_GB2312" panose="02010609030101010101" pitchFamily="49" charset="-122"/>
              <a:cs typeface="+mn-cs"/>
              <a:sym typeface="Arial" panose="020B0604020202020204" pitchFamily="34" charset="0"/>
            </a:endParaRPr>
          </a:p>
        </p:txBody>
      </p:sp>
      <p:sp>
        <p:nvSpPr>
          <p:cNvPr id="2" name="矩形 1">
            <a:extLst>
              <a:ext uri="{FF2B5EF4-FFF2-40B4-BE49-F238E27FC236}">
                <a16:creationId xmlns:a16="http://schemas.microsoft.com/office/drawing/2014/main" id="{13C3D72D-CABD-4685-AA7E-499AA91A2778}"/>
              </a:ext>
            </a:extLst>
          </p:cNvPr>
          <p:cNvSpPr/>
          <p:nvPr/>
        </p:nvSpPr>
        <p:spPr>
          <a:xfrm>
            <a:off x="1912939" y="2471122"/>
            <a:ext cx="8351837" cy="2770188"/>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01100100000001000000010100000110</a:t>
            </a:r>
          </a:p>
        </p:txBody>
      </p:sp>
      <p:sp>
        <p:nvSpPr>
          <p:cNvPr id="3" name="矩形 2">
            <a:extLst>
              <a:ext uri="{FF2B5EF4-FFF2-40B4-BE49-F238E27FC236}">
                <a16:creationId xmlns:a16="http://schemas.microsoft.com/office/drawing/2014/main" id="{4EA307AD-08AA-404E-B8AF-B3A4BB29A330}"/>
              </a:ext>
            </a:extLst>
          </p:cNvPr>
          <p:cNvSpPr/>
          <p:nvPr/>
        </p:nvSpPr>
        <p:spPr>
          <a:xfrm>
            <a:off x="1919289" y="3104536"/>
            <a:ext cx="8353425" cy="2147887"/>
          </a:xfrm>
          <a:prstGeom prst="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01100100.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00000100.</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00000101.</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00000110</a:t>
            </a:r>
          </a:p>
        </p:txBody>
      </p:sp>
      <p:sp>
        <p:nvSpPr>
          <p:cNvPr id="4" name="矩形 3">
            <a:extLst>
              <a:ext uri="{FF2B5EF4-FFF2-40B4-BE49-F238E27FC236}">
                <a16:creationId xmlns:a16="http://schemas.microsoft.com/office/drawing/2014/main" id="{59D31088-3A58-4CD8-9C37-6A691E8C17F7}"/>
              </a:ext>
            </a:extLst>
          </p:cNvPr>
          <p:cNvSpPr/>
          <p:nvPr/>
        </p:nvSpPr>
        <p:spPr>
          <a:xfrm>
            <a:off x="1927225" y="3190260"/>
            <a:ext cx="8351838" cy="2089150"/>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01100100.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00000100.</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00000101.</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00000110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100</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	.	4	.	</a:t>
            </a:r>
            <a:r>
              <a:rPr kumimoji="0" lang="en-US" altLang="zh-CN" sz="2800" b="0" i="0" u="none" strike="noStrike" kern="1200" cap="none" spc="0" normalizeH="0" baseline="0" noProof="1">
                <a:ln>
                  <a:noFill/>
                </a:ln>
                <a:solidFill>
                  <a:srgbClr val="FF0000"/>
                </a:solidFill>
                <a:effectLst/>
                <a:uLnTx/>
                <a:uFillTx/>
                <a:latin typeface="Calibri" panose="020F0502020204030204"/>
                <a:ea typeface="等线" panose="02010600030101010101" pitchFamily="2" charset="-122"/>
                <a:cs typeface="+mn-cs"/>
              </a:rPr>
              <a:t>5</a:t>
            </a:r>
            <a:r>
              <a:rPr kumimoji="0" lang="en-US" altLang="zh-CN" sz="2800" b="0" i="0" u="none" strike="noStrike" kern="1200" cap="none" spc="0" normalizeH="0" baseline="0" noProof="1">
                <a:ln>
                  <a:noFill/>
                </a:ln>
                <a:solidFill>
                  <a:prstClr val="black">
                    <a:lumMod val="95000"/>
                    <a:lumOff val="5000"/>
                  </a:prstClr>
                </a:solidFill>
                <a:effectLst/>
                <a:uLnTx/>
                <a:uFillTx/>
                <a:latin typeface="Calibri" panose="020F0502020204030204"/>
                <a:ea typeface="等线" panose="02010600030101010101" pitchFamily="2" charset="-122"/>
                <a:cs typeface="+mn-cs"/>
              </a:rPr>
              <a:t>	.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nodeType="afterGroup">
                            <p:stCondLst>
                              <p:cond delay="1"/>
                            </p:stCondLst>
                            <p:childTnLst>
                              <p:par>
                                <p:cTn id="15" presetID="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3" grpId="1" bldLvl="0" animBg="1"/>
      <p:bldP spid="4" grpId="0" bldLvl="0" animBg="1"/>
      <p:bldP spid="4"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13@|17FFC:16777215|FBC:16777215|LFC:16777215|LBC:16777215">
            <a:extLst>
              <a:ext uri="{FF2B5EF4-FFF2-40B4-BE49-F238E27FC236}">
                <a16:creationId xmlns:a16="http://schemas.microsoft.com/office/drawing/2014/main" id="{86CB5E9E-DC2D-4590-8D74-71AEE7EE3C4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60418" name="Rectangle 171">
            <a:extLst>
              <a:ext uri="{FF2B5EF4-FFF2-40B4-BE49-F238E27FC236}">
                <a16:creationId xmlns:a16="http://schemas.microsoft.com/office/drawing/2014/main" id="{03823395-1E2C-4B4A-9164-0D1AA2406154}"/>
              </a:ext>
            </a:extLst>
          </p:cNvPr>
          <p:cNvSpPr>
            <a:spLocks noChangeArrowheads="1"/>
          </p:cNvSpPr>
          <p:nvPr/>
        </p:nvSpPr>
        <p:spPr bwMode="auto">
          <a:xfrm>
            <a:off x="1113692" y="981076"/>
            <a:ext cx="9941170" cy="577254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子网掩码</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主机地址</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网络地址用来指明主机所从属的物理网络编号即“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主机地址用来指明主机在所属物理网络中的编号即“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子网掩码是一个32位的二进制数。</a:t>
            </a:r>
            <a:r>
              <a:rPr lang="en-US" altLang="zh-CN" sz="1600" dirty="0">
                <a:latin typeface="楷体_GB2312" panose="02010609030101010101" pitchFamily="49" charset="-122"/>
                <a:ea typeface="楷体_GB2312" panose="02010609030101010101" pitchFamily="49" charset="-122"/>
                <a:sym typeface="宋体" panose="02010600030101010101" pitchFamily="2" charset="-122"/>
              </a:rPr>
              <a:t>00000000.00000000.00000000.00000000</a:t>
            </a:r>
            <a:endParaRPr lang="zh-CN" altLang="zh-CN" sz="16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补充：</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它的</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主要作用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有两个：</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一是用于屏蔽IP地址的一部分以</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区别网络标识和主机标识</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二是用于</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将一个大的IP网络划分为若干小的子网络</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endPar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子网掩码中，</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二进制数</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１对应的IP地址位为网络编码</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二进制数0对应的IP地址位为主机编码</a:t>
            </a: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p>
        </p:txBody>
      </p:sp>
      <p:sp>
        <p:nvSpPr>
          <p:cNvPr id="34819" name="Rectangle 171">
            <a:extLst>
              <a:ext uri="{FF2B5EF4-FFF2-40B4-BE49-F238E27FC236}">
                <a16:creationId xmlns:a16="http://schemas.microsoft.com/office/drawing/2014/main" id="{CB043448-0F9D-44C9-8A74-E86E05C998CD}"/>
              </a:ext>
            </a:extLst>
          </p:cNvPr>
          <p:cNvSpPr>
            <a:spLocks noChangeArrowheads="1"/>
          </p:cNvSpPr>
          <p:nvPr/>
        </p:nvSpPr>
        <p:spPr bwMode="auto">
          <a:xfrm>
            <a:off x="8602174" y="965690"/>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区号</a:t>
            </a:r>
            <a:r>
              <a:rPr lang="en-US" altLang="zh-CN" sz="2400" dirty="0">
                <a:solidFill>
                  <a:schemeClr val="bg1"/>
                </a:solidFill>
                <a:latin typeface="楷体_GB2312" panose="02010609030101010101" pitchFamily="49" charset="-122"/>
                <a:ea typeface="楷体_GB2312" panose="02010609030101010101" pitchFamily="49" charset="-122"/>
              </a:rPr>
              <a:t>+</a:t>
            </a:r>
            <a:r>
              <a:rPr lang="zh-CN" altLang="en-US" sz="2400" dirty="0">
                <a:solidFill>
                  <a:schemeClr val="bg1"/>
                </a:solidFill>
                <a:latin typeface="楷体_GB2312" panose="02010609030101010101" pitchFamily="49" charset="-122"/>
                <a:ea typeface="楷体_GB2312" panose="02010609030101010101" pitchFamily="49" charset="-122"/>
              </a:rPr>
              <a:t>电话号</a:t>
            </a:r>
          </a:p>
        </p:txBody>
      </p:sp>
      <p:sp>
        <p:nvSpPr>
          <p:cNvPr id="2" name="Rectangle 171">
            <a:extLst>
              <a:ext uri="{FF2B5EF4-FFF2-40B4-BE49-F238E27FC236}">
                <a16:creationId xmlns:a16="http://schemas.microsoft.com/office/drawing/2014/main" id="{763F03D6-6F1B-4A03-8675-A4506B0BC5B8}"/>
              </a:ext>
            </a:extLst>
          </p:cNvPr>
          <p:cNvSpPr>
            <a:spLocks noChangeArrowheads="1"/>
          </p:cNvSpPr>
          <p:nvPr/>
        </p:nvSpPr>
        <p:spPr bwMode="auto">
          <a:xfrm>
            <a:off x="8602174" y="256843"/>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学号 </a:t>
            </a:r>
            <a:r>
              <a:rPr lang="en-US" altLang="zh-CN" sz="2400" dirty="0">
                <a:solidFill>
                  <a:srgbClr val="FF0000"/>
                </a:solidFill>
                <a:latin typeface="楷体_GB2312" panose="02010609030101010101" pitchFamily="49" charset="-122"/>
                <a:ea typeface="楷体_GB2312" panose="02010609030101010101" pitchFamily="49" charset="-122"/>
              </a:rPr>
              <a:t>2002210</a:t>
            </a:r>
            <a:r>
              <a:rPr lang="en-US" altLang="zh-CN" sz="2400" dirty="0">
                <a:solidFill>
                  <a:schemeClr val="bg1"/>
                </a:solidFill>
                <a:latin typeface="楷体_GB2312" panose="02010609030101010101" pitchFamily="49" charset="-122"/>
                <a:ea typeface="楷体_GB2312" panose="02010609030101010101" pitchFamily="49" charset="-122"/>
              </a:rPr>
              <a:t>XH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13@|17FFC:16777215|FBC:16777215|LFC:16777215|LBC:16777215">
            <a:extLst>
              <a:ext uri="{FF2B5EF4-FFF2-40B4-BE49-F238E27FC236}">
                <a16:creationId xmlns:a16="http://schemas.microsoft.com/office/drawing/2014/main" id="{2B36D98B-7E0E-42A9-9204-FCA691E51101}"/>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27653" name="Rectangle 171">
            <a:extLst>
              <a:ext uri="{FF2B5EF4-FFF2-40B4-BE49-F238E27FC236}">
                <a16:creationId xmlns:a16="http://schemas.microsoft.com/office/drawing/2014/main" id="{6C0ADA39-A89E-45FC-A8DF-268CE60C3FCA}"/>
              </a:ext>
            </a:extLst>
          </p:cNvPr>
          <p:cNvSpPr/>
          <p:nvPr/>
        </p:nvSpPr>
        <p:spPr>
          <a:xfrm>
            <a:off x="1871664" y="1111251"/>
            <a:ext cx="8455025" cy="2633221"/>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indent="468630" algn="ctr" latinLnBrk="1" hangingPunct="0">
              <a:lnSpc>
                <a:spcPct val="170000"/>
              </a:lnSpc>
            </a:pP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子网掩码</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如</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100.4.5.6</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255.255.224.0.</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那么</a:t>
            </a:r>
          </a:p>
          <a:p>
            <a:pPr indent="468630" latinLnBrk="1" hangingPunct="0">
              <a:lnSpc>
                <a:spcPct val="170000"/>
              </a:lnSpc>
            </a:pP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noProof="1">
                <a:latin typeface="楷体_GB2312" panose="02010609030101010101" pitchFamily="49" charset="-122"/>
                <a:ea typeface="楷体_GB2312" panose="02010609030101010101" pitchFamily="49" charset="-122"/>
                <a:sym typeface="宋体" panose="02010600030101010101" pitchFamily="2" charset="-122"/>
              </a:rPr>
              <a:t> </a:t>
            </a:r>
            <a:r>
              <a:rPr lang="en-US" sz="2000" b="1" noProof="1">
                <a:latin typeface="楷体_GB2312" panose="02010609030101010101" pitchFamily="49" charset="-122"/>
                <a:ea typeface="楷体_GB2312" panose="02010609030101010101" pitchFamily="49" charset="-122"/>
                <a:sym typeface="宋体" panose="02010600030101010101" pitchFamily="2" charset="-122"/>
              </a:rPr>
              <a:t>01100100.00000100.00000101.</a:t>
            </a:r>
            <a:r>
              <a:rPr sz="2000" b="1" noProof="1">
                <a:latin typeface="楷体_GB2312" panose="02010609030101010101" pitchFamily="49" charset="-122"/>
                <a:ea typeface="楷体_GB2312" panose="02010609030101010101" pitchFamily="49" charset="-122"/>
                <a:sym typeface="宋体" panose="02010600030101010101" pitchFamily="2" charset="-122"/>
              </a:rPr>
              <a:t>00000</a:t>
            </a:r>
            <a:r>
              <a:rPr lang="en-US" sz="2000" b="1" noProof="1">
                <a:latin typeface="楷体_GB2312" panose="02010609030101010101" pitchFamily="49" charset="-122"/>
                <a:ea typeface="楷体_GB2312" panose="02010609030101010101" pitchFamily="49" charset="-122"/>
                <a:sym typeface="宋体" panose="02010600030101010101" pitchFamily="2" charset="-122"/>
              </a:rPr>
              <a:t>110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100.4.5.6</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u="sng" noProof="1">
                <a:solidFill>
                  <a:schemeClr val="accent6">
                    <a:lumMod val="75000"/>
                  </a:schemeClr>
                </a:solidFill>
                <a:latin typeface="楷体_GB2312" panose="02010609030101010101" pitchFamily="49" charset="-122"/>
                <a:ea typeface="楷体_GB2312" panose="02010609030101010101" pitchFamily="49" charset="-122"/>
                <a:sym typeface="宋体" panose="02010600030101010101" pitchFamily="2" charset="-122"/>
              </a:rPr>
              <a:t>11111111 11111111 111</a:t>
            </a:r>
            <a:r>
              <a:rPr lang="en-US" altLang="zh-CN" sz="2000" b="1" noProof="1">
                <a:solidFill>
                  <a:srgbClr val="FFC000"/>
                </a:solidFill>
                <a:latin typeface="楷体_GB2312" panose="02010609030101010101" pitchFamily="49" charset="-122"/>
                <a:ea typeface="楷体_GB2312" panose="02010609030101010101" pitchFamily="49" charset="-122"/>
                <a:sym typeface="宋体" panose="02010600030101010101" pitchFamily="2" charset="-122"/>
              </a:rPr>
              <a:t>00000 00000000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255.255.224.0</a:t>
            </a:r>
            <a:endParaRPr sz="2000" noProof="1">
              <a:latin typeface="楷体_GB2312" panose="02010609030101010101" pitchFamily="49" charset="-122"/>
              <a:ea typeface="楷体_GB2312" panose="02010609030101010101" pitchFamily="49" charset="-122"/>
              <a:sym typeface="宋体" panose="02010600030101010101" pitchFamily="2" charset="-122"/>
            </a:endParaRPr>
          </a:p>
          <a:p>
            <a:pPr indent="468630" latinLnBrk="1" hangingPunct="0">
              <a:lnSpc>
                <a:spcPct val="170000"/>
              </a:lnSpc>
            </a:pPr>
            <a:r>
              <a:rPr lang="en-US"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主机地址</a:t>
            </a:r>
            <a:endParaRPr sz="2000" noProof="1">
              <a:latin typeface="楷体_GB2312" panose="02010609030101010101" pitchFamily="49" charset="-122"/>
              <a:ea typeface="楷体_GB2312" panose="0201060903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id="{057B07FC-10A2-4200-974F-2763695DBBA1}"/>
              </a:ext>
            </a:extLst>
          </p:cNvPr>
          <p:cNvSpPr/>
          <p:nvPr/>
        </p:nvSpPr>
        <p:spPr>
          <a:xfrm>
            <a:off x="3362326" y="2325688"/>
            <a:ext cx="2841625" cy="4873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5B9A89D2-04C5-4607-A059-260AE6D07495}"/>
              </a:ext>
            </a:extLst>
          </p:cNvPr>
          <p:cNvSpPr/>
          <p:nvPr/>
        </p:nvSpPr>
        <p:spPr>
          <a:xfrm>
            <a:off x="6203950" y="2325688"/>
            <a:ext cx="1874838" cy="487362"/>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Rectangle 171">
            <a:extLst>
              <a:ext uri="{FF2B5EF4-FFF2-40B4-BE49-F238E27FC236}">
                <a16:creationId xmlns:a16="http://schemas.microsoft.com/office/drawing/2014/main" id="{BB83E17A-9F68-409B-95FE-15E7383DDC60}"/>
              </a:ext>
            </a:extLst>
          </p:cNvPr>
          <p:cNvSpPr>
            <a:spLocks noChangeArrowheads="1"/>
          </p:cNvSpPr>
          <p:nvPr/>
        </p:nvSpPr>
        <p:spPr bwMode="auto">
          <a:xfrm>
            <a:off x="1871664" y="5937251"/>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000">
                <a:latin typeface="楷体_GB2312" panose="02010609030101010101" pitchFamily="49" charset="-122"/>
                <a:ea typeface="楷体_GB2312" panose="02010609030101010101" pitchFamily="49" charset="-122"/>
                <a:sym typeface="宋体" panose="02010600030101010101" pitchFamily="2" charset="-122"/>
              </a:rPr>
              <a:t>实践：查看学生机本机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地址及子网掩码</a:t>
            </a:r>
          </a:p>
        </p:txBody>
      </p:sp>
      <p:sp>
        <p:nvSpPr>
          <p:cNvPr id="5" name="Rectangle 171">
            <a:extLst>
              <a:ext uri="{FF2B5EF4-FFF2-40B4-BE49-F238E27FC236}">
                <a16:creationId xmlns:a16="http://schemas.microsoft.com/office/drawing/2014/main" id="{C4E7B231-B45B-43F3-B3D2-C801B09C0628}"/>
              </a:ext>
            </a:extLst>
          </p:cNvPr>
          <p:cNvSpPr>
            <a:spLocks noChangeArrowheads="1"/>
          </p:cNvSpPr>
          <p:nvPr/>
        </p:nvSpPr>
        <p:spPr bwMode="auto">
          <a:xfrm>
            <a:off x="1871664" y="3981451"/>
            <a:ext cx="8455025" cy="1482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a:latin typeface="楷体_GB2312" panose="02010609030101010101" pitchFamily="49" charset="-122"/>
                <a:ea typeface="楷体_GB2312" panose="02010609030101010101" pitchFamily="49" charset="-122"/>
                <a:sym typeface="宋体" panose="02010600030101010101" pitchFamily="2" charset="-122"/>
              </a:rPr>
              <a:t>依据子网掩码中二进制</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a:t>
            </a:r>
            <a:r>
              <a:rPr lang="zh-CN" altLang="en-US" sz="2000">
                <a:latin typeface="楷体_GB2312" panose="02010609030101010101" pitchFamily="49" charset="-122"/>
                <a:ea typeface="楷体_GB2312" panose="02010609030101010101" pitchFamily="49" charset="-122"/>
                <a:sym typeface="宋体" panose="02010600030101010101" pitchFamily="2" charset="-122"/>
              </a:rPr>
              <a:t>的个数，子网掩码可以采用子网前缀长度表示，如前面的</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地址可以表示为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100.4.5.6</a:t>
            </a:r>
            <a:r>
              <a:rPr lang="en-US" altLang="zh-CN" sz="20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表示子网掩码，称为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子网前缀长度</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endParaRPr lang="zh-CN" altLang="zh-CN" sz="2000">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 grpId="0" bldLvl="0" animBg="1"/>
      <p:bldP spid="3" grpId="0" bldLvl="0" animBg="1"/>
      <p:bldP spid="4" grpId="0" bldLvl="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Box 13@|17FFC:16777215|FBC:16777215|LFC:16777215|LBC:16777215">
            <a:extLst>
              <a:ext uri="{FF2B5EF4-FFF2-40B4-BE49-F238E27FC236}">
                <a16:creationId xmlns:a16="http://schemas.microsoft.com/office/drawing/2014/main" id="{4102D2DF-052B-4012-AC1A-F261720A982C}"/>
              </a:ext>
            </a:extLst>
          </p:cNvPr>
          <p:cNvSpPr txBox="1">
            <a:spLocks noChangeArrowheads="1"/>
          </p:cNvSpPr>
          <p:nvPr/>
        </p:nvSpPr>
        <p:spPr bwMode="auto">
          <a:xfrm>
            <a:off x="3200400" y="303213"/>
            <a:ext cx="5734050" cy="9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dirty="0">
                <a:latin typeface="楷体_GB2312" panose="02010609030101010101" pitchFamily="49" charset="-122"/>
                <a:ea typeface="楷体_GB2312" panose="02010609030101010101" pitchFamily="49" charset="-122"/>
                <a:sym typeface="Arial" panose="020B0604020202020204" pitchFamily="34" charset="0"/>
              </a:rPr>
              <a:t>→  P34 → </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子网掩码</a:t>
            </a:r>
          </a:p>
          <a:p>
            <a:pPr algn="ctr">
              <a:spcBef>
                <a:spcPct val="20000"/>
              </a:spcBef>
            </a:pPr>
            <a:endParaRPr lang="en-US" altLang="zh-CN" sz="2800" b="1" dirty="0">
              <a:latin typeface="楷体_GB2312" panose="02010609030101010101" pitchFamily="49" charset="-122"/>
              <a:ea typeface="楷体_GB2312" panose="02010609030101010101" pitchFamily="49" charset="-122"/>
              <a:sym typeface="Arial" panose="020B0604020202020204" pitchFamily="34" charset="0"/>
            </a:endParaRPr>
          </a:p>
        </p:txBody>
      </p:sp>
      <p:sp>
        <p:nvSpPr>
          <p:cNvPr id="62466" name="Rectangle 171">
            <a:extLst>
              <a:ext uri="{FF2B5EF4-FFF2-40B4-BE49-F238E27FC236}">
                <a16:creationId xmlns:a16="http://schemas.microsoft.com/office/drawing/2014/main" id="{35800B2A-AFB3-4904-8B96-D5842DDDA1BA}"/>
              </a:ext>
            </a:extLst>
          </p:cNvPr>
          <p:cNvSpPr>
            <a:spLocks noChangeArrowheads="1"/>
          </p:cNvSpPr>
          <p:nvPr/>
        </p:nvSpPr>
        <p:spPr bwMode="auto">
          <a:xfrm>
            <a:off x="973015" y="981076"/>
            <a:ext cx="10140461" cy="1482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通过IP地址的二进制数与子网掩码的二进制数进行“</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与</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”运算（Python运算符&amp;），可以确定某个设备的网络号。也可以</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判断两台主机是否属于同一网段</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，如果两台主机的网络号相同，那么这两台主机就属于同一网段。</a:t>
            </a:r>
          </a:p>
        </p:txBody>
      </p:sp>
      <p:sp>
        <p:nvSpPr>
          <p:cNvPr id="62467" name="Rectangle 171">
            <a:extLst>
              <a:ext uri="{FF2B5EF4-FFF2-40B4-BE49-F238E27FC236}">
                <a16:creationId xmlns:a16="http://schemas.microsoft.com/office/drawing/2014/main" id="{96E5FCC6-A255-4796-B298-1EDC203E8AF7}"/>
              </a:ext>
            </a:extLst>
          </p:cNvPr>
          <p:cNvSpPr>
            <a:spLocks noChangeArrowheads="1"/>
          </p:cNvSpPr>
          <p:nvPr/>
        </p:nvSpPr>
        <p:spPr bwMode="auto">
          <a:xfrm>
            <a:off x="973014" y="4394788"/>
            <a:ext cx="2853397" cy="200535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按位</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运算</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&amp;</a:t>
            </a:r>
            <a:endParaRPr lang="zh-CN" altLang="en-US" sz="20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1 → 1</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0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p:txBody>
      </p:sp>
      <p:graphicFrame>
        <p:nvGraphicFramePr>
          <p:cNvPr id="2" name="表格 2">
            <a:extLst>
              <a:ext uri="{FF2B5EF4-FFF2-40B4-BE49-F238E27FC236}">
                <a16:creationId xmlns:a16="http://schemas.microsoft.com/office/drawing/2014/main" id="{1CFD0756-844F-42F1-89DD-34841713C12C}"/>
              </a:ext>
            </a:extLst>
          </p:cNvPr>
          <p:cNvGraphicFramePr>
            <a:graphicFrameLocks noGrp="1"/>
          </p:cNvGraphicFramePr>
          <p:nvPr>
            <p:extLst>
              <p:ext uri="{D42A27DB-BD31-4B8C-83A1-F6EECF244321}">
                <p14:modId xmlns:p14="http://schemas.microsoft.com/office/powerpoint/2010/main" val="612883359"/>
              </p:ext>
            </p:extLst>
          </p:nvPr>
        </p:nvGraphicFramePr>
        <p:xfrm>
          <a:off x="4048367" y="4394789"/>
          <a:ext cx="7065108" cy="2005356"/>
        </p:xfrm>
        <a:graphic>
          <a:graphicData uri="http://schemas.openxmlformats.org/drawingml/2006/table">
            <a:tbl>
              <a:tblPr firstRow="1" bandRow="1">
                <a:tableStyleId>{5C22544A-7EE6-4342-B048-85BDC9FD1C3A}</a:tableStyleId>
              </a:tblPr>
              <a:tblGrid>
                <a:gridCol w="1766277">
                  <a:extLst>
                    <a:ext uri="{9D8B030D-6E8A-4147-A177-3AD203B41FA5}">
                      <a16:colId xmlns:a16="http://schemas.microsoft.com/office/drawing/2014/main" val="117761741"/>
                    </a:ext>
                  </a:extLst>
                </a:gridCol>
                <a:gridCol w="1766277">
                  <a:extLst>
                    <a:ext uri="{9D8B030D-6E8A-4147-A177-3AD203B41FA5}">
                      <a16:colId xmlns:a16="http://schemas.microsoft.com/office/drawing/2014/main" val="387306777"/>
                    </a:ext>
                  </a:extLst>
                </a:gridCol>
                <a:gridCol w="1766277">
                  <a:extLst>
                    <a:ext uri="{9D8B030D-6E8A-4147-A177-3AD203B41FA5}">
                      <a16:colId xmlns:a16="http://schemas.microsoft.com/office/drawing/2014/main" val="4097970637"/>
                    </a:ext>
                  </a:extLst>
                </a:gridCol>
                <a:gridCol w="1766277">
                  <a:extLst>
                    <a:ext uri="{9D8B030D-6E8A-4147-A177-3AD203B41FA5}">
                      <a16:colId xmlns:a16="http://schemas.microsoft.com/office/drawing/2014/main" val="818233609"/>
                    </a:ext>
                  </a:extLst>
                </a:gridCol>
              </a:tblGrid>
              <a:tr h="501339">
                <a:tc>
                  <a:txBody>
                    <a:bodyPr/>
                    <a:lstStyle/>
                    <a:p>
                      <a:endParaRPr lang="zh-CN" altLang="en-US"/>
                    </a:p>
                  </a:txBody>
                  <a:tcPr anchor="ctr"/>
                </a:tc>
                <a:tc>
                  <a:txBody>
                    <a:bodyPr/>
                    <a:lstStyle/>
                    <a:p>
                      <a:pPr algn="ctr"/>
                      <a:r>
                        <a:rPr lang="zh-CN" altLang="en-US" dirty="0"/>
                        <a:t>与</a:t>
                      </a:r>
                    </a:p>
                  </a:txBody>
                  <a:tcPr anchor="ctr"/>
                </a:tc>
                <a:tc>
                  <a:txBody>
                    <a:bodyPr/>
                    <a:lstStyle/>
                    <a:p>
                      <a:pPr algn="ctr"/>
                      <a:r>
                        <a:rPr lang="zh-CN" altLang="en-US" dirty="0"/>
                        <a:t>或</a:t>
                      </a:r>
                    </a:p>
                  </a:txBody>
                  <a:tcPr anchor="ctr"/>
                </a:tc>
                <a:tc>
                  <a:txBody>
                    <a:bodyPr/>
                    <a:lstStyle/>
                    <a:p>
                      <a:pPr algn="ctr"/>
                      <a:r>
                        <a:rPr lang="zh-CN" altLang="en-US" dirty="0"/>
                        <a:t>非</a:t>
                      </a:r>
                    </a:p>
                  </a:txBody>
                  <a:tcPr anchor="ctr"/>
                </a:tc>
                <a:extLst>
                  <a:ext uri="{0D108BD9-81ED-4DB2-BD59-A6C34878D82A}">
                    <a16:rowId xmlns:a16="http://schemas.microsoft.com/office/drawing/2014/main" val="3434759548"/>
                  </a:ext>
                </a:extLst>
              </a:tr>
              <a:tr h="501339">
                <a:tc>
                  <a:txBody>
                    <a:bodyPr/>
                    <a:lstStyle/>
                    <a:p>
                      <a:pPr algn="r"/>
                      <a:r>
                        <a:rPr lang="zh-CN" altLang="en-US" dirty="0"/>
                        <a:t>按位运算符</a:t>
                      </a:r>
                    </a:p>
                  </a:txBody>
                  <a:tcPr anchor="ctr"/>
                </a:tc>
                <a:tc>
                  <a:txBody>
                    <a:bodyPr/>
                    <a:lstStyle/>
                    <a:p>
                      <a:pPr algn="ctr"/>
                      <a:r>
                        <a:rPr lang="en-US" altLang="zh-CN" dirty="0">
                          <a:solidFill>
                            <a:srgbClr val="FF0000"/>
                          </a:solidFill>
                        </a:rPr>
                        <a:t>&amp;</a:t>
                      </a:r>
                      <a:endParaRPr lang="zh-CN" altLang="en-US" dirty="0">
                        <a:solidFill>
                          <a:srgbClr val="FF0000"/>
                        </a:solidFill>
                      </a:endParaRPr>
                    </a:p>
                  </a:txBody>
                  <a:tcPr anchor="ctr"/>
                </a:tc>
                <a:tc>
                  <a:txBody>
                    <a:bodyPr/>
                    <a:lstStyle/>
                    <a:p>
                      <a:pPr algn="ctr"/>
                      <a:r>
                        <a:rPr lang="en-US" altLang="zh-CN" dirty="0">
                          <a:solidFill>
                            <a:srgbClr val="FF0000"/>
                          </a:solidFill>
                        </a:rPr>
                        <a:t>|</a:t>
                      </a:r>
                      <a:endParaRPr lang="zh-CN" altLang="en-US" dirty="0">
                        <a:solidFill>
                          <a:srgbClr val="FF0000"/>
                        </a:solidFill>
                      </a:endParaRPr>
                    </a:p>
                  </a:txBody>
                  <a:tcPr anchor="ctr"/>
                </a:tc>
                <a:tc>
                  <a:txBody>
                    <a:bodyPr/>
                    <a:lstStyle/>
                    <a:p>
                      <a:pPr algn="ctr"/>
                      <a:r>
                        <a:rPr lang="zh-CN" altLang="en-US" dirty="0">
                          <a:solidFill>
                            <a:srgbClr val="FF0000"/>
                          </a:solidFill>
                        </a:rPr>
                        <a:t>！</a:t>
                      </a:r>
                    </a:p>
                  </a:txBody>
                  <a:tcPr anchor="ctr"/>
                </a:tc>
                <a:extLst>
                  <a:ext uri="{0D108BD9-81ED-4DB2-BD59-A6C34878D82A}">
                    <a16:rowId xmlns:a16="http://schemas.microsoft.com/office/drawing/2014/main" val="3623852750"/>
                  </a:ext>
                </a:extLst>
              </a:tr>
              <a:tr h="501339">
                <a:tc>
                  <a:txBody>
                    <a:bodyPr/>
                    <a:lstStyle/>
                    <a:p>
                      <a:pPr algn="r"/>
                      <a:r>
                        <a:rPr lang="zh-CN" altLang="en-US" dirty="0"/>
                        <a:t>逻辑运算符</a:t>
                      </a:r>
                    </a:p>
                  </a:txBody>
                  <a:tcPr anchor="ctr"/>
                </a:tc>
                <a:tc>
                  <a:txBody>
                    <a:bodyPr/>
                    <a:lstStyle/>
                    <a:p>
                      <a:pPr algn="ctr"/>
                      <a:r>
                        <a:rPr lang="en-US" altLang="zh-CN" dirty="0">
                          <a:solidFill>
                            <a:srgbClr val="FF0000"/>
                          </a:solidFill>
                        </a:rPr>
                        <a:t>and</a:t>
                      </a:r>
                      <a:endParaRPr lang="zh-CN" altLang="en-US" dirty="0">
                        <a:solidFill>
                          <a:srgbClr val="FF0000"/>
                        </a:solidFill>
                      </a:endParaRPr>
                    </a:p>
                  </a:txBody>
                  <a:tcPr anchor="ctr"/>
                </a:tc>
                <a:tc>
                  <a:txBody>
                    <a:bodyPr/>
                    <a:lstStyle/>
                    <a:p>
                      <a:pPr algn="ctr"/>
                      <a:r>
                        <a:rPr lang="en-US" altLang="zh-CN" dirty="0">
                          <a:solidFill>
                            <a:srgbClr val="FF0000"/>
                          </a:solidFill>
                        </a:rPr>
                        <a:t>or</a:t>
                      </a:r>
                      <a:endParaRPr lang="zh-CN" altLang="en-US" dirty="0">
                        <a:solidFill>
                          <a:srgbClr val="FF0000"/>
                        </a:solidFill>
                      </a:endParaRPr>
                    </a:p>
                  </a:txBody>
                  <a:tcPr anchor="ctr"/>
                </a:tc>
                <a:tc>
                  <a:txBody>
                    <a:bodyPr/>
                    <a:lstStyle/>
                    <a:p>
                      <a:pPr algn="ctr"/>
                      <a:r>
                        <a:rPr lang="en-US" altLang="zh-CN" dirty="0">
                          <a:solidFill>
                            <a:srgbClr val="FF0000"/>
                          </a:solidFill>
                        </a:rPr>
                        <a:t>not</a:t>
                      </a:r>
                      <a:endParaRPr lang="zh-CN" altLang="en-US" dirty="0">
                        <a:solidFill>
                          <a:srgbClr val="FF0000"/>
                        </a:solidFill>
                      </a:endParaRPr>
                    </a:p>
                  </a:txBody>
                  <a:tcPr anchor="ctr"/>
                </a:tc>
                <a:extLst>
                  <a:ext uri="{0D108BD9-81ED-4DB2-BD59-A6C34878D82A}">
                    <a16:rowId xmlns:a16="http://schemas.microsoft.com/office/drawing/2014/main" val="3382510231"/>
                  </a:ext>
                </a:extLst>
              </a:tr>
              <a:tr h="501339">
                <a:tc>
                  <a:txBody>
                    <a:bodyPr/>
                    <a:lstStyle/>
                    <a:p>
                      <a:pPr algn="r"/>
                      <a:r>
                        <a:rPr lang="zh-CN" altLang="en-US" dirty="0"/>
                        <a:t>运算规则</a:t>
                      </a:r>
                    </a:p>
                  </a:txBody>
                  <a:tcPr anchor="ctr"/>
                </a:tc>
                <a:tc>
                  <a:txBody>
                    <a:bodyPr/>
                    <a:lstStyle/>
                    <a:p>
                      <a:pPr algn="ctr"/>
                      <a:r>
                        <a:rPr lang="zh-CN" altLang="en-US" dirty="0"/>
                        <a:t>同为真时为真</a:t>
                      </a:r>
                    </a:p>
                  </a:txBody>
                  <a:tcPr anchor="ctr"/>
                </a:tc>
                <a:tc>
                  <a:txBody>
                    <a:bodyPr/>
                    <a:lstStyle/>
                    <a:p>
                      <a:pPr algn="ctr"/>
                      <a:r>
                        <a:rPr lang="zh-CN" altLang="en-US" dirty="0"/>
                        <a:t>同为假时为假</a:t>
                      </a:r>
                    </a:p>
                  </a:txBody>
                  <a:tcPr anchor="ctr"/>
                </a:tc>
                <a:tc>
                  <a:txBody>
                    <a:bodyPr/>
                    <a:lstStyle/>
                    <a:p>
                      <a:pPr algn="ctr"/>
                      <a:r>
                        <a:rPr lang="zh-CN" altLang="en-US" dirty="0"/>
                        <a:t>相反</a:t>
                      </a:r>
                    </a:p>
                  </a:txBody>
                  <a:tcPr anchor="ctr"/>
                </a:tc>
                <a:extLst>
                  <a:ext uri="{0D108BD9-81ED-4DB2-BD59-A6C34878D82A}">
                    <a16:rowId xmlns:a16="http://schemas.microsoft.com/office/drawing/2014/main" val="2206444293"/>
                  </a:ext>
                </a:extLst>
              </a:tr>
            </a:tbl>
          </a:graphicData>
        </a:graphic>
      </p:graphicFrame>
      <p:sp>
        <p:nvSpPr>
          <p:cNvPr id="6" name="文本框 5">
            <a:extLst>
              <a:ext uri="{FF2B5EF4-FFF2-40B4-BE49-F238E27FC236}">
                <a16:creationId xmlns:a16="http://schemas.microsoft.com/office/drawing/2014/main" id="{B93C5199-79B3-4AC6-94FA-E51FAAEE3601}"/>
              </a:ext>
            </a:extLst>
          </p:cNvPr>
          <p:cNvSpPr txBox="1"/>
          <p:nvPr/>
        </p:nvSpPr>
        <p:spPr>
          <a:xfrm>
            <a:off x="973014" y="2656408"/>
            <a:ext cx="10140461" cy="1443729"/>
          </a:xfrm>
          <a:prstGeom prst="rect">
            <a:avLst/>
          </a:prstGeom>
          <a:solidFill>
            <a:schemeClr val="bg1"/>
          </a:solidFill>
          <a:ln>
            <a:solidFill>
              <a:schemeClr val="accent1"/>
            </a:solidFill>
          </a:ln>
        </p:spPr>
        <p:txBody>
          <a:bodyPr wrap="square">
            <a:spAutoFit/>
          </a:bodyPr>
          <a:lstStyle/>
          <a:p>
            <a:pPr indent="468630" latinLnBrk="1" hangingPunct="0">
              <a:lnSpc>
                <a:spcPct val="170000"/>
              </a:lnSpc>
            </a:pPr>
            <a:r>
              <a:rPr lang="en-US" altLang="zh-CN"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noProof="1">
                <a:latin typeface="楷体_GB2312" panose="02010609030101010101" pitchFamily="49" charset="-122"/>
                <a:ea typeface="楷体_GB2312" panose="02010609030101010101" pitchFamily="49" charset="-122"/>
                <a:sym typeface="宋体" panose="02010600030101010101" pitchFamily="2" charset="-122"/>
              </a:rPr>
              <a:t>地址</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b="1" noProof="1">
                <a:latin typeface="楷体_GB2312" panose="02010609030101010101" pitchFamily="49" charset="-122"/>
                <a:ea typeface="楷体_GB2312" panose="02010609030101010101" pitchFamily="49" charset="-122"/>
                <a:sym typeface="宋体" panose="02010600030101010101" pitchFamily="2" charset="-122"/>
              </a:rPr>
              <a:t> 0</a:t>
            </a:r>
            <a:r>
              <a:rPr lang="en-US" b="1" noProof="1">
                <a:latin typeface="楷体_GB2312" panose="02010609030101010101" pitchFamily="49" charset="-122"/>
                <a:ea typeface="楷体_GB2312" panose="02010609030101010101" pitchFamily="49" charset="-122"/>
                <a:sym typeface="宋体" panose="02010600030101010101" pitchFamily="2" charset="-122"/>
              </a:rPr>
              <a:t>1100100.00000100.00000101.000</a:t>
            </a:r>
            <a:r>
              <a:rPr b="1" noProof="1">
                <a:latin typeface="楷体_GB2312" panose="02010609030101010101" pitchFamily="49" charset="-122"/>
                <a:ea typeface="楷体_GB2312" panose="02010609030101010101" pitchFamily="49" charset="-122"/>
                <a:sym typeface="宋体" panose="02010600030101010101" pitchFamily="2" charset="-122"/>
              </a:rPr>
              <a:t>001</a:t>
            </a:r>
            <a:r>
              <a:rPr lang="en-US" b="1" noProof="1">
                <a:latin typeface="楷体_GB2312" panose="02010609030101010101" pitchFamily="49" charset="-122"/>
                <a:ea typeface="楷体_GB2312" panose="02010609030101010101" pitchFamily="49" charset="-122"/>
                <a:sym typeface="宋体" panose="02010600030101010101" pitchFamily="2" charset="-122"/>
              </a:rPr>
              <a:t>1</a:t>
            </a:r>
            <a:r>
              <a:rPr b="1" noProof="1">
                <a:latin typeface="楷体_GB2312" panose="02010609030101010101" pitchFamily="49" charset="-122"/>
                <a:ea typeface="楷体_GB2312" panose="02010609030101010101" pitchFamily="49" charset="-122"/>
                <a:sym typeface="宋体" panose="02010600030101010101" pitchFamily="2" charset="-122"/>
              </a:rPr>
              <a:t>0</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(100.4.5.6)</a:t>
            </a:r>
          </a:p>
          <a:p>
            <a:pPr indent="468630" latinLnBrk="1" hangingPunct="0">
              <a:lnSpc>
                <a:spcPct val="170000"/>
              </a:lnSpc>
            </a:pPr>
            <a:r>
              <a:rPr lang="zh-CN" noProof="1">
                <a:latin typeface="楷体_GB2312" panose="02010609030101010101" pitchFamily="49" charset="-122"/>
                <a:ea typeface="楷体_GB2312" panose="02010609030101010101" pitchFamily="49" charset="-122"/>
                <a:sym typeface="宋体" panose="02010600030101010101" pitchFamily="2" charset="-122"/>
              </a:rPr>
              <a:t>子网掩码</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b="1" u="sng" noProof="1">
                <a:solidFill>
                  <a:schemeClr val="accent6">
                    <a:lumMod val="75000"/>
                  </a:schemeClr>
                </a:solidFill>
                <a:latin typeface="楷体_GB2312" panose="02010609030101010101" pitchFamily="49" charset="-122"/>
                <a:ea typeface="楷体_GB2312" panose="02010609030101010101" pitchFamily="49" charset="-122"/>
                <a:sym typeface="宋体" panose="02010600030101010101" pitchFamily="2" charset="-122"/>
              </a:rPr>
              <a:t>11111111 11111111 111</a:t>
            </a:r>
            <a:r>
              <a:rPr lang="en-US" altLang="zh-CN" b="1" noProof="1">
                <a:solidFill>
                  <a:srgbClr val="FFC000"/>
                </a:solidFill>
                <a:latin typeface="楷体_GB2312" panose="02010609030101010101" pitchFamily="49" charset="-122"/>
                <a:ea typeface="楷体_GB2312" panose="02010609030101010101" pitchFamily="49" charset="-122"/>
                <a:sym typeface="宋体" panose="02010600030101010101" pitchFamily="2" charset="-122"/>
              </a:rPr>
              <a:t>00000 00000000</a:t>
            </a:r>
            <a:r>
              <a:rPr lang="en-US" altLang="zh-CN" noProof="1">
                <a:latin typeface="楷体_GB2312" panose="02010609030101010101" pitchFamily="49" charset="-122"/>
                <a:ea typeface="楷体_GB2312" panose="02010609030101010101" pitchFamily="49" charset="-122"/>
                <a:sym typeface="宋体" panose="02010600030101010101" pitchFamily="2" charset="-122"/>
              </a:rPr>
              <a:t>     (255.255.224.0)</a:t>
            </a:r>
          </a:p>
          <a:p>
            <a:pPr indent="468630" latinLnBrk="1" hangingPunct="0">
              <a:lnSpc>
                <a:spcPct val="170000"/>
              </a:lnSpc>
            </a:pPr>
            <a:r>
              <a:rPr lang="zh-CN" altLang="en-US" noProof="1">
                <a:latin typeface="楷体_GB2312" panose="02010609030101010101" pitchFamily="49" charset="-122"/>
                <a:ea typeface="楷体_GB2312" panose="02010609030101010101" pitchFamily="49" charset="-122"/>
              </a:rPr>
              <a:t>与运算：</a:t>
            </a:r>
            <a:r>
              <a:rPr lang="en-US" altLang="zh-CN" noProof="1">
                <a:latin typeface="楷体_GB2312" panose="02010609030101010101" pitchFamily="49" charset="-122"/>
                <a:ea typeface="楷体_GB2312" panose="02010609030101010101" pitchFamily="49" charset="-122"/>
              </a:rPr>
              <a:t> </a:t>
            </a:r>
            <a:r>
              <a:rPr lang="en-US" b="1" noProof="1">
                <a:solidFill>
                  <a:srgbClr val="00B050"/>
                </a:solidFill>
                <a:latin typeface="楷体_GB2312" panose="02010609030101010101" pitchFamily="49" charset="-122"/>
                <a:ea typeface="楷体_GB2312" panose="02010609030101010101" pitchFamily="49" charset="-122"/>
                <a:sym typeface="宋体" panose="02010600030101010101" pitchFamily="2" charset="-122"/>
              </a:rPr>
              <a:t>01100100.00000100.00000000</a:t>
            </a:r>
            <a:r>
              <a:rPr lang="en-US" altLang="zh-CN" b="1" noProof="1">
                <a:solidFill>
                  <a:srgbClr val="00B050"/>
                </a:solidFill>
                <a:latin typeface="楷体_GB2312" panose="02010609030101010101" pitchFamily="49" charset="-122"/>
                <a:ea typeface="楷体_GB2312" panose="02010609030101010101" pitchFamily="49" charset="-122"/>
                <a:sym typeface="宋体" panose="02010600030101010101" pitchFamily="2" charset="-122"/>
              </a:rPr>
              <a:t>.00000000</a:t>
            </a:r>
            <a:r>
              <a:rPr lang="en-US" altLang="zh-CN" noProof="1"/>
              <a:t>  </a:t>
            </a:r>
            <a:r>
              <a:rPr lang="en-US" altLang="zh-CN" noProof="1">
                <a:latin typeface="楷体_GB2312" panose="02010609030101010101" pitchFamily="49" charset="-122"/>
                <a:ea typeface="楷体_GB2312" panose="02010609030101010101" pitchFamily="49" charset="-122"/>
                <a:sym typeface="+mn-ea"/>
              </a:rPr>
              <a:t>→</a:t>
            </a:r>
            <a:r>
              <a:rPr lang="en-US" altLang="zh-CN" noProof="1"/>
              <a:t>  </a:t>
            </a:r>
            <a:r>
              <a:rPr lang="zh-CN" altLang="en-US" noProof="1">
                <a:latin typeface="楷体_GB2312" panose="02010609030101010101" pitchFamily="49" charset="-122"/>
                <a:ea typeface="楷体_GB2312" panose="02010609030101010101" pitchFamily="49" charset="-122"/>
              </a:rPr>
              <a:t>网络地址：</a:t>
            </a:r>
            <a:r>
              <a:rPr lang="en-US" altLang="zh-CN" noProof="1">
                <a:solidFill>
                  <a:srgbClr val="00B050"/>
                </a:solidFill>
                <a:latin typeface="楷体_GB2312" panose="02010609030101010101" pitchFamily="49" charset="-122"/>
                <a:ea typeface="楷体_GB2312" panose="02010609030101010101" pitchFamily="49" charset="-122"/>
              </a:rPr>
              <a:t>100.4.</a:t>
            </a:r>
            <a:r>
              <a:rPr lang="en-US" altLang="zh-CN" noProof="1">
                <a:latin typeface="楷体_GB2312" panose="02010609030101010101" pitchFamily="49" charset="-122"/>
                <a:ea typeface="楷体_GB2312" panose="02010609030101010101" pitchFamily="49" charset="-122"/>
              </a:rPr>
              <a:t>0.0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Box 13@|17FFC:16777215|FBC:16777215|LFC:16777215|LBC:16777215">
            <a:extLst>
              <a:ext uri="{FF2B5EF4-FFF2-40B4-BE49-F238E27FC236}">
                <a16:creationId xmlns:a16="http://schemas.microsoft.com/office/drawing/2014/main" id="{EF5501F4-46EA-4EAA-B57D-FF8C51B0DFCB}"/>
              </a:ext>
            </a:extLst>
          </p:cNvPr>
          <p:cNvSpPr txBox="1">
            <a:spLocks noChangeArrowheads="1"/>
          </p:cNvSpPr>
          <p:nvPr/>
        </p:nvSpPr>
        <p:spPr bwMode="auto">
          <a:xfrm>
            <a:off x="1738179" y="290195"/>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dirty="0">
                <a:latin typeface="楷体_GB2312" panose="02010609030101010101" pitchFamily="49" charset="-122"/>
                <a:ea typeface="楷体_GB2312" panose="02010609030101010101" pitchFamily="49" charset="-122"/>
                <a:sym typeface="Arial" panose="020B0604020202020204" pitchFamily="34" charset="0"/>
              </a:rPr>
              <a:t>→  P34  IP</a:t>
            </a: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地址的分类</a:t>
            </a:r>
            <a:endParaRPr lang="en-US" altLang="zh-CN" sz="2800" b="1" dirty="0">
              <a:latin typeface="楷体_GB2312" panose="02010609030101010101" pitchFamily="49" charset="-122"/>
              <a:ea typeface="楷体_GB2312" panose="02010609030101010101" pitchFamily="49" charset="-122"/>
              <a:sym typeface="Arial" panose="020B0604020202020204" pitchFamily="34" charset="0"/>
            </a:endParaRPr>
          </a:p>
        </p:txBody>
      </p:sp>
      <p:sp>
        <p:nvSpPr>
          <p:cNvPr id="63490" name="Rectangle 171">
            <a:extLst>
              <a:ext uri="{FF2B5EF4-FFF2-40B4-BE49-F238E27FC236}">
                <a16:creationId xmlns:a16="http://schemas.microsoft.com/office/drawing/2014/main" id="{EFC81ADE-371B-4CCE-AA9F-1F45EF3BF9AD}"/>
              </a:ext>
            </a:extLst>
          </p:cNvPr>
          <p:cNvSpPr>
            <a:spLocks noChangeArrowheads="1"/>
          </p:cNvSpPr>
          <p:nvPr/>
        </p:nvSpPr>
        <p:spPr bwMode="auto">
          <a:xfrm>
            <a:off x="1529497" y="6316462"/>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另外，还有D类和E类地址分别作为组播地址和备用地址使用。</a:t>
            </a:r>
          </a:p>
        </p:txBody>
      </p:sp>
      <p:graphicFrame>
        <p:nvGraphicFramePr>
          <p:cNvPr id="27" name="Group 107">
            <a:extLst>
              <a:ext uri="{FF2B5EF4-FFF2-40B4-BE49-F238E27FC236}">
                <a16:creationId xmlns:a16="http://schemas.microsoft.com/office/drawing/2014/main" id="{AC30E540-0AA8-409C-9FBE-BC5AA72300E6}"/>
              </a:ext>
            </a:extLst>
          </p:cNvPr>
          <p:cNvGraphicFramePr>
            <a:graphicFrameLocks/>
          </p:cNvGraphicFramePr>
          <p:nvPr>
            <p:extLst>
              <p:ext uri="{D42A27DB-BD31-4B8C-83A1-F6EECF244321}">
                <p14:modId xmlns:p14="http://schemas.microsoft.com/office/powerpoint/2010/main" val="4276114998"/>
              </p:ext>
            </p:extLst>
          </p:nvPr>
        </p:nvGraphicFramePr>
        <p:xfrm>
          <a:off x="1628642" y="1702001"/>
          <a:ext cx="7273925" cy="518048"/>
        </p:xfrm>
        <a:graphic>
          <a:graphicData uri="http://schemas.openxmlformats.org/drawingml/2006/table">
            <a:tbl>
              <a:tblPr/>
              <a:tblGrid>
                <a:gridCol w="227012">
                  <a:extLst>
                    <a:ext uri="{9D8B030D-6E8A-4147-A177-3AD203B41FA5}">
                      <a16:colId xmlns:a16="http://schemas.microsoft.com/office/drawing/2014/main" val="1251155367"/>
                    </a:ext>
                  </a:extLst>
                </a:gridCol>
                <a:gridCol w="228600">
                  <a:extLst>
                    <a:ext uri="{9D8B030D-6E8A-4147-A177-3AD203B41FA5}">
                      <a16:colId xmlns:a16="http://schemas.microsoft.com/office/drawing/2014/main" val="3553691013"/>
                    </a:ext>
                  </a:extLst>
                </a:gridCol>
                <a:gridCol w="227013">
                  <a:extLst>
                    <a:ext uri="{9D8B030D-6E8A-4147-A177-3AD203B41FA5}">
                      <a16:colId xmlns:a16="http://schemas.microsoft.com/office/drawing/2014/main" val="1349585449"/>
                    </a:ext>
                  </a:extLst>
                </a:gridCol>
                <a:gridCol w="227012">
                  <a:extLst>
                    <a:ext uri="{9D8B030D-6E8A-4147-A177-3AD203B41FA5}">
                      <a16:colId xmlns:a16="http://schemas.microsoft.com/office/drawing/2014/main" val="3478146523"/>
                    </a:ext>
                  </a:extLst>
                </a:gridCol>
                <a:gridCol w="227013">
                  <a:extLst>
                    <a:ext uri="{9D8B030D-6E8A-4147-A177-3AD203B41FA5}">
                      <a16:colId xmlns:a16="http://schemas.microsoft.com/office/drawing/2014/main" val="3280475222"/>
                    </a:ext>
                  </a:extLst>
                </a:gridCol>
                <a:gridCol w="227012">
                  <a:extLst>
                    <a:ext uri="{9D8B030D-6E8A-4147-A177-3AD203B41FA5}">
                      <a16:colId xmlns:a16="http://schemas.microsoft.com/office/drawing/2014/main" val="2183992595"/>
                    </a:ext>
                  </a:extLst>
                </a:gridCol>
                <a:gridCol w="228600">
                  <a:extLst>
                    <a:ext uri="{9D8B030D-6E8A-4147-A177-3AD203B41FA5}">
                      <a16:colId xmlns:a16="http://schemas.microsoft.com/office/drawing/2014/main" val="2823857752"/>
                    </a:ext>
                  </a:extLst>
                </a:gridCol>
                <a:gridCol w="227013">
                  <a:extLst>
                    <a:ext uri="{9D8B030D-6E8A-4147-A177-3AD203B41FA5}">
                      <a16:colId xmlns:a16="http://schemas.microsoft.com/office/drawing/2014/main" val="2834307520"/>
                    </a:ext>
                  </a:extLst>
                </a:gridCol>
                <a:gridCol w="227012">
                  <a:extLst>
                    <a:ext uri="{9D8B030D-6E8A-4147-A177-3AD203B41FA5}">
                      <a16:colId xmlns:a16="http://schemas.microsoft.com/office/drawing/2014/main" val="2599493528"/>
                    </a:ext>
                  </a:extLst>
                </a:gridCol>
                <a:gridCol w="227013">
                  <a:extLst>
                    <a:ext uri="{9D8B030D-6E8A-4147-A177-3AD203B41FA5}">
                      <a16:colId xmlns:a16="http://schemas.microsoft.com/office/drawing/2014/main" val="2299223393"/>
                    </a:ext>
                  </a:extLst>
                </a:gridCol>
                <a:gridCol w="230187">
                  <a:extLst>
                    <a:ext uri="{9D8B030D-6E8A-4147-A177-3AD203B41FA5}">
                      <a16:colId xmlns:a16="http://schemas.microsoft.com/office/drawing/2014/main" val="1099311049"/>
                    </a:ext>
                  </a:extLst>
                </a:gridCol>
                <a:gridCol w="223838">
                  <a:extLst>
                    <a:ext uri="{9D8B030D-6E8A-4147-A177-3AD203B41FA5}">
                      <a16:colId xmlns:a16="http://schemas.microsoft.com/office/drawing/2014/main" val="2672111980"/>
                    </a:ext>
                  </a:extLst>
                </a:gridCol>
                <a:gridCol w="227012">
                  <a:extLst>
                    <a:ext uri="{9D8B030D-6E8A-4147-A177-3AD203B41FA5}">
                      <a16:colId xmlns:a16="http://schemas.microsoft.com/office/drawing/2014/main" val="445586463"/>
                    </a:ext>
                  </a:extLst>
                </a:gridCol>
                <a:gridCol w="230188">
                  <a:extLst>
                    <a:ext uri="{9D8B030D-6E8A-4147-A177-3AD203B41FA5}">
                      <a16:colId xmlns:a16="http://schemas.microsoft.com/office/drawing/2014/main" val="1871591814"/>
                    </a:ext>
                  </a:extLst>
                </a:gridCol>
                <a:gridCol w="227012">
                  <a:extLst>
                    <a:ext uri="{9D8B030D-6E8A-4147-A177-3AD203B41FA5}">
                      <a16:colId xmlns:a16="http://schemas.microsoft.com/office/drawing/2014/main" val="2310662374"/>
                    </a:ext>
                  </a:extLst>
                </a:gridCol>
                <a:gridCol w="227013">
                  <a:extLst>
                    <a:ext uri="{9D8B030D-6E8A-4147-A177-3AD203B41FA5}">
                      <a16:colId xmlns:a16="http://schemas.microsoft.com/office/drawing/2014/main" val="831984874"/>
                    </a:ext>
                  </a:extLst>
                </a:gridCol>
                <a:gridCol w="227012">
                  <a:extLst>
                    <a:ext uri="{9D8B030D-6E8A-4147-A177-3AD203B41FA5}">
                      <a16:colId xmlns:a16="http://schemas.microsoft.com/office/drawing/2014/main" val="604384853"/>
                    </a:ext>
                  </a:extLst>
                </a:gridCol>
                <a:gridCol w="228600">
                  <a:extLst>
                    <a:ext uri="{9D8B030D-6E8A-4147-A177-3AD203B41FA5}">
                      <a16:colId xmlns:a16="http://schemas.microsoft.com/office/drawing/2014/main" val="1807372084"/>
                    </a:ext>
                  </a:extLst>
                </a:gridCol>
                <a:gridCol w="225425">
                  <a:extLst>
                    <a:ext uri="{9D8B030D-6E8A-4147-A177-3AD203B41FA5}">
                      <a16:colId xmlns:a16="http://schemas.microsoft.com/office/drawing/2014/main" val="2402219603"/>
                    </a:ext>
                  </a:extLst>
                </a:gridCol>
                <a:gridCol w="228600">
                  <a:extLst>
                    <a:ext uri="{9D8B030D-6E8A-4147-A177-3AD203B41FA5}">
                      <a16:colId xmlns:a16="http://schemas.microsoft.com/office/drawing/2014/main" val="4065698619"/>
                    </a:ext>
                  </a:extLst>
                </a:gridCol>
                <a:gridCol w="227013">
                  <a:extLst>
                    <a:ext uri="{9D8B030D-6E8A-4147-A177-3AD203B41FA5}">
                      <a16:colId xmlns:a16="http://schemas.microsoft.com/office/drawing/2014/main" val="69011528"/>
                    </a:ext>
                  </a:extLst>
                </a:gridCol>
                <a:gridCol w="227012">
                  <a:extLst>
                    <a:ext uri="{9D8B030D-6E8A-4147-A177-3AD203B41FA5}">
                      <a16:colId xmlns:a16="http://schemas.microsoft.com/office/drawing/2014/main" val="1475411076"/>
                    </a:ext>
                  </a:extLst>
                </a:gridCol>
                <a:gridCol w="228600">
                  <a:extLst>
                    <a:ext uri="{9D8B030D-6E8A-4147-A177-3AD203B41FA5}">
                      <a16:colId xmlns:a16="http://schemas.microsoft.com/office/drawing/2014/main" val="280304492"/>
                    </a:ext>
                  </a:extLst>
                </a:gridCol>
                <a:gridCol w="227013">
                  <a:extLst>
                    <a:ext uri="{9D8B030D-6E8A-4147-A177-3AD203B41FA5}">
                      <a16:colId xmlns:a16="http://schemas.microsoft.com/office/drawing/2014/main" val="1273242232"/>
                    </a:ext>
                  </a:extLst>
                </a:gridCol>
                <a:gridCol w="227012">
                  <a:extLst>
                    <a:ext uri="{9D8B030D-6E8A-4147-A177-3AD203B41FA5}">
                      <a16:colId xmlns:a16="http://schemas.microsoft.com/office/drawing/2014/main" val="1102244203"/>
                    </a:ext>
                  </a:extLst>
                </a:gridCol>
                <a:gridCol w="227013">
                  <a:extLst>
                    <a:ext uri="{9D8B030D-6E8A-4147-A177-3AD203B41FA5}">
                      <a16:colId xmlns:a16="http://schemas.microsoft.com/office/drawing/2014/main" val="959769356"/>
                    </a:ext>
                  </a:extLst>
                </a:gridCol>
                <a:gridCol w="227012">
                  <a:extLst>
                    <a:ext uri="{9D8B030D-6E8A-4147-A177-3AD203B41FA5}">
                      <a16:colId xmlns:a16="http://schemas.microsoft.com/office/drawing/2014/main" val="588031931"/>
                    </a:ext>
                  </a:extLst>
                </a:gridCol>
                <a:gridCol w="227013">
                  <a:extLst>
                    <a:ext uri="{9D8B030D-6E8A-4147-A177-3AD203B41FA5}">
                      <a16:colId xmlns:a16="http://schemas.microsoft.com/office/drawing/2014/main" val="2811848983"/>
                    </a:ext>
                  </a:extLst>
                </a:gridCol>
                <a:gridCol w="227012">
                  <a:extLst>
                    <a:ext uri="{9D8B030D-6E8A-4147-A177-3AD203B41FA5}">
                      <a16:colId xmlns:a16="http://schemas.microsoft.com/office/drawing/2014/main" val="70222644"/>
                    </a:ext>
                  </a:extLst>
                </a:gridCol>
                <a:gridCol w="227013">
                  <a:extLst>
                    <a:ext uri="{9D8B030D-6E8A-4147-A177-3AD203B41FA5}">
                      <a16:colId xmlns:a16="http://schemas.microsoft.com/office/drawing/2014/main" val="1281889883"/>
                    </a:ext>
                  </a:extLst>
                </a:gridCol>
                <a:gridCol w="227012">
                  <a:extLst>
                    <a:ext uri="{9D8B030D-6E8A-4147-A177-3AD203B41FA5}">
                      <a16:colId xmlns:a16="http://schemas.microsoft.com/office/drawing/2014/main" val="2136842162"/>
                    </a:ext>
                  </a:extLst>
                </a:gridCol>
                <a:gridCol w="227013">
                  <a:extLst>
                    <a:ext uri="{9D8B030D-6E8A-4147-A177-3AD203B41FA5}">
                      <a16:colId xmlns:a16="http://schemas.microsoft.com/office/drawing/2014/main" val="3404176417"/>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778669946"/>
                  </a:ext>
                </a:extLst>
              </a:tr>
            </a:tbl>
          </a:graphicData>
        </a:graphic>
      </p:graphicFrame>
      <p:sp>
        <p:nvSpPr>
          <p:cNvPr id="28" name="Text Box 101">
            <a:extLst>
              <a:ext uri="{FF2B5EF4-FFF2-40B4-BE49-F238E27FC236}">
                <a16:creationId xmlns:a16="http://schemas.microsoft.com/office/drawing/2014/main" id="{9CBC3F03-EA64-41FD-B1A6-A6B063E628FA}"/>
              </a:ext>
            </a:extLst>
          </p:cNvPr>
          <p:cNvSpPr txBox="1">
            <a:spLocks noChangeArrowheads="1"/>
          </p:cNvSpPr>
          <p:nvPr/>
        </p:nvSpPr>
        <p:spPr bwMode="auto">
          <a:xfrm>
            <a:off x="1557204"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29" name="Text Box 102">
            <a:extLst>
              <a:ext uri="{FF2B5EF4-FFF2-40B4-BE49-F238E27FC236}">
                <a16:creationId xmlns:a16="http://schemas.microsoft.com/office/drawing/2014/main" id="{96879D9B-D22B-450F-B92A-E3778D55B680}"/>
              </a:ext>
            </a:extLst>
          </p:cNvPr>
          <p:cNvSpPr txBox="1">
            <a:spLocks noChangeArrowheads="1"/>
          </p:cNvSpPr>
          <p:nvPr/>
        </p:nvSpPr>
        <p:spPr bwMode="auto">
          <a:xfrm>
            <a:off x="34066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8</a:t>
            </a:r>
          </a:p>
        </p:txBody>
      </p:sp>
      <p:sp>
        <p:nvSpPr>
          <p:cNvPr id="30" name="Text Box 103">
            <a:extLst>
              <a:ext uri="{FF2B5EF4-FFF2-40B4-BE49-F238E27FC236}">
                <a16:creationId xmlns:a16="http://schemas.microsoft.com/office/drawing/2014/main" id="{2C44A609-C3B8-4D56-81AC-04C112E41ED4}"/>
              </a:ext>
            </a:extLst>
          </p:cNvPr>
          <p:cNvSpPr txBox="1">
            <a:spLocks noChangeArrowheads="1"/>
          </p:cNvSpPr>
          <p:nvPr/>
        </p:nvSpPr>
        <p:spPr bwMode="auto">
          <a:xfrm>
            <a:off x="5157654"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16</a:t>
            </a:r>
          </a:p>
        </p:txBody>
      </p:sp>
      <p:sp>
        <p:nvSpPr>
          <p:cNvPr id="31" name="Text Box 104">
            <a:extLst>
              <a:ext uri="{FF2B5EF4-FFF2-40B4-BE49-F238E27FC236}">
                <a16:creationId xmlns:a16="http://schemas.microsoft.com/office/drawing/2014/main" id="{186E037B-00AA-4C3C-B82C-8DC930009647}"/>
              </a:ext>
            </a:extLst>
          </p:cNvPr>
          <p:cNvSpPr txBox="1">
            <a:spLocks noChangeArrowheads="1"/>
          </p:cNvSpPr>
          <p:nvPr/>
        </p:nvSpPr>
        <p:spPr bwMode="auto">
          <a:xfrm>
            <a:off x="6957879"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24</a:t>
            </a:r>
          </a:p>
        </p:txBody>
      </p:sp>
      <p:sp>
        <p:nvSpPr>
          <p:cNvPr id="32" name="Text Box 105">
            <a:extLst>
              <a:ext uri="{FF2B5EF4-FFF2-40B4-BE49-F238E27FC236}">
                <a16:creationId xmlns:a16="http://schemas.microsoft.com/office/drawing/2014/main" id="{0E7DA75E-027A-4CD7-B6BD-BF713E6BCD90}"/>
              </a:ext>
            </a:extLst>
          </p:cNvPr>
          <p:cNvSpPr txBox="1">
            <a:spLocks noChangeArrowheads="1"/>
          </p:cNvSpPr>
          <p:nvPr/>
        </p:nvSpPr>
        <p:spPr bwMode="auto">
          <a:xfrm>
            <a:off x="8542204"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33" name="Rectangle 106">
            <a:extLst>
              <a:ext uri="{FF2B5EF4-FFF2-40B4-BE49-F238E27FC236}">
                <a16:creationId xmlns:a16="http://schemas.microsoft.com/office/drawing/2014/main" id="{2F8101C4-FCAF-49D7-A1CF-27D1B9C618A8}"/>
              </a:ext>
            </a:extLst>
          </p:cNvPr>
          <p:cNvSpPr>
            <a:spLocks noChangeArrowheads="1"/>
          </p:cNvSpPr>
          <p:nvPr/>
        </p:nvSpPr>
        <p:spPr bwMode="auto">
          <a:xfrm>
            <a:off x="1630229" y="24862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4" name="Rectangle 108">
            <a:extLst>
              <a:ext uri="{FF2B5EF4-FFF2-40B4-BE49-F238E27FC236}">
                <a16:creationId xmlns:a16="http://schemas.microsoft.com/office/drawing/2014/main" id="{C46B2824-53F1-4CAA-B4A5-70067F0E2536}"/>
              </a:ext>
            </a:extLst>
          </p:cNvPr>
          <p:cNvSpPr>
            <a:spLocks noChangeArrowheads="1"/>
          </p:cNvSpPr>
          <p:nvPr/>
        </p:nvSpPr>
        <p:spPr bwMode="auto">
          <a:xfrm>
            <a:off x="16302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5" name="Rectangle 109">
            <a:extLst>
              <a:ext uri="{FF2B5EF4-FFF2-40B4-BE49-F238E27FC236}">
                <a16:creationId xmlns:a16="http://schemas.microsoft.com/office/drawing/2014/main" id="{1737DD18-BD02-48AF-8EEA-D198F0322715}"/>
              </a:ext>
            </a:extLst>
          </p:cNvPr>
          <p:cNvSpPr>
            <a:spLocks noChangeArrowheads="1"/>
          </p:cNvSpPr>
          <p:nvPr/>
        </p:nvSpPr>
        <p:spPr bwMode="auto">
          <a:xfrm>
            <a:off x="16302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6" name="Rectangle 110">
            <a:extLst>
              <a:ext uri="{FF2B5EF4-FFF2-40B4-BE49-F238E27FC236}">
                <a16:creationId xmlns:a16="http://schemas.microsoft.com/office/drawing/2014/main" id="{14BB516C-637B-4709-8D1C-4A04D037070F}"/>
              </a:ext>
            </a:extLst>
          </p:cNvPr>
          <p:cNvSpPr>
            <a:spLocks noChangeArrowheads="1"/>
          </p:cNvSpPr>
          <p:nvPr/>
        </p:nvSpPr>
        <p:spPr bwMode="auto">
          <a:xfrm>
            <a:off x="18461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7" name="Rectangle 111">
            <a:extLst>
              <a:ext uri="{FF2B5EF4-FFF2-40B4-BE49-F238E27FC236}">
                <a16:creationId xmlns:a16="http://schemas.microsoft.com/office/drawing/2014/main" id="{9F4794D6-D28D-490C-AC53-608BB482DB2F}"/>
              </a:ext>
            </a:extLst>
          </p:cNvPr>
          <p:cNvSpPr>
            <a:spLocks noChangeArrowheads="1"/>
          </p:cNvSpPr>
          <p:nvPr/>
        </p:nvSpPr>
        <p:spPr bwMode="auto">
          <a:xfrm>
            <a:off x="18461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8" name="Rectangle 112">
            <a:extLst>
              <a:ext uri="{FF2B5EF4-FFF2-40B4-BE49-F238E27FC236}">
                <a16:creationId xmlns:a16="http://schemas.microsoft.com/office/drawing/2014/main" id="{02172A6C-4871-451E-922D-F2D5D4B6AD2F}"/>
              </a:ext>
            </a:extLst>
          </p:cNvPr>
          <p:cNvSpPr>
            <a:spLocks noChangeArrowheads="1"/>
          </p:cNvSpPr>
          <p:nvPr/>
        </p:nvSpPr>
        <p:spPr bwMode="auto">
          <a:xfrm>
            <a:off x="20620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9" name="Rectangle 134">
            <a:extLst>
              <a:ext uri="{FF2B5EF4-FFF2-40B4-BE49-F238E27FC236}">
                <a16:creationId xmlns:a16="http://schemas.microsoft.com/office/drawing/2014/main" id="{3E9CE797-CF16-4F56-B2DA-56D958958CE1}"/>
              </a:ext>
            </a:extLst>
          </p:cNvPr>
          <p:cNvSpPr>
            <a:spLocks noChangeArrowheads="1"/>
          </p:cNvSpPr>
          <p:nvPr/>
        </p:nvSpPr>
        <p:spPr bwMode="auto">
          <a:xfrm>
            <a:off x="1846129" y="2486226"/>
            <a:ext cx="70564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0" name="Rectangle 136">
            <a:extLst>
              <a:ext uri="{FF2B5EF4-FFF2-40B4-BE49-F238E27FC236}">
                <a16:creationId xmlns:a16="http://schemas.microsoft.com/office/drawing/2014/main" id="{102233EA-7746-4CF6-B69C-E682698F207E}"/>
              </a:ext>
            </a:extLst>
          </p:cNvPr>
          <p:cNvSpPr>
            <a:spLocks noChangeArrowheads="1"/>
          </p:cNvSpPr>
          <p:nvPr/>
        </p:nvSpPr>
        <p:spPr bwMode="auto">
          <a:xfrm>
            <a:off x="2062029" y="3133926"/>
            <a:ext cx="68405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2" name="Text Box 140">
            <a:extLst>
              <a:ext uri="{FF2B5EF4-FFF2-40B4-BE49-F238E27FC236}">
                <a16:creationId xmlns:a16="http://schemas.microsoft.com/office/drawing/2014/main" id="{EF9E1C92-1B65-459D-9CCF-F42A3B6294D2}"/>
              </a:ext>
            </a:extLst>
          </p:cNvPr>
          <p:cNvSpPr txBox="1">
            <a:spLocks noChangeArrowheads="1"/>
          </p:cNvSpPr>
          <p:nvPr/>
        </p:nvSpPr>
        <p:spPr bwMode="auto">
          <a:xfrm>
            <a:off x="31907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7</a:t>
            </a:r>
          </a:p>
        </p:txBody>
      </p:sp>
      <p:sp>
        <p:nvSpPr>
          <p:cNvPr id="43" name="Text Box 141">
            <a:extLst>
              <a:ext uri="{FF2B5EF4-FFF2-40B4-BE49-F238E27FC236}">
                <a16:creationId xmlns:a16="http://schemas.microsoft.com/office/drawing/2014/main" id="{9FEF3EE9-8C2C-4697-9ADF-9E4BD7EE35E8}"/>
              </a:ext>
            </a:extLst>
          </p:cNvPr>
          <p:cNvSpPr txBox="1">
            <a:spLocks noChangeArrowheads="1"/>
          </p:cNvSpPr>
          <p:nvPr/>
        </p:nvSpPr>
        <p:spPr bwMode="auto">
          <a:xfrm>
            <a:off x="4870317"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15</a:t>
            </a:r>
          </a:p>
        </p:txBody>
      </p:sp>
      <p:sp>
        <p:nvSpPr>
          <p:cNvPr id="44" name="Text Box 142">
            <a:extLst>
              <a:ext uri="{FF2B5EF4-FFF2-40B4-BE49-F238E27FC236}">
                <a16:creationId xmlns:a16="http://schemas.microsoft.com/office/drawing/2014/main" id="{1171234F-36A3-4841-A4DB-04EAB384322C}"/>
              </a:ext>
            </a:extLst>
          </p:cNvPr>
          <p:cNvSpPr txBox="1">
            <a:spLocks noChangeArrowheads="1"/>
          </p:cNvSpPr>
          <p:nvPr/>
        </p:nvSpPr>
        <p:spPr bwMode="auto">
          <a:xfrm>
            <a:off x="6735629" y="1398789"/>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23</a:t>
            </a:r>
          </a:p>
        </p:txBody>
      </p:sp>
      <p:sp>
        <p:nvSpPr>
          <p:cNvPr id="45" name="Text Box 143">
            <a:extLst>
              <a:ext uri="{FF2B5EF4-FFF2-40B4-BE49-F238E27FC236}">
                <a16:creationId xmlns:a16="http://schemas.microsoft.com/office/drawing/2014/main" id="{411D9BE2-7BC0-406A-9E21-35A9C134CB5D}"/>
              </a:ext>
            </a:extLst>
          </p:cNvPr>
          <p:cNvSpPr txBox="1">
            <a:spLocks noChangeArrowheads="1"/>
          </p:cNvSpPr>
          <p:nvPr/>
        </p:nvSpPr>
        <p:spPr bwMode="auto">
          <a:xfrm>
            <a:off x="836479" y="2557664"/>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6" name="Text Box 144">
            <a:extLst>
              <a:ext uri="{FF2B5EF4-FFF2-40B4-BE49-F238E27FC236}">
                <a16:creationId xmlns:a16="http://schemas.microsoft.com/office/drawing/2014/main" id="{F4C68D66-475A-46F2-90D4-9D6071674695}"/>
              </a:ext>
            </a:extLst>
          </p:cNvPr>
          <p:cNvSpPr txBox="1">
            <a:spLocks noChangeArrowheads="1"/>
          </p:cNvSpPr>
          <p:nvPr/>
        </p:nvSpPr>
        <p:spPr bwMode="auto">
          <a:xfrm>
            <a:off x="825367" y="3127576"/>
            <a:ext cx="738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47" name="Text Box 145">
            <a:extLst>
              <a:ext uri="{FF2B5EF4-FFF2-40B4-BE49-F238E27FC236}">
                <a16:creationId xmlns:a16="http://schemas.microsoft.com/office/drawing/2014/main" id="{8E8E0B36-79C3-4F75-B32D-5AF1FEB07840}"/>
              </a:ext>
            </a:extLst>
          </p:cNvPr>
          <p:cNvSpPr txBox="1">
            <a:spLocks noChangeArrowheads="1"/>
          </p:cNvSpPr>
          <p:nvPr/>
        </p:nvSpPr>
        <p:spPr bwMode="auto">
          <a:xfrm>
            <a:off x="825367" y="3775276"/>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48" name="Text Box 163">
            <a:extLst>
              <a:ext uri="{FF2B5EF4-FFF2-40B4-BE49-F238E27FC236}">
                <a16:creationId xmlns:a16="http://schemas.microsoft.com/office/drawing/2014/main" id="{C2ADF178-ED9B-4724-B86E-E4B8602E0C99}"/>
              </a:ext>
            </a:extLst>
          </p:cNvPr>
          <p:cNvSpPr txBox="1">
            <a:spLocks noChangeArrowheads="1"/>
          </p:cNvSpPr>
          <p:nvPr/>
        </p:nvSpPr>
        <p:spPr bwMode="auto">
          <a:xfrm>
            <a:off x="865861" y="49403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9" name="Text Box 164">
            <a:extLst>
              <a:ext uri="{FF2B5EF4-FFF2-40B4-BE49-F238E27FC236}">
                <a16:creationId xmlns:a16="http://schemas.microsoft.com/office/drawing/2014/main" id="{3513D0D9-82CC-4ACB-A1E5-35D2FF413013}"/>
              </a:ext>
            </a:extLst>
          </p:cNvPr>
          <p:cNvSpPr txBox="1">
            <a:spLocks noChangeArrowheads="1"/>
          </p:cNvSpPr>
          <p:nvPr/>
        </p:nvSpPr>
        <p:spPr bwMode="auto">
          <a:xfrm>
            <a:off x="854749" y="53006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50" name="Text Box 165">
            <a:extLst>
              <a:ext uri="{FF2B5EF4-FFF2-40B4-BE49-F238E27FC236}">
                <a16:creationId xmlns:a16="http://schemas.microsoft.com/office/drawing/2014/main" id="{D17B33C5-94C6-4890-A244-2B390051C1DE}"/>
              </a:ext>
            </a:extLst>
          </p:cNvPr>
          <p:cNvSpPr txBox="1">
            <a:spLocks noChangeArrowheads="1"/>
          </p:cNvSpPr>
          <p:nvPr/>
        </p:nvSpPr>
        <p:spPr bwMode="auto">
          <a:xfrm>
            <a:off x="854749" y="566737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51" name="Rectangle 166">
            <a:extLst>
              <a:ext uri="{FF2B5EF4-FFF2-40B4-BE49-F238E27FC236}">
                <a16:creationId xmlns:a16="http://schemas.microsoft.com/office/drawing/2014/main" id="{3AFEF792-8D96-4494-B2AB-9D6694785D16}"/>
              </a:ext>
            </a:extLst>
          </p:cNvPr>
          <p:cNvSpPr>
            <a:spLocks noChangeArrowheads="1"/>
          </p:cNvSpPr>
          <p:nvPr/>
        </p:nvSpPr>
        <p:spPr bwMode="auto">
          <a:xfrm>
            <a:off x="1521002" y="4934027"/>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a:t>
            </a:r>
            <a:r>
              <a:rPr lang="en-US" altLang="zh-CN" b="1" dirty="0"/>
              <a:t>.x.y.z~</a:t>
            </a:r>
            <a:r>
              <a:rPr lang="en-US" altLang="zh-CN" b="1" dirty="0">
                <a:solidFill>
                  <a:srgbClr val="FF0000"/>
                </a:solidFill>
              </a:rPr>
              <a:t>126</a:t>
            </a:r>
            <a:r>
              <a:rPr lang="en-US" altLang="zh-CN" b="1" dirty="0"/>
              <a:t>.x.y.z</a:t>
            </a:r>
          </a:p>
        </p:txBody>
      </p:sp>
      <p:sp>
        <p:nvSpPr>
          <p:cNvPr id="52" name="Rectangle 167">
            <a:extLst>
              <a:ext uri="{FF2B5EF4-FFF2-40B4-BE49-F238E27FC236}">
                <a16:creationId xmlns:a16="http://schemas.microsoft.com/office/drawing/2014/main" id="{F54F30C8-55A4-48AF-905B-E32476032C8F}"/>
              </a:ext>
            </a:extLst>
          </p:cNvPr>
          <p:cNvSpPr>
            <a:spLocks noChangeArrowheads="1"/>
          </p:cNvSpPr>
          <p:nvPr/>
        </p:nvSpPr>
        <p:spPr bwMode="auto">
          <a:xfrm>
            <a:off x="1521002" y="5307013"/>
            <a:ext cx="256591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128</a:t>
            </a:r>
            <a:r>
              <a:rPr lang="en-US" altLang="zh-CN" b="1" dirty="0">
                <a:solidFill>
                  <a:srgbClr val="00CC00"/>
                </a:solidFill>
              </a:rPr>
              <a:t>.x.</a:t>
            </a:r>
            <a:r>
              <a:rPr lang="en-US" altLang="zh-CN" b="1" dirty="0"/>
              <a:t>y.z~</a:t>
            </a:r>
            <a:r>
              <a:rPr lang="en-US" altLang="zh-CN" b="1" dirty="0">
                <a:solidFill>
                  <a:srgbClr val="FF0000"/>
                </a:solidFill>
              </a:rPr>
              <a:t>191</a:t>
            </a:r>
            <a:r>
              <a:rPr lang="en-US" altLang="zh-CN" b="1" dirty="0">
                <a:solidFill>
                  <a:srgbClr val="00CC00"/>
                </a:solidFill>
              </a:rPr>
              <a:t>.x</a:t>
            </a:r>
            <a:r>
              <a:rPr lang="en-US" altLang="zh-CN" b="1" dirty="0"/>
              <a:t>.y.z</a:t>
            </a:r>
          </a:p>
        </p:txBody>
      </p:sp>
      <p:sp>
        <p:nvSpPr>
          <p:cNvPr id="53" name="Rectangle 168">
            <a:extLst>
              <a:ext uri="{FF2B5EF4-FFF2-40B4-BE49-F238E27FC236}">
                <a16:creationId xmlns:a16="http://schemas.microsoft.com/office/drawing/2014/main" id="{5CBC774B-0C02-40AD-B754-4494D1DBDD5C}"/>
              </a:ext>
            </a:extLst>
          </p:cNvPr>
          <p:cNvSpPr>
            <a:spLocks noChangeArrowheads="1"/>
          </p:cNvSpPr>
          <p:nvPr/>
        </p:nvSpPr>
        <p:spPr bwMode="auto">
          <a:xfrm>
            <a:off x="1521002" y="5667375"/>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192</a:t>
            </a:r>
            <a:r>
              <a:rPr lang="en-US" altLang="zh-CN" b="1" dirty="0">
                <a:solidFill>
                  <a:srgbClr val="00CC00"/>
                </a:solidFill>
              </a:rPr>
              <a:t>.x.y</a:t>
            </a:r>
            <a:r>
              <a:rPr lang="en-US" altLang="zh-CN" b="1" dirty="0"/>
              <a:t>.z~</a:t>
            </a:r>
            <a:r>
              <a:rPr lang="en-US" altLang="zh-CN" b="1" dirty="0">
                <a:solidFill>
                  <a:srgbClr val="FF0000"/>
                </a:solidFill>
              </a:rPr>
              <a:t>223</a:t>
            </a:r>
            <a:r>
              <a:rPr lang="en-US" altLang="zh-CN" b="1" dirty="0">
                <a:solidFill>
                  <a:srgbClr val="00CC00"/>
                </a:solidFill>
              </a:rPr>
              <a:t>.x.y</a:t>
            </a:r>
            <a:r>
              <a:rPr lang="en-US" altLang="zh-CN" b="1" dirty="0"/>
              <a:t>.z</a:t>
            </a:r>
          </a:p>
        </p:txBody>
      </p:sp>
      <p:sp>
        <p:nvSpPr>
          <p:cNvPr id="54" name="Rectangle 169">
            <a:extLst>
              <a:ext uri="{FF2B5EF4-FFF2-40B4-BE49-F238E27FC236}">
                <a16:creationId xmlns:a16="http://schemas.microsoft.com/office/drawing/2014/main" id="{1A200BB4-BFD4-4BC1-B454-B5227D5ECFCD}"/>
              </a:ext>
            </a:extLst>
          </p:cNvPr>
          <p:cNvSpPr>
            <a:spLocks noChangeArrowheads="1"/>
          </p:cNvSpPr>
          <p:nvPr/>
        </p:nvSpPr>
        <p:spPr bwMode="auto">
          <a:xfrm>
            <a:off x="618913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a:t>可支持的网络数</a:t>
            </a:r>
          </a:p>
        </p:txBody>
      </p:sp>
      <p:sp>
        <p:nvSpPr>
          <p:cNvPr id="55" name="Rectangle 170">
            <a:extLst>
              <a:ext uri="{FF2B5EF4-FFF2-40B4-BE49-F238E27FC236}">
                <a16:creationId xmlns:a16="http://schemas.microsoft.com/office/drawing/2014/main" id="{5985F7FE-7A7E-4DF4-9E49-660D87ECDD0A}"/>
              </a:ext>
            </a:extLst>
          </p:cNvPr>
          <p:cNvSpPr>
            <a:spLocks noChangeArrowheads="1"/>
          </p:cNvSpPr>
          <p:nvPr/>
        </p:nvSpPr>
        <p:spPr bwMode="auto">
          <a:xfrm>
            <a:off x="8118015" y="4437063"/>
            <a:ext cx="226695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每个网络支持的主机数</a:t>
            </a:r>
          </a:p>
        </p:txBody>
      </p:sp>
      <p:sp>
        <p:nvSpPr>
          <p:cNvPr id="56" name="Rectangle 171">
            <a:extLst>
              <a:ext uri="{FF2B5EF4-FFF2-40B4-BE49-F238E27FC236}">
                <a16:creationId xmlns:a16="http://schemas.microsoft.com/office/drawing/2014/main" id="{429BFC95-DE55-444D-859E-437B3761A396}"/>
              </a:ext>
            </a:extLst>
          </p:cNvPr>
          <p:cNvSpPr>
            <a:spLocks noChangeArrowheads="1"/>
          </p:cNvSpPr>
          <p:nvPr/>
        </p:nvSpPr>
        <p:spPr bwMode="auto">
          <a:xfrm>
            <a:off x="6189131" y="4940300"/>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7</a:t>
            </a:r>
            <a:r>
              <a:rPr lang="en-US" altLang="zh-CN" b="1" dirty="0"/>
              <a:t>-2=126</a:t>
            </a:r>
          </a:p>
        </p:txBody>
      </p:sp>
      <p:sp>
        <p:nvSpPr>
          <p:cNvPr id="57" name="Rectangle 172">
            <a:extLst>
              <a:ext uri="{FF2B5EF4-FFF2-40B4-BE49-F238E27FC236}">
                <a16:creationId xmlns:a16="http://schemas.microsoft.com/office/drawing/2014/main" id="{83EBC3F7-F68B-4278-9285-30B7B28260EB}"/>
              </a:ext>
            </a:extLst>
          </p:cNvPr>
          <p:cNvSpPr>
            <a:spLocks noChangeArrowheads="1"/>
          </p:cNvSpPr>
          <p:nvPr/>
        </p:nvSpPr>
        <p:spPr bwMode="auto">
          <a:xfrm>
            <a:off x="6189131" y="53006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14</a:t>
            </a:r>
            <a:r>
              <a:rPr lang="en-US" altLang="zh-CN" b="1" dirty="0"/>
              <a:t>=16384</a:t>
            </a:r>
          </a:p>
        </p:txBody>
      </p:sp>
      <p:sp>
        <p:nvSpPr>
          <p:cNvPr id="58" name="Rectangle 173">
            <a:extLst>
              <a:ext uri="{FF2B5EF4-FFF2-40B4-BE49-F238E27FC236}">
                <a16:creationId xmlns:a16="http://schemas.microsoft.com/office/drawing/2014/main" id="{1C6550ED-7DAA-4CB3-8331-9DF1ED4BA3FF}"/>
              </a:ext>
            </a:extLst>
          </p:cNvPr>
          <p:cNvSpPr>
            <a:spLocks noChangeArrowheads="1"/>
          </p:cNvSpPr>
          <p:nvPr/>
        </p:nvSpPr>
        <p:spPr bwMode="auto">
          <a:xfrm>
            <a:off x="6189131" y="5661025"/>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21</a:t>
            </a:r>
            <a:r>
              <a:rPr lang="en-US" altLang="zh-CN" b="1" dirty="0"/>
              <a:t>=2097152</a:t>
            </a:r>
          </a:p>
        </p:txBody>
      </p:sp>
      <p:sp>
        <p:nvSpPr>
          <p:cNvPr id="59" name="Rectangle 174">
            <a:extLst>
              <a:ext uri="{FF2B5EF4-FFF2-40B4-BE49-F238E27FC236}">
                <a16:creationId xmlns:a16="http://schemas.microsoft.com/office/drawing/2014/main" id="{543B428C-36C2-4435-BBC6-6CAB1E78FB66}"/>
              </a:ext>
            </a:extLst>
          </p:cNvPr>
          <p:cNvSpPr>
            <a:spLocks noChangeArrowheads="1"/>
          </p:cNvSpPr>
          <p:nvPr/>
        </p:nvSpPr>
        <p:spPr bwMode="auto">
          <a:xfrm>
            <a:off x="8118014" y="4940300"/>
            <a:ext cx="186650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24</a:t>
            </a:r>
            <a:r>
              <a:rPr lang="en-US" altLang="zh-CN" b="1" dirty="0"/>
              <a:t>-2=16777214</a:t>
            </a:r>
          </a:p>
        </p:txBody>
      </p:sp>
      <p:sp>
        <p:nvSpPr>
          <p:cNvPr id="60" name="Rectangle 175">
            <a:extLst>
              <a:ext uri="{FF2B5EF4-FFF2-40B4-BE49-F238E27FC236}">
                <a16:creationId xmlns:a16="http://schemas.microsoft.com/office/drawing/2014/main" id="{DB8FCD3D-E1FD-4CB7-B860-657386DBED7C}"/>
              </a:ext>
            </a:extLst>
          </p:cNvPr>
          <p:cNvSpPr>
            <a:spLocks noChangeArrowheads="1"/>
          </p:cNvSpPr>
          <p:nvPr/>
        </p:nvSpPr>
        <p:spPr bwMode="auto">
          <a:xfrm>
            <a:off x="8118015" y="5300663"/>
            <a:ext cx="1866506"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16</a:t>
            </a:r>
            <a:r>
              <a:rPr lang="en-US" altLang="zh-CN" b="1" dirty="0"/>
              <a:t>-2=65534</a:t>
            </a:r>
          </a:p>
        </p:txBody>
      </p:sp>
      <p:sp>
        <p:nvSpPr>
          <p:cNvPr id="61" name="Rectangle 176">
            <a:extLst>
              <a:ext uri="{FF2B5EF4-FFF2-40B4-BE49-F238E27FC236}">
                <a16:creationId xmlns:a16="http://schemas.microsoft.com/office/drawing/2014/main" id="{605CAE1E-F157-438C-BE71-E302C30AA548}"/>
              </a:ext>
            </a:extLst>
          </p:cNvPr>
          <p:cNvSpPr>
            <a:spLocks noChangeArrowheads="1"/>
          </p:cNvSpPr>
          <p:nvPr/>
        </p:nvSpPr>
        <p:spPr bwMode="auto">
          <a:xfrm>
            <a:off x="8118015" y="5661025"/>
            <a:ext cx="1866506"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a:t>
            </a:r>
            <a:r>
              <a:rPr lang="en-US" altLang="zh-CN" b="1" baseline="30000" dirty="0"/>
              <a:t>8</a:t>
            </a:r>
            <a:r>
              <a:rPr lang="en-US" altLang="zh-CN" b="1" dirty="0"/>
              <a:t>-2=254</a:t>
            </a:r>
          </a:p>
        </p:txBody>
      </p:sp>
      <p:sp>
        <p:nvSpPr>
          <p:cNvPr id="62" name="Rectangle 169">
            <a:extLst>
              <a:ext uri="{FF2B5EF4-FFF2-40B4-BE49-F238E27FC236}">
                <a16:creationId xmlns:a16="http://schemas.microsoft.com/office/drawing/2014/main" id="{0B3641DD-3D8C-4A1A-BE19-ADB32D71C652}"/>
              </a:ext>
            </a:extLst>
          </p:cNvPr>
          <p:cNvSpPr>
            <a:spLocks noChangeArrowheads="1"/>
          </p:cNvSpPr>
          <p:nvPr/>
        </p:nvSpPr>
        <p:spPr bwMode="auto">
          <a:xfrm>
            <a:off x="424669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默认子网掩码</a:t>
            </a:r>
          </a:p>
        </p:txBody>
      </p:sp>
      <p:sp>
        <p:nvSpPr>
          <p:cNvPr id="63" name="Rectangle 171">
            <a:extLst>
              <a:ext uri="{FF2B5EF4-FFF2-40B4-BE49-F238E27FC236}">
                <a16:creationId xmlns:a16="http://schemas.microsoft.com/office/drawing/2014/main" id="{A0F4542A-8855-4441-9BB1-AAA5E4E65BE5}"/>
              </a:ext>
            </a:extLst>
          </p:cNvPr>
          <p:cNvSpPr>
            <a:spLocks noChangeArrowheads="1"/>
          </p:cNvSpPr>
          <p:nvPr/>
        </p:nvSpPr>
        <p:spPr bwMode="auto">
          <a:xfrm>
            <a:off x="4248326" y="4949479"/>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255.0.0.0</a:t>
            </a:r>
          </a:p>
        </p:txBody>
      </p:sp>
      <p:sp>
        <p:nvSpPr>
          <p:cNvPr id="64" name="Rectangle 172">
            <a:extLst>
              <a:ext uri="{FF2B5EF4-FFF2-40B4-BE49-F238E27FC236}">
                <a16:creationId xmlns:a16="http://schemas.microsoft.com/office/drawing/2014/main" id="{03486EEF-5F5E-4AC4-A933-2E63582550C3}"/>
              </a:ext>
            </a:extLst>
          </p:cNvPr>
          <p:cNvSpPr>
            <a:spLocks noChangeArrowheads="1"/>
          </p:cNvSpPr>
          <p:nvPr/>
        </p:nvSpPr>
        <p:spPr bwMode="auto">
          <a:xfrm>
            <a:off x="4248326" y="5309842"/>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255.255.0.0</a:t>
            </a:r>
          </a:p>
        </p:txBody>
      </p:sp>
      <p:sp>
        <p:nvSpPr>
          <p:cNvPr id="65" name="Rectangle 173">
            <a:extLst>
              <a:ext uri="{FF2B5EF4-FFF2-40B4-BE49-F238E27FC236}">
                <a16:creationId xmlns:a16="http://schemas.microsoft.com/office/drawing/2014/main" id="{4633E432-AACC-4E75-8D02-73838F8CC7CC}"/>
              </a:ext>
            </a:extLst>
          </p:cNvPr>
          <p:cNvSpPr>
            <a:spLocks noChangeArrowheads="1"/>
          </p:cNvSpPr>
          <p:nvPr/>
        </p:nvSpPr>
        <p:spPr bwMode="auto">
          <a:xfrm>
            <a:off x="4248326" y="5670204"/>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255.255.255.0</a:t>
            </a:r>
          </a:p>
        </p:txBody>
      </p:sp>
      <p:sp>
        <p:nvSpPr>
          <p:cNvPr id="66" name="圆角矩形标注 7">
            <a:extLst>
              <a:ext uri="{FF2B5EF4-FFF2-40B4-BE49-F238E27FC236}">
                <a16:creationId xmlns:a16="http://schemas.microsoft.com/office/drawing/2014/main" id="{50E88545-3E27-437C-A9FB-6AA6401FDC04}"/>
              </a:ext>
            </a:extLst>
          </p:cNvPr>
          <p:cNvSpPr/>
          <p:nvPr/>
        </p:nvSpPr>
        <p:spPr>
          <a:xfrm>
            <a:off x="8940140" y="3323467"/>
            <a:ext cx="1947862" cy="998538"/>
          </a:xfrm>
          <a:prstGeom prst="wedgeRoundRect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每个网络中的全</a:t>
            </a:r>
            <a:r>
              <a:rPr lang="en-US" altLang="zh-CN" noProof="1">
                <a:solidFill>
                  <a:schemeClr val="tx1">
                    <a:lumMod val="95000"/>
                    <a:lumOff val="5000"/>
                  </a:schemeClr>
                </a:solidFill>
                <a:latin typeface="楷体_GB2312" panose="02010609030101010101" pitchFamily="49" charset="-122"/>
                <a:ea typeface="楷体_GB2312" panose="02010609030101010101" pitchFamily="49" charset="-122"/>
              </a:rPr>
              <a:t>0</a:t>
            </a:r>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和全</a:t>
            </a:r>
            <a:r>
              <a:rPr lang="en-US" altLang="zh-CN" noProof="1">
                <a:solidFill>
                  <a:schemeClr val="tx1">
                    <a:lumMod val="95000"/>
                    <a:lumOff val="5000"/>
                  </a:schemeClr>
                </a:solidFill>
                <a:latin typeface="楷体_GB2312" panose="02010609030101010101" pitchFamily="49" charset="-122"/>
                <a:ea typeface="楷体_GB2312" panose="02010609030101010101" pitchFamily="49" charset="-122"/>
              </a:rPr>
              <a:t>1</a:t>
            </a:r>
            <a:r>
              <a:rPr lang="zh-CN" altLang="en-US" noProof="1">
                <a:solidFill>
                  <a:schemeClr val="tx1">
                    <a:lumMod val="95000"/>
                    <a:lumOff val="5000"/>
                  </a:schemeClr>
                </a:solidFill>
                <a:latin typeface="楷体_GB2312" panose="02010609030101010101" pitchFamily="49" charset="-122"/>
                <a:ea typeface="楷体_GB2312" panose="02010609030101010101" pitchFamily="49" charset="-122"/>
              </a:rPr>
              <a:t>主机号的地址有特殊用途</a:t>
            </a:r>
          </a:p>
        </p:txBody>
      </p:sp>
      <p:sp>
        <p:nvSpPr>
          <p:cNvPr id="67" name="圆角矩形标注 1">
            <a:extLst>
              <a:ext uri="{FF2B5EF4-FFF2-40B4-BE49-F238E27FC236}">
                <a16:creationId xmlns:a16="http://schemas.microsoft.com/office/drawing/2014/main" id="{69540BAC-9842-46B2-BEF1-78E7F90D6625}"/>
              </a:ext>
            </a:extLst>
          </p:cNvPr>
          <p:cNvSpPr/>
          <p:nvPr/>
        </p:nvSpPr>
        <p:spPr>
          <a:xfrm>
            <a:off x="2748050" y="3676865"/>
            <a:ext cx="2266950" cy="1228649"/>
          </a:xfrm>
          <a:prstGeom prst="wedgeRoundRectCallou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noProof="1"/>
              <a:t>A</a:t>
            </a:r>
            <a:r>
              <a:rPr lang="zh-CN" altLang="en-US" noProof="1">
                <a:latin typeface="楷体_GB2312" panose="02010609030101010101" pitchFamily="49" charset="-122"/>
                <a:ea typeface="楷体_GB2312" panose="02010609030101010101" pitchFamily="49" charset="-122"/>
              </a:rPr>
              <a:t>类地址</a:t>
            </a:r>
            <a:r>
              <a:rPr lang="en-US" altLang="zh-CN" noProof="1"/>
              <a:t>0.x.x.x</a:t>
            </a:r>
            <a:r>
              <a:rPr lang="zh-CN" altLang="en-US" noProof="1">
                <a:latin typeface="楷体_GB2312" panose="02010609030101010101" pitchFamily="49" charset="-122"/>
                <a:ea typeface="楷体_GB2312" panose="02010609030101010101" pitchFamily="49" charset="-122"/>
              </a:rPr>
              <a:t>与</a:t>
            </a:r>
            <a:r>
              <a:rPr lang="en-US" altLang="zh-CN" noProof="1"/>
              <a:t>127.x.x.x</a:t>
            </a:r>
          </a:p>
          <a:p>
            <a:pPr algn="ctr"/>
            <a:r>
              <a:rPr lang="zh-CN" altLang="en-US" noProof="1">
                <a:latin typeface="楷体_GB2312" panose="02010609030101010101" pitchFamily="49" charset="-122"/>
                <a:ea typeface="楷体_GB2312" panose="02010609030101010101" pitchFamily="49" charset="-122"/>
              </a:rPr>
              <a:t>均有特殊用途</a:t>
            </a:r>
          </a:p>
        </p:txBody>
      </p:sp>
      <p:sp>
        <p:nvSpPr>
          <p:cNvPr id="41" name="Rectangle 138">
            <a:extLst>
              <a:ext uri="{FF2B5EF4-FFF2-40B4-BE49-F238E27FC236}">
                <a16:creationId xmlns:a16="http://schemas.microsoft.com/office/drawing/2014/main" id="{3CFE2FC8-608B-48F2-BFB7-BADC738DCD6E}"/>
              </a:ext>
            </a:extLst>
          </p:cNvPr>
          <p:cNvSpPr>
            <a:spLocks noChangeArrowheads="1"/>
          </p:cNvSpPr>
          <p:nvPr/>
        </p:nvSpPr>
        <p:spPr bwMode="auto">
          <a:xfrm>
            <a:off x="2277929" y="3710189"/>
            <a:ext cx="66246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cxnSp>
        <p:nvCxnSpPr>
          <p:cNvPr id="3" name="直接连接符 2">
            <a:extLst>
              <a:ext uri="{FF2B5EF4-FFF2-40B4-BE49-F238E27FC236}">
                <a16:creationId xmlns:a16="http://schemas.microsoft.com/office/drawing/2014/main" id="{41C78E33-1144-4AFE-A61C-8EF38397C6A5}"/>
              </a:ext>
            </a:extLst>
          </p:cNvPr>
          <p:cNvCxnSpPr/>
          <p:nvPr/>
        </p:nvCxnSpPr>
        <p:spPr>
          <a:xfrm>
            <a:off x="3430088" y="2220049"/>
            <a:ext cx="0" cy="1921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dissolv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34"/>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34"/>
                                        </p:tgtEl>
                                        <p:attrNameLst>
                                          <p:attrName>ppt_y</p:attrName>
                                        </p:attrNameLst>
                                      </p:cBhvr>
                                      <p:tavLst>
                                        <p:tav tm="0">
                                          <p:val>
                                            <p:strVal val="#ppt_y"/>
                                          </p:val>
                                        </p:tav>
                                        <p:tav tm="100000">
                                          <p:val>
                                            <p:strVal val="#ppt_y"/>
                                          </p:val>
                                        </p:tav>
                                      </p:tavLst>
                                    </p:anim>
                                    <p:animEffect transition="in" filter="fade">
                                      <p:cBhvr>
                                        <p:cTn id="34" dur="1000"/>
                                        <p:tgtEl>
                                          <p:spTgt spid="34"/>
                                        </p:tgtEl>
                                      </p:cBhvr>
                                    </p:animEffect>
                                  </p:childTnLst>
                                </p:cTn>
                              </p:par>
                              <p:par>
                                <p:cTn id="35" presetID="48" presetClass="entr" presetSubtype="0" accel="5000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8" dur="1000" fill="hold"/>
                                        <p:tgtEl>
                                          <p:spTgt spid="36"/>
                                        </p:tgtEl>
                                        <p:attrNameLst>
                                          <p:attrName>ppt_x</p:attrName>
                                        </p:attrNameLst>
                                      </p:cBhvr>
                                      <p:tavLst>
                                        <p:tav tm="0">
                                          <p:val>
                                            <p:fltVal val="-1"/>
                                          </p:val>
                                        </p:tav>
                                        <p:tav tm="50000">
                                          <p:val>
                                            <p:fltVal val="0.95"/>
                                          </p:val>
                                        </p:tav>
                                        <p:tav tm="100000">
                                          <p:val>
                                            <p:strVal val="#ppt_x"/>
                                          </p:val>
                                        </p:tav>
                                      </p:tavLst>
                                    </p:anim>
                                    <p:anim calcmode="lin" valueType="num">
                                      <p:cBhvr>
                                        <p:cTn id="39" dur="1000" fill="hold"/>
                                        <p:tgtEl>
                                          <p:spTgt spid="36"/>
                                        </p:tgtEl>
                                        <p:attrNameLst>
                                          <p:attrName>ppt_y</p:attrName>
                                        </p:attrNameLst>
                                      </p:cBhvr>
                                      <p:tavLst>
                                        <p:tav tm="0">
                                          <p:val>
                                            <p:strVal val="#ppt_y"/>
                                          </p:val>
                                        </p:tav>
                                        <p:tav tm="100000">
                                          <p:val>
                                            <p:strVal val="#ppt_y"/>
                                          </p:val>
                                        </p:tav>
                                      </p:tavLst>
                                    </p:anim>
                                    <p:animEffect transition="in" filter="fade">
                                      <p:cBhvr>
                                        <p:cTn id="40" dur="1000"/>
                                        <p:tgtEl>
                                          <p:spTgt spid="36"/>
                                        </p:tgtEl>
                                      </p:cBhvr>
                                    </p:animEffect>
                                  </p:childTnLst>
                                </p:cTn>
                              </p:par>
                              <p:par>
                                <p:cTn id="41" presetID="48" presetClass="entr" presetSubtype="0" accel="5000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1000" fill="hold"/>
                                        <p:tgtEl>
                                          <p:spTgt spid="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4" dur="1000" fill="hold"/>
                                        <p:tgtEl>
                                          <p:spTgt spid="40"/>
                                        </p:tgtEl>
                                        <p:attrNameLst>
                                          <p:attrName>ppt_x</p:attrName>
                                        </p:attrNameLst>
                                      </p:cBhvr>
                                      <p:tavLst>
                                        <p:tav tm="0">
                                          <p:val>
                                            <p:fltVal val="-1"/>
                                          </p:val>
                                        </p:tav>
                                        <p:tav tm="50000">
                                          <p:val>
                                            <p:fltVal val="0.95"/>
                                          </p:val>
                                        </p:tav>
                                        <p:tav tm="100000">
                                          <p:val>
                                            <p:strVal val="#ppt_x"/>
                                          </p:val>
                                        </p:tav>
                                      </p:tavLst>
                                    </p:anim>
                                    <p:anim calcmode="lin" valueType="num">
                                      <p:cBhvr>
                                        <p:cTn id="45" dur="1000" fill="hold"/>
                                        <p:tgtEl>
                                          <p:spTgt spid="40"/>
                                        </p:tgtEl>
                                        <p:attrNameLst>
                                          <p:attrName>ppt_y</p:attrName>
                                        </p:attrNameLst>
                                      </p:cBhvr>
                                      <p:tavLst>
                                        <p:tav tm="0">
                                          <p:val>
                                            <p:strVal val="#ppt_y"/>
                                          </p:val>
                                        </p:tav>
                                        <p:tav tm="100000">
                                          <p:val>
                                            <p:strVal val="#ppt_y"/>
                                          </p:val>
                                        </p:tav>
                                      </p:tavLst>
                                    </p:anim>
                                    <p:animEffect transition="in" filter="fade">
                                      <p:cBhvr>
                                        <p:cTn id="46" dur="1000"/>
                                        <p:tgtEl>
                                          <p:spTgt spid="40"/>
                                        </p:tgtEl>
                                      </p:cBhvr>
                                    </p:animEffect>
                                  </p:childTnLst>
                                </p:cTn>
                              </p:par>
                              <p:par>
                                <p:cTn id="47" presetID="48" presetClass="entr" presetSubtype="0" accel="5000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1000" fill="hold"/>
                                        <p:tgtEl>
                                          <p:spTgt spid="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52"/>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52"/>
                                        </p:tgtEl>
                                        <p:attrNameLst>
                                          <p:attrName>ppt_y</p:attrName>
                                        </p:attrNameLst>
                                      </p:cBhvr>
                                      <p:tavLst>
                                        <p:tav tm="0">
                                          <p:val>
                                            <p:strVal val="#ppt_y"/>
                                          </p:val>
                                        </p:tav>
                                        <p:tav tm="100000">
                                          <p:val>
                                            <p:strVal val="#ppt_y"/>
                                          </p:val>
                                        </p:tav>
                                      </p:tavLst>
                                    </p:anim>
                                    <p:animEffect transition="in" filter="fade">
                                      <p:cBhvr>
                                        <p:cTn id="52" dur="1000"/>
                                        <p:tgtEl>
                                          <p:spTgt spid="52"/>
                                        </p:tgtEl>
                                      </p:cBhvr>
                                    </p:animEffect>
                                  </p:childTnLst>
                                </p:cTn>
                              </p:par>
                              <p:par>
                                <p:cTn id="53" presetID="48" presetClass="entr" presetSubtype="0" accel="5000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p:cTn id="55" dur="1000" fill="hold"/>
                                        <p:tgtEl>
                                          <p:spTgt spid="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6" dur="1000" fill="hold"/>
                                        <p:tgtEl>
                                          <p:spTgt spid="57"/>
                                        </p:tgtEl>
                                        <p:attrNameLst>
                                          <p:attrName>ppt_x</p:attrName>
                                        </p:attrNameLst>
                                      </p:cBhvr>
                                      <p:tavLst>
                                        <p:tav tm="0">
                                          <p:val>
                                            <p:fltVal val="-1"/>
                                          </p:val>
                                        </p:tav>
                                        <p:tav tm="50000">
                                          <p:val>
                                            <p:fltVal val="0.95"/>
                                          </p:val>
                                        </p:tav>
                                        <p:tav tm="100000">
                                          <p:val>
                                            <p:strVal val="#ppt_x"/>
                                          </p:val>
                                        </p:tav>
                                      </p:tavLst>
                                    </p:anim>
                                    <p:anim calcmode="lin" valueType="num">
                                      <p:cBhvr>
                                        <p:cTn id="57" dur="1000" fill="hold"/>
                                        <p:tgtEl>
                                          <p:spTgt spid="57"/>
                                        </p:tgtEl>
                                        <p:attrNameLst>
                                          <p:attrName>ppt_y</p:attrName>
                                        </p:attrNameLst>
                                      </p:cBhvr>
                                      <p:tavLst>
                                        <p:tav tm="0">
                                          <p:val>
                                            <p:strVal val="#ppt_y"/>
                                          </p:val>
                                        </p:tav>
                                        <p:tav tm="100000">
                                          <p:val>
                                            <p:strVal val="#ppt_y"/>
                                          </p:val>
                                        </p:tav>
                                      </p:tavLst>
                                    </p:anim>
                                    <p:animEffect transition="in" filter="fade">
                                      <p:cBhvr>
                                        <p:cTn id="58" dur="1000"/>
                                        <p:tgtEl>
                                          <p:spTgt spid="57"/>
                                        </p:tgtEl>
                                      </p:cBhvr>
                                    </p:animEffect>
                                  </p:childTnLst>
                                </p:cTn>
                              </p:par>
                              <p:par>
                                <p:cTn id="59" presetID="48" presetClass="entr" presetSubtype="0" accel="5000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p:cTn id="61" dur="1000" fill="hold"/>
                                        <p:tgtEl>
                                          <p:spTgt spid="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2" dur="1000" fill="hold"/>
                                        <p:tgtEl>
                                          <p:spTgt spid="60"/>
                                        </p:tgtEl>
                                        <p:attrNameLst>
                                          <p:attrName>ppt_x</p:attrName>
                                        </p:attrNameLst>
                                      </p:cBhvr>
                                      <p:tavLst>
                                        <p:tav tm="0">
                                          <p:val>
                                            <p:fltVal val="-1"/>
                                          </p:val>
                                        </p:tav>
                                        <p:tav tm="50000">
                                          <p:val>
                                            <p:fltVal val="0.95"/>
                                          </p:val>
                                        </p:tav>
                                        <p:tav tm="100000">
                                          <p:val>
                                            <p:strVal val="#ppt_x"/>
                                          </p:val>
                                        </p:tav>
                                      </p:tavLst>
                                    </p:anim>
                                    <p:anim calcmode="lin" valueType="num">
                                      <p:cBhvr>
                                        <p:cTn id="63" dur="1000" fill="hold"/>
                                        <p:tgtEl>
                                          <p:spTgt spid="60"/>
                                        </p:tgtEl>
                                        <p:attrNameLst>
                                          <p:attrName>ppt_y</p:attrName>
                                        </p:attrNameLst>
                                      </p:cBhvr>
                                      <p:tavLst>
                                        <p:tav tm="0">
                                          <p:val>
                                            <p:strVal val="#ppt_y"/>
                                          </p:val>
                                        </p:tav>
                                        <p:tav tm="100000">
                                          <p:val>
                                            <p:strVal val="#ppt_y"/>
                                          </p:val>
                                        </p:tav>
                                      </p:tavLst>
                                    </p:anim>
                                    <p:animEffect transition="in" filter="fade">
                                      <p:cBhvr>
                                        <p:cTn id="64" dur="1000"/>
                                        <p:tgtEl>
                                          <p:spTgt spid="60"/>
                                        </p:tgtEl>
                                      </p:cBhvr>
                                    </p:animEffect>
                                  </p:childTnLst>
                                </p:cTn>
                              </p:par>
                              <p:par>
                                <p:cTn id="65" presetID="48" presetClass="entr" presetSubtype="0" accel="5000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8" dur="1000" fill="hold"/>
                                        <p:tgtEl>
                                          <p:spTgt spid="64"/>
                                        </p:tgtEl>
                                        <p:attrNameLst>
                                          <p:attrName>ppt_x</p:attrName>
                                        </p:attrNameLst>
                                      </p:cBhvr>
                                      <p:tavLst>
                                        <p:tav tm="0">
                                          <p:val>
                                            <p:fltVal val="-1"/>
                                          </p:val>
                                        </p:tav>
                                        <p:tav tm="50000">
                                          <p:val>
                                            <p:fltVal val="0.95"/>
                                          </p:val>
                                        </p:tav>
                                        <p:tav tm="100000">
                                          <p:val>
                                            <p:strVal val="#ppt_x"/>
                                          </p:val>
                                        </p:tav>
                                      </p:tavLst>
                                    </p:anim>
                                    <p:anim calcmode="lin" valueType="num">
                                      <p:cBhvr>
                                        <p:cTn id="69" dur="1000" fill="hold"/>
                                        <p:tgtEl>
                                          <p:spTgt spid="64"/>
                                        </p:tgtEl>
                                        <p:attrNameLst>
                                          <p:attrName>ppt_y</p:attrName>
                                        </p:attrNameLst>
                                      </p:cBhvr>
                                      <p:tavLst>
                                        <p:tav tm="0">
                                          <p:val>
                                            <p:strVal val="#ppt_y"/>
                                          </p:val>
                                        </p:tav>
                                        <p:tav tm="100000">
                                          <p:val>
                                            <p:strVal val="#ppt_y"/>
                                          </p:val>
                                        </p:tav>
                                      </p:tavLst>
                                    </p:anim>
                                    <p:animEffect transition="in" filter="fade">
                                      <p:cBhvr>
                                        <p:cTn id="70" dur="1000"/>
                                        <p:tgtEl>
                                          <p:spTgt spid="6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6"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barn(inHorizontal)">
                                      <p:cBhvr>
                                        <p:cTn id="75" dur="500"/>
                                        <p:tgtEl>
                                          <p:spTgt spid="35"/>
                                        </p:tgtEl>
                                      </p:cBhvr>
                                    </p:animEffect>
                                  </p:childTnLst>
                                </p:cTn>
                              </p:par>
                              <p:par>
                                <p:cTn id="76" presetID="16" presetClass="entr" presetSubtype="26"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arn(inHorizontal)">
                                      <p:cBhvr>
                                        <p:cTn id="78" dur="500"/>
                                        <p:tgtEl>
                                          <p:spTgt spid="37"/>
                                        </p:tgtEl>
                                      </p:cBhvr>
                                    </p:animEffect>
                                  </p:childTnLst>
                                </p:cTn>
                              </p:par>
                              <p:par>
                                <p:cTn id="79" presetID="16" presetClass="entr" presetSubtype="2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barn(inHorizontal)">
                                      <p:cBhvr>
                                        <p:cTn id="81" dur="500"/>
                                        <p:tgtEl>
                                          <p:spTgt spid="38"/>
                                        </p:tgtEl>
                                      </p:cBhvr>
                                    </p:animEffect>
                                  </p:childTnLst>
                                </p:cTn>
                              </p:par>
                              <p:par>
                                <p:cTn id="82" presetID="16" presetClass="entr" presetSubtype="26"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barn(inHorizontal)">
                                      <p:cBhvr>
                                        <p:cTn id="84" dur="500"/>
                                        <p:tgtEl>
                                          <p:spTgt spid="41"/>
                                        </p:tgtEl>
                                      </p:cBhvr>
                                    </p:animEffect>
                                  </p:childTnLst>
                                </p:cTn>
                              </p:par>
                              <p:par>
                                <p:cTn id="85" presetID="16" presetClass="entr" presetSubtype="26"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barn(inHorizontal)">
                                      <p:cBhvr>
                                        <p:cTn id="87" dur="500"/>
                                        <p:tgtEl>
                                          <p:spTgt spid="53"/>
                                        </p:tgtEl>
                                      </p:cBhvr>
                                    </p:animEffect>
                                  </p:childTnLst>
                                </p:cTn>
                              </p:par>
                              <p:par>
                                <p:cTn id="88" presetID="16" presetClass="entr" presetSubtype="26"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arn(inHorizontal)">
                                      <p:cBhvr>
                                        <p:cTn id="90" dur="500"/>
                                        <p:tgtEl>
                                          <p:spTgt spid="58"/>
                                        </p:tgtEl>
                                      </p:cBhvr>
                                    </p:animEffect>
                                  </p:childTnLst>
                                </p:cTn>
                              </p:par>
                              <p:par>
                                <p:cTn id="91" presetID="16" presetClass="entr" presetSubtype="26"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barn(inHorizontal)">
                                      <p:cBhvr>
                                        <p:cTn id="93" dur="500"/>
                                        <p:tgtEl>
                                          <p:spTgt spid="61"/>
                                        </p:tgtEl>
                                      </p:cBhvr>
                                    </p:animEffect>
                                  </p:childTnLst>
                                </p:cTn>
                              </p:par>
                              <p:par>
                                <p:cTn id="94" presetID="16" presetClass="entr" presetSubtype="26" fill="hold" grpId="0" nodeType="with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barn(inHorizontal)">
                                      <p:cBhvr>
                                        <p:cTn id="96" dur="500"/>
                                        <p:tgtEl>
                                          <p:spTgt spid="6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1" grpId="0" animBg="1"/>
      <p:bldP spid="52" grpId="0" animBg="1"/>
      <p:bldP spid="53"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bldLvl="0" animBg="1"/>
      <p:bldP spid="67" grpId="0" bldLvl="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Box 13@|17FFC:16777215|FBC:16777215|LFC:16777215|LBC:16777215">
            <a:extLst>
              <a:ext uri="{FF2B5EF4-FFF2-40B4-BE49-F238E27FC236}">
                <a16:creationId xmlns:a16="http://schemas.microsoft.com/office/drawing/2014/main" id="{B532D447-F640-49C0-ABC2-4BB8800E932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5538" name="Rectangle 171">
            <a:extLst>
              <a:ext uri="{FF2B5EF4-FFF2-40B4-BE49-F238E27FC236}">
                <a16:creationId xmlns:a16="http://schemas.microsoft.com/office/drawing/2014/main" id="{AF15C4A4-A63F-4869-9C25-3FD2CADA0EA0}"/>
              </a:ext>
            </a:extLst>
          </p:cNvPr>
          <p:cNvSpPr>
            <a:spLocks noChangeArrowheads="1"/>
          </p:cNvSpPr>
          <p:nvPr/>
        </p:nvSpPr>
        <p:spPr bwMode="auto">
          <a:xfrm>
            <a:off x="1266092" y="1435101"/>
            <a:ext cx="9833317" cy="441217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④</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公有地址与私有地址</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公有地址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（Public address)由国际互联网络信息中心负责。这些IP地址分配给那些向国际互联网络信息中心提出申请的组织机构。</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私有地址</a:t>
            </a:r>
            <a:r>
              <a:rPr lang="zh-CN" altLang="zh-CN" sz="1600" dirty="0">
                <a:latin typeface="楷体_GB2312" panose="02010609030101010101" pitchFamily="49" charset="-122"/>
                <a:ea typeface="楷体_GB2312" panose="02010609030101010101" pitchFamily="49" charset="-122"/>
                <a:sym typeface="宋体" panose="02010600030101010101" pitchFamily="2" charset="-122"/>
              </a:rPr>
              <a:t>（Private address)</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属于非注册地址，</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专门为组织机构内部使用。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以下是留用的</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内部私有</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A类 10.0.0.0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10.255.255.255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10.0.0.0/8</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B类 172.16.0.0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172.31.255.255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172.16.0.0/12</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C类 192.168.0.0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192.168.255.255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192.168.0.0/16</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13@|17FFC:16777215|FBC:16777215|LFC:16777215|LBC:16777215">
            <a:extLst>
              <a:ext uri="{FF2B5EF4-FFF2-40B4-BE49-F238E27FC236}">
                <a16:creationId xmlns:a16="http://schemas.microsoft.com/office/drawing/2014/main" id="{66A5DA1D-50CC-44B6-BB68-3CFFCA2C9B53}"/>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6562" name="Rectangle 171">
            <a:extLst>
              <a:ext uri="{FF2B5EF4-FFF2-40B4-BE49-F238E27FC236}">
                <a16:creationId xmlns:a16="http://schemas.microsoft.com/office/drawing/2014/main" id="{31E9C40F-2EF3-4098-BA17-04EEA8B41CF1}"/>
              </a:ext>
            </a:extLst>
          </p:cNvPr>
          <p:cNvSpPr>
            <a:spLocks noChangeArrowheads="1"/>
          </p:cNvSpPr>
          <p:nvPr/>
        </p:nvSpPr>
        <p:spPr bwMode="auto">
          <a:xfrm>
            <a:off x="1041010" y="1039614"/>
            <a:ext cx="10114670" cy="36796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⑤</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默认网关</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作为网关</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(Gateway)</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的设备</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通常</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是路由器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。路由器</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的接口必须</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设置</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地址，它的地址将作为网络中计算机互相访问的关口</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即默认网关</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当信息由计算机发出时，它是如何到达目的地呢？这个过程就需要网络设备——路由器。每个路由器都有一个自己的路由表（类似于地图），指示从本地路由器到目的地如何走。当信息发到路由器后，路由器批查找路由表，找到路径，再指示信息去哪里。这如同在每个路口有一个拿着地图的人为你指路一样。</a:t>
            </a:r>
          </a:p>
        </p:txBody>
      </p:sp>
      <p:pic>
        <p:nvPicPr>
          <p:cNvPr id="66563" name="图片 4">
            <a:extLst>
              <a:ext uri="{FF2B5EF4-FFF2-40B4-BE49-F238E27FC236}">
                <a16:creationId xmlns:a16="http://schemas.microsoft.com/office/drawing/2014/main" id="{8EA8E0AF-C22F-4320-B2CE-4B40BDC79A83}"/>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569715" y="5025465"/>
            <a:ext cx="25812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356CE6F-784A-4239-A3D0-EE856131ADA5}"/>
              </a:ext>
            </a:extLst>
          </p:cNvPr>
          <p:cNvSpPr txBox="1"/>
          <p:nvPr/>
        </p:nvSpPr>
        <p:spPr>
          <a:xfrm>
            <a:off x="1041009" y="4885383"/>
            <a:ext cx="7528705" cy="1508103"/>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如果目的地设备与计算机在同一网络中，不需要路由器向外转发；如果目的地设备与计算机不在同一网络中，信息将送到默认网关（路由器），路由器会根据路由肯将信息发送给目的地设备。</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C1A1F144-84FD-4C10-9DA6-4EBDD78BA38C}"/>
              </a:ext>
            </a:extLst>
          </p:cNvPr>
          <p:cNvPicPr>
            <a:picLocks noChangeAspect="1" noChangeArrowheads="1"/>
          </p:cNvPicPr>
          <p:nvPr>
            <p:custDataLst>
              <p:tags r:id="rId1"/>
            </p:custDataLst>
          </p:nvPr>
        </p:nvPicPr>
        <p:blipFill>
          <a:blip r:embed="rId18">
            <a:extLst>
              <a:ext uri="{28A0092B-C50C-407E-A947-70E740481C1C}">
                <a14:useLocalDpi xmlns:a14="http://schemas.microsoft.com/office/drawing/2010/main" val="0"/>
              </a:ext>
            </a:extLst>
          </a:blip>
          <a:srcRect/>
          <a:stretch>
            <a:fillRect/>
          </a:stretch>
        </p:blipFill>
        <p:spPr bwMode="auto">
          <a:xfrm>
            <a:off x="1936750" y="3654425"/>
            <a:ext cx="3525838" cy="2762250"/>
          </a:xfrm>
          <a:prstGeom prst="rect">
            <a:avLst/>
          </a:prstGeom>
          <a:noFill/>
          <a:ln w="12700">
            <a:solidFill>
              <a:srgbClr val="41719C"/>
            </a:solidFill>
            <a:round/>
            <a:headEnd/>
            <a:tailEnd/>
          </a:ln>
          <a:extLst>
            <a:ext uri="{909E8E84-426E-40DD-AFC4-6F175D3DCCD1}">
              <a14:hiddenFill xmlns:a14="http://schemas.microsoft.com/office/drawing/2010/main">
                <a:solidFill>
                  <a:srgbClr val="FFFFFF"/>
                </a:solidFill>
              </a14:hiddenFill>
            </a:ext>
          </a:extLst>
        </p:spPr>
      </p:pic>
      <p:cxnSp>
        <p:nvCxnSpPr>
          <p:cNvPr id="22" name="直接连接符 21">
            <a:extLst>
              <a:ext uri="{FF2B5EF4-FFF2-40B4-BE49-F238E27FC236}">
                <a16:creationId xmlns:a16="http://schemas.microsoft.com/office/drawing/2014/main" id="{151C6BFD-FAD7-404B-9089-D75F70359F00}"/>
              </a:ext>
            </a:extLst>
          </p:cNvPr>
          <p:cNvCxnSpPr>
            <a:stCxn id="21" idx="2"/>
            <a:endCxn id="23" idx="0"/>
          </p:cNvCxnSpPr>
          <p:nvPr>
            <p:custDataLst>
              <p:tags r:id="rId2"/>
            </p:custDataLst>
          </p:nvPr>
        </p:nvCxnSpPr>
        <p:spPr>
          <a:xfrm flipH="1">
            <a:off x="3803650" y="2922588"/>
            <a:ext cx="5905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587" name="文本框 7">
            <a:extLst>
              <a:ext uri="{FF2B5EF4-FFF2-40B4-BE49-F238E27FC236}">
                <a16:creationId xmlns:a16="http://schemas.microsoft.com/office/drawing/2014/main" id="{95D07CDE-A999-441D-AE24-2D83B3F6864E}"/>
              </a:ext>
            </a:extLst>
          </p:cNvPr>
          <p:cNvSpPr txBox="1">
            <a:spLocks noChangeArrowheads="1"/>
          </p:cNvSpPr>
          <p:nvPr>
            <p:custDataLst>
              <p:tags r:id="rId3"/>
            </p:custDataLst>
          </p:nvPr>
        </p:nvSpPr>
        <p:spPr bwMode="auto">
          <a:xfrm>
            <a:off x="5870576" y="3654425"/>
            <a:ext cx="715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219200">
              <a:defRPr>
                <a:solidFill>
                  <a:schemeClr val="tx1"/>
                </a:solidFill>
                <a:latin typeface="Calibri" panose="020F0502020204030204" pitchFamily="34" charset="0"/>
                <a:ea typeface="宋体" panose="02010600030101010101" pitchFamily="2" charset="-122"/>
              </a:defRPr>
            </a:lvl1pPr>
            <a:lvl2pPr defTabSz="1219200">
              <a:defRPr>
                <a:solidFill>
                  <a:schemeClr val="tx1"/>
                </a:solidFill>
                <a:latin typeface="Calibri" panose="020F0502020204030204" pitchFamily="34" charset="0"/>
                <a:ea typeface="宋体" panose="02010600030101010101" pitchFamily="2" charset="-122"/>
              </a:defRPr>
            </a:lvl2pPr>
            <a:lvl3pPr defTabSz="1219200">
              <a:defRPr>
                <a:solidFill>
                  <a:schemeClr val="tx1"/>
                </a:solidFill>
                <a:latin typeface="Calibri" panose="020F0502020204030204" pitchFamily="34" charset="0"/>
                <a:ea typeface="宋体" panose="02010600030101010101" pitchFamily="2" charset="-122"/>
              </a:defRPr>
            </a:lvl3pPr>
            <a:lvl4pPr defTabSz="1219200">
              <a:defRPr>
                <a:solidFill>
                  <a:schemeClr val="tx1"/>
                </a:solidFill>
                <a:latin typeface="Calibri" panose="020F0502020204030204" pitchFamily="34" charset="0"/>
                <a:ea typeface="宋体" panose="02010600030101010101" pitchFamily="2" charset="-122"/>
              </a:defRPr>
            </a:lvl4pPr>
            <a:lvl5pPr defTabSz="1219200">
              <a:defRPr>
                <a:solidFill>
                  <a:schemeClr val="tx1"/>
                </a:solidFill>
                <a:latin typeface="Calibri" panose="020F0502020204030204" pitchFamily="34" charset="0"/>
                <a:ea typeface="宋体" panose="02010600030101010101" pitchFamily="2" charset="-122"/>
              </a:defRPr>
            </a:lvl5pPr>
            <a:lvl6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a:solidFill>
                  <a:srgbClr val="FFFFFF"/>
                </a:solidFill>
                <a:latin typeface="微软雅黑" panose="020B0503020204020204" pitchFamily="34" charset="-122"/>
                <a:ea typeface="微软雅黑" panose="020B0503020204020204" pitchFamily="34" charset="-122"/>
                <a:sym typeface="宋体" panose="02010600030101010101" pitchFamily="2" charset="-122"/>
              </a:rPr>
              <a:t>网 关</a:t>
            </a:r>
            <a:endParaRPr lang="zh-CN" altLang="en-US"/>
          </a:p>
        </p:txBody>
      </p:sp>
      <p:grpSp>
        <p:nvGrpSpPr>
          <p:cNvPr id="67588" name="组合 16">
            <a:extLst>
              <a:ext uri="{FF2B5EF4-FFF2-40B4-BE49-F238E27FC236}">
                <a16:creationId xmlns:a16="http://schemas.microsoft.com/office/drawing/2014/main" id="{4FEFF550-06E1-4633-AAEC-21D78A8B34D9}"/>
              </a:ext>
            </a:extLst>
          </p:cNvPr>
          <p:cNvGrpSpPr>
            <a:grpSpLocks/>
          </p:cNvGrpSpPr>
          <p:nvPr/>
        </p:nvGrpSpPr>
        <p:grpSpPr bwMode="auto">
          <a:xfrm>
            <a:off x="6578601" y="1882775"/>
            <a:ext cx="2784475" cy="4006850"/>
            <a:chOff x="4747" y="1663"/>
            <a:chExt cx="4384" cy="6310"/>
          </a:xfrm>
        </p:grpSpPr>
        <p:grpSp>
          <p:nvGrpSpPr>
            <p:cNvPr id="67589" name="组合 11">
              <a:extLst>
                <a:ext uri="{FF2B5EF4-FFF2-40B4-BE49-F238E27FC236}">
                  <a16:creationId xmlns:a16="http://schemas.microsoft.com/office/drawing/2014/main" id="{EA0722BB-4CFC-40ED-949B-C4D36525516A}"/>
                </a:ext>
              </a:extLst>
            </p:cNvPr>
            <p:cNvGrpSpPr>
              <a:grpSpLocks/>
            </p:cNvGrpSpPr>
            <p:nvPr/>
          </p:nvGrpSpPr>
          <p:grpSpPr bwMode="auto">
            <a:xfrm>
              <a:off x="4747" y="1845"/>
              <a:ext cx="4384" cy="6128"/>
              <a:chOff x="7298" y="1083"/>
              <a:chExt cx="4384" cy="6128"/>
            </a:xfrm>
          </p:grpSpPr>
          <p:pic>
            <p:nvPicPr>
              <p:cNvPr id="67590" name="图片 8" descr="局域网">
                <a:extLst>
                  <a:ext uri="{FF2B5EF4-FFF2-40B4-BE49-F238E27FC236}">
                    <a16:creationId xmlns:a16="http://schemas.microsoft.com/office/drawing/2014/main" id="{D27E6D74-3350-47BE-AB95-EB08EB5ECC25}"/>
                  </a:ext>
                </a:extLst>
              </p:cNvPr>
              <p:cNvPicPr>
                <a:picLocks noChangeAspect="1" noChangeArrowheads="1"/>
              </p:cNvPicPr>
              <p:nvPr>
                <p:custDataLst>
                  <p:tags r:id="rId14"/>
                </p:custDataLst>
              </p:nvPr>
            </p:nvPicPr>
            <p:blipFill>
              <a:blip r:embed="rId19">
                <a:extLst>
                  <a:ext uri="{28A0092B-C50C-407E-A947-70E740481C1C}">
                    <a14:useLocalDpi xmlns:a14="http://schemas.microsoft.com/office/drawing/2010/main" val="0"/>
                  </a:ext>
                </a:extLst>
              </a:blip>
              <a:srcRect l="64545" t="25496" r="7143" b="8430"/>
              <a:stretch>
                <a:fillRect/>
              </a:stretch>
            </p:blipFill>
            <p:spPr bwMode="auto">
              <a:xfrm>
                <a:off x="7298" y="1083"/>
                <a:ext cx="4384" cy="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DFF2238-200E-4C10-8DB5-7C8422D6187F}"/>
                  </a:ext>
                </a:extLst>
              </p:cNvPr>
              <p:cNvSpPr/>
              <p:nvPr>
                <p:custDataLst>
                  <p:tags r:id="rId15"/>
                </p:custDataLst>
              </p:nvPr>
            </p:nvSpPr>
            <p:spPr>
              <a:xfrm>
                <a:off x="8200" y="1369"/>
                <a:ext cx="3262" cy="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D322D812-FDA4-4541-8B51-89A684563661}"/>
                  </a:ext>
                </a:extLst>
              </p:cNvPr>
              <p:cNvSpPr/>
              <p:nvPr>
                <p:custDataLst>
                  <p:tags r:id="rId16"/>
                </p:custDataLst>
              </p:nvPr>
            </p:nvSpPr>
            <p:spPr>
              <a:xfrm>
                <a:off x="7438" y="2151"/>
                <a:ext cx="552" cy="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6" name="矩形 15">
              <a:extLst>
                <a:ext uri="{FF2B5EF4-FFF2-40B4-BE49-F238E27FC236}">
                  <a16:creationId xmlns:a16="http://schemas.microsoft.com/office/drawing/2014/main" id="{AFEFED25-31D0-4B29-B059-1FC8861A9EFE}"/>
                </a:ext>
              </a:extLst>
            </p:cNvPr>
            <p:cNvSpPr/>
            <p:nvPr>
              <p:custDataLst>
                <p:tags r:id="rId13"/>
              </p:custDataLst>
            </p:nvPr>
          </p:nvSpPr>
          <p:spPr>
            <a:xfrm>
              <a:off x="5419" y="1663"/>
              <a:ext cx="1440" cy="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8" name="文本框 17">
            <a:extLst>
              <a:ext uri="{FF2B5EF4-FFF2-40B4-BE49-F238E27FC236}">
                <a16:creationId xmlns:a16="http://schemas.microsoft.com/office/drawing/2014/main" id="{F302AEC1-1877-4D17-9B86-6BD11C18BF5F}"/>
              </a:ext>
            </a:extLst>
          </p:cNvPr>
          <p:cNvSpPr txBox="1">
            <a:spLocks noChangeArrowheads="1"/>
          </p:cNvSpPr>
          <p:nvPr>
            <p:custDataLst>
              <p:tags r:id="rId4"/>
            </p:custDataLst>
          </p:nvPr>
        </p:nvSpPr>
        <p:spPr bwMode="auto">
          <a:xfrm>
            <a:off x="8661401" y="2800350"/>
            <a:ext cx="1203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rgbClr val="FF0000"/>
                </a:solidFill>
              </a:rPr>
              <a:t>内网</a:t>
            </a:r>
          </a:p>
        </p:txBody>
      </p:sp>
      <p:cxnSp>
        <p:nvCxnSpPr>
          <p:cNvPr id="20" name="直接连接符 19">
            <a:extLst>
              <a:ext uri="{FF2B5EF4-FFF2-40B4-BE49-F238E27FC236}">
                <a16:creationId xmlns:a16="http://schemas.microsoft.com/office/drawing/2014/main" id="{49348AEF-9511-4514-8CF4-C91217B995D1}"/>
              </a:ext>
            </a:extLst>
          </p:cNvPr>
          <p:cNvCxnSpPr>
            <a:stCxn id="21" idx="2"/>
            <a:endCxn id="23" idx="0"/>
          </p:cNvCxnSpPr>
          <p:nvPr>
            <p:custDataLst>
              <p:tags r:id="rId5"/>
            </p:custDataLst>
          </p:nvPr>
        </p:nvCxnSpPr>
        <p:spPr>
          <a:xfrm flipH="1">
            <a:off x="5153026" y="2532063"/>
            <a:ext cx="1489075" cy="43656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云形 20">
            <a:extLst>
              <a:ext uri="{FF2B5EF4-FFF2-40B4-BE49-F238E27FC236}">
                <a16:creationId xmlns:a16="http://schemas.microsoft.com/office/drawing/2014/main" id="{0F086A86-6883-43CF-B9EF-FEAB72863F79}"/>
              </a:ext>
            </a:extLst>
          </p:cNvPr>
          <p:cNvSpPr/>
          <p:nvPr>
            <p:custDataLst>
              <p:tags r:id="rId6"/>
            </p:custDataLst>
          </p:nvPr>
        </p:nvSpPr>
        <p:spPr>
          <a:xfrm>
            <a:off x="4391025"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城域网</a:t>
            </a:r>
          </a:p>
        </p:txBody>
      </p:sp>
      <p:sp>
        <p:nvSpPr>
          <p:cNvPr id="23" name="云形 22">
            <a:extLst>
              <a:ext uri="{FF2B5EF4-FFF2-40B4-BE49-F238E27FC236}">
                <a16:creationId xmlns:a16="http://schemas.microsoft.com/office/drawing/2014/main" id="{CCCF56E5-B1B9-48E3-9AEE-0276A6F9B770}"/>
              </a:ext>
            </a:extLst>
          </p:cNvPr>
          <p:cNvSpPr/>
          <p:nvPr>
            <p:custDataLst>
              <p:tags r:id="rId7"/>
            </p:custDataLst>
          </p:nvPr>
        </p:nvSpPr>
        <p:spPr>
          <a:xfrm>
            <a:off x="2641600"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广域网</a:t>
            </a:r>
          </a:p>
        </p:txBody>
      </p:sp>
      <p:sp>
        <p:nvSpPr>
          <p:cNvPr id="24" name="椭圆 23">
            <a:extLst>
              <a:ext uri="{FF2B5EF4-FFF2-40B4-BE49-F238E27FC236}">
                <a16:creationId xmlns:a16="http://schemas.microsoft.com/office/drawing/2014/main" id="{96816228-2BA0-42A7-8977-2E37CF076629}"/>
              </a:ext>
            </a:extLst>
          </p:cNvPr>
          <p:cNvSpPr/>
          <p:nvPr>
            <p:custDataLst>
              <p:tags r:id="rId8"/>
            </p:custDataLst>
          </p:nvPr>
        </p:nvSpPr>
        <p:spPr>
          <a:xfrm>
            <a:off x="2306639" y="1539875"/>
            <a:ext cx="5305425" cy="2482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文本框 24">
            <a:extLst>
              <a:ext uri="{FF2B5EF4-FFF2-40B4-BE49-F238E27FC236}">
                <a16:creationId xmlns:a16="http://schemas.microsoft.com/office/drawing/2014/main" id="{6CF80E82-F858-4519-81B6-7BCC263FC3B0}"/>
              </a:ext>
            </a:extLst>
          </p:cNvPr>
          <p:cNvSpPr txBox="1">
            <a:spLocks noChangeArrowheads="1"/>
          </p:cNvSpPr>
          <p:nvPr>
            <p:custDataLst>
              <p:tags r:id="rId9"/>
            </p:custDataLst>
          </p:nvPr>
        </p:nvSpPr>
        <p:spPr bwMode="auto">
          <a:xfrm>
            <a:off x="3986214" y="1998664"/>
            <a:ext cx="898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外网</a:t>
            </a:r>
          </a:p>
        </p:txBody>
      </p:sp>
      <p:sp>
        <p:nvSpPr>
          <p:cNvPr id="26" name="椭圆 25">
            <a:extLst>
              <a:ext uri="{FF2B5EF4-FFF2-40B4-BE49-F238E27FC236}">
                <a16:creationId xmlns:a16="http://schemas.microsoft.com/office/drawing/2014/main" id="{C00F9A57-338B-4745-8E44-E902DFAA0A5C}"/>
              </a:ext>
            </a:extLst>
          </p:cNvPr>
          <p:cNvSpPr/>
          <p:nvPr>
            <p:custDataLst>
              <p:tags r:id="rId10"/>
            </p:custDataLst>
          </p:nvPr>
        </p:nvSpPr>
        <p:spPr>
          <a:xfrm>
            <a:off x="5870575" y="1539876"/>
            <a:ext cx="4260850" cy="4867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文本框 26">
            <a:extLst>
              <a:ext uri="{FF2B5EF4-FFF2-40B4-BE49-F238E27FC236}">
                <a16:creationId xmlns:a16="http://schemas.microsoft.com/office/drawing/2014/main" id="{BF9FA4B4-D7CA-4C04-AC86-AEE6DC4A1DE4}"/>
              </a:ext>
            </a:extLst>
          </p:cNvPr>
          <p:cNvSpPr txBox="1">
            <a:spLocks noChangeArrowheads="1"/>
          </p:cNvSpPr>
          <p:nvPr>
            <p:custDataLst>
              <p:tags r:id="rId11"/>
            </p:custDataLst>
          </p:nvPr>
        </p:nvSpPr>
        <p:spPr bwMode="auto">
          <a:xfrm>
            <a:off x="6242051" y="3041650"/>
            <a:ext cx="898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网关</a:t>
            </a:r>
          </a:p>
        </p:txBody>
      </p:sp>
      <p:sp>
        <p:nvSpPr>
          <p:cNvPr id="29" name="文本框 28">
            <a:extLst>
              <a:ext uri="{FF2B5EF4-FFF2-40B4-BE49-F238E27FC236}">
                <a16:creationId xmlns:a16="http://schemas.microsoft.com/office/drawing/2014/main" id="{7AF5EAAE-04B4-4264-8DDA-A263B326B4D3}"/>
              </a:ext>
            </a:extLst>
          </p:cNvPr>
          <p:cNvSpPr txBox="1">
            <a:spLocks noChangeArrowheads="1"/>
          </p:cNvSpPr>
          <p:nvPr>
            <p:custDataLst>
              <p:tags r:id="rId12"/>
            </p:custDataLst>
          </p:nvPr>
        </p:nvSpPr>
        <p:spPr bwMode="auto">
          <a:xfrm>
            <a:off x="4667250" y="5013325"/>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rPr>
              <a:t>私有地址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bldLvl="0" animBg="1"/>
      <p:bldP spid="23" grpId="0" bldLvl="0" animBg="1"/>
      <p:bldP spid="24" grpId="0" bldLvl="0" animBg="1"/>
      <p:bldP spid="25" grpId="0"/>
      <p:bldP spid="26" grpId="0" bldLvl="0" animBg="1"/>
      <p:bldP spid="27"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Box 13@|17FFC:16777215|FBC:16777215|LFC:16777215|LBC:16777215">
            <a:extLst>
              <a:ext uri="{FF2B5EF4-FFF2-40B4-BE49-F238E27FC236}">
                <a16:creationId xmlns:a16="http://schemas.microsoft.com/office/drawing/2014/main" id="{E05785B0-BE8E-4387-BB7C-F8DE4EA9818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域名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P36</a:t>
            </a:r>
          </a:p>
        </p:txBody>
      </p:sp>
      <p:sp>
        <p:nvSpPr>
          <p:cNvPr id="69634" name="Rectangle 171">
            <a:extLst>
              <a:ext uri="{FF2B5EF4-FFF2-40B4-BE49-F238E27FC236}">
                <a16:creationId xmlns:a16="http://schemas.microsoft.com/office/drawing/2014/main" id="{F8E4143E-490A-4489-9E95-67CFF9199C61}"/>
              </a:ext>
            </a:extLst>
          </p:cNvPr>
          <p:cNvSpPr>
            <a:spLocks noChangeArrowheads="1"/>
          </p:cNvSpPr>
          <p:nvPr/>
        </p:nvSpPr>
        <p:spPr bwMode="auto">
          <a:xfrm>
            <a:off x="1308295" y="1131889"/>
            <a:ext cx="9706707" cy="95891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域名是覆于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地址上的“面具”，目的是便于记忆和沟通。</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例如：https://www.baidu.com</a:t>
            </a:r>
          </a:p>
        </p:txBody>
      </p:sp>
      <p:sp>
        <p:nvSpPr>
          <p:cNvPr id="69635" name="Rectangle 171">
            <a:extLst>
              <a:ext uri="{FF2B5EF4-FFF2-40B4-BE49-F238E27FC236}">
                <a16:creationId xmlns:a16="http://schemas.microsoft.com/office/drawing/2014/main" id="{F109A118-FFB5-4D7A-BC04-8E2E950D0FB1}"/>
              </a:ext>
            </a:extLst>
          </p:cNvPr>
          <p:cNvSpPr>
            <a:spLocks noChangeArrowheads="1"/>
          </p:cNvSpPr>
          <p:nvPr/>
        </p:nvSpPr>
        <p:spPr bwMode="auto">
          <a:xfrm>
            <a:off x="1308295" y="3328920"/>
            <a:ext cx="9706707" cy="287655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.com 用于商业机构。它是最常见的顶级域名。</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.net 最初用于网络组织，例如互联网服务商和维修商。</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.org 用于各种组织，包括非营利性组织。</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.gov 政府机构的专用域名。</a:t>
            </a:r>
          </a:p>
          <a:p>
            <a:pPr latinLnBrk="1" hangingPunct="0">
              <a:lnSpc>
                <a:spcPct val="170000"/>
              </a:lnSpc>
            </a:pP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200" dirty="0" err="1">
                <a:latin typeface="楷体_GB2312" panose="02010609030101010101" pitchFamily="49" charset="-122"/>
                <a:ea typeface="楷体_GB2312" panose="02010609030101010101" pitchFamily="49" charset="-122"/>
                <a:sym typeface="宋体" panose="02010600030101010101" pitchFamily="2" charset="-122"/>
              </a:rPr>
              <a:t>cn</a:t>
            </a: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200" dirty="0">
                <a:latin typeface="楷体_GB2312" panose="02010609030101010101" pitchFamily="49" charset="-122"/>
                <a:ea typeface="楷体_GB2312" panose="02010609030101010101" pitchFamily="49" charset="-122"/>
                <a:sym typeface="宋体" panose="02010600030101010101" pitchFamily="2" charset="-122"/>
              </a:rPr>
              <a:t>是中国专用的顶级域名</a:t>
            </a:r>
          </a:p>
        </p:txBody>
      </p:sp>
      <p:sp>
        <p:nvSpPr>
          <p:cNvPr id="69636" name="Rectangle 171">
            <a:extLst>
              <a:ext uri="{FF2B5EF4-FFF2-40B4-BE49-F238E27FC236}">
                <a16:creationId xmlns:a16="http://schemas.microsoft.com/office/drawing/2014/main" id="{ACDFF598-1F7B-4A7B-ADEE-2BA15A671962}"/>
              </a:ext>
            </a:extLst>
          </p:cNvPr>
          <p:cNvSpPr>
            <a:spLocks noChangeArrowheads="1"/>
          </p:cNvSpPr>
          <p:nvPr/>
        </p:nvSpPr>
        <p:spPr bwMode="auto">
          <a:xfrm>
            <a:off x="1308295" y="2489270"/>
            <a:ext cx="9706707"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域名由两个或两个以上的部分构成，中间由点号分隔。</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最右边的词称为顶级域名。</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13@|17FFC:16777215|FBC:16777215|LFC:16777215|LBC:16777215">
            <a:extLst>
              <a:ext uri="{FF2B5EF4-FFF2-40B4-BE49-F238E27FC236}">
                <a16:creationId xmlns:a16="http://schemas.microsoft.com/office/drawing/2014/main" id="{6A31CD26-4B17-4C90-932F-3CCDDCCF132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8610" name="Rectangle 171">
            <a:extLst>
              <a:ext uri="{FF2B5EF4-FFF2-40B4-BE49-F238E27FC236}">
                <a16:creationId xmlns:a16="http://schemas.microsoft.com/office/drawing/2014/main" id="{A652D049-A775-44F4-A15F-48F633AAAB25}"/>
              </a:ext>
            </a:extLst>
          </p:cNvPr>
          <p:cNvSpPr>
            <a:spLocks noChangeArrowheads="1"/>
          </p:cNvSpPr>
          <p:nvPr/>
        </p:nvSpPr>
        <p:spPr bwMode="auto">
          <a:xfrm>
            <a:off x="1167618" y="2052639"/>
            <a:ext cx="9875520" cy="158678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⑥</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DNS</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服务器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DNS(domain name system,域名系统)服务器主要用于域名解析，</a:t>
            </a:r>
            <a:br>
              <a:rPr lang="zh-CN" altLang="zh-CN" sz="2000" dirty="0">
                <a:latin typeface="楷体_GB2312" panose="02010609030101010101" pitchFamily="49" charset="-122"/>
                <a:ea typeface="楷体_GB2312" panose="02010609030101010101" pitchFamily="49" charset="-122"/>
                <a:sym typeface="宋体" panose="02010600030101010101" pitchFamily="2" charset="-122"/>
              </a:rPr>
            </a:b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即将</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主机名解析成</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补充</a:t>
            </a:r>
          </a:p>
        </p:txBody>
      </p:sp>
      <p:sp>
        <p:nvSpPr>
          <p:cNvPr id="70658" name="Rectangle 171">
            <a:extLst>
              <a:ext uri="{FF2B5EF4-FFF2-40B4-BE49-F238E27FC236}">
                <a16:creationId xmlns:a16="http://schemas.microsoft.com/office/drawing/2014/main" id="{2E94DF02-F48D-4AE8-BF49-3BB10567D8CE}"/>
              </a:ext>
            </a:extLst>
          </p:cNvPr>
          <p:cNvSpPr>
            <a:spLocks noChangeArrowheads="1"/>
          </p:cNvSpPr>
          <p:nvPr/>
        </p:nvSpPr>
        <p:spPr bwMode="auto">
          <a:xfrm>
            <a:off x="1575582" y="1790701"/>
            <a:ext cx="9129932" cy="207499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8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地址可以对应多个域名，一个域名也可以解析为多个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一台主机可以不止有一个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13@|17FFC:16777215|FBC:16777215|LFC:16777215|LBC:16777215">
            <a:extLst>
              <a:ext uri="{FF2B5EF4-FFF2-40B4-BE49-F238E27FC236}">
                <a16:creationId xmlns:a16="http://schemas.microsoft.com/office/drawing/2014/main" id="{7F972843-035A-44E7-B9EF-2A75361D59B6}"/>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信息机系统互联</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P28</a:t>
            </a:r>
          </a:p>
        </p:txBody>
      </p:sp>
      <p:sp>
        <p:nvSpPr>
          <p:cNvPr id="40962" name="Rectangle 171">
            <a:extLst>
              <a:ext uri="{FF2B5EF4-FFF2-40B4-BE49-F238E27FC236}">
                <a16:creationId xmlns:a16="http://schemas.microsoft.com/office/drawing/2014/main" id="{78577CDC-0718-40C0-BD36-BDE481595CAD}"/>
              </a:ext>
            </a:extLst>
          </p:cNvPr>
          <p:cNvSpPr>
            <a:spLocks noChangeArrowheads="1"/>
          </p:cNvSpPr>
          <p:nvPr/>
        </p:nvSpPr>
        <p:spPr bwMode="auto">
          <a:xfrm>
            <a:off x="1839914" y="1808163"/>
            <a:ext cx="8455025" cy="177856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计算机网络是把处于不同地理位置、具有独立功能的多台计算机及其外部设备通过通信线路连接起来，在网络通信协议的管理和协调下，实现资源共享和信息传递的系统。</a:t>
            </a:r>
            <a:endParaRPr lang="zh-CN" altLang="en-US" sz="24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p:txBody>
      </p:sp>
      <p:sp>
        <p:nvSpPr>
          <p:cNvPr id="3" name="Rectangle 171">
            <a:extLst>
              <a:ext uri="{FF2B5EF4-FFF2-40B4-BE49-F238E27FC236}">
                <a16:creationId xmlns:a16="http://schemas.microsoft.com/office/drawing/2014/main" id="{40353BE6-FF4C-452D-80B3-41BF5B4B611E}"/>
              </a:ext>
            </a:extLst>
          </p:cNvPr>
          <p:cNvSpPr>
            <a:spLocks noChangeArrowheads="1"/>
          </p:cNvSpPr>
          <p:nvPr/>
        </p:nvSpPr>
        <p:spPr bwMode="auto">
          <a:xfrm>
            <a:off x="1839914" y="447516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计算机联网目的：</a:t>
            </a:r>
            <a:r>
              <a:rPr lang="zh-CN" altLang="en-US" sz="240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实现资源共享和信息传递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拓展</a:t>
            </a:r>
          </a:p>
        </p:txBody>
      </p:sp>
      <p:sp>
        <p:nvSpPr>
          <p:cNvPr id="4" name="文本框 3">
            <a:extLst>
              <a:ext uri="{FF2B5EF4-FFF2-40B4-BE49-F238E27FC236}">
                <a16:creationId xmlns:a16="http://schemas.microsoft.com/office/drawing/2014/main" id="{524D240F-38F7-48DB-951B-D8E798D4650F}"/>
              </a:ext>
            </a:extLst>
          </p:cNvPr>
          <p:cNvSpPr txBox="1"/>
          <p:nvPr/>
        </p:nvSpPr>
        <p:spPr>
          <a:xfrm>
            <a:off x="1025868" y="955365"/>
            <a:ext cx="5157005" cy="3569758"/>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IPv4</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协议下的</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地址不足，严重的每制约了互联网的发展。</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IETF</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设计了下一代</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，号称可以为全世界一粒沙子编上一个网址。</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a:p>
            <a:pPr indent="541853" algn="just" defTabSz="1219170" latinLnBrk="1">
              <a:lnSpc>
                <a:spcPct val="150000"/>
              </a:lnSpc>
              <a:defRPr/>
              <a:extLst>
                <a:ext uri="{35155182-B16C-46BC-9424-99874614C6A1}"/>
              </a:extLst>
            </a:pP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地址长度</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128</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位，每两位字节用“</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”分割，例如</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102:304:506:708:90A:B0C:D0E:F10/56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p:txBody>
      </p:sp>
      <p:pic>
        <p:nvPicPr>
          <p:cNvPr id="5" name="图片 5">
            <a:extLst>
              <a:ext uri="{FF2B5EF4-FFF2-40B4-BE49-F238E27FC236}">
                <a16:creationId xmlns:a16="http://schemas.microsoft.com/office/drawing/2014/main" id="{172FE4C6-DF15-49AD-B6D2-0CDD6E5EE2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4606" y="955365"/>
            <a:ext cx="3952875" cy="337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95">
            <a:extLst>
              <a:ext uri="{FF2B5EF4-FFF2-40B4-BE49-F238E27FC236}">
                <a16:creationId xmlns:a16="http://schemas.microsoft.com/office/drawing/2014/main" id="{F6328FC3-5309-4767-B13D-E29136FA76C6}"/>
              </a:ext>
            </a:extLst>
          </p:cNvPr>
          <p:cNvGraphicFramePr>
            <a:graphicFrameLocks noGrp="1"/>
          </p:cNvGraphicFramePr>
          <p:nvPr>
            <p:extLst>
              <p:ext uri="{D42A27DB-BD31-4B8C-83A1-F6EECF244321}">
                <p14:modId xmlns:p14="http://schemas.microsoft.com/office/powerpoint/2010/main" val="4088008232"/>
              </p:ext>
            </p:extLst>
          </p:nvPr>
        </p:nvGraphicFramePr>
        <p:xfrm>
          <a:off x="1449731" y="5084988"/>
          <a:ext cx="8143875" cy="518048"/>
        </p:xfrm>
        <a:graphic>
          <a:graphicData uri="http://schemas.openxmlformats.org/drawingml/2006/table">
            <a:tbl>
              <a:tblPr/>
              <a:tblGrid>
                <a:gridCol w="2036762">
                  <a:extLst>
                    <a:ext uri="{9D8B030D-6E8A-4147-A177-3AD203B41FA5}">
                      <a16:colId xmlns:a16="http://schemas.microsoft.com/office/drawing/2014/main" val="1839837894"/>
                    </a:ext>
                  </a:extLst>
                </a:gridCol>
                <a:gridCol w="2036763">
                  <a:extLst>
                    <a:ext uri="{9D8B030D-6E8A-4147-A177-3AD203B41FA5}">
                      <a16:colId xmlns:a16="http://schemas.microsoft.com/office/drawing/2014/main" val="479103450"/>
                    </a:ext>
                  </a:extLst>
                </a:gridCol>
                <a:gridCol w="2036762">
                  <a:extLst>
                    <a:ext uri="{9D8B030D-6E8A-4147-A177-3AD203B41FA5}">
                      <a16:colId xmlns:a16="http://schemas.microsoft.com/office/drawing/2014/main" val="1974201398"/>
                    </a:ext>
                  </a:extLst>
                </a:gridCol>
                <a:gridCol w="2033588">
                  <a:extLst>
                    <a:ext uri="{9D8B030D-6E8A-4147-A177-3AD203B41FA5}">
                      <a16:colId xmlns:a16="http://schemas.microsoft.com/office/drawing/2014/main" val="4068560334"/>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3204144034"/>
                  </a:ext>
                </a:extLst>
              </a:tr>
            </a:tbl>
          </a:graphicData>
        </a:graphic>
      </p:graphicFrame>
      <p:sp>
        <p:nvSpPr>
          <p:cNvPr id="7" name="Text Box 107">
            <a:extLst>
              <a:ext uri="{FF2B5EF4-FFF2-40B4-BE49-F238E27FC236}">
                <a16:creationId xmlns:a16="http://schemas.microsoft.com/office/drawing/2014/main" id="{0EF099B8-1EA9-4148-B2FF-15FD538C2A24}"/>
              </a:ext>
            </a:extLst>
          </p:cNvPr>
          <p:cNvSpPr txBox="1">
            <a:spLocks noChangeArrowheads="1"/>
          </p:cNvSpPr>
          <p:nvPr/>
        </p:nvSpPr>
        <p:spPr bwMode="auto">
          <a:xfrm>
            <a:off x="1362418" y="478971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8" name="Text Box 108">
            <a:extLst>
              <a:ext uri="{FF2B5EF4-FFF2-40B4-BE49-F238E27FC236}">
                <a16:creationId xmlns:a16="http://schemas.microsoft.com/office/drawing/2014/main" id="{852973AC-FC15-4D42-9776-CF8255130285}"/>
              </a:ext>
            </a:extLst>
          </p:cNvPr>
          <p:cNvSpPr txBox="1">
            <a:spLocks noChangeArrowheads="1"/>
          </p:cNvSpPr>
          <p:nvPr/>
        </p:nvSpPr>
        <p:spPr bwMode="auto">
          <a:xfrm>
            <a:off x="3445218"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32</a:t>
            </a:r>
          </a:p>
        </p:txBody>
      </p:sp>
      <p:sp>
        <p:nvSpPr>
          <p:cNvPr id="9" name="Text Box 109">
            <a:extLst>
              <a:ext uri="{FF2B5EF4-FFF2-40B4-BE49-F238E27FC236}">
                <a16:creationId xmlns:a16="http://schemas.microsoft.com/office/drawing/2014/main" id="{F7BB3F47-CFF3-4F58-9166-CE930385D111}"/>
              </a:ext>
            </a:extLst>
          </p:cNvPr>
          <p:cNvSpPr txBox="1">
            <a:spLocks noChangeArrowheads="1"/>
          </p:cNvSpPr>
          <p:nvPr/>
        </p:nvSpPr>
        <p:spPr bwMode="auto">
          <a:xfrm>
            <a:off x="54121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64</a:t>
            </a:r>
          </a:p>
        </p:txBody>
      </p:sp>
      <p:sp>
        <p:nvSpPr>
          <p:cNvPr id="10" name="Text Box 110">
            <a:extLst>
              <a:ext uri="{FF2B5EF4-FFF2-40B4-BE49-F238E27FC236}">
                <a16:creationId xmlns:a16="http://schemas.microsoft.com/office/drawing/2014/main" id="{0E02D755-8B5F-4C85-994C-BB8FE2FDE098}"/>
              </a:ext>
            </a:extLst>
          </p:cNvPr>
          <p:cNvSpPr txBox="1">
            <a:spLocks noChangeArrowheads="1"/>
          </p:cNvSpPr>
          <p:nvPr/>
        </p:nvSpPr>
        <p:spPr bwMode="auto">
          <a:xfrm>
            <a:off x="7434606"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96</a:t>
            </a:r>
          </a:p>
        </p:txBody>
      </p:sp>
      <p:sp>
        <p:nvSpPr>
          <p:cNvPr id="11" name="Text Box 111">
            <a:extLst>
              <a:ext uri="{FF2B5EF4-FFF2-40B4-BE49-F238E27FC236}">
                <a16:creationId xmlns:a16="http://schemas.microsoft.com/office/drawing/2014/main" id="{DAABA5CB-040A-445F-A469-82400B9A5C74}"/>
              </a:ext>
            </a:extLst>
          </p:cNvPr>
          <p:cNvSpPr txBox="1">
            <a:spLocks noChangeArrowheads="1"/>
          </p:cNvSpPr>
          <p:nvPr/>
        </p:nvSpPr>
        <p:spPr bwMode="auto">
          <a:xfrm>
            <a:off x="9234831" y="4788126"/>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127</a:t>
            </a:r>
          </a:p>
        </p:txBody>
      </p:sp>
      <p:sp>
        <p:nvSpPr>
          <p:cNvPr id="12" name="Text Box 112">
            <a:extLst>
              <a:ext uri="{FF2B5EF4-FFF2-40B4-BE49-F238E27FC236}">
                <a16:creationId xmlns:a16="http://schemas.microsoft.com/office/drawing/2014/main" id="{33243878-FAB5-4B15-A8D7-4AE5B21A6705}"/>
              </a:ext>
            </a:extLst>
          </p:cNvPr>
          <p:cNvSpPr txBox="1">
            <a:spLocks noChangeArrowheads="1"/>
          </p:cNvSpPr>
          <p:nvPr/>
        </p:nvSpPr>
        <p:spPr bwMode="auto">
          <a:xfrm>
            <a:off x="31134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13" name="Text Box 113">
            <a:extLst>
              <a:ext uri="{FF2B5EF4-FFF2-40B4-BE49-F238E27FC236}">
                <a16:creationId xmlns:a16="http://schemas.microsoft.com/office/drawing/2014/main" id="{D75B1FA9-8F9E-428B-A138-ACB8DD41040D}"/>
              </a:ext>
            </a:extLst>
          </p:cNvPr>
          <p:cNvSpPr txBox="1">
            <a:spLocks noChangeArrowheads="1"/>
          </p:cNvSpPr>
          <p:nvPr/>
        </p:nvSpPr>
        <p:spPr bwMode="auto">
          <a:xfrm>
            <a:off x="5123206"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63</a:t>
            </a:r>
          </a:p>
        </p:txBody>
      </p:sp>
      <p:sp>
        <p:nvSpPr>
          <p:cNvPr id="14" name="Text Box 114">
            <a:extLst>
              <a:ext uri="{FF2B5EF4-FFF2-40B4-BE49-F238E27FC236}">
                <a16:creationId xmlns:a16="http://schemas.microsoft.com/office/drawing/2014/main" id="{31DA6656-3E01-418A-A2C3-580DF9D946DC}"/>
              </a:ext>
            </a:extLst>
          </p:cNvPr>
          <p:cNvSpPr txBox="1">
            <a:spLocks noChangeArrowheads="1"/>
          </p:cNvSpPr>
          <p:nvPr/>
        </p:nvSpPr>
        <p:spPr bwMode="auto">
          <a:xfrm>
            <a:off x="7139331"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95</a:t>
            </a:r>
          </a:p>
        </p:txBody>
      </p:sp>
      <p:sp>
        <p:nvSpPr>
          <p:cNvPr id="15" name="AutoShape 115">
            <a:extLst>
              <a:ext uri="{FF2B5EF4-FFF2-40B4-BE49-F238E27FC236}">
                <a16:creationId xmlns:a16="http://schemas.microsoft.com/office/drawing/2014/main" id="{E364E7B0-C7E5-4E09-93E7-AE85043A097E}"/>
              </a:ext>
            </a:extLst>
          </p:cNvPr>
          <p:cNvSpPr>
            <a:spLocks/>
          </p:cNvSpPr>
          <p:nvPr/>
        </p:nvSpPr>
        <p:spPr bwMode="auto">
          <a:xfrm rot="5400000">
            <a:off x="235698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6" name="AutoShape 116">
            <a:extLst>
              <a:ext uri="{FF2B5EF4-FFF2-40B4-BE49-F238E27FC236}">
                <a16:creationId xmlns:a16="http://schemas.microsoft.com/office/drawing/2014/main" id="{A3666B4B-0E49-4A01-B41F-E713868B88F8}"/>
              </a:ext>
            </a:extLst>
          </p:cNvPr>
          <p:cNvSpPr>
            <a:spLocks/>
          </p:cNvSpPr>
          <p:nvPr/>
        </p:nvSpPr>
        <p:spPr bwMode="auto">
          <a:xfrm rot="5400000">
            <a:off x="4373112"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7" name="AutoShape 117">
            <a:extLst>
              <a:ext uri="{FF2B5EF4-FFF2-40B4-BE49-F238E27FC236}">
                <a16:creationId xmlns:a16="http://schemas.microsoft.com/office/drawing/2014/main" id="{C624D167-9C3D-4054-BC13-09DA063C606E}"/>
              </a:ext>
            </a:extLst>
          </p:cNvPr>
          <p:cNvSpPr>
            <a:spLocks/>
          </p:cNvSpPr>
          <p:nvPr/>
        </p:nvSpPr>
        <p:spPr bwMode="auto">
          <a:xfrm rot="5400000">
            <a:off x="638923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8" name="AutoShape 118">
            <a:extLst>
              <a:ext uri="{FF2B5EF4-FFF2-40B4-BE49-F238E27FC236}">
                <a16:creationId xmlns:a16="http://schemas.microsoft.com/office/drawing/2014/main" id="{19ADEF4B-2F0D-4C6A-93F5-DFCE6596DB95}"/>
              </a:ext>
            </a:extLst>
          </p:cNvPr>
          <p:cNvSpPr>
            <a:spLocks/>
          </p:cNvSpPr>
          <p:nvPr/>
        </p:nvSpPr>
        <p:spPr bwMode="auto">
          <a:xfrm rot="5400000">
            <a:off x="8476799" y="4895282"/>
            <a:ext cx="288925" cy="1944688"/>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9" name="Text Box 120">
            <a:extLst>
              <a:ext uri="{FF2B5EF4-FFF2-40B4-BE49-F238E27FC236}">
                <a16:creationId xmlns:a16="http://schemas.microsoft.com/office/drawing/2014/main" id="{6690EE70-C0D7-49FF-8C59-C597FE07CA80}"/>
              </a:ext>
            </a:extLst>
          </p:cNvPr>
          <p:cNvSpPr txBox="1">
            <a:spLocks noChangeArrowheads="1"/>
          </p:cNvSpPr>
          <p:nvPr/>
        </p:nvSpPr>
        <p:spPr bwMode="auto">
          <a:xfrm>
            <a:off x="167515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0" name="Text Box 121">
            <a:extLst>
              <a:ext uri="{FF2B5EF4-FFF2-40B4-BE49-F238E27FC236}">
                <a16:creationId xmlns:a16="http://schemas.microsoft.com/office/drawing/2014/main" id="{94CD0B10-EF0F-4331-B988-297A4F71D2F1}"/>
              </a:ext>
            </a:extLst>
          </p:cNvPr>
          <p:cNvSpPr txBox="1">
            <a:spLocks noChangeArrowheads="1"/>
          </p:cNvSpPr>
          <p:nvPr/>
        </p:nvSpPr>
        <p:spPr bwMode="auto">
          <a:xfrm>
            <a:off x="354840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1" name="Text Box 122">
            <a:extLst>
              <a:ext uri="{FF2B5EF4-FFF2-40B4-BE49-F238E27FC236}">
                <a16:creationId xmlns:a16="http://schemas.microsoft.com/office/drawing/2014/main" id="{AB59DC08-1C0B-4033-A0D0-03A9BD272C22}"/>
              </a:ext>
            </a:extLst>
          </p:cNvPr>
          <p:cNvSpPr txBox="1">
            <a:spLocks noChangeArrowheads="1"/>
          </p:cNvSpPr>
          <p:nvPr/>
        </p:nvSpPr>
        <p:spPr bwMode="auto">
          <a:xfrm>
            <a:off x="563596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2" name="Text Box 123">
            <a:extLst>
              <a:ext uri="{FF2B5EF4-FFF2-40B4-BE49-F238E27FC236}">
                <a16:creationId xmlns:a16="http://schemas.microsoft.com/office/drawing/2014/main" id="{A93C4AC4-80B7-469A-9C98-74476FB7EB82}"/>
              </a:ext>
            </a:extLst>
          </p:cNvPr>
          <p:cNvSpPr txBox="1">
            <a:spLocks noChangeArrowheads="1"/>
          </p:cNvSpPr>
          <p:nvPr/>
        </p:nvSpPr>
        <p:spPr bwMode="auto">
          <a:xfrm>
            <a:off x="772511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Tree>
    <p:extLst>
      <p:ext uri="{BB962C8B-B14F-4D97-AF65-F5344CB8AC3E}">
        <p14:creationId xmlns:p14="http://schemas.microsoft.com/office/powerpoint/2010/main" val="24342807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pic>
        <p:nvPicPr>
          <p:cNvPr id="41986" name="图片 10">
            <a:extLst>
              <a:ext uri="{FF2B5EF4-FFF2-40B4-BE49-F238E27FC236}">
                <a16:creationId xmlns:a16="http://schemas.microsoft.com/office/drawing/2014/main" id="{1C39CACC-D8B4-4CAE-9617-29A661E25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98E8CBC0-782B-4CAF-8939-2428F7E2C621}"/>
              </a:ext>
            </a:extLst>
          </p:cNvPr>
          <p:cNvSpPr txBox="1"/>
          <p:nvPr/>
        </p:nvSpPr>
        <p:spPr>
          <a:xfrm>
            <a:off x="2696307" y="2573339"/>
            <a:ext cx="4128355" cy="852487"/>
          </a:xfrm>
          <a:prstGeom prst="rect">
            <a:avLst/>
          </a:prstGeom>
          <a:noFill/>
          <a:ln w="9525">
            <a:noFill/>
          </a:ln>
        </p:spPr>
        <p:txBody>
          <a:bodyPr wrap="square">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课堂</a:t>
            </a:r>
            <a:r>
              <a:rPr lang="zh-CN" altLang="en-US" sz="4950" b="1" noProof="1">
                <a:solidFill>
                  <a:schemeClr val="bg1"/>
                </a:solidFill>
                <a:latin typeface="楷体_GB2312" panose="02010609030101010101" pitchFamily="49" charset="-122"/>
                <a:ea typeface="楷体_GB2312" panose="02010609030101010101" pitchFamily="49" charset="-122"/>
              </a:rPr>
              <a:t>小结</a:t>
            </a:r>
          </a:p>
        </p:txBody>
      </p:sp>
      <p:sp>
        <p:nvSpPr>
          <p:cNvPr id="41988" name="文本框 12">
            <a:extLst>
              <a:ext uri="{FF2B5EF4-FFF2-40B4-BE49-F238E27FC236}">
                <a16:creationId xmlns:a16="http://schemas.microsoft.com/office/drawing/2014/main" id="{653B9CCE-CE92-40C2-8C52-5CD71A0AFC39}"/>
              </a:ext>
            </a:extLst>
          </p:cNvPr>
          <p:cNvSpPr txBox="1">
            <a:spLocks noChangeArrowheads="1"/>
          </p:cNvSpPr>
          <p:nvPr/>
        </p:nvSpPr>
        <p:spPr bwMode="auto">
          <a:xfrm flipV="1">
            <a:off x="2753822" y="3315019"/>
            <a:ext cx="255746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200" dirty="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D1819A4A-FD17-43E2-997D-D2CBFADA4B83}"/>
              </a:ext>
            </a:extLst>
          </p:cNvPr>
          <p:cNvSpPr/>
          <p:nvPr/>
        </p:nvSpPr>
        <p:spPr>
          <a:xfrm>
            <a:off x="164123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1B6C447D-FB71-4CA5-990E-3A1F5D7C9424}"/>
              </a:ext>
            </a:extLst>
          </p:cNvPr>
          <p:cNvSpPr/>
          <p:nvPr/>
        </p:nvSpPr>
        <p:spPr>
          <a:xfrm>
            <a:off x="2793876" y="3579205"/>
            <a:ext cx="2557462" cy="123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A16A65-F275-4710-B42F-575C0F95DC2D}"/>
              </a:ext>
            </a:extLst>
          </p:cNvPr>
          <p:cNvSpPr/>
          <p:nvPr/>
        </p:nvSpPr>
        <p:spPr>
          <a:xfrm>
            <a:off x="0" y="0"/>
            <a:ext cx="12192000" cy="6858001"/>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9CC5DA91-38C4-4E13-82AB-78CA05C30E54}"/>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43011" name="组合 3">
            <a:extLst>
              <a:ext uri="{FF2B5EF4-FFF2-40B4-BE49-F238E27FC236}">
                <a16:creationId xmlns:a16="http://schemas.microsoft.com/office/drawing/2014/main" id="{37790AFB-6248-4B51-A1B6-A34681E9DC14}"/>
              </a:ext>
            </a:extLst>
          </p:cNvPr>
          <p:cNvGrpSpPr>
            <a:grpSpLocks/>
          </p:cNvGrpSpPr>
          <p:nvPr/>
        </p:nvGrpSpPr>
        <p:grpSpPr bwMode="auto">
          <a:xfrm>
            <a:off x="1766889" y="4873625"/>
            <a:ext cx="9058275" cy="2439988"/>
            <a:chOff x="383" y="6320"/>
            <a:chExt cx="14264" cy="3842"/>
          </a:xfrm>
        </p:grpSpPr>
        <p:sp>
          <p:nvSpPr>
            <p:cNvPr id="9" name="圆角矩形 8">
              <a:extLst>
                <a:ext uri="{FF2B5EF4-FFF2-40B4-BE49-F238E27FC236}">
                  <a16:creationId xmlns:a16="http://schemas.microsoft.com/office/drawing/2014/main" id="{CFC2F2C1-5AE1-4029-ABB1-C8756D86AD51}"/>
                </a:ext>
              </a:extLst>
            </p:cNvPr>
            <p:cNvSpPr/>
            <p:nvPr/>
          </p:nvSpPr>
          <p:spPr>
            <a:xfrm rot="2700000">
              <a:off x="341" y="650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9D9ABDC3-B929-4037-A6DA-17F0A76A3B29}"/>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221B0238-3BB2-4F01-84E8-92D904A09458}"/>
                </a:ext>
              </a:extLst>
            </p:cNvPr>
            <p:cNvSpPr/>
            <p:nvPr/>
          </p:nvSpPr>
          <p:spPr>
            <a:xfrm rot="2700000">
              <a:off x="2143" y="8750"/>
              <a:ext cx="1307" cy="1317"/>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466AB906-9871-4137-B4CD-0735D9017AFD}"/>
                </a:ext>
              </a:extLst>
            </p:cNvPr>
            <p:cNvSpPr/>
            <p:nvPr/>
          </p:nvSpPr>
          <p:spPr>
            <a:xfrm rot="2700000">
              <a:off x="3950" y="8750"/>
              <a:ext cx="747" cy="767"/>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0C63CF5B-1056-4CC1-B3F3-0299D3D49AD3}"/>
                </a:ext>
              </a:extLst>
            </p:cNvPr>
            <p:cNvSpPr/>
            <p:nvPr/>
          </p:nvSpPr>
          <p:spPr>
            <a:xfrm rot="2700000">
              <a:off x="4777" y="706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63F64751-A713-4CAA-9BA1-61DF220573CE}"/>
                </a:ext>
              </a:extLst>
            </p:cNvPr>
            <p:cNvSpPr/>
            <p:nvPr/>
          </p:nvSpPr>
          <p:spPr>
            <a:xfrm rot="2700000">
              <a:off x="7735" y="655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0E2C4DDE-F1F9-4BD9-8D90-2B067DC2E549}"/>
                </a:ext>
              </a:extLst>
            </p:cNvPr>
            <p:cNvSpPr/>
            <p:nvPr/>
          </p:nvSpPr>
          <p:spPr>
            <a:xfrm rot="2700000">
              <a:off x="6981" y="859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294E426D-20EC-4997-B9C4-31C1C54D8ABF}"/>
                </a:ext>
              </a:extLst>
            </p:cNvPr>
            <p:cNvSpPr/>
            <p:nvPr/>
          </p:nvSpPr>
          <p:spPr>
            <a:xfrm rot="2700000">
              <a:off x="9036" y="919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AFBAD7BD-66CC-43BC-8086-FF259F0B37CE}"/>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F7BFAB93-1EF8-43D5-BDDE-E4269B65A138}"/>
                </a:ext>
              </a:extLst>
            </p:cNvPr>
            <p:cNvSpPr/>
            <p:nvPr/>
          </p:nvSpPr>
          <p:spPr>
            <a:xfrm rot="2700000">
              <a:off x="10972" y="626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AE2E96AA-AF38-47B9-9080-AEB357C59ACE}"/>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C96C839A-6C08-4914-90C9-67E7F36163E1}"/>
                </a:ext>
              </a:extLst>
            </p:cNvPr>
            <p:cNvSpPr/>
            <p:nvPr/>
          </p:nvSpPr>
          <p:spPr>
            <a:xfrm rot="2700000">
              <a:off x="11975" y="920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9B69E9F4-2429-4D52-B148-3A21079C5C2F}"/>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DF7E84D1-F57A-4AB7-938F-FE9AE4E0303F}"/>
                </a:ext>
              </a:extLst>
            </p:cNvPr>
            <p:cNvSpPr/>
            <p:nvPr/>
          </p:nvSpPr>
          <p:spPr>
            <a:xfrm rot="2700000">
              <a:off x="14180" y="763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43026" name="Freeform 243">
            <a:extLst>
              <a:ext uri="{FF2B5EF4-FFF2-40B4-BE49-F238E27FC236}">
                <a16:creationId xmlns:a16="http://schemas.microsoft.com/office/drawing/2014/main" id="{671A46D2-9B6E-4059-8637-FFBC90332745}"/>
              </a:ext>
            </a:extLst>
          </p:cNvPr>
          <p:cNvSpPr>
            <a:spLocks noEditPoints="1" noChangeArrowheads="1"/>
          </p:cNvSpPr>
          <p:nvPr/>
        </p:nvSpPr>
        <p:spPr bwMode="auto">
          <a:xfrm>
            <a:off x="2138364" y="709614"/>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27" name="文本框 25">
            <a:extLst>
              <a:ext uri="{FF2B5EF4-FFF2-40B4-BE49-F238E27FC236}">
                <a16:creationId xmlns:a16="http://schemas.microsoft.com/office/drawing/2014/main" id="{B47C8259-85FB-4AB6-943D-F1BE5224B9CA}"/>
              </a:ext>
            </a:extLst>
          </p:cNvPr>
          <p:cNvSpPr txBox="1">
            <a:spLocks noChangeArrowheads="1"/>
          </p:cNvSpPr>
          <p:nvPr/>
        </p:nvSpPr>
        <p:spPr bwMode="auto">
          <a:xfrm>
            <a:off x="2692400" y="644525"/>
            <a:ext cx="66500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计算机网络类型</a:t>
            </a:r>
          </a:p>
        </p:txBody>
      </p:sp>
      <p:sp>
        <p:nvSpPr>
          <p:cNvPr id="43028" name="Freeform 243">
            <a:extLst>
              <a:ext uri="{FF2B5EF4-FFF2-40B4-BE49-F238E27FC236}">
                <a16:creationId xmlns:a16="http://schemas.microsoft.com/office/drawing/2014/main" id="{8C53D79B-954D-47B0-86D7-EAE2791EF784}"/>
              </a:ext>
            </a:extLst>
          </p:cNvPr>
          <p:cNvSpPr>
            <a:spLocks noEditPoints="1" noChangeArrowheads="1"/>
          </p:cNvSpPr>
          <p:nvPr/>
        </p:nvSpPr>
        <p:spPr bwMode="auto">
          <a:xfrm>
            <a:off x="2138364" y="2046289"/>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Rectangle 171">
            <a:extLst>
              <a:ext uri="{FF2B5EF4-FFF2-40B4-BE49-F238E27FC236}">
                <a16:creationId xmlns:a16="http://schemas.microsoft.com/office/drawing/2014/main" id="{DE1691ED-E7A0-4409-8F0C-A93387FC3EEF}"/>
              </a:ext>
            </a:extLst>
          </p:cNvPr>
          <p:cNvSpPr>
            <a:spLocks noChangeArrowheads="1"/>
          </p:cNvSpPr>
          <p:nvPr/>
        </p:nvSpPr>
        <p:spPr bwMode="auto">
          <a:xfrm>
            <a:off x="2781301" y="2744788"/>
            <a:ext cx="5237163" cy="467436"/>
          </a:xfrm>
          <a:prstGeom prst="rect">
            <a:avLst/>
          </a:prstGeom>
          <a:solidFill>
            <a:schemeClr val="bg1"/>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r>
              <a:rPr lang="en-US" altLang="zh-CN" sz="2400">
                <a:latin typeface="楷体_GB2312" panose="02010609030101010101" pitchFamily="49" charset="-122"/>
                <a:ea typeface="楷体_GB2312" panose="02010609030101010101" pitchFamily="49" charset="-122"/>
              </a:rPr>
              <a:t> b/s   </a:t>
            </a:r>
            <a:r>
              <a:rPr lang="zh-CN" altLang="en-US" sz="2400">
                <a:latin typeface="楷体_GB2312" panose="02010609030101010101" pitchFamily="49" charset="-122"/>
                <a:ea typeface="楷体_GB2312" panose="02010609030101010101" pitchFamily="49" charset="-122"/>
              </a:rPr>
              <a:t>带宽</a:t>
            </a:r>
            <a:r>
              <a:rPr lang="en-US" altLang="zh-CN" sz="2400">
                <a:latin typeface="楷体_GB2312" panose="02010609030101010101" pitchFamily="49" charset="-122"/>
                <a:ea typeface="楷体_GB2312" panose="02010609030101010101" pitchFamily="49" charset="-122"/>
              </a:rPr>
              <a:t> b/s  </a:t>
            </a:r>
            <a:r>
              <a:rPr lang="zh-CN" altLang="en-US" sz="2400">
                <a:latin typeface="楷体_GB2312" panose="02010609030101010101" pitchFamily="49" charset="-122"/>
                <a:ea typeface="楷体_GB2312" panose="02010609030101010101" pitchFamily="49" charset="-122"/>
              </a:rPr>
              <a:t>吞吐量</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时延</a:t>
            </a:r>
          </a:p>
        </p:txBody>
      </p:sp>
      <p:sp>
        <p:nvSpPr>
          <p:cNvPr id="43030" name="文本框 25">
            <a:extLst>
              <a:ext uri="{FF2B5EF4-FFF2-40B4-BE49-F238E27FC236}">
                <a16:creationId xmlns:a16="http://schemas.microsoft.com/office/drawing/2014/main" id="{29D3B669-6227-43A2-9F76-E0950DF7680F}"/>
              </a:ext>
            </a:extLst>
          </p:cNvPr>
          <p:cNvSpPr txBox="1">
            <a:spLocks noChangeArrowheads="1"/>
          </p:cNvSpPr>
          <p:nvPr/>
        </p:nvSpPr>
        <p:spPr bwMode="auto">
          <a:xfrm>
            <a:off x="2692400" y="1993900"/>
            <a:ext cx="66500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网络性能的主要指标</a:t>
            </a:r>
          </a:p>
        </p:txBody>
      </p:sp>
      <p:sp>
        <p:nvSpPr>
          <p:cNvPr id="43031" name="文本框 25">
            <a:extLst>
              <a:ext uri="{FF2B5EF4-FFF2-40B4-BE49-F238E27FC236}">
                <a16:creationId xmlns:a16="http://schemas.microsoft.com/office/drawing/2014/main" id="{9834633D-1978-42D8-9A15-A922EAF48A83}"/>
              </a:ext>
            </a:extLst>
          </p:cNvPr>
          <p:cNvSpPr txBox="1">
            <a:spLocks noChangeArrowheads="1"/>
          </p:cNvSpPr>
          <p:nvPr/>
        </p:nvSpPr>
        <p:spPr bwMode="auto">
          <a:xfrm>
            <a:off x="2692400" y="1233489"/>
            <a:ext cx="6650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局域网、城域网、广域网</a:t>
            </a:r>
          </a:p>
        </p:txBody>
      </p:sp>
      <p:sp>
        <p:nvSpPr>
          <p:cNvPr id="43032" name="Freeform 243">
            <a:extLst>
              <a:ext uri="{FF2B5EF4-FFF2-40B4-BE49-F238E27FC236}">
                <a16:creationId xmlns:a16="http://schemas.microsoft.com/office/drawing/2014/main" id="{8747E71C-BB02-44A8-BB40-93C4DB28EB76}"/>
              </a:ext>
            </a:extLst>
          </p:cNvPr>
          <p:cNvSpPr>
            <a:spLocks noEditPoints="1" noChangeArrowheads="1"/>
          </p:cNvSpPr>
          <p:nvPr/>
        </p:nvSpPr>
        <p:spPr bwMode="auto">
          <a:xfrm>
            <a:off x="2138364" y="368935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3" name="文本框 25">
            <a:extLst>
              <a:ext uri="{FF2B5EF4-FFF2-40B4-BE49-F238E27FC236}">
                <a16:creationId xmlns:a16="http://schemas.microsoft.com/office/drawing/2014/main" id="{4D94CD41-44E7-421E-BB65-3C5687679325}"/>
              </a:ext>
            </a:extLst>
          </p:cNvPr>
          <p:cNvSpPr txBox="1">
            <a:spLocks noChangeArrowheads="1"/>
          </p:cNvSpPr>
          <p:nvPr/>
        </p:nvSpPr>
        <p:spPr bwMode="auto">
          <a:xfrm>
            <a:off x="2692400" y="3624264"/>
            <a:ext cx="66500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网络协议组成要素</a:t>
            </a:r>
          </a:p>
        </p:txBody>
      </p:sp>
      <p:sp>
        <p:nvSpPr>
          <p:cNvPr id="43034" name="文本框 25">
            <a:extLst>
              <a:ext uri="{FF2B5EF4-FFF2-40B4-BE49-F238E27FC236}">
                <a16:creationId xmlns:a16="http://schemas.microsoft.com/office/drawing/2014/main" id="{A12AFCCA-1193-4149-A398-B1B5A99F4D5F}"/>
              </a:ext>
            </a:extLst>
          </p:cNvPr>
          <p:cNvSpPr txBox="1">
            <a:spLocks noChangeArrowheads="1"/>
          </p:cNvSpPr>
          <p:nvPr/>
        </p:nvSpPr>
        <p:spPr bwMode="auto">
          <a:xfrm>
            <a:off x="2692400" y="4213225"/>
            <a:ext cx="66500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语法、语义、时序</a:t>
            </a:r>
            <a:r>
              <a:rPr lang="en-US" altLang="zh-CN" sz="2800" b="1">
                <a:solidFill>
                  <a:srgbClr val="FFFFFF"/>
                </a:solidFill>
                <a:latin typeface="楷体_GB2312" panose="02010609030101010101" pitchFamily="49" charset="-122"/>
                <a:ea typeface="楷体_GB2312" panose="02010609030101010101" pitchFamily="49" charset="-122"/>
              </a:rPr>
              <a:t>/</a:t>
            </a:r>
            <a:r>
              <a:rPr lang="zh-CN" altLang="en-US" sz="2800" b="1">
                <a:solidFill>
                  <a:srgbClr val="FFFFFF"/>
                </a:solidFill>
                <a:latin typeface="楷体_GB2312" panose="02010609030101010101" pitchFamily="49" charset="-122"/>
                <a:ea typeface="楷体_GB2312" panose="02010609030101010101" pitchFamily="49" charset="-122"/>
              </a:rPr>
              <a:t>同步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668C3D3-6946-4367-AE3D-D43B2106F9B0}"/>
              </a:ext>
            </a:extLst>
          </p:cNvPr>
          <p:cNvSpPr/>
          <p:nvPr/>
        </p:nvSpPr>
        <p:spPr>
          <a:xfrm>
            <a:off x="0" y="0"/>
            <a:ext cx="12192000" cy="6858001"/>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1DB1C5D4-ED86-4826-BBAE-059E618A48B1}"/>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44035" name="组合 3">
            <a:extLst>
              <a:ext uri="{FF2B5EF4-FFF2-40B4-BE49-F238E27FC236}">
                <a16:creationId xmlns:a16="http://schemas.microsoft.com/office/drawing/2014/main" id="{9E188C00-8F6A-46D2-A27C-43C9E40CBF72}"/>
              </a:ext>
            </a:extLst>
          </p:cNvPr>
          <p:cNvGrpSpPr>
            <a:grpSpLocks/>
          </p:cNvGrpSpPr>
          <p:nvPr/>
        </p:nvGrpSpPr>
        <p:grpSpPr bwMode="auto">
          <a:xfrm>
            <a:off x="1746251" y="4851400"/>
            <a:ext cx="9058275" cy="2439988"/>
            <a:chOff x="383" y="6320"/>
            <a:chExt cx="14264" cy="3842"/>
          </a:xfrm>
        </p:grpSpPr>
        <p:sp>
          <p:nvSpPr>
            <p:cNvPr id="9" name="圆角矩形 8">
              <a:extLst>
                <a:ext uri="{FF2B5EF4-FFF2-40B4-BE49-F238E27FC236}">
                  <a16:creationId xmlns:a16="http://schemas.microsoft.com/office/drawing/2014/main" id="{DC057878-15A6-4306-A68F-89F6A075951B}"/>
                </a:ext>
              </a:extLst>
            </p:cNvPr>
            <p:cNvSpPr/>
            <p:nvPr/>
          </p:nvSpPr>
          <p:spPr>
            <a:xfrm rot="2700000">
              <a:off x="341" y="650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1E71E864-1234-4C06-8819-D6ACA82FC1C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7744F877-FB24-4B32-9F33-C97E33844461}"/>
                </a:ext>
              </a:extLst>
            </p:cNvPr>
            <p:cNvSpPr/>
            <p:nvPr/>
          </p:nvSpPr>
          <p:spPr>
            <a:xfrm rot="2700000">
              <a:off x="2143" y="8750"/>
              <a:ext cx="1307" cy="1317"/>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40422606-29E4-4FB1-A0FA-A7584896096E}"/>
                </a:ext>
              </a:extLst>
            </p:cNvPr>
            <p:cNvSpPr/>
            <p:nvPr/>
          </p:nvSpPr>
          <p:spPr>
            <a:xfrm rot="2700000">
              <a:off x="3950" y="8750"/>
              <a:ext cx="747" cy="767"/>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1028B012-E1D7-415C-8A95-19CB86ED7C34}"/>
                </a:ext>
              </a:extLst>
            </p:cNvPr>
            <p:cNvSpPr/>
            <p:nvPr/>
          </p:nvSpPr>
          <p:spPr>
            <a:xfrm rot="2700000">
              <a:off x="4779" y="7071"/>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FBC037B1-9A31-4A53-8139-1D79A51235E3}"/>
                </a:ext>
              </a:extLst>
            </p:cNvPr>
            <p:cNvSpPr/>
            <p:nvPr/>
          </p:nvSpPr>
          <p:spPr>
            <a:xfrm rot="2700000">
              <a:off x="7735" y="6557"/>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5E9D4EFB-FB3E-489E-A858-FAD58D2A032E}"/>
                </a:ext>
              </a:extLst>
            </p:cNvPr>
            <p:cNvSpPr/>
            <p:nvPr/>
          </p:nvSpPr>
          <p:spPr>
            <a:xfrm rot="2700000">
              <a:off x="6981" y="8593"/>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58D7A2FE-1481-4E2A-8EE8-3979B11A7E69}"/>
                </a:ext>
              </a:extLst>
            </p:cNvPr>
            <p:cNvSpPr/>
            <p:nvPr/>
          </p:nvSpPr>
          <p:spPr>
            <a:xfrm rot="2700000">
              <a:off x="9036" y="919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079EC793-39A3-48C0-ACF1-F419C7F4B31A}"/>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1047B523-A2F6-41B5-8F6C-9C6D592F4281}"/>
                </a:ext>
              </a:extLst>
            </p:cNvPr>
            <p:cNvSpPr/>
            <p:nvPr/>
          </p:nvSpPr>
          <p:spPr>
            <a:xfrm rot="2700000">
              <a:off x="10972" y="6262"/>
              <a:ext cx="1132" cy="1167"/>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6186AB7-C0DB-4698-8A37-62D0212E163F}"/>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A55BBC06-B8A7-421F-BF9C-79B70E8ACFE8}"/>
                </a:ext>
              </a:extLst>
            </p:cNvPr>
            <p:cNvSpPr/>
            <p:nvPr/>
          </p:nvSpPr>
          <p:spPr>
            <a:xfrm rot="2700000">
              <a:off x="11975" y="920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9363B853-044E-43A4-ADB5-8C7F3F818533}"/>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991882BE-FB8F-47B4-8283-8D0B199E9A2E}"/>
                </a:ext>
              </a:extLst>
            </p:cNvPr>
            <p:cNvSpPr/>
            <p:nvPr/>
          </p:nvSpPr>
          <p:spPr>
            <a:xfrm rot="2700000">
              <a:off x="14180" y="763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44050" name="Freeform 243">
            <a:extLst>
              <a:ext uri="{FF2B5EF4-FFF2-40B4-BE49-F238E27FC236}">
                <a16:creationId xmlns:a16="http://schemas.microsoft.com/office/drawing/2014/main" id="{A236D6B9-01EC-4576-A183-08A22E90DC5B}"/>
              </a:ext>
            </a:extLst>
          </p:cNvPr>
          <p:cNvSpPr>
            <a:spLocks noEditPoints="1" noChangeArrowheads="1"/>
          </p:cNvSpPr>
          <p:nvPr/>
        </p:nvSpPr>
        <p:spPr bwMode="auto">
          <a:xfrm>
            <a:off x="2268539" y="40848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1" name="文本框 25">
            <a:extLst>
              <a:ext uri="{FF2B5EF4-FFF2-40B4-BE49-F238E27FC236}">
                <a16:creationId xmlns:a16="http://schemas.microsoft.com/office/drawing/2014/main" id="{78415E08-D1FF-44A5-9486-8E137F941FBF}"/>
              </a:ext>
            </a:extLst>
          </p:cNvPr>
          <p:cNvSpPr txBox="1">
            <a:spLocks noChangeArrowheads="1"/>
          </p:cNvSpPr>
          <p:nvPr/>
        </p:nvSpPr>
        <p:spPr bwMode="auto">
          <a:xfrm>
            <a:off x="2822576" y="34180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FFFF"/>
                </a:solidFill>
                <a:latin typeface="楷体_GB2312" panose="02010609030101010101" pitchFamily="49" charset="-122"/>
                <a:ea typeface="楷体_GB2312" panose="02010609030101010101" pitchFamily="49" charset="-122"/>
              </a:rPr>
              <a:t>网络协议</a:t>
            </a:r>
          </a:p>
        </p:txBody>
      </p:sp>
      <p:sp>
        <p:nvSpPr>
          <p:cNvPr id="44052" name="文本框 22">
            <a:extLst>
              <a:ext uri="{FF2B5EF4-FFF2-40B4-BE49-F238E27FC236}">
                <a16:creationId xmlns:a16="http://schemas.microsoft.com/office/drawing/2014/main" id="{6AAFE801-A5E1-4826-8488-C3BA0A6F9F3A}"/>
              </a:ext>
            </a:extLst>
          </p:cNvPr>
          <p:cNvSpPr txBox="1">
            <a:spLocks noChangeArrowheads="1"/>
          </p:cNvSpPr>
          <p:nvPr/>
        </p:nvSpPr>
        <p:spPr bwMode="auto">
          <a:xfrm>
            <a:off x="2768601" y="2971926"/>
            <a:ext cx="7686675" cy="3414712"/>
          </a:xfrm>
          <a:prstGeom prst="rect">
            <a:avLst/>
          </a:prstGeom>
          <a:solidFill>
            <a:srgbClr val="2E4C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①</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地址是逻辑地址</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       </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ARP</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协议解析成物理地址</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②</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地址格式</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IPv4→32</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位；</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IPv6→128</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位</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③子网掩码</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a:t>
            </a:r>
            <a:r>
              <a:rPr lang="zh-CN" altLang="en-US"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作用①②③</a:t>
            </a:r>
          </a:p>
          <a:p>
            <a:pPr>
              <a:lnSpc>
                <a:spcPct val="150000"/>
              </a:lnSpc>
            </a:pPr>
            <a:r>
              <a:rPr lang="zh-CN" altLang="en-US"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④</a:t>
            </a:r>
            <a:r>
              <a:rPr lang="en-US" altLang="zh-CN"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0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地址分类及私有地址</a:t>
            </a:r>
            <a:r>
              <a:rPr lang="en-US" altLang="zh-CN" sz="2400" dirty="0">
                <a:solidFill>
                  <a:srgbClr val="FF7467"/>
                </a:solidFill>
                <a:latin typeface="Times New Roman" panose="02020603050405020304" pitchFamily="18" charset="0"/>
                <a:ea typeface="楷体_GB2312" panose="02010609030101010101" pitchFamily="49" charset="-122"/>
                <a:sym typeface="宋体" panose="02010600030101010101" pitchFamily="2" charset="-122"/>
              </a:rPr>
              <a:t>     </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⑤网关（如：路由器）</a:t>
            </a:r>
          </a:p>
          <a:p>
            <a:pPr>
              <a:lnSpc>
                <a:spcPct val="150000"/>
              </a:lnSpc>
            </a:pP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⑥</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DNS</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域名解析</a:t>
            </a:r>
            <a:r>
              <a:rPr lang="en-US" altLang="zh-CN"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→IP</a:t>
            </a:r>
            <a:r>
              <a:rPr lang="zh-CN" altLang="en-US" sz="2400" dirty="0">
                <a:solidFill>
                  <a:schemeClr val="bg1"/>
                </a:solidFill>
                <a:latin typeface="Times New Roman" panose="02020603050405020304" pitchFamily="18" charset="0"/>
                <a:ea typeface="楷体_GB2312" panose="02010609030101010101" pitchFamily="49" charset="-122"/>
                <a:sym typeface="宋体" panose="02010600030101010101" pitchFamily="2" charset="-122"/>
              </a:rPr>
              <a:t>地址</a:t>
            </a:r>
          </a:p>
        </p:txBody>
      </p:sp>
      <p:sp>
        <p:nvSpPr>
          <p:cNvPr id="44053" name="文本框 15">
            <a:extLst>
              <a:ext uri="{FF2B5EF4-FFF2-40B4-BE49-F238E27FC236}">
                <a16:creationId xmlns:a16="http://schemas.microsoft.com/office/drawing/2014/main" id="{19AA4C48-C1DA-4946-B9D5-0118B4A66292}"/>
              </a:ext>
            </a:extLst>
          </p:cNvPr>
          <p:cNvSpPr txBox="1">
            <a:spLocks noChangeArrowheads="1"/>
          </p:cNvSpPr>
          <p:nvPr/>
        </p:nvSpPr>
        <p:spPr bwMode="auto">
          <a:xfrm>
            <a:off x="2768601" y="992193"/>
            <a:ext cx="7680325" cy="559769"/>
          </a:xfrm>
          <a:prstGeom prst="rect">
            <a:avLst/>
          </a:prstGeom>
          <a:noFill/>
          <a:ln w="2540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chemeClr val="bg1"/>
                </a:solidFill>
                <a:latin typeface="楷体_GB2312" panose="02010609030101010101" pitchFamily="49" charset="-122"/>
                <a:ea typeface="楷体_GB2312" panose="02010609030101010101" pitchFamily="49" charset="-122"/>
              </a:rPr>
              <a:t>TCP/IP</a:t>
            </a:r>
            <a:r>
              <a:rPr lang="zh-CN" altLang="en-US" sz="2400">
                <a:solidFill>
                  <a:schemeClr val="bg1"/>
                </a:solidFill>
                <a:latin typeface="楷体_GB2312" panose="02010609030101010101" pitchFamily="49" charset="-122"/>
                <a:ea typeface="楷体_GB2312" panose="02010609030101010101" pitchFamily="49" charset="-122"/>
              </a:rPr>
              <a:t>协议</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包含多个协议</a:t>
            </a:r>
            <a:r>
              <a:rPr lang="en-US" altLang="zh-CN" sz="2400">
                <a:solidFill>
                  <a:schemeClr val="bg1"/>
                </a:solidFill>
                <a:latin typeface="楷体_GB2312" panose="02010609030101010101" pitchFamily="49" charset="-122"/>
                <a:ea typeface="楷体_GB2312" panose="02010609030101010101" pitchFamily="49" charset="-122"/>
              </a:rPr>
              <a:t>→UDP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FTP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HTTP</a:t>
            </a:r>
            <a:r>
              <a:rPr lang="zh-CN" altLang="en-US" sz="2400">
                <a:solidFill>
                  <a:schemeClr val="bg1"/>
                </a:solidFill>
                <a:latin typeface="楷体_GB2312" panose="02010609030101010101" pitchFamily="49" charset="-122"/>
                <a:ea typeface="楷体_GB2312" panose="02010609030101010101" pitchFamily="49" charset="-122"/>
              </a:rPr>
              <a:t>、</a:t>
            </a:r>
            <a:r>
              <a:rPr lang="en-US" altLang="zh-CN" sz="2400">
                <a:solidFill>
                  <a:schemeClr val="bg1"/>
                </a:solidFill>
                <a:latin typeface="楷体_GB2312" panose="02010609030101010101" pitchFamily="49" charset="-122"/>
                <a:ea typeface="楷体_GB2312" panose="02010609030101010101" pitchFamily="49" charset="-122"/>
              </a:rPr>
              <a:t>ICMP</a:t>
            </a:r>
            <a:r>
              <a:rPr lang="zh-CN" altLang="en-US" sz="2400">
                <a:solidFill>
                  <a:schemeClr val="bg1"/>
                </a:solidFill>
                <a:latin typeface="楷体_GB2312" panose="02010609030101010101" pitchFamily="49" charset="-122"/>
                <a:ea typeface="楷体_GB2312" panose="02010609030101010101" pitchFamily="49" charset="-122"/>
              </a:rPr>
              <a:t>等</a:t>
            </a:r>
            <a:r>
              <a:rPr lang="en-US" altLang="zh-CN" sz="2400">
                <a:solidFill>
                  <a:schemeClr val="bg1"/>
                </a:solidFill>
                <a:latin typeface="楷体_GB2312" panose="02010609030101010101" pitchFamily="49" charset="-122"/>
                <a:ea typeface="楷体_GB2312" panose="02010609030101010101" pitchFamily="49" charset="-122"/>
              </a:rPr>
              <a:t>]</a:t>
            </a:r>
          </a:p>
        </p:txBody>
      </p:sp>
      <p:sp>
        <p:nvSpPr>
          <p:cNvPr id="44054" name="Freeform 243">
            <a:extLst>
              <a:ext uri="{FF2B5EF4-FFF2-40B4-BE49-F238E27FC236}">
                <a16:creationId xmlns:a16="http://schemas.microsoft.com/office/drawing/2014/main" id="{A2A91C1B-A327-4D04-A0A7-5744654602FE}"/>
              </a:ext>
            </a:extLst>
          </p:cNvPr>
          <p:cNvSpPr>
            <a:spLocks noEditPoints="1" noChangeArrowheads="1"/>
          </p:cNvSpPr>
          <p:nvPr/>
        </p:nvSpPr>
        <p:spPr bwMode="auto">
          <a:xfrm>
            <a:off x="2268539" y="2519246"/>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5" name="文本框 25">
            <a:extLst>
              <a:ext uri="{FF2B5EF4-FFF2-40B4-BE49-F238E27FC236}">
                <a16:creationId xmlns:a16="http://schemas.microsoft.com/office/drawing/2014/main" id="{991B5063-E10E-4165-A5AB-3F7116F01FAE}"/>
              </a:ext>
            </a:extLst>
          </p:cNvPr>
          <p:cNvSpPr txBox="1">
            <a:spLocks noChangeArrowheads="1"/>
          </p:cNvSpPr>
          <p:nvPr/>
        </p:nvSpPr>
        <p:spPr bwMode="auto">
          <a:xfrm>
            <a:off x="2822576" y="2452570"/>
            <a:ext cx="3713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FFFFFF"/>
                </a:solidFill>
                <a:latin typeface="楷体_GB2312" panose="02010609030101010101" pitchFamily="49" charset="-122"/>
                <a:ea typeface="楷体_GB2312" panose="02010609030101010101" pitchFamily="49" charset="-122"/>
              </a:rPr>
              <a:t>IP</a:t>
            </a:r>
            <a:r>
              <a:rPr lang="zh-CN" altLang="en-US" sz="2800" b="1">
                <a:solidFill>
                  <a:srgbClr val="FFFFFF"/>
                </a:solidFill>
                <a:latin typeface="楷体_GB2312" panose="02010609030101010101" pitchFamily="49" charset="-122"/>
                <a:ea typeface="楷体_GB2312" panose="02010609030101010101" pitchFamily="49" charset="-122"/>
              </a:rPr>
              <a:t>地址</a:t>
            </a:r>
          </a:p>
        </p:txBody>
      </p:sp>
      <p:sp>
        <p:nvSpPr>
          <p:cNvPr id="44056" name="文本框 15">
            <a:extLst>
              <a:ext uri="{FF2B5EF4-FFF2-40B4-BE49-F238E27FC236}">
                <a16:creationId xmlns:a16="http://schemas.microsoft.com/office/drawing/2014/main" id="{4C93382F-2D76-466E-96AD-BB4E20F01235}"/>
              </a:ext>
            </a:extLst>
          </p:cNvPr>
          <p:cNvSpPr txBox="1">
            <a:spLocks noChangeArrowheads="1"/>
          </p:cNvSpPr>
          <p:nvPr/>
        </p:nvSpPr>
        <p:spPr bwMode="auto">
          <a:xfrm>
            <a:off x="2768601" y="1630368"/>
            <a:ext cx="7680325" cy="559769"/>
          </a:xfrm>
          <a:prstGeom prst="rect">
            <a:avLst/>
          </a:prstGeom>
          <a:noFill/>
          <a:ln w="25400">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chemeClr val="bg1"/>
                </a:solidFill>
                <a:latin typeface="楷体_GB2312" panose="02010609030101010101" pitchFamily="49" charset="-122"/>
                <a:ea typeface="楷体_GB2312" panose="02010609030101010101" pitchFamily="49" charset="-122"/>
              </a:rPr>
              <a:t>FTP</a:t>
            </a:r>
            <a:r>
              <a:rPr lang="zh-CN" altLang="en-US" sz="2400">
                <a:solidFill>
                  <a:schemeClr val="bg1"/>
                </a:solidFill>
                <a:latin typeface="楷体_GB2312" panose="02010609030101010101" pitchFamily="49" charset="-122"/>
                <a:ea typeface="楷体_GB2312" panose="02010609030101010101" pitchFamily="49" charset="-122"/>
              </a:rPr>
              <a:t>协议</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服务器</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客户端模式</a:t>
            </a:r>
            <a:r>
              <a:rPr lang="en-US" altLang="zh-CN" sz="2400">
                <a:solidFill>
                  <a:schemeClr val="bg1"/>
                </a:solidFill>
                <a:latin typeface="楷体_GB2312" panose="02010609030101010101" pitchFamily="49" charset="-122"/>
                <a:ea typeface="楷体_GB2312" panose="02010609030101010101" pitchFamily="49" charset="-122"/>
              </a:rPr>
              <a:t>→</a:t>
            </a:r>
            <a:r>
              <a:rPr lang="zh-CN" altLang="en-US" sz="2400">
                <a:solidFill>
                  <a:schemeClr val="bg1"/>
                </a:solidFill>
                <a:latin typeface="楷体_GB2312" panose="02010609030101010101" pitchFamily="49" charset="-122"/>
                <a:ea typeface="楷体_GB2312" panose="02010609030101010101" pitchFamily="49" charset="-122"/>
              </a:rPr>
              <a:t>文件传输协议</a:t>
            </a:r>
            <a:r>
              <a:rPr lang="en-US" altLang="zh-CN" sz="2400">
                <a:solidFill>
                  <a:schemeClr val="bg1"/>
                </a:solidFill>
                <a:latin typeface="楷体_GB2312" panose="02010609030101010101" pitchFamily="49" charset="-122"/>
                <a:ea typeface="楷体_GB2312" panose="02010609030101010101" pitchFamily="49" charset="-122"/>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1" descr="2.2 计算机系统互联">
            <a:extLst>
              <a:ext uri="{FF2B5EF4-FFF2-40B4-BE49-F238E27FC236}">
                <a16:creationId xmlns:a16="http://schemas.microsoft.com/office/drawing/2014/main" id="{FDF6F5A5-F62E-4C97-B1F1-FF3848CB2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41986" name="图片 4">
            <a:extLst>
              <a:ext uri="{FF2B5EF4-FFF2-40B4-BE49-F238E27FC236}">
                <a16:creationId xmlns:a16="http://schemas.microsoft.com/office/drawing/2014/main" id="{1914BB98-9C8C-4575-9958-50016BC6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文本框 5">
            <a:extLst>
              <a:ext uri="{FF2B5EF4-FFF2-40B4-BE49-F238E27FC236}">
                <a16:creationId xmlns:a16="http://schemas.microsoft.com/office/drawing/2014/main" id="{6CE8E6F8-E942-4529-88EA-0A7B72AFE341}"/>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000" b="1">
                <a:solidFill>
                  <a:srgbClr val="2E4C64"/>
                </a:solidFill>
                <a:latin typeface="Times New Roman" panose="02020603050405020304" pitchFamily="18" charset="0"/>
                <a:ea typeface="楷体_GB2312" panose="02010609030101010101" pitchFamily="49" charset="-122"/>
              </a:rPr>
              <a:t>一、计算机网络类型</a:t>
            </a:r>
          </a:p>
        </p:txBody>
      </p:sp>
      <p:sp>
        <p:nvSpPr>
          <p:cNvPr id="41988" name="文本框 6">
            <a:extLst>
              <a:ext uri="{FF2B5EF4-FFF2-40B4-BE49-F238E27FC236}">
                <a16:creationId xmlns:a16="http://schemas.microsoft.com/office/drawing/2014/main" id="{DAC34B2E-BFD9-413B-876F-3C67DCEEB0C2}"/>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9C1A3BA-B7E6-4B3E-A7C3-5345563490D8}"/>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C6CCCFDD-31E5-444F-B6A4-4B2C7CE8B9BB}"/>
              </a:ext>
            </a:extLst>
          </p:cNvPr>
          <p:cNvSpPr/>
          <p:nvPr/>
        </p:nvSpPr>
        <p:spPr>
          <a:xfrm>
            <a:off x="2430463" y="3700463"/>
            <a:ext cx="4570412" cy="16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13@|17FFC:16777215|FBC:16777215|LFC:16777215|LBC:16777215">
            <a:extLst>
              <a:ext uri="{FF2B5EF4-FFF2-40B4-BE49-F238E27FC236}">
                <a16:creationId xmlns:a16="http://schemas.microsoft.com/office/drawing/2014/main" id="{7ADD4A6A-1632-4688-A8C7-73FB620CE46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计算机网络类型</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P30</a:t>
            </a:r>
          </a:p>
        </p:txBody>
      </p:sp>
      <p:sp>
        <p:nvSpPr>
          <p:cNvPr id="4" name="Rectangle 171">
            <a:extLst>
              <a:ext uri="{FF2B5EF4-FFF2-40B4-BE49-F238E27FC236}">
                <a16:creationId xmlns:a16="http://schemas.microsoft.com/office/drawing/2014/main" id="{462ABB65-E909-4E5C-9506-B9E029DF5D7B}"/>
              </a:ext>
            </a:extLst>
          </p:cNvPr>
          <p:cNvSpPr>
            <a:spLocks noChangeArrowheads="1"/>
          </p:cNvSpPr>
          <p:nvPr/>
        </p:nvSpPr>
        <p:spPr bwMode="auto">
          <a:xfrm>
            <a:off x="2057400"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zh-CN" sz="2400">
                <a:latin typeface="楷体_GB2312" panose="02010609030101010101" pitchFamily="49" charset="-122"/>
                <a:ea typeface="楷体_GB2312" panose="02010609030101010101" pitchFamily="49" charset="-122"/>
              </a:rPr>
              <a:t>局域网</a:t>
            </a:r>
          </a:p>
        </p:txBody>
      </p:sp>
      <p:sp>
        <p:nvSpPr>
          <p:cNvPr id="5" name="Rectangle 171">
            <a:extLst>
              <a:ext uri="{FF2B5EF4-FFF2-40B4-BE49-F238E27FC236}">
                <a16:creationId xmlns:a16="http://schemas.microsoft.com/office/drawing/2014/main" id="{59B1A11F-738D-4D5B-8455-9BB94C0B2FB7}"/>
              </a:ext>
            </a:extLst>
          </p:cNvPr>
          <p:cNvSpPr>
            <a:spLocks noChangeArrowheads="1"/>
          </p:cNvSpPr>
          <p:nvPr/>
        </p:nvSpPr>
        <p:spPr bwMode="auto">
          <a:xfrm>
            <a:off x="5113338"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城域网</a:t>
            </a:r>
          </a:p>
        </p:txBody>
      </p:sp>
      <p:sp>
        <p:nvSpPr>
          <p:cNvPr id="7" name="Rectangle 171">
            <a:extLst>
              <a:ext uri="{FF2B5EF4-FFF2-40B4-BE49-F238E27FC236}">
                <a16:creationId xmlns:a16="http://schemas.microsoft.com/office/drawing/2014/main" id="{A4807825-3C00-46DC-AED0-DC654FE3B512}"/>
              </a:ext>
            </a:extLst>
          </p:cNvPr>
          <p:cNvSpPr>
            <a:spLocks noChangeArrowheads="1"/>
          </p:cNvSpPr>
          <p:nvPr/>
        </p:nvSpPr>
        <p:spPr bwMode="auto">
          <a:xfrm>
            <a:off x="8181975" y="2101850"/>
            <a:ext cx="1722438"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广域网</a:t>
            </a:r>
          </a:p>
        </p:txBody>
      </p:sp>
      <p:sp>
        <p:nvSpPr>
          <p:cNvPr id="44037" name="Rectangle 171">
            <a:extLst>
              <a:ext uri="{FF2B5EF4-FFF2-40B4-BE49-F238E27FC236}">
                <a16:creationId xmlns:a16="http://schemas.microsoft.com/office/drawing/2014/main" id="{9E449420-8D22-4AA8-817E-AEDCE1DA7A56}"/>
              </a:ext>
            </a:extLst>
          </p:cNvPr>
          <p:cNvSpPr>
            <a:spLocks noChangeArrowheads="1"/>
          </p:cNvSpPr>
          <p:nvPr/>
        </p:nvSpPr>
        <p:spPr bwMode="auto">
          <a:xfrm>
            <a:off x="1839914" y="115411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根据地理范围划分</a:t>
            </a:r>
            <a:r>
              <a:rPr lang="en-US" altLang="zh-CN" sz="2400">
                <a:latin typeface="楷体_GB2312" panose="02010609030101010101" pitchFamily="49" charset="-122"/>
                <a:ea typeface="楷体_GB2312" panose="02010609030101010101" pitchFamily="49" charset="-122"/>
                <a:sym typeface="宋体" panose="02010600030101010101" pitchFamily="2" charset="-122"/>
              </a:rPr>
              <a:t>/</a:t>
            </a:r>
            <a:r>
              <a:rPr lang="zh-CN" altLang="en-US" sz="2400">
                <a:latin typeface="楷体_GB2312" panose="02010609030101010101" pitchFamily="49" charset="-122"/>
                <a:ea typeface="楷体_GB2312" panose="02010609030101010101" pitchFamily="49" charset="-122"/>
                <a:sym typeface="宋体" panose="02010600030101010101" pitchFamily="2" charset="-122"/>
              </a:rPr>
              <a:t>网络覆盖范围：</a:t>
            </a:r>
          </a:p>
        </p:txBody>
      </p:sp>
      <p:sp>
        <p:nvSpPr>
          <p:cNvPr id="2" name="Rectangle 171">
            <a:extLst>
              <a:ext uri="{FF2B5EF4-FFF2-40B4-BE49-F238E27FC236}">
                <a16:creationId xmlns:a16="http://schemas.microsoft.com/office/drawing/2014/main" id="{D6A61BF4-1C3A-41FE-BF9E-6DCE22674348}"/>
              </a:ext>
            </a:extLst>
          </p:cNvPr>
          <p:cNvSpPr>
            <a:spLocks noChangeArrowheads="1"/>
          </p:cNvSpPr>
          <p:nvPr/>
        </p:nvSpPr>
        <p:spPr bwMode="auto">
          <a:xfrm>
            <a:off x="1597025" y="3003550"/>
            <a:ext cx="2641600"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Local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LAN</a:t>
            </a:r>
          </a:p>
          <a:p>
            <a:pPr algn="ctr">
              <a:lnSpc>
                <a:spcPct val="150000"/>
              </a:lnSpc>
            </a:pPr>
            <a:r>
              <a:rPr lang="zh-CN" altLang="en-US" sz="2000">
                <a:latin typeface="楷体_GB2312" panose="02010609030101010101" pitchFamily="49" charset="-122"/>
                <a:ea typeface="楷体_GB2312" panose="02010609030101010101" pitchFamily="49" charset="-122"/>
              </a:rPr>
              <a:t>局部地区</a:t>
            </a:r>
          </a:p>
          <a:p>
            <a:pPr algn="ctr">
              <a:lnSpc>
                <a:spcPct val="150000"/>
              </a:lnSpc>
            </a:pPr>
            <a:r>
              <a:rPr lang="zh-CN" altLang="en-US" sz="2000">
                <a:latin typeface="楷体_GB2312" panose="02010609030101010101" pitchFamily="49" charset="-122"/>
                <a:ea typeface="楷体_GB2312" panose="02010609030101010101" pitchFamily="49" charset="-122"/>
              </a:rPr>
              <a:t>覆盖范围小</a:t>
            </a:r>
          </a:p>
          <a:p>
            <a:pPr algn="ctr">
              <a:lnSpc>
                <a:spcPct val="150000"/>
              </a:lnSpc>
            </a:pPr>
            <a:r>
              <a:rPr lang="zh-CN" altLang="en-US" sz="2000" b="1">
                <a:solidFill>
                  <a:srgbClr val="C55A11"/>
                </a:solidFill>
                <a:latin typeface="楷体_GB2312" panose="02010609030101010101" pitchFamily="49" charset="-122"/>
                <a:ea typeface="楷体_GB2312" panose="02010609030101010101" pitchFamily="49" charset="-122"/>
              </a:rPr>
              <a:t>几千米</a:t>
            </a:r>
          </a:p>
          <a:p>
            <a:pPr algn="ctr">
              <a:lnSpc>
                <a:spcPct val="150000"/>
              </a:lnSpc>
            </a:pPr>
            <a:r>
              <a:rPr lang="zh-CN" altLang="en-US" sz="2000">
                <a:latin typeface="楷体_GB2312" panose="02010609030101010101" pitchFamily="49" charset="-122"/>
                <a:ea typeface="楷体_GB2312" panose="02010609030101010101" pitchFamily="49" charset="-122"/>
              </a:rPr>
              <a:t>例：计算机教室</a:t>
            </a:r>
          </a:p>
        </p:txBody>
      </p:sp>
      <p:sp>
        <p:nvSpPr>
          <p:cNvPr id="3" name="Rectangle 171">
            <a:extLst>
              <a:ext uri="{FF2B5EF4-FFF2-40B4-BE49-F238E27FC236}">
                <a16:creationId xmlns:a16="http://schemas.microsoft.com/office/drawing/2014/main" id="{9C9B3198-3DEB-4168-84F0-EE271C50AB9E}"/>
              </a:ext>
            </a:extLst>
          </p:cNvPr>
          <p:cNvSpPr>
            <a:spLocks noChangeArrowheads="1"/>
          </p:cNvSpPr>
          <p:nvPr/>
        </p:nvSpPr>
        <p:spPr bwMode="auto">
          <a:xfrm>
            <a:off x="4652963" y="2963864"/>
            <a:ext cx="2640012"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600">
                <a:latin typeface="楷体_GB2312" panose="02010609030101010101" pitchFamily="49" charset="-122"/>
                <a:ea typeface="楷体_GB2312" panose="02010609030101010101" pitchFamily="49" charset="-122"/>
              </a:rPr>
              <a:t>Metropolitan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MAN</a:t>
            </a:r>
          </a:p>
          <a:p>
            <a:pPr algn="ctr">
              <a:lnSpc>
                <a:spcPct val="150000"/>
              </a:lnSpc>
            </a:pPr>
            <a:r>
              <a:rPr lang="zh-CN" altLang="en-US" sz="2000">
                <a:latin typeface="楷体_GB2312" panose="02010609030101010101" pitchFamily="49" charset="-122"/>
                <a:ea typeface="楷体_GB2312" panose="02010609030101010101" pitchFamily="49" charset="-122"/>
              </a:rPr>
              <a:t>一个城市范围内</a:t>
            </a:r>
          </a:p>
          <a:p>
            <a:pPr algn="ctr">
              <a:lnSpc>
                <a:spcPct val="150000"/>
              </a:lnSpc>
            </a:pPr>
            <a:r>
              <a:rPr lang="zh-CN" altLang="en-US" sz="2000">
                <a:latin typeface="楷体_GB2312" panose="02010609030101010101" pitchFamily="49" charset="-122"/>
                <a:ea typeface="楷体_GB2312" panose="02010609030101010101" pitchFamily="49" charset="-122"/>
              </a:rPr>
              <a:t>传输媒介：光纤</a:t>
            </a:r>
          </a:p>
          <a:p>
            <a:pPr algn="ctr">
              <a:lnSpc>
                <a:spcPct val="150000"/>
              </a:lnSpc>
            </a:pPr>
            <a:r>
              <a:rPr lang="zh-CN" altLang="en-US" sz="2000">
                <a:latin typeface="楷体_GB2312" panose="02010609030101010101" pitchFamily="49" charset="-122"/>
                <a:ea typeface="楷体_GB2312" panose="02010609030101010101" pitchFamily="49" charset="-122"/>
              </a:rPr>
              <a:t>网内传输时延较小</a:t>
            </a:r>
          </a:p>
          <a:p>
            <a:pPr algn="ctr">
              <a:lnSpc>
                <a:spcPct val="150000"/>
              </a:lnSpc>
            </a:pPr>
            <a:r>
              <a:rPr lang="zh-CN" altLang="en-US" sz="2000">
                <a:latin typeface="楷体_GB2312" panose="02010609030101010101" pitchFamily="49" charset="-122"/>
                <a:ea typeface="楷体_GB2312" panose="02010609030101010101" pitchFamily="49" charset="-122"/>
              </a:rPr>
              <a:t>网速非常快</a:t>
            </a:r>
          </a:p>
          <a:p>
            <a:pPr algn="ctr">
              <a:lnSpc>
                <a:spcPct val="150000"/>
              </a:lnSpc>
            </a:pPr>
            <a:r>
              <a:rPr lang="en-US" altLang="zh-CN" sz="2000" b="1">
                <a:solidFill>
                  <a:srgbClr val="C55A11"/>
                </a:solidFill>
                <a:latin typeface="楷体_GB2312" panose="02010609030101010101" pitchFamily="49" charset="-122"/>
                <a:ea typeface="楷体_GB2312" panose="02010609030101010101" pitchFamily="49" charset="-122"/>
              </a:rPr>
              <a:t>5-50</a:t>
            </a:r>
            <a:r>
              <a:rPr lang="zh-CN" altLang="en-US" sz="2000" b="1">
                <a:solidFill>
                  <a:srgbClr val="C55A11"/>
                </a:solidFill>
                <a:latin typeface="楷体_GB2312" panose="02010609030101010101" pitchFamily="49" charset="-122"/>
                <a:ea typeface="楷体_GB2312" panose="02010609030101010101" pitchFamily="49" charset="-122"/>
              </a:rPr>
              <a:t>千米</a:t>
            </a:r>
          </a:p>
          <a:p>
            <a:pPr algn="ctr">
              <a:lnSpc>
                <a:spcPct val="150000"/>
              </a:lnSpc>
            </a:pPr>
            <a:r>
              <a:rPr lang="zh-CN" altLang="en-US" sz="2000">
                <a:latin typeface="楷体_GB2312" panose="02010609030101010101" pitchFamily="49" charset="-122"/>
                <a:ea typeface="楷体_GB2312" panose="02010609030101010101" pitchFamily="49" charset="-122"/>
              </a:rPr>
              <a:t>例：地方教育网</a:t>
            </a:r>
          </a:p>
        </p:txBody>
      </p:sp>
      <p:sp>
        <p:nvSpPr>
          <p:cNvPr id="6" name="Rectangle 171">
            <a:extLst>
              <a:ext uri="{FF2B5EF4-FFF2-40B4-BE49-F238E27FC236}">
                <a16:creationId xmlns:a16="http://schemas.microsoft.com/office/drawing/2014/main" id="{23E267AB-21AC-4E4A-95FA-FF870997C2BA}"/>
              </a:ext>
            </a:extLst>
          </p:cNvPr>
          <p:cNvSpPr>
            <a:spLocks noChangeArrowheads="1"/>
          </p:cNvSpPr>
          <p:nvPr/>
        </p:nvSpPr>
        <p:spPr bwMode="auto">
          <a:xfrm>
            <a:off x="7654926" y="2967039"/>
            <a:ext cx="2640013"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Wide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WAN</a:t>
            </a:r>
          </a:p>
          <a:p>
            <a:pPr algn="ctr">
              <a:lnSpc>
                <a:spcPct val="150000"/>
              </a:lnSpc>
            </a:pPr>
            <a:r>
              <a:rPr lang="zh-CN" altLang="en-US" sz="2000">
                <a:latin typeface="楷体_GB2312" panose="02010609030101010101" pitchFamily="49" charset="-122"/>
                <a:ea typeface="楷体_GB2312" panose="02010609030101010101" pitchFamily="49" charset="-122"/>
              </a:rPr>
              <a:t>又称：远程网</a:t>
            </a:r>
          </a:p>
          <a:p>
            <a:pPr algn="ctr">
              <a:lnSpc>
                <a:spcPct val="150000"/>
              </a:lnSpc>
            </a:pPr>
            <a:r>
              <a:rPr lang="zh-CN" altLang="en-US" sz="2000">
                <a:latin typeface="楷体_GB2312" panose="02010609030101010101" pitchFamily="49" charset="-122"/>
                <a:ea typeface="楷体_GB2312" panose="02010609030101010101" pitchFamily="49" charset="-122"/>
              </a:rPr>
              <a:t>覆盖范围比较广</a:t>
            </a:r>
          </a:p>
          <a:p>
            <a:pPr algn="ctr">
              <a:lnSpc>
                <a:spcPct val="150000"/>
              </a:lnSpc>
            </a:pPr>
            <a:r>
              <a:rPr lang="zh-CN" altLang="en-US" sz="2000">
                <a:latin typeface="楷体_GB2312" panose="02010609030101010101" pitchFamily="49" charset="-122"/>
                <a:ea typeface="楷体_GB2312" panose="02010609030101010101" pitchFamily="49" charset="-122"/>
              </a:rPr>
              <a:t>距离远，信息衰减严重</a:t>
            </a:r>
            <a:endParaRPr lang="zh-CN" altLang="en-US" sz="2000">
              <a:solidFill>
                <a:srgbClr val="FF0000"/>
              </a:solidFill>
              <a:latin typeface="楷体_GB2312" panose="02010609030101010101" pitchFamily="49" charset="-122"/>
              <a:ea typeface="楷体_GB2312" panose="02010609030101010101" pitchFamily="49" charset="-122"/>
            </a:endParaRPr>
          </a:p>
          <a:p>
            <a:pPr algn="ctr">
              <a:lnSpc>
                <a:spcPct val="150000"/>
              </a:lnSpc>
            </a:pPr>
            <a:r>
              <a:rPr lang="zh-CN" altLang="en-US" sz="2000">
                <a:solidFill>
                  <a:srgbClr val="FF0000"/>
                </a:solidFill>
                <a:latin typeface="楷体_GB2312" panose="02010609030101010101" pitchFamily="49" charset="-122"/>
                <a:ea typeface="楷体_GB2312" panose="02010609030101010101" pitchFamily="49" charset="-122"/>
              </a:rPr>
              <a:t>互联网是最大的广域网</a:t>
            </a:r>
            <a:endParaRPr lang="zh-CN" altLang="en-US" sz="2000">
              <a:latin typeface="楷体_GB2312" panose="02010609030101010101" pitchFamily="49" charset="-122"/>
              <a:ea typeface="楷体_GB2312" panose="02010609030101010101" pitchFamily="49" charset="-122"/>
            </a:endParaRPr>
          </a:p>
          <a:p>
            <a:pPr algn="ctr">
              <a:lnSpc>
                <a:spcPct val="150000"/>
              </a:lnSpc>
            </a:pPr>
            <a:r>
              <a:rPr lang="zh-CN" altLang="en-US">
                <a:solidFill>
                  <a:srgbClr val="0070C0"/>
                </a:solidFill>
                <a:latin typeface="楷体_GB2312" panose="02010609030101010101" pitchFamily="49" charset="-122"/>
                <a:ea typeface="楷体_GB2312" panose="02010609030101010101" pitchFamily="49" charset="-122"/>
              </a:rPr>
              <a:t>目的：相互交流信息资源</a:t>
            </a:r>
          </a:p>
          <a:p>
            <a:pPr algn="ctr">
              <a:lnSpc>
                <a:spcPct val="150000"/>
              </a:lnSpc>
            </a:pPr>
            <a:r>
              <a:rPr lang="zh-CN" altLang="en-US" b="1">
                <a:solidFill>
                  <a:srgbClr val="C55A11"/>
                </a:solidFill>
                <a:latin typeface="楷体_GB2312" panose="02010609030101010101" pitchFamily="49" charset="-122"/>
                <a:ea typeface="楷体_GB2312" panose="02010609030101010101" pitchFamily="49" charset="-122"/>
              </a:rPr>
              <a:t>几十</a:t>
            </a:r>
            <a:r>
              <a:rPr lang="en-US" altLang="zh-CN" b="1">
                <a:solidFill>
                  <a:srgbClr val="C55A11"/>
                </a:solidFill>
                <a:latin typeface="楷体_GB2312" panose="02010609030101010101" pitchFamily="49" charset="-122"/>
                <a:ea typeface="楷体_GB2312" panose="02010609030101010101" pitchFamily="49" charset="-122"/>
              </a:rPr>
              <a:t>-</a:t>
            </a:r>
            <a:r>
              <a:rPr lang="zh-CN" altLang="en-US" b="1">
                <a:solidFill>
                  <a:srgbClr val="C55A11"/>
                </a:solidFill>
                <a:latin typeface="楷体_GB2312" panose="02010609030101010101" pitchFamily="49" charset="-122"/>
                <a:ea typeface="楷体_GB2312" panose="02010609030101010101" pitchFamily="49" charset="-122"/>
              </a:rPr>
              <a:t>几千千米</a:t>
            </a:r>
          </a:p>
        </p:txBody>
      </p:sp>
      <p:pic>
        <p:nvPicPr>
          <p:cNvPr id="9" name="图片 8">
            <a:extLst>
              <a:ext uri="{FF2B5EF4-FFF2-40B4-BE49-F238E27FC236}">
                <a16:creationId xmlns:a16="http://schemas.microsoft.com/office/drawing/2014/main" id="{729A7660-75BC-4145-9ABA-F2F93CEF3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6" y="1895475"/>
            <a:ext cx="3529013"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animBg="1"/>
      <p:bldP spid="5" grpId="1" bldLvl="0" animBg="1"/>
      <p:bldP spid="7" grpId="0" animBg="1"/>
      <p:bldP spid="7" grpId="1" bldLvl="0" animBg="1"/>
      <p:bldP spid="44037" grpId="0" animBg="1"/>
      <p:bldP spid="2" grpId="0" animBg="1"/>
      <p:bldP spid="2" grpId="1" bldLvl="0" animBg="1"/>
      <p:bldP spid="3" grpId="0" animBg="1"/>
      <p:bldP spid="3" grpId="1" bldLvl="0" animBg="1"/>
      <p:bldP spid="6" grpId="0" animBg="1"/>
      <p:bldP spid="6"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3@|17FFC:16777215|FBC:16777215|LFC:16777215|LBC:16777215">
            <a:extLst>
              <a:ext uri="{FF2B5EF4-FFF2-40B4-BE49-F238E27FC236}">
                <a16:creationId xmlns:a16="http://schemas.microsoft.com/office/drawing/2014/main" id="{D9ABBE95-CA23-4C72-A0B5-BF2E6A71192A}"/>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WLAN  Wi-Fi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P29</a:t>
            </a:r>
          </a:p>
        </p:txBody>
      </p:sp>
      <p:sp>
        <p:nvSpPr>
          <p:cNvPr id="45058" name="Rectangle 171">
            <a:extLst>
              <a:ext uri="{FF2B5EF4-FFF2-40B4-BE49-F238E27FC236}">
                <a16:creationId xmlns:a16="http://schemas.microsoft.com/office/drawing/2014/main" id="{BD7D4EB8-5865-4F61-967E-A07BA30EB1F7}"/>
              </a:ext>
            </a:extLst>
          </p:cNvPr>
          <p:cNvSpPr>
            <a:spLocks noChangeArrowheads="1"/>
          </p:cNvSpPr>
          <p:nvPr/>
        </p:nvSpPr>
        <p:spPr bwMode="auto">
          <a:xfrm>
            <a:off x="1870075" y="2052638"/>
            <a:ext cx="8453438" cy="230614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（无线局域网联盟）的一个商标。</a:t>
            </a:r>
          </a:p>
          <a:p>
            <a:pPr algn="just" latinLnBrk="1" hangingPunct="0">
              <a:lnSpc>
                <a:spcPct val="170000"/>
              </a:lnSpc>
            </a:pP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的一个标准</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，属于采用</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协议中的一项技术。</a:t>
            </a:r>
          </a:p>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90</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米左右，</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的覆盖范围最大（加天线）可达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千米。</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46082" name="图片 4">
            <a:extLst>
              <a:ext uri="{FF2B5EF4-FFF2-40B4-BE49-F238E27FC236}">
                <a16:creationId xmlns:a16="http://schemas.microsoft.com/office/drawing/2014/main" id="{C963DA1B-A39B-4F91-B495-68E091032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5">
            <a:extLst>
              <a:ext uri="{FF2B5EF4-FFF2-40B4-BE49-F238E27FC236}">
                <a16:creationId xmlns:a16="http://schemas.microsoft.com/office/drawing/2014/main" id="{0D903539-6F27-41EA-BD95-B218770000A0}"/>
              </a:ext>
            </a:extLst>
          </p:cNvPr>
          <p:cNvSpPr txBox="1">
            <a:spLocks noChangeArrowheads="1"/>
          </p:cNvSpPr>
          <p:nvPr/>
        </p:nvSpPr>
        <p:spPr bwMode="auto">
          <a:xfrm>
            <a:off x="4525964" y="2644776"/>
            <a:ext cx="5349875"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3600" b="1">
                <a:solidFill>
                  <a:schemeClr val="bg1"/>
                </a:solidFill>
                <a:latin typeface="Times New Roman" panose="02020603050405020304" pitchFamily="18" charset="0"/>
                <a:ea typeface="楷体_GB2312" panose="02010609030101010101" pitchFamily="49" charset="-122"/>
              </a:rPr>
              <a:t>二、网络性能的主要指标</a:t>
            </a:r>
          </a:p>
        </p:txBody>
      </p:sp>
      <p:sp>
        <p:nvSpPr>
          <p:cNvPr id="46084" name="文本框 6">
            <a:extLst>
              <a:ext uri="{FF2B5EF4-FFF2-40B4-BE49-F238E27FC236}">
                <a16:creationId xmlns:a16="http://schemas.microsoft.com/office/drawing/2014/main" id="{6DEFEEE9-FE18-4D38-8B41-1E80FD95E5DD}"/>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8AC7742C-DDC3-447B-9F0D-A76AFF6D3F75}"/>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C4193E-E9D4-4675-8E20-02A292484C0C}"/>
              </a:ext>
            </a:extLst>
          </p:cNvPr>
          <p:cNvSpPr/>
          <p:nvPr/>
        </p:nvSpPr>
        <p:spPr>
          <a:xfrm>
            <a:off x="5632450" y="3771901"/>
            <a:ext cx="41211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13@|17FFC:16777215|FBC:16777215|LFC:16777215|LBC:16777215">
            <a:extLst>
              <a:ext uri="{FF2B5EF4-FFF2-40B4-BE49-F238E27FC236}">
                <a16:creationId xmlns:a16="http://schemas.microsoft.com/office/drawing/2014/main" id="{6CDA23CA-B619-4991-B982-8001205405C8}"/>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实践指导</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P18</a:t>
            </a:r>
          </a:p>
        </p:txBody>
      </p:sp>
      <p:sp>
        <p:nvSpPr>
          <p:cNvPr id="47106" name="Rectangle 171">
            <a:extLst>
              <a:ext uri="{FF2B5EF4-FFF2-40B4-BE49-F238E27FC236}">
                <a16:creationId xmlns:a16="http://schemas.microsoft.com/office/drawing/2014/main" id="{F8FCB4CD-64B2-49AC-B1FE-F215421EB521}"/>
              </a:ext>
            </a:extLst>
          </p:cNvPr>
          <p:cNvSpPr>
            <a:spLocks noChangeArrowheads="1"/>
          </p:cNvSpPr>
          <p:nvPr/>
        </p:nvSpPr>
        <p:spPr bwMode="auto">
          <a:xfrm>
            <a:off x="1370503" y="1702634"/>
            <a:ext cx="9684359"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比特</a:t>
            </a:r>
            <a:r>
              <a:rPr lang="en-US" altLang="zh-CN" sz="2400">
                <a:latin typeface="楷体_GB2312" panose="02010609030101010101" pitchFamily="49" charset="-122"/>
                <a:ea typeface="楷体_GB2312" panose="02010609030101010101" pitchFamily="49" charset="-122"/>
              </a:rPr>
              <a:t>(bit)</a:t>
            </a:r>
            <a:r>
              <a:rPr lang="zh-CN" altLang="en-US" sz="2400">
                <a:latin typeface="楷体_GB2312" panose="02010609030101010101" pitchFamily="49" charset="-122"/>
                <a:ea typeface="楷体_GB2312" panose="02010609030101010101" pitchFamily="49" charset="-122"/>
              </a:rPr>
              <a:t>是计算机中数据量的单位，也是信息论中信息量的单位。</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1 </a:t>
            </a:r>
            <a:r>
              <a:rPr lang="zh-CN" altLang="en-US" sz="2400">
                <a:latin typeface="楷体_GB2312" panose="02010609030101010101" pitchFamily="49" charset="-122"/>
                <a:ea typeface="楷体_GB2312" panose="02010609030101010101" pitchFamily="49" charset="-122"/>
              </a:rPr>
              <a:t>比特 </a:t>
            </a:r>
            <a:r>
              <a:rPr lang="en-US" altLang="zh-CN" sz="2400">
                <a:latin typeface="楷体_GB2312" panose="02010609030101010101" pitchFamily="49" charset="-122"/>
                <a:ea typeface="楷体_GB2312" panose="02010609030101010101" pitchFamily="49" charset="-122"/>
              </a:rPr>
              <a:t>(bit) </a:t>
            </a:r>
            <a:r>
              <a:rPr lang="zh-CN" altLang="en-US" sz="2400">
                <a:latin typeface="楷体_GB2312" panose="02010609030101010101" pitchFamily="49" charset="-122"/>
                <a:ea typeface="楷体_GB2312" panose="02010609030101010101" pitchFamily="49" charset="-122"/>
              </a:rPr>
              <a:t>能存储二进制数的一个</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或</a:t>
            </a:r>
            <a:r>
              <a:rPr lang="en-US" altLang="zh-CN" sz="2400">
                <a:latin typeface="楷体_GB2312" panose="02010609030101010101" pitchFamily="49" charset="-122"/>
                <a:ea typeface="楷体_GB2312" panose="02010609030101010101" pitchFamily="49" charset="-122"/>
              </a:rPr>
              <a:t>0.</a:t>
            </a:r>
          </a:p>
        </p:txBody>
      </p:sp>
      <p:sp>
        <p:nvSpPr>
          <p:cNvPr id="47107" name="Rectangle 171">
            <a:extLst>
              <a:ext uri="{FF2B5EF4-FFF2-40B4-BE49-F238E27FC236}">
                <a16:creationId xmlns:a16="http://schemas.microsoft.com/office/drawing/2014/main" id="{D1F58455-46B2-4FF3-8AE6-C776D6640FB6}"/>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7108" name="Rectangle 171">
            <a:extLst>
              <a:ext uri="{FF2B5EF4-FFF2-40B4-BE49-F238E27FC236}">
                <a16:creationId xmlns:a16="http://schemas.microsoft.com/office/drawing/2014/main" id="{DB7C9678-0970-40DC-992E-C121208D9DA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7109" name="Rectangle 171">
            <a:extLst>
              <a:ext uri="{FF2B5EF4-FFF2-40B4-BE49-F238E27FC236}">
                <a16:creationId xmlns:a16="http://schemas.microsoft.com/office/drawing/2014/main" id="{63B2345C-8DA3-40BE-ABE3-3182936E8605}"/>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7110" name="Rectangle 171">
            <a:extLst>
              <a:ext uri="{FF2B5EF4-FFF2-40B4-BE49-F238E27FC236}">
                <a16:creationId xmlns:a16="http://schemas.microsoft.com/office/drawing/2014/main" id="{6BE40E77-1A33-4B3A-A9C1-272054DFFBE3}"/>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7111" name="Rectangle 171">
            <a:extLst>
              <a:ext uri="{FF2B5EF4-FFF2-40B4-BE49-F238E27FC236}">
                <a16:creationId xmlns:a16="http://schemas.microsoft.com/office/drawing/2014/main" id="{93159D09-3CBC-4FEE-837F-E9711294569C}"/>
              </a:ext>
            </a:extLst>
          </p:cNvPr>
          <p:cNvSpPr>
            <a:spLocks noChangeArrowheads="1"/>
          </p:cNvSpPr>
          <p:nvPr/>
        </p:nvSpPr>
        <p:spPr bwMode="auto">
          <a:xfrm>
            <a:off x="1370503" y="3429000"/>
            <a:ext cx="9684359" cy="32374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速率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网络技术中的速率指的是连接在计算机网络上的设备在数字信道上</a:t>
            </a:r>
            <a:r>
              <a:rPr lang="zh-CN" altLang="en-US" sz="2400" b="1" dirty="0">
                <a:solidFill>
                  <a:srgbClr val="FF0000"/>
                </a:solidFill>
                <a:latin typeface="楷体_GB2312" panose="02010609030101010101" pitchFamily="49" charset="-122"/>
                <a:ea typeface="楷体_GB2312" panose="02010609030101010101" pitchFamily="49" charset="-122"/>
              </a:rPr>
              <a:t>传送数据的速率</a:t>
            </a:r>
            <a:r>
              <a:rPr lang="zh-CN" altLang="en-US" sz="2400" dirty="0">
                <a:latin typeface="楷体_GB2312" panose="02010609030101010101" pitchFamily="49" charset="-122"/>
                <a:ea typeface="楷体_GB2312" panose="02010609030101010101" pitchFamily="49" charset="-122"/>
              </a:rPr>
              <a:t>，它也称为</a:t>
            </a:r>
            <a:r>
              <a:rPr lang="zh-CN" altLang="en-US" sz="2400" dirty="0">
                <a:solidFill>
                  <a:srgbClr val="FF0000"/>
                </a:solidFill>
                <a:latin typeface="楷体_GB2312" panose="02010609030101010101" pitchFamily="49" charset="-122"/>
                <a:ea typeface="楷体_GB2312" panose="02010609030101010101" pitchFamily="49" charset="-122"/>
              </a:rPr>
              <a:t>数据率或比特率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速率是计算机网络最重要的性能指标之一。</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速率的单位：</a:t>
            </a:r>
            <a:r>
              <a:rPr lang="zh-CN" altLang="en-US" sz="2400" dirty="0">
                <a:solidFill>
                  <a:srgbClr val="FF0000"/>
                </a:solidFill>
                <a:latin typeface="楷体_GB2312" panose="02010609030101010101" pitchFamily="49" charset="-122"/>
                <a:ea typeface="楷体_GB2312" panose="02010609030101010101" pitchFamily="49" charset="-122"/>
              </a:rPr>
              <a:t>比特每秒</a:t>
            </a:r>
            <a:r>
              <a:rPr lang="en-US" altLang="zh-CN" sz="2400" dirty="0">
                <a:solidFill>
                  <a:srgbClr val="FF0000"/>
                </a:solidFill>
                <a:latin typeface="楷体_GB2312" panose="02010609030101010101" pitchFamily="49" charset="-122"/>
                <a:ea typeface="楷体_GB2312" panose="02010609030101010101" pitchFamily="49" charset="-122"/>
              </a:rPr>
              <a:t>(b/s</a:t>
            </a:r>
            <a:r>
              <a:rPr lang="zh-CN" altLang="en-US" sz="2400" dirty="0">
                <a:solidFill>
                  <a:srgbClr val="FF0000"/>
                </a:solidFill>
                <a:latin typeface="楷体_GB2312" panose="02010609030101010101" pitchFamily="49" charset="-122"/>
                <a:ea typeface="楷体_GB2312" panose="02010609030101010101" pitchFamily="49" charset="-122"/>
              </a:rPr>
              <a:t>，或</a:t>
            </a:r>
            <a:r>
              <a:rPr lang="en-US" altLang="zh-CN" sz="2400" dirty="0">
                <a:solidFill>
                  <a:srgbClr val="FF0000"/>
                </a:solidFill>
                <a:latin typeface="楷体_GB2312" panose="02010609030101010101" pitchFamily="49" charset="-122"/>
                <a:ea typeface="楷体_GB2312" panose="02010609030101010101" pitchFamily="49" charset="-122"/>
              </a:rPr>
              <a:t>bps)</a:t>
            </a:r>
            <a:r>
              <a:rPr lang="en-US" altLang="zh-CN"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网速</a:t>
            </a:r>
            <a:r>
              <a:rPr lang="en-US" altLang="zh-CN" sz="2400" dirty="0">
                <a:latin typeface="楷体_GB2312" panose="02010609030101010101" pitchFamily="49" charset="-122"/>
                <a:ea typeface="楷体_GB2312" panose="02010609030101010101" pitchFamily="49" charset="-122"/>
              </a:rPr>
              <a:t>100M</a:t>
            </a:r>
            <a:r>
              <a:rPr lang="zh-CN" altLang="en-US" sz="2400" dirty="0">
                <a:latin typeface="楷体_GB2312" panose="02010609030101010101" pitchFamily="49" charset="-122"/>
                <a:ea typeface="楷体_GB2312" panose="02010609030101010101" pitchFamily="49" charset="-122"/>
              </a:rPr>
              <a:t>，即速率</a:t>
            </a:r>
            <a:r>
              <a:rPr lang="en-US" altLang="zh-CN" sz="2400" dirty="0">
                <a:latin typeface="楷体_GB2312" panose="02010609030101010101" pitchFamily="49" charset="-122"/>
                <a:ea typeface="楷体_GB2312" panose="02010609030101010101" pitchFamily="49" charset="-122"/>
              </a:rPr>
              <a:t>100Mb/s</a:t>
            </a:r>
            <a:r>
              <a:rPr lang="zh-CN" altLang="en-US" sz="2400" dirty="0">
                <a:latin typeface="楷体_GB2312" panose="02010609030101010101" pitchFamily="49" charset="-122"/>
                <a:ea typeface="楷体_GB2312" panose="02010609030101010101" pitchFamily="49" charset="-122"/>
              </a:rPr>
              <a:t>，转化成下载速度是</a:t>
            </a:r>
            <a:r>
              <a:rPr lang="en-US" altLang="zh-CN" sz="2400" dirty="0">
                <a:latin typeface="楷体_GB2312" panose="02010609030101010101" pitchFamily="49" charset="-122"/>
                <a:ea typeface="楷体_GB2312" panose="02010609030101010101" pitchFamily="49" charset="-122"/>
              </a:rPr>
              <a:t>12.5MB/s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13@|17FFC:16777215|FBC:16777215|LFC:16777215|LBC:16777215">
            <a:extLst>
              <a:ext uri="{FF2B5EF4-FFF2-40B4-BE49-F238E27FC236}">
                <a16:creationId xmlns:a16="http://schemas.microsoft.com/office/drawing/2014/main" id="{EA505985-93AD-4AEA-8487-E2509190620D}"/>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速率计算</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P31</a:t>
            </a:r>
          </a:p>
        </p:txBody>
      </p:sp>
      <p:sp>
        <p:nvSpPr>
          <p:cNvPr id="48130" name="Rectangle 171">
            <a:extLst>
              <a:ext uri="{FF2B5EF4-FFF2-40B4-BE49-F238E27FC236}">
                <a16:creationId xmlns:a16="http://schemas.microsoft.com/office/drawing/2014/main" id="{4B440287-B3E7-4F2F-91E5-1B295930655F}"/>
              </a:ext>
            </a:extLst>
          </p:cNvPr>
          <p:cNvSpPr>
            <a:spLocks noChangeArrowheads="1"/>
          </p:cNvSpPr>
          <p:nvPr/>
        </p:nvSpPr>
        <p:spPr bwMode="auto">
          <a:xfrm>
            <a:off x="1283920" y="1478208"/>
            <a:ext cx="9770941" cy="5010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最大下载速率</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2560KB/s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相当于多少</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bps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？带宽是多少？</a:t>
            </a:r>
          </a:p>
        </p:txBody>
      </p:sp>
      <p:sp>
        <p:nvSpPr>
          <p:cNvPr id="44035" name="Rectangle 171">
            <a:extLst>
              <a:ext uri="{FF2B5EF4-FFF2-40B4-BE49-F238E27FC236}">
                <a16:creationId xmlns:a16="http://schemas.microsoft.com/office/drawing/2014/main" id="{7D069FCC-B3FC-4EE7-9F28-792943F2A99B}"/>
              </a:ext>
            </a:extLst>
          </p:cNvPr>
          <p:cNvSpPr>
            <a:spLocks noChangeArrowheads="1"/>
          </p:cNvSpPr>
          <p:nvPr/>
        </p:nvSpPr>
        <p:spPr bwMode="auto">
          <a:xfrm>
            <a:off x="1283919" y="228050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 8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bps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2097152 bps</a:t>
            </a:r>
          </a:p>
        </p:txBody>
      </p:sp>
      <p:sp>
        <p:nvSpPr>
          <p:cNvPr id="5" name="Rectangle 171">
            <a:extLst>
              <a:ext uri="{FF2B5EF4-FFF2-40B4-BE49-F238E27FC236}">
                <a16:creationId xmlns:a16="http://schemas.microsoft.com/office/drawing/2014/main" id="{D4B59938-7693-40C9-93E1-0BFC0290A210}"/>
              </a:ext>
            </a:extLst>
          </p:cNvPr>
          <p:cNvSpPr>
            <a:spLocks noChangeArrowheads="1"/>
          </p:cNvSpPr>
          <p:nvPr/>
        </p:nvSpPr>
        <p:spPr bwMode="auto">
          <a:xfrm>
            <a:off x="1283918" y="402653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a:t>
            </a:r>
            <a:r>
              <a:rPr lang="en-US" altLang="zh-CN" sz="2300" dirty="0" err="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Mb/s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2 Mb/s </a:t>
            </a:r>
            <a:r>
              <a:rPr lang="zh-CN" altLang="en-US" sz="2300" dirty="0">
                <a:latin typeface="楷体_GB2312" panose="02010609030101010101" pitchFamily="49" charset="-122"/>
                <a:ea typeface="楷体_GB2312" panose="02010609030101010101" pitchFamily="49" charset="-122"/>
                <a:sym typeface="宋体" panose="02010600030101010101" pitchFamily="2" charset="-122"/>
              </a:rPr>
              <a:t>即带宽</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2M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10.xml><?xml version="1.0" encoding="utf-8"?>
<p:tagLst xmlns:a="http://schemas.openxmlformats.org/drawingml/2006/main" xmlns:r="http://schemas.openxmlformats.org/officeDocument/2006/relationships" xmlns:p="http://schemas.openxmlformats.org/presentationml/2006/main">
  <p:tag name="AS_UNIQUEID" val="189"/>
</p:tagLst>
</file>

<file path=ppt/tags/tag11.xml><?xml version="1.0" encoding="utf-8"?>
<p:tagLst xmlns:a="http://schemas.openxmlformats.org/drawingml/2006/main" xmlns:r="http://schemas.openxmlformats.org/officeDocument/2006/relationships" xmlns:p="http://schemas.openxmlformats.org/presentationml/2006/main">
  <p:tag name="AS_UNIQUEID" val="190"/>
</p:tagLst>
</file>

<file path=ppt/tags/tag12.xml><?xml version="1.0" encoding="utf-8"?>
<p:tagLst xmlns:a="http://schemas.openxmlformats.org/drawingml/2006/main" xmlns:r="http://schemas.openxmlformats.org/officeDocument/2006/relationships" xmlns:p="http://schemas.openxmlformats.org/presentationml/2006/main">
  <p:tag name="AS_UNIQUEID" val="191"/>
</p:tagLst>
</file>

<file path=ppt/tags/tag13.xml><?xml version="1.0" encoding="utf-8"?>
<p:tagLst xmlns:a="http://schemas.openxmlformats.org/drawingml/2006/main" xmlns:r="http://schemas.openxmlformats.org/officeDocument/2006/relationships" xmlns:p="http://schemas.openxmlformats.org/presentationml/2006/main">
  <p:tag name="AS_UNIQUEID" val="192"/>
</p:tagLst>
</file>

<file path=ppt/tags/tag14.xml><?xml version="1.0" encoding="utf-8"?>
<p:tagLst xmlns:a="http://schemas.openxmlformats.org/drawingml/2006/main" xmlns:r="http://schemas.openxmlformats.org/officeDocument/2006/relationships" xmlns:p="http://schemas.openxmlformats.org/presentationml/2006/main">
  <p:tag name="AS_UNIQUEID" val="193"/>
</p:tagLst>
</file>

<file path=ppt/tags/tag15.xml><?xml version="1.0" encoding="utf-8"?>
<p:tagLst xmlns:a="http://schemas.openxmlformats.org/drawingml/2006/main" xmlns:r="http://schemas.openxmlformats.org/officeDocument/2006/relationships" xmlns:p="http://schemas.openxmlformats.org/presentationml/2006/main">
  <p:tag name="AS_UNIQUEID" val="194"/>
</p:tagLst>
</file>

<file path=ppt/tags/tag16.xml><?xml version="1.0" encoding="utf-8"?>
<p:tagLst xmlns:a="http://schemas.openxmlformats.org/drawingml/2006/main" xmlns:r="http://schemas.openxmlformats.org/officeDocument/2006/relationships" xmlns:p="http://schemas.openxmlformats.org/presentationml/2006/main">
  <p:tag name="AS_UNIQUEID" val="185"/>
</p:tagLst>
</file>

<file path=ppt/tags/tag17.xml><?xml version="1.0" encoding="utf-8"?>
<p:tagLst xmlns:a="http://schemas.openxmlformats.org/drawingml/2006/main" xmlns:r="http://schemas.openxmlformats.org/officeDocument/2006/relationships" xmlns:p="http://schemas.openxmlformats.org/presentationml/2006/main">
  <p:tag name="AS_UNIQUEID" val="182"/>
</p:tagLst>
</file>

<file path=ppt/tags/tag18.xml><?xml version="1.0" encoding="utf-8"?>
<p:tagLst xmlns:a="http://schemas.openxmlformats.org/drawingml/2006/main" xmlns:r="http://schemas.openxmlformats.org/officeDocument/2006/relationships" xmlns:p="http://schemas.openxmlformats.org/presentationml/2006/main">
  <p:tag name="AS_UNIQUEID" val="183"/>
</p:tagLst>
</file>

<file path=ppt/tags/tag19.xml><?xml version="1.0" encoding="utf-8"?>
<p:tagLst xmlns:a="http://schemas.openxmlformats.org/drawingml/2006/main" xmlns:r="http://schemas.openxmlformats.org/officeDocument/2006/relationships" xmlns:p="http://schemas.openxmlformats.org/presentationml/2006/main">
  <p:tag name="AS_UNIQUEID" val="18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AS_UNIQUEID" val="168"/>
</p:tagLst>
</file>

<file path=ppt/tags/tag4.xml><?xml version="1.0" encoding="utf-8"?>
<p:tagLst xmlns:a="http://schemas.openxmlformats.org/drawingml/2006/main" xmlns:r="http://schemas.openxmlformats.org/officeDocument/2006/relationships" xmlns:p="http://schemas.openxmlformats.org/presentationml/2006/main">
  <p:tag name="AS_UNIQUEID" val="174"/>
</p:tagLst>
</file>

<file path=ppt/tags/tag5.xml><?xml version="1.0" encoding="utf-8"?>
<p:tagLst xmlns:a="http://schemas.openxmlformats.org/drawingml/2006/main" xmlns:r="http://schemas.openxmlformats.org/officeDocument/2006/relationships" xmlns:p="http://schemas.openxmlformats.org/presentationml/2006/main">
  <p:tag name="AS_UNIQUEID" val="175"/>
</p:tagLst>
</file>

<file path=ppt/tags/tag6.xml><?xml version="1.0" encoding="utf-8"?>
<p:tagLst xmlns:a="http://schemas.openxmlformats.org/drawingml/2006/main" xmlns:r="http://schemas.openxmlformats.org/officeDocument/2006/relationships" xmlns:p="http://schemas.openxmlformats.org/presentationml/2006/main">
  <p:tag name="AS_UNIQUEID" val="179"/>
</p:tagLst>
</file>

<file path=ppt/tags/tag7.xml><?xml version="1.0" encoding="utf-8"?>
<p:tagLst xmlns:a="http://schemas.openxmlformats.org/drawingml/2006/main" xmlns:r="http://schemas.openxmlformats.org/officeDocument/2006/relationships" xmlns:p="http://schemas.openxmlformats.org/presentationml/2006/main">
  <p:tag name="AS_UNIQUEID" val="186"/>
</p:tagLst>
</file>

<file path=ppt/tags/tag8.xml><?xml version="1.0" encoding="utf-8"?>
<p:tagLst xmlns:a="http://schemas.openxmlformats.org/drawingml/2006/main" xmlns:r="http://schemas.openxmlformats.org/officeDocument/2006/relationships" xmlns:p="http://schemas.openxmlformats.org/presentationml/2006/main">
  <p:tag name="AS_UNIQUEID" val="187"/>
</p:tagLst>
</file>

<file path=ppt/tags/tag9.xml><?xml version="1.0" encoding="utf-8"?>
<p:tagLst xmlns:a="http://schemas.openxmlformats.org/drawingml/2006/main" xmlns:r="http://schemas.openxmlformats.org/officeDocument/2006/relationships" xmlns:p="http://schemas.openxmlformats.org/presentationml/2006/main">
  <p:tag name="AS_UNIQUEID" val="188"/>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2447</Words>
  <Application>Microsoft Office PowerPoint</Application>
  <PresentationFormat>宽屏</PresentationFormat>
  <Paragraphs>312</Paragraphs>
  <Slides>35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等线</vt:lpstr>
      <vt:lpstr>楷体_GB2312</vt:lpstr>
      <vt:lpstr>微软雅黑</vt:lpstr>
      <vt:lpstr>Arial</vt:lpstr>
      <vt:lpstr>Bahnschrift</vt:lpstr>
      <vt:lpstr>Calibri</vt:lpstr>
      <vt:lpstr>Calibri Light</vt:lpstr>
      <vt:lpstr>Times New Roman</vt:lpstr>
      <vt:lpstr>Wingdings</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hongming xu</cp:lastModifiedBy>
  <cp:revision>291</cp:revision>
  <dcterms:created xsi:type="dcterms:W3CDTF">2015-06-27T04:33:00Z</dcterms:created>
  <dcterms:modified xsi:type="dcterms:W3CDTF">2021-03-29T00:43:14Z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