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1"/>
  </p:handoutMasterIdLst>
  <p:sldIdLst>
    <p:sldId id="256" r:id="rId2"/>
    <p:sldId id="257" r:id="rId3"/>
    <p:sldId id="271" r:id="rId4"/>
    <p:sldId id="272" r:id="rId5"/>
    <p:sldId id="273" r:id="rId6"/>
    <p:sldId id="258" r:id="rId7"/>
    <p:sldId id="259" r:id="rId8"/>
    <p:sldId id="276" r:id="rId9"/>
    <p:sldId id="274" r:id="rId10"/>
    <p:sldId id="261" r:id="rId11"/>
    <p:sldId id="265" r:id="rId12"/>
    <p:sldId id="266" r:id="rId13"/>
    <p:sldId id="275" r:id="rId14"/>
    <p:sldId id="279" r:id="rId15"/>
    <p:sldId id="267" r:id="rId16"/>
    <p:sldId id="277" r:id="rId17"/>
    <p:sldId id="262" r:id="rId18"/>
    <p:sldId id="269" r:id="rId19"/>
    <p:sldId id="278" r:id="rId20"/>
  </p:sldIdLst>
  <p:sldSz cx="9144000" cy="6858000" type="screen4x3"/>
  <p:notesSz cx="9947275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336" y="-90"/>
      </p:cViewPr>
      <p:guideLst>
        <p:guide orient="horz" pos="2160"/>
        <p:guide pos="3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208817E-C934-432A-9B1D-93156B5299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063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1EBB2B-4436-4EF2-B4A3-CCF65A17D5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34038" y="0"/>
            <a:ext cx="431165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7C26CBE-3295-4E93-92E8-568C2F669DC3}" type="datetimeFigureOut">
              <a:rPr lang="zh-CN" altLang="en-US"/>
              <a:pPr>
                <a:defRPr/>
              </a:pPr>
              <a:t>2020/12/11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571E33-8A2E-48AB-AF3A-401D18C5D2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4310063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33E86-1ABC-41F6-8056-216F200940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34038" y="6513513"/>
            <a:ext cx="431165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95E192E-B131-4E96-9E88-3F39A43A61B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3655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743200"/>
            <a:ext cx="571500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CAC556-86A0-413C-BB5E-F27B898434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3A8D1C7-9FE8-4686-9F3B-31208669C0C5}" type="datetimeFigureOut">
              <a:rPr lang="zh-CN" altLang="en-US"/>
              <a:pPr>
                <a:defRPr/>
              </a:pPr>
              <a:t>2020/12/11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3B19E6-7E42-4C33-8A5C-E22C5292DA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EDEBE0-54D7-4C04-8DE4-3B0DF8A42E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fld id="{161A0692-953E-4F71-BA1A-5D6D5EF5712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4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24400C-7CB8-4A25-B0BF-FAB07A3E16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18398-3553-4D7D-A1B1-711CF38FAC2C}" type="datetimeFigureOut">
              <a:rPr lang="zh-CN" altLang="en-US"/>
              <a:pPr>
                <a:defRPr/>
              </a:pPr>
              <a:t>2020/12/11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307C7E-AC84-4484-A3F9-8B8B3B37C9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5F8837-5959-47ED-88CF-94C1085EB6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73F5A-79D9-4AF6-B9A5-1E78A32D0B9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957124-38F4-413B-9956-75342A9511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EA403-8427-4F1E-BC86-669126086E9F}" type="datetimeFigureOut">
              <a:rPr lang="zh-CN" altLang="en-US"/>
              <a:pPr>
                <a:defRPr/>
              </a:pPr>
              <a:t>2020/12/11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B36FD4-1A85-4D2A-8E3E-65E9497DF5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F742165-2F99-4E97-BC38-80A29B0FA9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1D6908-3E70-4E06-901F-286390A409B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55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11230E-7ACF-448C-A384-5960166A21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BF1A1-417A-48BD-82BB-D1C63A39BB42}" type="datetimeFigureOut">
              <a:rPr lang="zh-CN" altLang="en-US"/>
              <a:pPr>
                <a:defRPr/>
              </a:pPr>
              <a:t>2020/12/11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866778-EF3F-4179-BBD6-20686546E7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159B1A-F107-43F9-8C76-C8515C3C83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23A9E1-1AB1-4CA3-BFDC-E0D361810C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92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3F7DC6-2183-4373-9BCA-602E729FC6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DD9FE-39B1-4BA8-A343-587DCDCF7CE8}" type="datetimeFigureOut">
              <a:rPr lang="zh-CN" altLang="en-US"/>
              <a:pPr>
                <a:defRPr/>
              </a:pPr>
              <a:t>2020/12/11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A7ED14-F2CB-4058-806B-0680995C19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261C61-3038-4817-B2AF-53BABA61FE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42B370-CF2F-4126-80E7-324CDE09897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28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503A3F-46C8-4EC1-A4D2-821D0F5B44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56AEC-CDC0-4664-BADD-0D96D2694424}" type="datetimeFigureOut">
              <a:rPr lang="zh-CN" altLang="en-US"/>
              <a:pPr>
                <a:defRPr/>
              </a:pPr>
              <a:t>2020/12/11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91A4289-EADA-4C09-8DE8-16987DB27C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A98A70-5B79-4BBC-A3FE-210A2D7B8F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48F47F-0B93-432A-8BBA-AC635E3727B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3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0E20B-5833-43EF-AABF-86A125EAFE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82E19-2F1B-4601-B9B3-AA1EE0F1BA0F}" type="datetimeFigureOut">
              <a:rPr lang="zh-CN" altLang="en-US"/>
              <a:pPr>
                <a:defRPr/>
              </a:pPr>
              <a:t>2020/12/11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AB312-9B16-4072-8B22-4CE71D8EC8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79CBE-8B99-400E-BF72-B2F4BD6B0A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8F5B97-D0C5-42A5-A963-0E99C466C6A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3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DF5D70A-EEC4-4FD2-9318-2C5AA9A9F2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FDB21-F85F-49D4-9EFC-F167D039FA6C}" type="datetimeFigureOut">
              <a:rPr lang="zh-CN" altLang="en-US"/>
              <a:pPr>
                <a:defRPr/>
              </a:pPr>
              <a:t>2020/12/11</a:t>
            </a:fld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7691E8F-B2DE-4B2B-9BCF-683A14AAB0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AC529B3-4C2A-408A-859E-5CE9CE86D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4847F4-C690-4110-9BB8-B34B947761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14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14F24C1-2E68-4042-870B-97C88D236C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17F0D-C896-423A-973B-58383E8D223A}" type="datetimeFigureOut">
              <a:rPr lang="zh-CN" altLang="en-US"/>
              <a:pPr>
                <a:defRPr/>
              </a:pPr>
              <a:t>2020/12/11</a:t>
            </a:fld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3C102C0-CADD-4084-B17F-D864522E56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EBE147-3B4E-4520-AA1F-91F7C6DDFA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8AF5A2-C5D3-485D-86E3-4D61A042D6A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68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A7DF288-EAB0-4A15-928A-DB61A1AA91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938D7-775A-446E-8BC2-5B224D6A2494}" type="datetimeFigureOut">
              <a:rPr lang="zh-CN" altLang="en-US"/>
              <a:pPr>
                <a:defRPr/>
              </a:pPr>
              <a:t>2020/12/11</a:t>
            </a:fld>
            <a:endParaRPr lang="zh-C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2B402CA-6E54-4C92-8345-742F9BEA27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1DE809B-927F-471C-80ED-32813592AA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484788-C2C7-493F-B346-8260E84C13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42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3C39C-FBD5-45B8-85D2-7C89C89A8F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AD32E-744C-44BC-886C-8DB8F79C4625}" type="datetimeFigureOut">
              <a:rPr lang="zh-CN" altLang="en-US"/>
              <a:pPr>
                <a:defRPr/>
              </a:pPr>
              <a:t>2020/12/11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3D075C-946C-4E2C-940E-9F3E279CA5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1006E0-239F-4E2C-AED6-B3CF62EE1D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16295F-06E4-4CF8-AC69-D47D18F741D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9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950FB7-8B64-4441-8096-26B11551EA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52FFE-80B0-477C-8175-61885260D554}" type="datetimeFigureOut">
              <a:rPr lang="zh-CN" altLang="en-US"/>
              <a:pPr>
                <a:defRPr/>
              </a:pPr>
              <a:t>2020/12/11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D24629-F212-4BE1-AF18-9F666C47B0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4B0EBF-E5F8-4FDB-894E-6FADBEE790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3FB7AB-281A-4F1E-AEBA-4F80893D65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16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50DF40D7-1B91-4F3C-8D51-C88F78842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D9A142D-19D6-43DB-A0E3-BEC09E215F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637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  <a:latin typeface="Verdana" pitchFamily="34" charset="0"/>
                <a:ea typeface="宋体" charset="-122"/>
              </a:defRPr>
            </a:lvl1pPr>
          </a:lstStyle>
          <a:p>
            <a:pPr>
              <a:defRPr/>
            </a:pPr>
            <a:fld id="{80208F71-92BE-4872-8FFB-38D218A67441}" type="datetimeFigureOut">
              <a:rPr lang="zh-CN" altLang="en-US"/>
              <a:pPr>
                <a:defRPr/>
              </a:pPr>
              <a:t>2020/12/11</a:t>
            </a:fld>
            <a:endParaRPr lang="zh-CN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05F5565-8222-4F9D-B613-DBB222ACB0F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81A77DE-194D-49DC-B7BF-70D425A1C7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55637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8528F58-FB75-42F3-A0B2-89C55D97351E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E358B4B-D17C-4243-8B0F-18FF2A158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grpSp>
        <p:nvGrpSpPr>
          <p:cNvPr id="1031" name="Group 35">
            <a:extLst>
              <a:ext uri="{FF2B5EF4-FFF2-40B4-BE49-F238E27FC236}">
                <a16:creationId xmlns:a16="http://schemas.microsoft.com/office/drawing/2014/main" id="{1712F2D1-C074-453B-A737-E4AEB3F7F359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32" name="Line 31">
              <a:extLst>
                <a:ext uri="{FF2B5EF4-FFF2-40B4-BE49-F238E27FC236}">
                  <a16:creationId xmlns:a16="http://schemas.microsoft.com/office/drawing/2014/main" id="{7E14F1D8-1609-4697-A0D7-0ABA37A15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Line 34">
              <a:extLst>
                <a:ext uri="{FF2B5EF4-FFF2-40B4-BE49-F238E27FC236}">
                  <a16:creationId xmlns:a16="http://schemas.microsoft.com/office/drawing/2014/main" id="{C12C2311-672B-4F11-A4ED-4C830AFCD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&#24490;&#29615;&#35270;&#39057;.mp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EA884-39A5-4B9E-B865-C54E3F578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313" y="1125538"/>
            <a:ext cx="6740525" cy="19431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4000" dirty="0">
                <a:latin typeface="黑体" pitchFamily="49" charset="-122"/>
                <a:ea typeface="黑体" pitchFamily="49" charset="-122"/>
              </a:rPr>
              <a:t>2.3</a:t>
            </a:r>
            <a:r>
              <a:rPr lang="zh-CN" altLang="en-US" sz="4000" dirty="0">
                <a:latin typeface="黑体" pitchFamily="49" charset="-122"/>
                <a:ea typeface="黑体" pitchFamily="49" charset="-122"/>
              </a:rPr>
              <a:t>周而复始的循环</a:t>
            </a:r>
            <a:br>
              <a:rPr lang="en-US" altLang="zh-CN" dirty="0">
                <a:latin typeface="黑体" pitchFamily="49" charset="-122"/>
                <a:ea typeface="黑体" pitchFamily="49" charset="-122"/>
              </a:rPr>
            </a:b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探寻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循环结构，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感受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循环魅力</a:t>
            </a:r>
            <a:endParaRPr lang="zh-CN" altLang="en-US" dirty="0">
              <a:solidFill>
                <a:schemeClr val="tx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5" name="副标题 2">
            <a:extLst>
              <a:ext uri="{FF2B5EF4-FFF2-40B4-BE49-F238E27FC236}">
                <a16:creationId xmlns:a16="http://schemas.microsoft.com/office/drawing/2014/main" id="{43FC37E5-382C-412F-B22A-8CFEC1D80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0825" y="3141663"/>
            <a:ext cx="5715000" cy="533400"/>
          </a:xfrm>
        </p:spPr>
        <p:txBody>
          <a:bodyPr/>
          <a:lstStyle/>
          <a:p>
            <a:pPr algn="r" eaLnBrk="1" hangingPunct="1"/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昆山市柏庐高级中学  闵慜</a:t>
            </a:r>
          </a:p>
        </p:txBody>
      </p:sp>
      <p:sp>
        <p:nvSpPr>
          <p:cNvPr id="3076" name="TextBox 5">
            <a:extLst>
              <a:ext uri="{FF2B5EF4-FFF2-40B4-BE49-F238E27FC236}">
                <a16:creationId xmlns:a16="http://schemas.microsoft.com/office/drawing/2014/main" id="{46AC74D8-265A-4A5F-BDE9-BA095189C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568825"/>
            <a:ext cx="5405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noProof="1">
                <a:latin typeface="黑体" panose="02010609060101010101" pitchFamily="49" charset="-122"/>
                <a:ea typeface="黑体" panose="02010609060101010101" pitchFamily="49" charset="-122"/>
              </a:rPr>
              <a:t>让每个人成为</a:t>
            </a:r>
            <a:r>
              <a:rPr lang="zh-CN" altLang="en-US" sz="4000" b="1" noProof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更好的</a:t>
            </a:r>
            <a:r>
              <a:rPr lang="zh-CN" altLang="en-US" sz="3200" b="1" noProof="1">
                <a:latin typeface="黑体" panose="02010609060101010101" pitchFamily="49" charset="-122"/>
                <a:ea typeface="黑体" panose="02010609060101010101" pitchFamily="49" charset="-122"/>
              </a:rPr>
              <a:t>自己！</a:t>
            </a:r>
          </a:p>
        </p:txBody>
      </p:sp>
      <p:sp>
        <p:nvSpPr>
          <p:cNvPr id="3077" name="TextBox 8">
            <a:extLst>
              <a:ext uri="{FF2B5EF4-FFF2-40B4-BE49-F238E27FC236}">
                <a16:creationId xmlns:a16="http://schemas.microsoft.com/office/drawing/2014/main" id="{739B4E6F-2774-4F87-A812-80DC90D8A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3860800"/>
            <a:ext cx="4824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积少成多，日积月累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17CA9C1B-C6FD-4B73-B432-60D20F8281C8}"/>
              </a:ext>
            </a:extLst>
          </p:cNvPr>
          <p:cNvSpPr txBox="1">
            <a:spLocks/>
          </p:cNvSpPr>
          <p:nvPr/>
        </p:nvSpPr>
        <p:spPr bwMode="gray">
          <a:xfrm>
            <a:off x="434975" y="476250"/>
            <a:ext cx="76962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2"/>
                </a:solidFill>
              </a:rPr>
              <a:t>利用</a:t>
            </a:r>
            <a:r>
              <a:rPr lang="en-US" altLang="zh-CN" sz="3200" b="1">
                <a:solidFill>
                  <a:schemeClr val="tx2"/>
                </a:solidFill>
              </a:rPr>
              <a:t>python</a:t>
            </a:r>
            <a:r>
              <a:rPr lang="zh-CN" altLang="en-US" sz="3200" b="1">
                <a:solidFill>
                  <a:schemeClr val="tx2"/>
                </a:solidFill>
              </a:rPr>
              <a:t>实现，观察代码！</a:t>
            </a:r>
          </a:p>
        </p:txBody>
      </p:sp>
      <p:sp>
        <p:nvSpPr>
          <p:cNvPr id="12291" name="矩形 4">
            <a:extLst>
              <a:ext uri="{FF2B5EF4-FFF2-40B4-BE49-F238E27FC236}">
                <a16:creationId xmlns:a16="http://schemas.microsoft.com/office/drawing/2014/main" id="{9EB92037-B087-427E-9206-CD7B3F086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341438"/>
            <a:ext cx="882015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/>
              <a:t>h=0.1/1000            #</a:t>
            </a:r>
            <a:r>
              <a:rPr lang="zh-CN" altLang="en-US" sz="2000"/>
              <a:t>设置纸张初始厚度   </a:t>
            </a:r>
            <a:r>
              <a:rPr lang="en-US" altLang="zh-CN" sz="2000"/>
              <a:t>1</a:t>
            </a:r>
            <a:r>
              <a:rPr lang="zh-CN" altLang="en-US" sz="2000"/>
              <a:t>米</a:t>
            </a:r>
            <a:r>
              <a:rPr lang="en-US" altLang="zh-CN" sz="2000"/>
              <a:t>=1000</a:t>
            </a:r>
            <a:r>
              <a:rPr lang="zh-CN" altLang="en-US" sz="2000"/>
              <a:t>毫米</a:t>
            </a:r>
            <a:endParaRPr lang="en-US" altLang="zh-CN" sz="2000"/>
          </a:p>
          <a:p>
            <a:pPr eaLnBrk="1" hangingPunct="1">
              <a:lnSpc>
                <a:spcPct val="150000"/>
              </a:lnSpc>
            </a:pPr>
            <a:r>
              <a:rPr lang="en-US" altLang="zh-CN" sz="2000"/>
              <a:t>i=0                        #</a:t>
            </a:r>
            <a:r>
              <a:rPr lang="zh-CN" altLang="en-US" sz="2000"/>
              <a:t>设置折叠次数初始值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C00000"/>
                </a:solidFill>
              </a:rPr>
              <a:t>                              #</a:t>
            </a:r>
            <a:r>
              <a:rPr lang="zh-CN" altLang="en-US" sz="2000">
                <a:solidFill>
                  <a:srgbClr val="C00000"/>
                </a:solidFill>
              </a:rPr>
              <a:t>设置循环条件</a:t>
            </a:r>
            <a:endParaRPr lang="en-US" altLang="zh-CN" sz="2000">
              <a:solidFill>
                <a:srgbClr val="C0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/>
              <a:t>    </a:t>
            </a:r>
            <a:r>
              <a:rPr lang="en-US" altLang="zh-CN" sz="2000">
                <a:solidFill>
                  <a:srgbClr val="FF0000"/>
                </a:solidFill>
              </a:rPr>
              <a:t>i=i+1</a:t>
            </a:r>
            <a:r>
              <a:rPr lang="en-US" altLang="zh-CN" sz="2000"/>
              <a:t>                 #</a:t>
            </a:r>
            <a:r>
              <a:rPr lang="zh-CN" altLang="en-US" sz="2000"/>
              <a:t>累计折叠的次数</a:t>
            </a:r>
            <a:endParaRPr lang="en-US" altLang="zh-CN" sz="2000"/>
          </a:p>
          <a:p>
            <a:pPr eaLnBrk="1" hangingPunct="1">
              <a:lnSpc>
                <a:spcPct val="150000"/>
              </a:lnSpc>
            </a:pPr>
            <a:r>
              <a:rPr lang="en-US" altLang="zh-CN" sz="2000"/>
              <a:t>    h=h</a:t>
            </a:r>
            <a:r>
              <a:rPr lang="zh-CN" altLang="en-US" sz="2000"/>
              <a:t>*</a:t>
            </a:r>
            <a:r>
              <a:rPr lang="en-US" altLang="zh-CN" sz="2000"/>
              <a:t>2               #</a:t>
            </a:r>
            <a:r>
              <a:rPr lang="zh-CN" altLang="en-US" sz="2000"/>
              <a:t>设置每次厚度是原来的</a:t>
            </a:r>
            <a:r>
              <a:rPr lang="en-US" altLang="zh-CN" sz="2000"/>
              <a:t>2</a:t>
            </a:r>
            <a:r>
              <a:rPr lang="zh-CN" altLang="en-US" sz="2000"/>
              <a:t>倍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</a:rPr>
              <a:t>   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</a:rPr>
              <a:t>print(“</a:t>
            </a:r>
            <a:r>
              <a:rPr lang="zh-CN" altLang="en-US" sz="2000" b="1">
                <a:solidFill>
                  <a:srgbClr val="FF0000"/>
                </a:solidFill>
              </a:rPr>
              <a:t>折叠第</a:t>
            </a:r>
            <a:r>
              <a:rPr lang="en-US" altLang="zh-CN" sz="2000" b="1">
                <a:solidFill>
                  <a:srgbClr val="FF0000"/>
                </a:solidFill>
              </a:rPr>
              <a:t>”,i,“</a:t>
            </a:r>
            <a:r>
              <a:rPr lang="zh-CN" altLang="en-US" sz="2000" b="1">
                <a:solidFill>
                  <a:srgbClr val="FF0000"/>
                </a:solidFill>
              </a:rPr>
              <a:t>次超过珠穆朗玛峰的高程</a:t>
            </a:r>
            <a:r>
              <a:rPr lang="en-US" altLang="zh-CN" sz="2000" b="1">
                <a:solidFill>
                  <a:srgbClr val="FF0000"/>
                </a:solidFill>
              </a:rPr>
              <a:t>”</a:t>
            </a:r>
            <a:r>
              <a:rPr lang="zh-CN" altLang="en-US" sz="2000" b="1">
                <a:solidFill>
                  <a:srgbClr val="FF0000"/>
                </a:solidFill>
              </a:rPr>
              <a:t>，</a:t>
            </a:r>
            <a:r>
              <a:rPr lang="en-US" altLang="zh-CN" sz="2000" b="1">
                <a:solidFill>
                  <a:srgbClr val="FF0000"/>
                </a:solidFill>
              </a:rPr>
              <a:t>”</a:t>
            </a:r>
            <a:r>
              <a:rPr lang="zh-CN" altLang="en-US" sz="2000" b="1">
                <a:solidFill>
                  <a:srgbClr val="FF0000"/>
                </a:solidFill>
              </a:rPr>
              <a:t>当前厚度是：</a:t>
            </a:r>
            <a:r>
              <a:rPr lang="en-US" altLang="zh-CN" sz="2000" b="1">
                <a:solidFill>
                  <a:srgbClr val="FF0000"/>
                </a:solidFill>
              </a:rPr>
              <a:t>",h,"</a:t>
            </a:r>
            <a:r>
              <a:rPr lang="zh-CN" altLang="en-US" sz="2000" b="1">
                <a:solidFill>
                  <a:srgbClr val="FF0000"/>
                </a:solidFill>
              </a:rPr>
              <a:t>米</a:t>
            </a:r>
            <a:r>
              <a:rPr lang="en-US" altLang="zh-CN" sz="2000" b="1">
                <a:solidFill>
                  <a:srgbClr val="FF0000"/>
                </a:solidFill>
              </a:rPr>
              <a:t>") </a:t>
            </a:r>
            <a:endParaRPr lang="zh-CN" altLang="en-US" sz="2000" b="1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/>
              <a:t>input("</a:t>
            </a:r>
            <a:r>
              <a:rPr lang="zh-CN" altLang="en-US" sz="2000"/>
              <a:t>运行完毕，请按回车键退出</a:t>
            </a:r>
            <a:r>
              <a:rPr lang="en-US" altLang="zh-CN" sz="2000"/>
              <a:t>……")</a:t>
            </a:r>
            <a:endParaRPr lang="zh-CN" altLang="en-US" sz="200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4EE0B82-612A-4DCD-9030-9B8C432917AE}"/>
              </a:ext>
            </a:extLst>
          </p:cNvPr>
          <p:cNvCxnSpPr/>
          <p:nvPr/>
        </p:nvCxnSpPr>
        <p:spPr>
          <a:xfrm>
            <a:off x="323850" y="2781300"/>
            <a:ext cx="2592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3" name="TextBox 1">
            <a:extLst>
              <a:ext uri="{FF2B5EF4-FFF2-40B4-BE49-F238E27FC236}">
                <a16:creationId xmlns:a16="http://schemas.microsoft.com/office/drawing/2014/main" id="{3C77598C-7D57-4791-9FB9-136B9D8B3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411413"/>
            <a:ext cx="282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while h&lt;=8848.86</a:t>
            </a:r>
            <a:r>
              <a:rPr lang="zh-CN" altLang="en-US" b="1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77A869B-C886-4C04-9827-0454269D8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644900"/>
            <a:ext cx="5668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print(“</a:t>
            </a:r>
            <a:r>
              <a:rPr lang="zh-CN" altLang="en-US" b="1">
                <a:solidFill>
                  <a:srgbClr val="FF0000"/>
                </a:solidFill>
              </a:rPr>
              <a:t>当前折叠第</a:t>
            </a:r>
            <a:r>
              <a:rPr lang="en-US" altLang="zh-CN" b="1">
                <a:solidFill>
                  <a:srgbClr val="FF0000"/>
                </a:solidFill>
              </a:rPr>
              <a:t>”,i,“</a:t>
            </a:r>
            <a:r>
              <a:rPr lang="zh-CN" altLang="en-US" b="1">
                <a:solidFill>
                  <a:srgbClr val="FF0000"/>
                </a:solidFill>
              </a:rPr>
              <a:t>次的厚度是：</a:t>
            </a:r>
            <a:r>
              <a:rPr lang="en-US" altLang="zh-CN" b="1">
                <a:solidFill>
                  <a:srgbClr val="FF0000"/>
                </a:solidFill>
              </a:rPr>
              <a:t>",h,"</a:t>
            </a:r>
            <a:r>
              <a:rPr lang="zh-CN" altLang="en-US" b="1">
                <a:solidFill>
                  <a:srgbClr val="FF0000"/>
                </a:solidFill>
              </a:rPr>
              <a:t>米</a:t>
            </a:r>
            <a:r>
              <a:rPr lang="en-US" altLang="zh-CN" b="1">
                <a:solidFill>
                  <a:srgbClr val="FF0000"/>
                </a:solidFill>
              </a:rPr>
              <a:t>")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3">
            <a:extLst>
              <a:ext uri="{FF2B5EF4-FFF2-40B4-BE49-F238E27FC236}">
                <a16:creationId xmlns:a16="http://schemas.microsoft.com/office/drawing/2014/main" id="{79AC21AF-119E-4AED-A6A7-FC97D955F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230313"/>
            <a:ext cx="6048375" cy="490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1960年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，中国登山队队员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首次成功登顶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珠穆朗玛峰，创造了人类历史上从北坡登顶高峰的伟大壮举。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1975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我国首次将测量觇标矗立于珠峰之巅，并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精确测得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珠峰海拔高程为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8848.13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米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珠峰</a:t>
            </a:r>
            <a:r>
              <a:rPr lang="zh-CN" altLang="en-US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高程复测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，经过严密计算，获得珠穆朗玛峰峰顶岩石面海拔高程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8844.43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米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珠穆朗玛峰测得的最新雪面高程为</a:t>
            </a: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8848.86</a:t>
            </a:r>
            <a:r>
              <a:rPr lang="zh-CN" altLang="en-US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米。</a:t>
            </a:r>
            <a:endParaRPr lang="en-US" altLang="zh-CN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在珠峰高程测量中，我们实现同步参考美国GPS、俄罗斯格洛纳斯、欧洲伽利略和</a:t>
            </a:r>
            <a:r>
              <a:rPr lang="zh-CN" altLang="en-US" sz="2400" b="1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中国北斗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四大全球导航卫星系统，并以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北斗数据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为主。</a:t>
            </a:r>
          </a:p>
          <a:p>
            <a:pPr eaLnBrk="1" hangingPunct="1">
              <a:lnSpc>
                <a:spcPct val="15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矩形 1">
            <a:extLst>
              <a:ext uri="{FF2B5EF4-FFF2-40B4-BE49-F238E27FC236}">
                <a16:creationId xmlns:a16="http://schemas.microsoft.com/office/drawing/2014/main" id="{4CB836F2-E342-462A-85E5-9668DE688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484188"/>
            <a:ext cx="8691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攻坚不畏难，山高人为峰。向上！向上！向上！</a:t>
            </a:r>
          </a:p>
        </p:txBody>
      </p:sp>
      <p:pic>
        <p:nvPicPr>
          <p:cNvPr id="13316" name="Picture 8">
            <a:extLst>
              <a:ext uri="{FF2B5EF4-FFF2-40B4-BE49-F238E27FC236}">
                <a16:creationId xmlns:a16="http://schemas.microsoft.com/office/drawing/2014/main" id="{0EB27047-BC19-4E68-909C-116C45BAA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1162050"/>
            <a:ext cx="2894013" cy="497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6E8A263-B908-4615-85AD-DD98868BD710}"/>
              </a:ext>
            </a:extLst>
          </p:cNvPr>
          <p:cNvSpPr/>
          <p:nvPr/>
        </p:nvSpPr>
        <p:spPr>
          <a:xfrm>
            <a:off x="0" y="1125538"/>
            <a:ext cx="9172575" cy="50419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登顶珠峰，需要反反复复的毅力前进；</a:t>
            </a:r>
            <a:endParaRPr lang="en-US" altLang="zh-CN" sz="2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绘测珠峰，需要反反复复的测量演算；</a:t>
            </a:r>
            <a:endParaRPr lang="en-US" altLang="zh-CN" sz="2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北斗系统，需要反反复复的卫星布局；</a:t>
            </a:r>
            <a:endParaRPr lang="en-US" altLang="zh-CN" sz="2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一点一点的努力</a:t>
            </a:r>
            <a:endParaRPr lang="en-US" altLang="zh-CN" sz="2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看似平常</a:t>
            </a:r>
            <a:endParaRPr lang="en-US" altLang="zh-CN" sz="2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但有了时间、次数的沉淀，你就会发现不一样的精彩！</a:t>
            </a:r>
            <a:endParaRPr lang="en-US" altLang="zh-CN" sz="2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这也是循环的魅力！</a:t>
            </a:r>
            <a:endParaRPr lang="en-US" altLang="zh-CN" sz="2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1DC54608-1C65-4513-815A-4B9A8390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75" y="404813"/>
            <a:ext cx="7696200" cy="503237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课堂活动三：探寻循环的魅力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b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                 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A231B319-2138-420C-8C68-89C9A8610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6975"/>
            <a:ext cx="9144000" cy="20875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勤学如初起之苗，不见其增，日有所长：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缀学如磨刀之石，不见其损，日有所亏！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340" name="图片 3">
            <a:extLst>
              <a:ext uri="{FF2B5EF4-FFF2-40B4-BE49-F238E27FC236}">
                <a16:creationId xmlns:a16="http://schemas.microsoft.com/office/drawing/2014/main" id="{05C82D52-558B-4A8D-826A-A931094CC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196975"/>
            <a:ext cx="36718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D564492-CA1A-4507-8DB1-53B613464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" y="1989138"/>
            <a:ext cx="894715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按照网络鸡汤公式的计算方法：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   1.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如果你每天比原来多做一点点（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+0.01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），</a:t>
            </a: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每天以原来的</a:t>
            </a:r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1.01</a:t>
            </a: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倍成长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多久之后，你就达到你</a:t>
            </a: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原来水平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倍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呢？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   2.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如果你每天比原来少做一点点（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-0.01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）；</a:t>
            </a: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每天以原来的</a:t>
            </a:r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0.99</a:t>
            </a: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倍负成长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多久之后，你达到了</a:t>
            </a: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原来水平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0.01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b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2" name="矩形 2">
            <a:extLst>
              <a:ext uri="{FF2B5EF4-FFF2-40B4-BE49-F238E27FC236}">
                <a16:creationId xmlns:a16="http://schemas.microsoft.com/office/drawing/2014/main" id="{42B3D5BC-8389-4091-A652-B927A32B8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" y="4868863"/>
            <a:ext cx="8567738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分组探究，</a:t>
            </a:r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组和</a:t>
            </a:r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0.01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</a:t>
            </a:r>
            <a:endParaRPr lang="en-US" altLang="zh-CN" sz="28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/>
            <a:r>
              <a:rPr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分析算法：通过</a:t>
            </a:r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小程序计算，</a:t>
            </a:r>
            <a:endParaRPr lang="en-US" altLang="zh-CN" sz="28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/>
            <a:r>
              <a:rPr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看看哪一组算的</a:t>
            </a:r>
            <a:r>
              <a:rPr lang="zh-CN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更快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！</a:t>
            </a:r>
            <a:endParaRPr lang="zh-CN" altLang="en-US" sz="2800" b="1"/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5FD3AA8C-1C6F-41D2-A273-0DF7690B66C1}"/>
              </a:ext>
            </a:extLst>
          </p:cNvPr>
          <p:cNvSpPr txBox="1"/>
          <p:nvPr/>
        </p:nvSpPr>
        <p:spPr>
          <a:xfrm>
            <a:off x="2872061" y="673755"/>
            <a:ext cx="5976664" cy="52322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noProof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别小看</a:t>
            </a:r>
            <a:r>
              <a:rPr lang="en-US" altLang="zh-CN" sz="2800" b="1" noProof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0.01</a:t>
            </a:r>
            <a:r>
              <a:rPr lang="zh-CN" altLang="en-US" sz="2800" b="1" noProof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3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B4677AF0-946F-4320-87A0-A4EE2F60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算法分析</a:t>
            </a:r>
          </a:p>
        </p:txBody>
      </p:sp>
      <p:sp>
        <p:nvSpPr>
          <p:cNvPr id="15363" name="TextBox 3">
            <a:extLst>
              <a:ext uri="{FF2B5EF4-FFF2-40B4-BE49-F238E27FC236}">
                <a16:creationId xmlns:a16="http://schemas.microsoft.com/office/drawing/2014/main" id="{6E879B6E-7321-406A-BD3A-23C291D34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382713"/>
            <a:ext cx="3660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判断循环执行的条件是？</a:t>
            </a:r>
          </a:p>
        </p:txBody>
      </p:sp>
      <p:sp>
        <p:nvSpPr>
          <p:cNvPr id="15364" name="TextBox 4">
            <a:extLst>
              <a:ext uri="{FF2B5EF4-FFF2-40B4-BE49-F238E27FC236}">
                <a16:creationId xmlns:a16="http://schemas.microsoft.com/office/drawing/2014/main" id="{98FD6F2F-4D8D-4549-82F0-773E73D28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850" y="1341438"/>
            <a:ext cx="3168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重复执行的语句？</a:t>
            </a:r>
          </a:p>
        </p:txBody>
      </p:sp>
      <p:sp>
        <p:nvSpPr>
          <p:cNvPr id="15365" name="TextBox 5">
            <a:extLst>
              <a:ext uri="{FF2B5EF4-FFF2-40B4-BE49-F238E27FC236}">
                <a16:creationId xmlns:a16="http://schemas.microsoft.com/office/drawing/2014/main" id="{A7A47DC6-A7E0-4550-8750-7A7A3DA29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71700"/>
            <a:ext cx="1258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</a:t>
            </a:r>
          </a:p>
        </p:txBody>
      </p:sp>
      <p:sp>
        <p:nvSpPr>
          <p:cNvPr id="15366" name="TextBox 6">
            <a:extLst>
              <a:ext uri="{FF2B5EF4-FFF2-40B4-BE49-F238E27FC236}">
                <a16:creationId xmlns:a16="http://schemas.microsoft.com/office/drawing/2014/main" id="{F8D07860-3BB7-4181-BAEC-A1CED4408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" y="4060825"/>
            <a:ext cx="1530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0.01</a:t>
            </a: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</a:t>
            </a:r>
          </a:p>
        </p:txBody>
      </p:sp>
      <p:sp>
        <p:nvSpPr>
          <p:cNvPr id="15367" name="矩形 7">
            <a:extLst>
              <a:ext uri="{FF2B5EF4-FFF2-40B4-BE49-F238E27FC236}">
                <a16:creationId xmlns:a16="http://schemas.microsoft.com/office/drawing/2014/main" id="{8F195E4B-E15C-4052-97E5-12ED195B3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88" y="2235200"/>
            <a:ext cx="259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达到原来水平的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倍</a:t>
            </a:r>
          </a:p>
        </p:txBody>
      </p:sp>
      <p:sp>
        <p:nvSpPr>
          <p:cNvPr id="15368" name="矩形 8">
            <a:extLst>
              <a:ext uri="{FF2B5EF4-FFF2-40B4-BE49-F238E27FC236}">
                <a16:creationId xmlns:a16="http://schemas.microsoft.com/office/drawing/2014/main" id="{F3C1FFC5-7CA1-4E7C-A8E4-3645623C5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88" y="4095750"/>
            <a:ext cx="247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达到原来水平的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0.01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9" name="矩形 9">
            <a:extLst>
              <a:ext uri="{FF2B5EF4-FFF2-40B4-BE49-F238E27FC236}">
                <a16:creationId xmlns:a16="http://schemas.microsoft.com/office/drawing/2014/main" id="{14A9BAA5-A8C9-4E58-88DF-AB38BCD2D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205038"/>
            <a:ext cx="323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每天以原来的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1.01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倍成长</a:t>
            </a:r>
          </a:p>
        </p:txBody>
      </p:sp>
      <p:sp>
        <p:nvSpPr>
          <p:cNvPr id="15370" name="矩形 10">
            <a:extLst>
              <a:ext uri="{FF2B5EF4-FFF2-40B4-BE49-F238E27FC236}">
                <a16:creationId xmlns:a16="http://schemas.microsoft.com/office/drawing/2014/main" id="{D04F525F-26D1-4F11-B275-DE91BB325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850" y="4108450"/>
            <a:ext cx="3519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每天以原来的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0.99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倍负成长</a:t>
            </a:r>
          </a:p>
        </p:txBody>
      </p:sp>
      <p:sp>
        <p:nvSpPr>
          <p:cNvPr id="15371" name="矩形 11">
            <a:extLst>
              <a:ext uri="{FF2B5EF4-FFF2-40B4-BE49-F238E27FC236}">
                <a16:creationId xmlns:a16="http://schemas.microsoft.com/office/drawing/2014/main" id="{B2AED754-450A-4A83-A0C8-E961008D9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300" y="3316288"/>
            <a:ext cx="183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天数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day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增加</a:t>
            </a:r>
          </a:p>
        </p:txBody>
      </p:sp>
      <p:sp>
        <p:nvSpPr>
          <p:cNvPr id="15372" name="矩形 12">
            <a:extLst>
              <a:ext uri="{FF2B5EF4-FFF2-40B4-BE49-F238E27FC236}">
                <a16:creationId xmlns:a16="http://schemas.microsoft.com/office/drawing/2014/main" id="{B85896A0-4EDF-4C23-BB5B-7B0E57FAD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238" y="5157788"/>
            <a:ext cx="183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天数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day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增加</a:t>
            </a:r>
          </a:p>
        </p:txBody>
      </p:sp>
      <p:sp>
        <p:nvSpPr>
          <p:cNvPr id="15373" name="TextBox 1">
            <a:extLst>
              <a:ext uri="{FF2B5EF4-FFF2-40B4-BE49-F238E27FC236}">
                <a16:creationId xmlns:a16="http://schemas.microsoft.com/office/drawing/2014/main" id="{B1758283-1A9D-4036-84DC-3184461C2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488" y="260350"/>
            <a:ext cx="4292600" cy="83026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变量初始值：</a:t>
            </a:r>
            <a:endParaRPr lang="en-US" altLang="zh-CN" sz="24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level=1    day=0</a:t>
            </a:r>
            <a:endParaRPr lang="zh-CN" altLang="en-US" sz="24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74" name="TextBox 13">
            <a:extLst>
              <a:ext uri="{FF2B5EF4-FFF2-40B4-BE49-F238E27FC236}">
                <a16:creationId xmlns:a16="http://schemas.microsoft.com/office/drawing/2014/main" id="{622675BF-F8E5-4C5B-90EF-BE909A9E0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808288"/>
            <a:ext cx="2262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level </a:t>
            </a: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 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5375" name="TextBox 15">
            <a:extLst>
              <a:ext uri="{FF2B5EF4-FFF2-40B4-BE49-F238E27FC236}">
                <a16:creationId xmlns:a16="http://schemas.microsoft.com/office/drawing/2014/main" id="{E5B65A39-176F-4A71-9B8D-FE600EDCC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238" y="280670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level=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76" name="TextBox 17">
            <a:extLst>
              <a:ext uri="{FF2B5EF4-FFF2-40B4-BE49-F238E27FC236}">
                <a16:creationId xmlns:a16="http://schemas.microsoft.com/office/drawing/2014/main" id="{9ED5CF53-A3F1-492A-BDCE-346CB0252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581525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level=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77" name="TextBox 13">
            <a:extLst>
              <a:ext uri="{FF2B5EF4-FFF2-40B4-BE49-F238E27FC236}">
                <a16:creationId xmlns:a16="http://schemas.microsoft.com/office/drawing/2014/main" id="{C670D9B3-F68C-435C-9E7F-F30F9BD8C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0" y="4727575"/>
            <a:ext cx="2390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level </a:t>
            </a: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 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0.01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5378" name="TextBox 1">
            <a:extLst>
              <a:ext uri="{FF2B5EF4-FFF2-40B4-BE49-F238E27FC236}">
                <a16:creationId xmlns:a16="http://schemas.microsoft.com/office/drawing/2014/main" id="{0599FDB6-27D0-496E-81C8-688F93A17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" y="2852738"/>
            <a:ext cx="1114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</a:rPr>
              <a:t>while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15379" name="TextBox 18">
            <a:extLst>
              <a:ext uri="{FF2B5EF4-FFF2-40B4-BE49-F238E27FC236}">
                <a16:creationId xmlns:a16="http://schemas.microsoft.com/office/drawing/2014/main" id="{850D4D45-D64D-4A70-9828-C8483E667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4727575"/>
            <a:ext cx="1114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</a:rPr>
              <a:t>while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1" grpId="0"/>
      <p:bldP spid="15372" grpId="0"/>
      <p:bldP spid="15374" grpId="0"/>
      <p:bldP spid="15375" grpId="0"/>
      <p:bldP spid="15376" grpId="0"/>
      <p:bldP spid="1537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3">
            <a:extLst>
              <a:ext uri="{FF2B5EF4-FFF2-40B4-BE49-F238E27FC236}">
                <a16:creationId xmlns:a16="http://schemas.microsoft.com/office/drawing/2014/main" id="{B3643F64-7A68-446E-B478-22D9ED2BE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1628775"/>
            <a:ext cx="4697413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day=0</a:t>
            </a:r>
            <a:r>
              <a:rPr lang="en-US" altLang="zh-CN" sz="1600"/>
              <a:t>#</a:t>
            </a:r>
            <a:r>
              <a:rPr lang="zh-CN" altLang="en-US" sz="1600"/>
              <a:t>设置天数初始值为</a:t>
            </a:r>
            <a:r>
              <a:rPr lang="en-US" altLang="zh-CN" sz="1600"/>
              <a:t>0</a:t>
            </a:r>
            <a:r>
              <a:rPr lang="zh-CN" altLang="en-US" sz="1600"/>
              <a:t>天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level=1</a:t>
            </a:r>
            <a:r>
              <a:rPr lang="en-US" altLang="zh-CN" sz="1600"/>
              <a:t>#</a:t>
            </a:r>
            <a:r>
              <a:rPr lang="zh-CN" altLang="en-US" sz="1600"/>
              <a:t>设置水平初始值为</a:t>
            </a:r>
            <a:r>
              <a:rPr lang="en-US" altLang="zh-CN" sz="1600"/>
              <a:t>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while level&lt;100</a:t>
            </a:r>
            <a:r>
              <a:rPr lang="en-US" altLang="zh-CN" sz="1600">
                <a:solidFill>
                  <a:srgbClr val="FF0000"/>
                </a:solidFill>
              </a:rPr>
              <a:t>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#</a:t>
            </a:r>
            <a:r>
              <a:rPr lang="zh-CN" altLang="en-US" sz="1600"/>
              <a:t>设置条件，现在的水平是否达到了原来的</a:t>
            </a:r>
            <a:r>
              <a:rPr lang="en-US" altLang="zh-CN" sz="1600"/>
              <a:t>100</a:t>
            </a:r>
            <a:r>
              <a:rPr lang="zh-CN" altLang="en-US" sz="1600"/>
              <a:t>倍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/>
              <a:t>    </a:t>
            </a:r>
            <a:r>
              <a:rPr lang="en-US" altLang="zh-CN"/>
              <a:t>day=day+1</a:t>
            </a:r>
            <a:r>
              <a:rPr lang="en-US" altLang="zh-CN" sz="1600"/>
              <a:t>#</a:t>
            </a:r>
            <a:r>
              <a:rPr lang="zh-CN" altLang="en-US" sz="1600"/>
              <a:t>天数</a:t>
            </a:r>
            <a:r>
              <a:rPr lang="en-US" altLang="zh-CN" sz="1600"/>
              <a:t>+1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    level=level*1.01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</a:rPr>
              <a:t>                   </a:t>
            </a:r>
            <a:r>
              <a:rPr lang="en-US" altLang="zh-CN" sz="1600"/>
              <a:t>#</a:t>
            </a:r>
            <a:r>
              <a:rPr lang="zh-CN" altLang="en-US" sz="1600"/>
              <a:t>每天以原来水平的</a:t>
            </a:r>
            <a:r>
              <a:rPr lang="en-US" altLang="zh-CN" sz="1600"/>
              <a:t>1.01</a:t>
            </a:r>
            <a:r>
              <a:rPr lang="zh-CN" altLang="en-US" sz="1600"/>
              <a:t>倍成长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print("</a:t>
            </a:r>
            <a:r>
              <a:rPr lang="zh-CN" altLang="en-US"/>
              <a:t>你需要</a:t>
            </a:r>
            <a:r>
              <a:rPr lang="en-US" altLang="zh-CN"/>
              <a:t>",day,"</a:t>
            </a:r>
            <a:r>
              <a:rPr lang="zh-CN" altLang="en-US"/>
              <a:t>天</a:t>
            </a:r>
            <a:r>
              <a:rPr lang="en-US" altLang="zh-CN"/>
              <a:t>","</a:t>
            </a:r>
            <a:r>
              <a:rPr lang="zh-CN" altLang="en-US"/>
              <a:t>就能达到原来的</a:t>
            </a:r>
            <a:r>
              <a:rPr lang="en-US" altLang="zh-CN"/>
              <a:t>",level,"</a:t>
            </a:r>
            <a:r>
              <a:rPr lang="zh-CN" altLang="en-US"/>
              <a:t>倍</a:t>
            </a:r>
            <a:r>
              <a:rPr lang="en-US" altLang="zh-CN"/>
              <a:t>")</a:t>
            </a:r>
            <a:endParaRPr lang="zh-CN" altLang="en-US"/>
          </a:p>
        </p:txBody>
      </p:sp>
      <p:sp>
        <p:nvSpPr>
          <p:cNvPr id="16387" name="矩形 4">
            <a:extLst>
              <a:ext uri="{FF2B5EF4-FFF2-40B4-BE49-F238E27FC236}">
                <a16:creationId xmlns:a16="http://schemas.microsoft.com/office/drawing/2014/main" id="{F4D33810-46AF-466E-9819-8DBEB9089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557338"/>
            <a:ext cx="435610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day=0</a:t>
            </a:r>
            <a:r>
              <a:rPr lang="en-US" altLang="zh-CN" sz="1600"/>
              <a:t>#</a:t>
            </a:r>
            <a:r>
              <a:rPr lang="zh-CN" altLang="en-US" sz="1600"/>
              <a:t>设置天数初始值为</a:t>
            </a:r>
            <a:r>
              <a:rPr lang="en-US" altLang="zh-CN" sz="1600"/>
              <a:t>0</a:t>
            </a:r>
            <a:r>
              <a:rPr lang="zh-CN" altLang="en-US" sz="1600"/>
              <a:t>天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level=1</a:t>
            </a:r>
            <a:r>
              <a:rPr lang="en-US" altLang="zh-CN" sz="1600"/>
              <a:t>#</a:t>
            </a:r>
            <a:r>
              <a:rPr lang="zh-CN" altLang="en-US" sz="1600"/>
              <a:t>设置水平初始值为</a:t>
            </a:r>
            <a:r>
              <a:rPr lang="en-US" altLang="zh-CN" sz="1600"/>
              <a:t>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while level&gt;0.01</a:t>
            </a:r>
            <a:r>
              <a:rPr lang="en-US" altLang="zh-CN" sz="1600">
                <a:solidFill>
                  <a:srgbClr val="FF0000"/>
                </a:solidFill>
              </a:rPr>
              <a:t>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#</a:t>
            </a:r>
            <a:r>
              <a:rPr lang="zh-CN" altLang="en-US" sz="1600"/>
              <a:t>设置条件，现在的水平是否达到原来的</a:t>
            </a:r>
            <a:r>
              <a:rPr lang="en-US" altLang="zh-CN" sz="1600"/>
              <a:t>0.01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    day=day+1</a:t>
            </a:r>
            <a:r>
              <a:rPr lang="en-US" altLang="zh-CN" sz="1600"/>
              <a:t>#</a:t>
            </a:r>
            <a:r>
              <a:rPr lang="zh-CN" altLang="en-US" sz="1600"/>
              <a:t>天数</a:t>
            </a:r>
            <a:r>
              <a:rPr lang="en-US" altLang="zh-CN" sz="1600"/>
              <a:t>+1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    </a:t>
            </a:r>
            <a:r>
              <a:rPr lang="en-US" altLang="zh-CN">
                <a:solidFill>
                  <a:srgbClr val="FF0000"/>
                </a:solidFill>
              </a:rPr>
              <a:t>level=level*0.99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</a:rPr>
              <a:t>              </a:t>
            </a:r>
            <a:r>
              <a:rPr lang="en-US" altLang="zh-CN" sz="1600"/>
              <a:t>#</a:t>
            </a:r>
            <a:r>
              <a:rPr lang="zh-CN" altLang="en-US" sz="1600"/>
              <a:t>每天以原来水平的</a:t>
            </a:r>
            <a:r>
              <a:rPr lang="en-US" altLang="zh-CN" sz="1600"/>
              <a:t>0.99</a:t>
            </a:r>
            <a:r>
              <a:rPr lang="zh-CN" altLang="en-US" sz="1600"/>
              <a:t>倍负成长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print("</a:t>
            </a:r>
            <a:r>
              <a:rPr lang="zh-CN" altLang="en-US"/>
              <a:t>你需要</a:t>
            </a:r>
            <a:r>
              <a:rPr lang="en-US" altLang="zh-CN"/>
              <a:t>",day,"</a:t>
            </a:r>
            <a:r>
              <a:rPr lang="zh-CN" altLang="en-US"/>
              <a:t>天</a:t>
            </a:r>
            <a:r>
              <a:rPr lang="en-US" altLang="zh-CN"/>
              <a:t>","</a:t>
            </a:r>
            <a:r>
              <a:rPr lang="zh-CN" altLang="en-US"/>
              <a:t>就达到了原来的</a:t>
            </a:r>
            <a:r>
              <a:rPr lang="en-US" altLang="zh-CN"/>
              <a:t>",level)</a:t>
            </a:r>
          </a:p>
          <a:p>
            <a:pPr eaLnBrk="1" hangingPunct="1">
              <a:lnSpc>
                <a:spcPct val="150000"/>
              </a:lnSpc>
            </a:pPr>
            <a:endParaRPr lang="en-US" altLang="zh-CN"/>
          </a:p>
        </p:txBody>
      </p:sp>
      <p:sp>
        <p:nvSpPr>
          <p:cNvPr id="16388" name="TextBox 5">
            <a:extLst>
              <a:ext uri="{FF2B5EF4-FFF2-40B4-BE49-F238E27FC236}">
                <a16:creationId xmlns:a16="http://schemas.microsoft.com/office/drawing/2014/main" id="{428936C9-5D69-4E72-8A15-15668F41E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025" y="1189038"/>
            <a:ext cx="1150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</a:rPr>
              <a:t>100</a:t>
            </a:r>
            <a:r>
              <a:rPr lang="zh-CN" altLang="en-US" sz="2400">
                <a:solidFill>
                  <a:srgbClr val="C00000"/>
                </a:solidFill>
              </a:rPr>
              <a:t>组</a:t>
            </a:r>
          </a:p>
        </p:txBody>
      </p:sp>
      <p:sp>
        <p:nvSpPr>
          <p:cNvPr id="16389" name="TextBox 6">
            <a:extLst>
              <a:ext uri="{FF2B5EF4-FFF2-40B4-BE49-F238E27FC236}">
                <a16:creationId xmlns:a16="http://schemas.microsoft.com/office/drawing/2014/main" id="{8F5838A5-21BD-46B8-ACD8-9DCD5B513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1179513"/>
            <a:ext cx="1439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</a:rPr>
              <a:t>0.01</a:t>
            </a:r>
            <a:r>
              <a:rPr lang="zh-CN" altLang="en-US" sz="2400">
                <a:solidFill>
                  <a:srgbClr val="C00000"/>
                </a:solidFill>
              </a:rPr>
              <a:t>组</a:t>
            </a: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EDDB8F5A-A254-45AA-A3FD-581FE201D41D}"/>
              </a:ext>
            </a:extLst>
          </p:cNvPr>
          <p:cNvSpPr txBox="1"/>
          <p:nvPr/>
        </p:nvSpPr>
        <p:spPr>
          <a:xfrm>
            <a:off x="19050" y="476672"/>
            <a:ext cx="5976664" cy="52322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noProof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别小看</a:t>
            </a:r>
            <a:r>
              <a:rPr lang="en-US" altLang="zh-CN" sz="2800" b="1" noProof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0.01</a:t>
            </a:r>
            <a:r>
              <a:rPr lang="zh-CN" altLang="en-US" sz="2800" b="1" noProof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>
            <a:extLst>
              <a:ext uri="{FF2B5EF4-FFF2-40B4-BE49-F238E27FC236}">
                <a16:creationId xmlns:a16="http://schemas.microsoft.com/office/drawing/2014/main" id="{FDC504FB-1BA9-4C40-AC94-DC039E43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268413"/>
            <a:ext cx="8907462" cy="118903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zh-CN" sz="2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如果你每天能控制你努力的因素，</a:t>
            </a:r>
            <a:r>
              <a:rPr lang="zh-CN" altLang="en-US" sz="2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运行小程序</a:t>
            </a:r>
            <a:r>
              <a:rPr lang="en-US" altLang="zh-CN" sz="2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发现不一样的自己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.py</a:t>
            </a:r>
            <a:r>
              <a:rPr lang="zh-CN" altLang="en-US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22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请你测试一下，多久后你能达到你梦想的高度？</a:t>
            </a:r>
            <a:endParaRPr lang="en-US" altLang="zh-CN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1" name="矩形 1">
            <a:extLst>
              <a:ext uri="{FF2B5EF4-FFF2-40B4-BE49-F238E27FC236}">
                <a16:creationId xmlns:a16="http://schemas.microsoft.com/office/drawing/2014/main" id="{7B3E2FD4-46E3-4059-A335-842276D0B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9275"/>
            <a:ext cx="8480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课堂活动三：探寻循环的魅力，发现不一样的自己！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079B1-8C73-4B6C-B1C5-4F2E477F9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420938"/>
            <a:ext cx="8748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思考：你觉得人的努力或成长用这种计算方式可行吗？？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55D34C1-0FAE-4758-AB31-C56AF4D76842}"/>
              </a:ext>
            </a:extLst>
          </p:cNvPr>
          <p:cNvGrpSpPr>
            <a:grpSpLocks/>
          </p:cNvGrpSpPr>
          <p:nvPr/>
        </p:nvGrpSpPr>
        <p:grpSpPr bwMode="auto">
          <a:xfrm>
            <a:off x="238125" y="3068638"/>
            <a:ext cx="8150225" cy="1476375"/>
            <a:chOff x="237751" y="3284984"/>
            <a:chExt cx="8150673" cy="1475507"/>
          </a:xfrm>
        </p:grpSpPr>
        <p:pic>
          <p:nvPicPr>
            <p:cNvPr id="17429" name="图片 3">
              <a:extLst>
                <a:ext uri="{FF2B5EF4-FFF2-40B4-BE49-F238E27FC236}">
                  <a16:creationId xmlns:a16="http://schemas.microsoft.com/office/drawing/2014/main" id="{7EE17E81-9797-40CC-A343-ABFF1ED81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>
              <a:fillRect/>
            </a:stretch>
          </p:blipFill>
          <p:spPr bwMode="auto">
            <a:xfrm>
              <a:off x="237751" y="3284984"/>
              <a:ext cx="3096344" cy="50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30" name="图片 5">
              <a:extLst>
                <a:ext uri="{FF2B5EF4-FFF2-40B4-BE49-F238E27FC236}">
                  <a16:creationId xmlns:a16="http://schemas.microsoft.com/office/drawing/2014/main" id="{51A0E985-A616-493C-9398-926664178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>
              <a:fillRect/>
            </a:stretch>
          </p:blipFill>
          <p:spPr bwMode="auto">
            <a:xfrm>
              <a:off x="412796" y="4077072"/>
              <a:ext cx="2921300" cy="683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1" name="TextBox 2">
              <a:extLst>
                <a:ext uri="{FF2B5EF4-FFF2-40B4-BE49-F238E27FC236}">
                  <a16:creationId xmlns:a16="http://schemas.microsoft.com/office/drawing/2014/main" id="{657C8FE8-370F-44AE-8867-9D183FC5A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3362" y="3284984"/>
              <a:ext cx="4315062" cy="5188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0.01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*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365=</a:t>
              </a:r>
              <a:r>
                <a:rPr lang="en-US" altLang="zh-CN" sz="2800" b="1">
                  <a:solidFill>
                    <a:srgbClr val="99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3.65</a:t>
              </a:r>
              <a:endParaRPr lang="zh-CN" altLang="en-US" sz="28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32" name="TextBox 7">
              <a:extLst>
                <a:ext uri="{FF2B5EF4-FFF2-40B4-BE49-F238E27FC236}">
                  <a16:creationId xmlns:a16="http://schemas.microsoft.com/office/drawing/2014/main" id="{2099BB94-AA7F-4CF7-BFE4-6251FA385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9402" y="4084614"/>
              <a:ext cx="4269022" cy="5188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0.02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*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365=</a:t>
              </a:r>
              <a:r>
                <a:rPr lang="en-US" altLang="zh-CN" sz="2800" b="1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7.3</a:t>
              </a:r>
              <a:endParaRPr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5E4691F-F813-4D9D-BA55-D9A9F5542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4730750"/>
            <a:ext cx="347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累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乘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指数级上升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49C0B-832D-4CA5-A2B3-F6A984112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0" y="4730750"/>
            <a:ext cx="3527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累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加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一点点上升</a:t>
            </a: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9F3DF5F3-4B60-41BE-9400-E63D6158A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3" y="5592763"/>
            <a:ext cx="9120187" cy="7381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人生虽有起伏，但每天坚持多做一点点，积少成多，总会看见巨大的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飞跃</a:t>
            </a:r>
            <a:r>
              <a:rPr lang="zh-CN" altLang="en-US" sz="20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EE304E4-07A1-4B2C-8BF9-947B1DEC81E7}"/>
              </a:ext>
            </a:extLst>
          </p:cNvPr>
          <p:cNvGrpSpPr>
            <a:grpSpLocks/>
          </p:cNvGrpSpPr>
          <p:nvPr/>
        </p:nvGrpSpPr>
        <p:grpSpPr bwMode="auto">
          <a:xfrm>
            <a:off x="301625" y="4581525"/>
            <a:ext cx="5638800" cy="1190625"/>
            <a:chOff x="50846" y="4608126"/>
            <a:chExt cx="5638049" cy="1190803"/>
          </a:xfrm>
        </p:grpSpPr>
        <p:sp>
          <p:nvSpPr>
            <p:cNvPr id="17418" name="TextBox 6">
              <a:extLst>
                <a:ext uri="{FF2B5EF4-FFF2-40B4-BE49-F238E27FC236}">
                  <a16:creationId xmlns:a16="http://schemas.microsoft.com/office/drawing/2014/main" id="{F2F2A817-6B48-4916-8AE0-EBBC77642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9227" y="4608126"/>
              <a:ext cx="607931" cy="1190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 b="1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循环</a:t>
              </a:r>
            </a:p>
          </p:txBody>
        </p:sp>
        <p:grpSp>
          <p:nvGrpSpPr>
            <p:cNvPr id="17419" name="组合 19">
              <a:extLst>
                <a:ext uri="{FF2B5EF4-FFF2-40B4-BE49-F238E27FC236}">
                  <a16:creationId xmlns:a16="http://schemas.microsoft.com/office/drawing/2014/main" id="{4AAE2434-88BD-4FDE-93E4-C40081B827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46" y="4731254"/>
              <a:ext cx="3897690" cy="857986"/>
              <a:chOff x="50846" y="4731254"/>
              <a:chExt cx="3897690" cy="857986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ECAAC6B-3455-4E01-804E-173E33602D77}"/>
                  </a:ext>
                </a:extLst>
              </p:cNvPr>
              <p:cNvSpPr/>
              <p:nvPr/>
            </p:nvSpPr>
            <p:spPr>
              <a:xfrm>
                <a:off x="50846" y="4731969"/>
                <a:ext cx="488885" cy="52236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17426" name="组合 18">
                <a:extLst>
                  <a:ext uri="{FF2B5EF4-FFF2-40B4-BE49-F238E27FC236}">
                    <a16:creationId xmlns:a16="http://schemas.microsoft.com/office/drawing/2014/main" id="{36C41677-8957-4F1B-935D-400AF7D93B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199" y="5254474"/>
                <a:ext cx="3653337" cy="334766"/>
                <a:chOff x="295199" y="5254474"/>
                <a:chExt cx="3653337" cy="334766"/>
              </a:xfrm>
            </p:grpSpPr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8CFF2AC4-2226-467C-A78A-9D10B43E5B95}"/>
                    </a:ext>
                  </a:extLst>
                </p:cNvPr>
                <p:cNvCxnSpPr/>
                <p:nvPr/>
              </p:nvCxnSpPr>
              <p:spPr>
                <a:xfrm>
                  <a:off x="295288" y="5254335"/>
                  <a:ext cx="0" cy="33501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06D5FF92-7DC2-4F66-92F2-8B70691C7BA0}"/>
                    </a:ext>
                  </a:extLst>
                </p:cNvPr>
                <p:cNvCxnSpPr/>
                <p:nvPr/>
              </p:nvCxnSpPr>
              <p:spPr>
                <a:xfrm>
                  <a:off x="295288" y="5589347"/>
                  <a:ext cx="3653939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420" name="组合 22">
              <a:extLst>
                <a:ext uri="{FF2B5EF4-FFF2-40B4-BE49-F238E27FC236}">
                  <a16:creationId xmlns:a16="http://schemas.microsoft.com/office/drawing/2014/main" id="{A61C4C35-6113-4E5A-891A-7E453494FA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6778" y="4731254"/>
              <a:ext cx="1132117" cy="857986"/>
              <a:chOff x="-592565" y="4731254"/>
              <a:chExt cx="1132117" cy="857986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C009FAE-EC91-4CCC-8122-2554724D2304}"/>
                  </a:ext>
                </a:extLst>
              </p:cNvPr>
              <p:cNvSpPr/>
              <p:nvPr/>
            </p:nvSpPr>
            <p:spPr>
              <a:xfrm>
                <a:off x="50667" y="4731969"/>
                <a:ext cx="488885" cy="52236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17422" name="组合 24">
                <a:extLst>
                  <a:ext uri="{FF2B5EF4-FFF2-40B4-BE49-F238E27FC236}">
                    <a16:creationId xmlns:a16="http://schemas.microsoft.com/office/drawing/2014/main" id="{5A549AE8-3FDB-407B-9563-313CCDCF73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92565" y="5254474"/>
                <a:ext cx="887764" cy="334766"/>
                <a:chOff x="-592565" y="5254474"/>
                <a:chExt cx="887764" cy="334766"/>
              </a:xfrm>
            </p:grpSpPr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26F11244-2D76-48C5-BB4E-CBBA0DD34888}"/>
                    </a:ext>
                  </a:extLst>
                </p:cNvPr>
                <p:cNvCxnSpPr/>
                <p:nvPr/>
              </p:nvCxnSpPr>
              <p:spPr>
                <a:xfrm>
                  <a:off x="295110" y="5254335"/>
                  <a:ext cx="0" cy="33501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229FA5D8-4B01-412F-93BE-5C87288A810E}"/>
                    </a:ext>
                  </a:extLst>
                </p:cNvPr>
                <p:cNvCxnSpPr/>
                <p:nvPr/>
              </p:nvCxnSpPr>
              <p:spPr>
                <a:xfrm flipH="1">
                  <a:off x="-592184" y="5589347"/>
                  <a:ext cx="887294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0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A914EDB1-5158-44C9-9A81-67C1D066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692150"/>
            <a:ext cx="8075612" cy="563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积少成多，勇于攀登，</a:t>
            </a:r>
            <a:b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让每个人成为更好的自己！</a:t>
            </a:r>
          </a:p>
        </p:txBody>
      </p:sp>
      <p:pic>
        <p:nvPicPr>
          <p:cNvPr id="18435" name="图片 2">
            <a:hlinkClick r:id="rId2" action="ppaction://hlinkfile"/>
            <a:extLst>
              <a:ext uri="{FF2B5EF4-FFF2-40B4-BE49-F238E27FC236}">
                <a16:creationId xmlns:a16="http://schemas.microsoft.com/office/drawing/2014/main" id="{EDDA9095-F1E1-413F-AFDB-416973E0F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32025"/>
            <a:ext cx="7113587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040A7B-617F-4B3C-91F3-A6E92EA7A017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7950" y="1484313"/>
          <a:ext cx="8712200" cy="3960812"/>
        </p:xfrm>
        <a:graphic>
          <a:graphicData uri="http://schemas.openxmlformats.org/drawingml/2006/table">
            <a:tbl>
              <a:tblPr/>
              <a:tblGrid>
                <a:gridCol w="184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6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+mn-ea"/>
                        </a:rPr>
                        <a:t>循环结构</a:t>
                      </a:r>
                    </a:p>
                  </a:txBody>
                  <a:tcPr marL="91445" marR="91445"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+mn-ea"/>
                        </a:rPr>
                        <a:t>for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+mn-ea"/>
                        </a:rPr>
                        <a:t>语句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91445" marR="91445"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while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91445" marR="91445"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用途</a:t>
                      </a:r>
                    </a:p>
                  </a:txBody>
                  <a:tcPr marL="91445" marR="91445"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+mn-ea"/>
                        </a:rPr>
                        <a:t>计数循环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+mn-ea"/>
                        </a:rPr>
                        <a:t>已知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+mn-ea"/>
                        </a:rPr>
                        <a:t>循环次数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+mn-ea"/>
                      </a:endParaRPr>
                    </a:p>
                  </a:txBody>
                  <a:tcPr marL="91445" marR="91445"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条件循环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+mn-ea"/>
                        </a:rPr>
                        <a:t>未知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+mn-ea"/>
                        </a:rPr>
                        <a:t>循环次数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格式</a:t>
                      </a:r>
                    </a:p>
                  </a:txBody>
                  <a:tcPr marL="91445" marR="91445"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+mn-ea"/>
                        </a:rPr>
                        <a:t>for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+mn-ea"/>
                        </a:rPr>
                        <a:t>变量   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+mn-ea"/>
                        </a:rPr>
                        <a:t>in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+mn-ea"/>
                        </a:rPr>
                        <a:t>序列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+mn-ea"/>
                        </a:rPr>
                        <a:t>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+mn-ea"/>
                        </a:rPr>
                        <a:t>      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+mn-ea"/>
                        </a:rPr>
                        <a:t>语句或语句组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+mn-ea"/>
                      </a:endParaRPr>
                    </a:p>
                  </a:txBody>
                  <a:tcPr marL="91445" marR="91445"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while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条件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  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语句或语句组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本框 1">
            <a:extLst>
              <a:ext uri="{FF2B5EF4-FFF2-40B4-BE49-F238E27FC236}">
                <a16:creationId xmlns:a16="http://schemas.microsoft.com/office/drawing/2014/main" id="{C2BC3D71-FFD2-4638-8301-7BD89C10344E}"/>
              </a:ext>
            </a:extLst>
          </p:cNvPr>
          <p:cNvSpPr txBox="1"/>
          <p:nvPr/>
        </p:nvSpPr>
        <p:spPr>
          <a:xfrm>
            <a:off x="20810" y="305739"/>
            <a:ext cx="2424430" cy="64516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课堂小结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3">
            <a:extLst>
              <a:ext uri="{FF2B5EF4-FFF2-40B4-BE49-F238E27FC236}">
                <a16:creationId xmlns:a16="http://schemas.microsoft.com/office/drawing/2014/main" id="{DC79623D-51E4-4E65-A700-E14EEDF5F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1989138"/>
            <a:ext cx="2708275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椭圆形标注 7">
            <a:extLst>
              <a:ext uri="{FF2B5EF4-FFF2-40B4-BE49-F238E27FC236}">
                <a16:creationId xmlns:a16="http://schemas.microsoft.com/office/drawing/2014/main" id="{24C4EBA6-155E-472C-A22C-EF136B341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628775"/>
            <a:ext cx="5715000" cy="3240088"/>
          </a:xfrm>
          <a:prstGeom prst="wedgeEllipseCallout">
            <a:avLst>
              <a:gd name="adj1" fmla="val -62194"/>
              <a:gd name="adj2" fmla="val 33245"/>
            </a:avLst>
          </a:prstGeom>
          <a:solidFill>
            <a:srgbClr val="FFFF00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40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别小看，</a:t>
            </a:r>
            <a:endParaRPr lang="en-US" altLang="zh-CN" sz="40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40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循环的魅力！</a:t>
            </a:r>
            <a:endParaRPr lang="en-US" altLang="zh-CN" sz="40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成为更好的自己！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47">
            <a:extLst>
              <a:ext uri="{FF2B5EF4-FFF2-40B4-BE49-F238E27FC236}">
                <a16:creationId xmlns:a16="http://schemas.microsoft.com/office/drawing/2014/main" id="{89624F49-4425-4820-8943-B92E665A90BE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247775"/>
            <a:ext cx="4752975" cy="5040313"/>
            <a:chOff x="3635495" y="1062224"/>
            <a:chExt cx="4752929" cy="5040572"/>
          </a:xfrm>
        </p:grpSpPr>
        <p:grpSp>
          <p:nvGrpSpPr>
            <p:cNvPr id="21507" name="组合 4">
              <a:extLst>
                <a:ext uri="{FF2B5EF4-FFF2-40B4-BE49-F238E27FC236}">
                  <a16:creationId xmlns:a16="http://schemas.microsoft.com/office/drawing/2014/main" id="{946AD129-00AE-4094-86A0-E5F18E2F72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5495" y="1062224"/>
              <a:ext cx="4752929" cy="5040572"/>
              <a:chOff x="2071583" y="1016151"/>
              <a:chExt cx="4752929" cy="5040572"/>
            </a:xfrm>
          </p:grpSpPr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A11EFFFE-F16D-4D3A-9B9A-61185B869160}"/>
                  </a:ext>
                </a:extLst>
              </p:cNvPr>
              <p:cNvSpPr/>
              <p:nvPr/>
            </p:nvSpPr>
            <p:spPr bwMode="auto">
              <a:xfrm>
                <a:off x="3576518" y="1016151"/>
                <a:ext cx="792154" cy="35879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rPr>
                  <a:t>开始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CF78B1B-BC26-434B-97C3-616F76D405A0}"/>
                  </a:ext>
                </a:extLst>
              </p:cNvPr>
              <p:cNvSpPr/>
              <p:nvPr/>
            </p:nvSpPr>
            <p:spPr bwMode="auto">
              <a:xfrm>
                <a:off x="2430355" y="1633721"/>
                <a:ext cx="2944783" cy="365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level=1 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设置原来的水平为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1</a:t>
                </a:r>
              </a:p>
            </p:txBody>
          </p:sp>
          <p:sp>
            <p:nvSpPr>
              <p:cNvPr id="10" name="流程图: 决策 9">
                <a:extLst>
                  <a:ext uri="{FF2B5EF4-FFF2-40B4-BE49-F238E27FC236}">
                    <a16:creationId xmlns:a16="http://schemas.microsoft.com/office/drawing/2014/main" id="{E5ADEB9E-2ACC-44F6-9F8A-29802A07AE36}"/>
                  </a:ext>
                </a:extLst>
              </p:cNvPr>
              <p:cNvSpPr/>
              <p:nvPr/>
            </p:nvSpPr>
            <p:spPr bwMode="auto">
              <a:xfrm>
                <a:off x="2527191" y="3561045"/>
                <a:ext cx="2881285" cy="792203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A306F1E-FA6E-4461-ACE3-E6EBCC51DE84}"/>
                  </a:ext>
                </a:extLst>
              </p:cNvPr>
              <p:cNvSpPr/>
              <p:nvPr/>
            </p:nvSpPr>
            <p:spPr bwMode="auto">
              <a:xfrm>
                <a:off x="5471975" y="3326083"/>
                <a:ext cx="1352537" cy="354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CN" altLang="zh-CN" sz="14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5CB2131D-6CF3-4E45-B968-27331678D94C}"/>
                  </a:ext>
                </a:extLst>
              </p:cNvPr>
              <p:cNvCxnSpPr>
                <a:stCxn id="8" idx="2"/>
              </p:cNvCxnSpPr>
              <p:nvPr/>
            </p:nvCxnSpPr>
            <p:spPr bwMode="auto">
              <a:xfrm>
                <a:off x="3973390" y="1374944"/>
                <a:ext cx="0" cy="23020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B574184F-95C3-4C58-B617-2DD1AAD266D2}"/>
                  </a:ext>
                </a:extLst>
              </p:cNvPr>
              <p:cNvCxnSpPr>
                <a:endCxn id="10" idx="0"/>
              </p:cNvCxnSpPr>
              <p:nvPr/>
            </p:nvCxnSpPr>
            <p:spPr bwMode="auto">
              <a:xfrm flipH="1">
                <a:off x="3968627" y="2486252"/>
                <a:ext cx="4763" cy="107479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16" name="TextBox 13">
                <a:extLst>
                  <a:ext uri="{FF2B5EF4-FFF2-40B4-BE49-F238E27FC236}">
                    <a16:creationId xmlns:a16="http://schemas.microsoft.com/office/drawing/2014/main" id="{9655A6C6-09D9-46E9-8FAD-F8963DAE76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74648" y="3681623"/>
                <a:ext cx="64293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/>
                  <a:t>是</a:t>
                </a:r>
                <a:r>
                  <a:rPr lang="en-US" altLang="zh-CN" sz="1200"/>
                  <a:t> </a:t>
                </a:r>
                <a:endParaRPr lang="zh-CN" altLang="en-US" sz="1200"/>
              </a:p>
            </p:txBody>
          </p:sp>
          <p:sp>
            <p:nvSpPr>
              <p:cNvPr id="15" name="流程图: 数据 14">
                <a:extLst>
                  <a:ext uri="{FF2B5EF4-FFF2-40B4-BE49-F238E27FC236}">
                    <a16:creationId xmlns:a16="http://schemas.microsoft.com/office/drawing/2014/main" id="{C762EFD1-AA11-41FF-B76E-0B28BF8E1685}"/>
                  </a:ext>
                </a:extLst>
              </p:cNvPr>
              <p:cNvSpPr/>
              <p:nvPr/>
            </p:nvSpPr>
            <p:spPr bwMode="auto">
              <a:xfrm>
                <a:off x="2071583" y="4704103"/>
                <a:ext cx="3624227" cy="584230"/>
              </a:xfrm>
              <a:prstGeom prst="flowChartInputOutpu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输出达到的水平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level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；</a:t>
                </a:r>
                <a:endParaRPr lang="en-US" altLang="zh-CN" sz="16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algn="ctr"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所需天数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day</a:t>
                </a:r>
                <a:endParaRPr lang="zh-CN" altLang="en-US" sz="16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E1A57E07-D870-47F1-A5DE-A98323C3C8F0}"/>
                  </a:ext>
                </a:extLst>
              </p:cNvPr>
              <p:cNvCxnSpPr/>
              <p:nvPr/>
            </p:nvCxnSpPr>
            <p:spPr bwMode="auto">
              <a:xfrm>
                <a:off x="3971802" y="4353247"/>
                <a:ext cx="0" cy="33815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39F8568E-1145-4554-9593-7259889AA048}"/>
                  </a:ext>
                </a:extLst>
              </p:cNvPr>
              <p:cNvCxnSpPr/>
              <p:nvPr/>
            </p:nvCxnSpPr>
            <p:spPr bwMode="auto">
              <a:xfrm flipV="1">
                <a:off x="6018070" y="3676938"/>
                <a:ext cx="14287" cy="28100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91592231-7BC1-4865-ABB0-56DACD138AFC}"/>
                  </a:ext>
                </a:extLst>
              </p:cNvPr>
              <p:cNvCxnSpPr/>
              <p:nvPr/>
            </p:nvCxnSpPr>
            <p:spPr bwMode="auto">
              <a:xfrm>
                <a:off x="3971802" y="5267694"/>
                <a:ext cx="0" cy="41277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21" name="TextBox 36">
                <a:extLst>
                  <a:ext uri="{FF2B5EF4-FFF2-40B4-BE49-F238E27FC236}">
                    <a16:creationId xmlns:a16="http://schemas.microsoft.com/office/drawing/2014/main" id="{A1725515-4465-47EC-9D47-768D8151E3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9798" y="4384108"/>
                <a:ext cx="642937" cy="277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200"/>
                  <a:t>否</a:t>
                </a:r>
                <a:r>
                  <a:rPr lang="en-US" altLang="zh-CN" sz="1200"/>
                  <a:t> </a:t>
                </a:r>
                <a:endParaRPr lang="zh-CN" altLang="en-US" sz="1200"/>
              </a:p>
            </p:txBody>
          </p:sp>
          <p:sp>
            <p:nvSpPr>
              <p:cNvPr id="20" name="圆角矩形 19">
                <a:extLst>
                  <a:ext uri="{FF2B5EF4-FFF2-40B4-BE49-F238E27FC236}">
                    <a16:creationId xmlns:a16="http://schemas.microsoft.com/office/drawing/2014/main" id="{E140628D-E35C-4EF6-891D-FF67A13E4213}"/>
                  </a:ext>
                </a:extLst>
              </p:cNvPr>
              <p:cNvSpPr/>
              <p:nvPr/>
            </p:nvSpPr>
            <p:spPr bwMode="auto">
              <a:xfrm>
                <a:off x="3520956" y="5696341"/>
                <a:ext cx="792155" cy="36038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rPr>
                  <a:t>结束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7B4DE0C-0723-4F0D-A33A-4CEEC96CB03B}"/>
                  </a:ext>
                </a:extLst>
              </p:cNvPr>
              <p:cNvSpPr/>
              <p:nvPr/>
            </p:nvSpPr>
            <p:spPr bwMode="auto">
              <a:xfrm>
                <a:off x="5471975" y="2765666"/>
                <a:ext cx="1352537" cy="3540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zh-CN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D8FBF58B-6954-455E-ADDB-D223721A044C}"/>
                  </a:ext>
                </a:extLst>
              </p:cNvPr>
              <p:cNvCxnSpPr/>
              <p:nvPr/>
            </p:nvCxnSpPr>
            <p:spPr bwMode="auto">
              <a:xfrm>
                <a:off x="5408476" y="3957940"/>
                <a:ext cx="623881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B15841F5-3516-472E-9872-2F342C8C7508}"/>
                  </a:ext>
                </a:extLst>
              </p:cNvPr>
              <p:cNvCxnSpPr/>
              <p:nvPr/>
            </p:nvCxnSpPr>
            <p:spPr>
              <a:xfrm flipV="1">
                <a:off x="6032357" y="3119697"/>
                <a:ext cx="0" cy="18733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B656AC94-BCD0-465A-AA6A-70EFD418607B}"/>
                  </a:ext>
                </a:extLst>
              </p:cNvPr>
              <p:cNvCxnSpPr/>
              <p:nvPr/>
            </p:nvCxnSpPr>
            <p:spPr>
              <a:xfrm flipH="1">
                <a:off x="4035301" y="2616433"/>
                <a:ext cx="1997056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2503F885-0915-48CC-93F3-CB9921497162}"/>
                  </a:ext>
                </a:extLst>
              </p:cNvPr>
              <p:cNvCxnSpPr/>
              <p:nvPr/>
            </p:nvCxnSpPr>
            <p:spPr>
              <a:xfrm flipV="1">
                <a:off x="6032357" y="2579919"/>
                <a:ext cx="0" cy="18574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745CD69-17AC-4462-BFD3-F78080BCFFBE}"/>
                </a:ext>
              </a:extLst>
            </p:cNvPr>
            <p:cNvSpPr/>
            <p:nvPr/>
          </p:nvSpPr>
          <p:spPr bwMode="auto">
            <a:xfrm>
              <a:off x="3994267" y="2202108"/>
              <a:ext cx="2809848" cy="330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day=0   </a:t>
              </a:r>
              <a:r>
                <a:rPr lang="zh-CN" altLang="en-US" sz="16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设置天数为</a:t>
              </a:r>
              <a:r>
                <a:rPr lang="en-US" altLang="zh-CN" sz="16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8E32745D-C649-412F-9A7E-A06D5535311A}"/>
                </a:ext>
              </a:extLst>
            </p:cNvPr>
            <p:cNvCxnSpPr/>
            <p:nvPr/>
          </p:nvCxnSpPr>
          <p:spPr bwMode="auto">
            <a:xfrm flipH="1">
              <a:off x="5532539" y="2041762"/>
              <a:ext cx="4763" cy="16034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内容占位符 2">
            <a:extLst>
              <a:ext uri="{FF2B5EF4-FFF2-40B4-BE49-F238E27FC236}">
                <a16:creationId xmlns:a16="http://schemas.microsoft.com/office/drawing/2014/main" id="{6EC5DC99-0C3C-47C2-B283-B761F8076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1447800"/>
            <a:ext cx="8785225" cy="4800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现有一张白纸的厚度大约是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0.1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毫米，对折一次，厚度变为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0.2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毫米，再对折一次，厚度变为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0.4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毫米，……，每对折一次，其厚度均变为</a:t>
            </a:r>
            <a:r>
              <a:rPr lang="zh-CN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对折前的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倍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假设这张纸有足够大，可对折任意次，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那么把它</a:t>
            </a:r>
            <a:r>
              <a:rPr lang="zh-CN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折叠</a:t>
            </a:r>
            <a:r>
              <a:rPr lang="en-US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，你觉得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这张纸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会有多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厚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zh-CN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请求出折叠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r>
              <a:rPr lang="zh-CN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后的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厚</a:t>
            </a:r>
            <a:r>
              <a:rPr lang="zh-CN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度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（米）</a:t>
            </a:r>
            <a:r>
              <a:rPr lang="zh-CN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defRPr/>
            </a:pP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B00B3CAC-4F48-4887-8C4C-4C530EB40F5D}"/>
              </a:ext>
            </a:extLst>
          </p:cNvPr>
          <p:cNvSpPr txBox="1"/>
          <p:nvPr/>
        </p:nvSpPr>
        <p:spPr>
          <a:xfrm>
            <a:off x="179512" y="332656"/>
            <a:ext cx="5976664" cy="646331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noProof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别小看一张纸的厚度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84A0A7D7-4384-4C1A-9D12-4AAD4DED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04813"/>
            <a:ext cx="7696200" cy="5635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算法分析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D97972AB-9D1B-4589-873D-C24773106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1377950"/>
            <a:ext cx="4032250" cy="5364163"/>
          </a:xfrm>
        </p:spPr>
        <p:txBody>
          <a:bodyPr/>
          <a:lstStyle/>
          <a:p>
            <a:pPr eaLnBrk="1" hangingPunct="1"/>
            <a:r>
              <a:rPr lang="zh-CN" altLang="zh-CN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【问题描述】</a:t>
            </a:r>
            <a:endParaRPr lang="en-US" altLang="zh-CN" sz="1600">
              <a:solidFill>
                <a:srgbClr val="00264D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现有一张白纸的厚度大约是</a:t>
            </a:r>
            <a:r>
              <a:rPr lang="en-US" altLang="zh-CN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0.1</a:t>
            </a:r>
            <a:r>
              <a:rPr lang="zh-CN" altLang="en-US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毫</a:t>
            </a:r>
            <a:r>
              <a:rPr lang="zh-CN" altLang="zh-CN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米，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zh-CN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对折</a:t>
            </a:r>
            <a:r>
              <a:rPr lang="en-US" altLang="zh-CN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次，</a:t>
            </a:r>
            <a:r>
              <a:rPr lang="zh-CN" altLang="en-US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</a:t>
            </a:r>
            <a:r>
              <a:rPr lang="zh-CN" altLang="zh-CN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度变为</a:t>
            </a:r>
            <a:r>
              <a:rPr lang="en-US" altLang="zh-CN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0.2</a:t>
            </a:r>
            <a:r>
              <a:rPr lang="zh-CN" altLang="en-US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毫米</a:t>
            </a:r>
            <a:r>
              <a:rPr lang="zh-CN" altLang="zh-CN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zh-CN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对折</a:t>
            </a:r>
            <a:r>
              <a:rPr lang="en-US" altLang="zh-CN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次，</a:t>
            </a:r>
            <a:r>
              <a:rPr lang="zh-CN" altLang="en-US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</a:t>
            </a:r>
            <a:r>
              <a:rPr lang="zh-CN" altLang="zh-CN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度变为</a:t>
            </a:r>
            <a:r>
              <a:rPr lang="en-US" altLang="zh-CN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0.4</a:t>
            </a:r>
            <a:r>
              <a:rPr lang="zh-CN" altLang="en-US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毫米</a:t>
            </a:r>
            <a:r>
              <a:rPr lang="zh-CN" altLang="zh-CN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zh-CN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对折</a:t>
            </a:r>
            <a:r>
              <a:rPr lang="en-US" altLang="zh-CN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次，</a:t>
            </a:r>
            <a:r>
              <a:rPr lang="zh-CN" altLang="en-US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</a:t>
            </a:r>
            <a:r>
              <a:rPr lang="zh-CN" altLang="zh-CN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度变为</a:t>
            </a:r>
            <a:r>
              <a:rPr lang="en-US" altLang="zh-CN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0.8</a:t>
            </a:r>
            <a:r>
              <a:rPr lang="zh-CN" altLang="en-US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毫</a:t>
            </a:r>
            <a:r>
              <a:rPr lang="zh-CN" altLang="zh-CN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米</a:t>
            </a:r>
            <a:endParaRPr lang="en-US" altLang="zh-CN" sz="1600">
              <a:solidFill>
                <a:srgbClr val="0026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zh-CN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其厚度均变为</a:t>
            </a:r>
            <a:r>
              <a:rPr lang="zh-CN" altLang="zh-CN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对折前</a:t>
            </a:r>
            <a:r>
              <a:rPr lang="zh-CN" altLang="zh-CN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zh-CN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两倍</a:t>
            </a:r>
            <a:r>
              <a:rPr lang="zh-CN" altLang="zh-CN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zh-CN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假设这张纸有足够大，可对折任意次，</a:t>
            </a:r>
            <a:endParaRPr lang="en-US" altLang="zh-CN" sz="1600">
              <a:solidFill>
                <a:srgbClr val="0026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折叠</a:t>
            </a:r>
            <a:r>
              <a:rPr lang="en-US" altLang="zh-CN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次，厚度</a:t>
            </a:r>
            <a:r>
              <a:rPr lang="en-US" altLang="zh-CN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zh-CN" sz="1600">
              <a:solidFill>
                <a:srgbClr val="0026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1600">
              <a:solidFill>
                <a:srgbClr val="0026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4" name="TextBox 1">
            <a:extLst>
              <a:ext uri="{FF2B5EF4-FFF2-40B4-BE49-F238E27FC236}">
                <a16:creationId xmlns:a16="http://schemas.microsoft.com/office/drawing/2014/main" id="{F720390D-F736-4A11-A080-ED227B96B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1212850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次数</a:t>
            </a:r>
          </a:p>
        </p:txBody>
      </p:sp>
      <p:sp>
        <p:nvSpPr>
          <p:cNvPr id="5125" name="TextBox 4">
            <a:extLst>
              <a:ext uri="{FF2B5EF4-FFF2-40B4-BE49-F238E27FC236}">
                <a16:creationId xmlns:a16="http://schemas.microsoft.com/office/drawing/2014/main" id="{96A8F6E8-2434-4411-8736-2B18E5E9E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0" y="1157288"/>
            <a:ext cx="1697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厚度（米）</a:t>
            </a:r>
          </a:p>
        </p:txBody>
      </p:sp>
      <p:sp>
        <p:nvSpPr>
          <p:cNvPr id="5126" name="TextBox 5">
            <a:extLst>
              <a:ext uri="{FF2B5EF4-FFF2-40B4-BE49-F238E27FC236}">
                <a16:creationId xmlns:a16="http://schemas.microsoft.com/office/drawing/2014/main" id="{64B99A27-B4B3-4B05-BC5F-1F8D83F68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325" y="1557338"/>
            <a:ext cx="3379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   h0= 0.1/1000   </a:t>
            </a:r>
            <a:endParaRPr lang="zh-CN" altLang="en-US" sz="20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CC224FDF-7F61-4E24-BE51-216AD9E9F89D}"/>
              </a:ext>
            </a:extLst>
          </p:cNvPr>
          <p:cNvSpPr/>
          <p:nvPr/>
        </p:nvSpPr>
        <p:spPr>
          <a:xfrm>
            <a:off x="7924800" y="2227263"/>
            <a:ext cx="231775" cy="3057525"/>
          </a:xfrm>
          <a:prstGeom prst="rightBrac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8" name="TextBox 11">
            <a:extLst>
              <a:ext uri="{FF2B5EF4-FFF2-40B4-BE49-F238E27FC236}">
                <a16:creationId xmlns:a16="http://schemas.microsoft.com/office/drawing/2014/main" id="{82E1AE62-06E6-4885-8112-49A1B339D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400" y="3173413"/>
            <a:ext cx="1128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00000"/>
                </a:solidFill>
              </a:rPr>
              <a:t>h=h*2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9F31D6-7A12-4F20-87ED-5187228DE600}"/>
              </a:ext>
            </a:extLst>
          </p:cNvPr>
          <p:cNvSpPr/>
          <p:nvPr/>
        </p:nvSpPr>
        <p:spPr bwMode="auto">
          <a:xfrm>
            <a:off x="4219575" y="1597025"/>
            <a:ext cx="4333875" cy="355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线形标注 1 13">
            <a:extLst>
              <a:ext uri="{FF2B5EF4-FFF2-40B4-BE49-F238E27FC236}">
                <a16:creationId xmlns:a16="http://schemas.microsoft.com/office/drawing/2014/main" id="{7733EE99-5F2E-4544-8A3A-177EFD65E94E}"/>
              </a:ext>
            </a:extLst>
          </p:cNvPr>
          <p:cNvSpPr/>
          <p:nvPr/>
        </p:nvSpPr>
        <p:spPr bwMode="auto">
          <a:xfrm>
            <a:off x="8070850" y="1003300"/>
            <a:ext cx="965200" cy="396875"/>
          </a:xfrm>
          <a:prstGeom prst="borderCallout1">
            <a:avLst>
              <a:gd name="adj1" fmla="val 18750"/>
              <a:gd name="adj2" fmla="val -8333"/>
              <a:gd name="adj3" fmla="val 149490"/>
              <a:gd name="adj4" fmla="val -933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初始值</a:t>
            </a:r>
          </a:p>
        </p:txBody>
      </p:sp>
      <p:sp>
        <p:nvSpPr>
          <p:cNvPr id="5131" name="TextBox 18">
            <a:extLst>
              <a:ext uri="{FF2B5EF4-FFF2-40B4-BE49-F238E27FC236}">
                <a16:creationId xmlns:a16="http://schemas.microsoft.com/office/drawing/2014/main" id="{9F8890A0-9D0E-46E6-A819-17853BA22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713" y="2039938"/>
            <a:ext cx="720725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00000"/>
                </a:solidFill>
              </a:rPr>
              <a:t>i=</a:t>
            </a:r>
          </a:p>
          <a:p>
            <a:pPr eaLnBrk="1" hangingPunct="1"/>
            <a:endParaRPr lang="en-US" altLang="zh-CN" sz="200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sz="2000">
                <a:solidFill>
                  <a:srgbClr val="C00000"/>
                </a:solidFill>
              </a:rPr>
              <a:t>i=</a:t>
            </a:r>
            <a:endParaRPr lang="zh-CN" altLang="en-US" sz="2000">
              <a:solidFill>
                <a:srgbClr val="C00000"/>
              </a:solidFill>
            </a:endParaRPr>
          </a:p>
          <a:p>
            <a:pPr eaLnBrk="1" hangingPunct="1"/>
            <a:endParaRPr lang="en-US" altLang="zh-CN" sz="200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sz="2000">
                <a:solidFill>
                  <a:srgbClr val="C00000"/>
                </a:solidFill>
              </a:rPr>
              <a:t>i=</a:t>
            </a:r>
            <a:endParaRPr lang="zh-CN" altLang="en-US" sz="2000">
              <a:solidFill>
                <a:srgbClr val="C00000"/>
              </a:solidFill>
            </a:endParaRPr>
          </a:p>
          <a:p>
            <a:pPr eaLnBrk="1" hangingPunct="1"/>
            <a:endParaRPr lang="en-US" altLang="zh-CN" sz="200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sz="2000">
                <a:solidFill>
                  <a:srgbClr val="C00000"/>
                </a:solidFill>
              </a:rPr>
              <a:t>i=</a:t>
            </a:r>
          </a:p>
          <a:p>
            <a:pPr eaLnBrk="1" hangingPunct="1"/>
            <a:endParaRPr lang="en-US" altLang="zh-CN" sz="200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sz="2000">
                <a:solidFill>
                  <a:srgbClr val="C00000"/>
                </a:solidFill>
              </a:rPr>
              <a:t>i=</a:t>
            </a:r>
          </a:p>
          <a:p>
            <a:pPr eaLnBrk="1" hangingPunct="1"/>
            <a:endParaRPr lang="en-US" altLang="zh-CN" sz="200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sz="2000">
                <a:solidFill>
                  <a:srgbClr val="C00000"/>
                </a:solidFill>
              </a:rPr>
              <a:t>i=</a:t>
            </a:r>
            <a:endParaRPr lang="zh-CN" altLang="en-US" sz="2000">
              <a:solidFill>
                <a:srgbClr val="C00000"/>
              </a:solidFill>
            </a:endParaRPr>
          </a:p>
          <a:p>
            <a:pPr eaLnBrk="1" hangingPunct="1"/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20" name="矩形标注 19">
            <a:extLst>
              <a:ext uri="{FF2B5EF4-FFF2-40B4-BE49-F238E27FC236}">
                <a16:creationId xmlns:a16="http://schemas.microsoft.com/office/drawing/2014/main" id="{B74130BA-B485-4373-8986-80EC01B482C3}"/>
              </a:ext>
            </a:extLst>
          </p:cNvPr>
          <p:cNvSpPr/>
          <p:nvPr/>
        </p:nvSpPr>
        <p:spPr>
          <a:xfrm>
            <a:off x="8156575" y="4213225"/>
            <a:ext cx="793750" cy="1060450"/>
          </a:xfrm>
          <a:prstGeom prst="wedgeRectCallout">
            <a:avLst>
              <a:gd name="adj1" fmla="val -22074"/>
              <a:gd name="adj2" fmla="val -10956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每次反复执行</a:t>
            </a:r>
          </a:p>
        </p:txBody>
      </p:sp>
      <p:sp>
        <p:nvSpPr>
          <p:cNvPr id="22" name="矩形标注 21">
            <a:extLst>
              <a:ext uri="{FF2B5EF4-FFF2-40B4-BE49-F238E27FC236}">
                <a16:creationId xmlns:a16="http://schemas.microsoft.com/office/drawing/2014/main" id="{EAE07DD7-AE51-4B7C-ABF3-6D31916BC72D}"/>
              </a:ext>
            </a:extLst>
          </p:cNvPr>
          <p:cNvSpPr/>
          <p:nvPr/>
        </p:nvSpPr>
        <p:spPr>
          <a:xfrm>
            <a:off x="3849688" y="5732463"/>
            <a:ext cx="1154112" cy="649287"/>
          </a:xfrm>
          <a:prstGeom prst="wedgeRectCallout">
            <a:avLst>
              <a:gd name="adj1" fmla="val -19646"/>
              <a:gd name="adj2" fmla="val -9897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次数</a:t>
            </a:r>
            <a:endParaRPr lang="en-US" altLang="zh-CN" b="1" dirty="0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确定</a:t>
            </a:r>
          </a:p>
        </p:txBody>
      </p:sp>
      <p:sp>
        <p:nvSpPr>
          <p:cNvPr id="5133" name="TextBox 1">
            <a:extLst>
              <a:ext uri="{FF2B5EF4-FFF2-40B4-BE49-F238E27FC236}">
                <a16:creationId xmlns:a16="http://schemas.microsoft.com/office/drawing/2014/main" id="{5AD92ACE-E1D6-4557-9C87-F7B5319FC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563" y="5826125"/>
            <a:ext cx="3638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通过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循环实现算法</a:t>
            </a:r>
          </a:p>
        </p:txBody>
      </p:sp>
      <p:sp>
        <p:nvSpPr>
          <p:cNvPr id="5148" name="TextBox 6">
            <a:extLst>
              <a:ext uri="{FF2B5EF4-FFF2-40B4-BE49-F238E27FC236}">
                <a16:creationId xmlns:a16="http://schemas.microsoft.com/office/drawing/2014/main" id="{86253288-C38E-499B-B2F3-0C900716C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020888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  h</a:t>
            </a:r>
            <a:r>
              <a:rPr lang="en-US" altLang="zh-CN" sz="1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1=0.0001</a:t>
            </a:r>
            <a:r>
              <a:rPr lang="zh-CN" altLang="en-US" sz="1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1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0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D025842-BA4C-425F-96BC-733969F91866}"/>
              </a:ext>
            </a:extLst>
          </p:cNvPr>
          <p:cNvCxnSpPr/>
          <p:nvPr/>
        </p:nvCxnSpPr>
        <p:spPr bwMode="auto">
          <a:xfrm>
            <a:off x="5489575" y="1900238"/>
            <a:ext cx="1866900" cy="233362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6" name="TextBox 7">
            <a:extLst>
              <a:ext uri="{FF2B5EF4-FFF2-40B4-BE49-F238E27FC236}">
                <a16:creationId xmlns:a16="http://schemas.microsoft.com/office/drawing/2014/main" id="{AEB2EE7D-4517-4E75-AD1C-4D36D3106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636838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   h</a:t>
            </a:r>
            <a:r>
              <a:rPr lang="en-US" altLang="zh-CN" sz="1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2=0.0002</a:t>
            </a:r>
            <a:r>
              <a:rPr lang="zh-CN" altLang="en-US" sz="1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1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0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ACA4962-BE5E-4B63-BE48-15B8682AD2B2}"/>
              </a:ext>
            </a:extLst>
          </p:cNvPr>
          <p:cNvCxnSpPr>
            <a:endCxn id="15" idx="0"/>
          </p:cNvCxnSpPr>
          <p:nvPr/>
        </p:nvCxnSpPr>
        <p:spPr bwMode="auto">
          <a:xfrm>
            <a:off x="6975475" y="2379663"/>
            <a:ext cx="454025" cy="25717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4" name="TextBox 8">
            <a:extLst>
              <a:ext uri="{FF2B5EF4-FFF2-40B4-BE49-F238E27FC236}">
                <a16:creationId xmlns:a16="http://schemas.microsoft.com/office/drawing/2014/main" id="{4BF18D60-D753-41E0-B400-84F9DD40D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244850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   h</a:t>
            </a:r>
            <a:r>
              <a:rPr lang="en-US" altLang="zh-CN" sz="1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3=0.0004</a:t>
            </a:r>
            <a:r>
              <a:rPr lang="zh-CN" altLang="en-US" sz="1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1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0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42" name="TextBox 9">
            <a:extLst>
              <a:ext uri="{FF2B5EF4-FFF2-40B4-BE49-F238E27FC236}">
                <a16:creationId xmlns:a16="http://schemas.microsoft.com/office/drawing/2014/main" id="{A9025334-F32B-4F41-A378-78F85D3CB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49688"/>
            <a:ext cx="196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   h</a:t>
            </a:r>
            <a:r>
              <a:rPr lang="en-US" altLang="zh-CN" sz="1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4=0.0008</a:t>
            </a:r>
            <a:r>
              <a:rPr lang="zh-CN" altLang="en-US" sz="1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1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0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40" name="TextBox 10">
            <a:extLst>
              <a:ext uri="{FF2B5EF4-FFF2-40B4-BE49-F238E27FC236}">
                <a16:creationId xmlns:a16="http://schemas.microsoft.com/office/drawing/2014/main" id="{D890E836-1301-485D-AE4C-FE2506C79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5073650"/>
            <a:ext cx="3729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               h</a:t>
            </a:r>
            <a:r>
              <a:rPr lang="en-US" altLang="zh-CN" sz="1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h</a:t>
            </a:r>
            <a:r>
              <a:rPr lang="en-US" altLang="zh-CN" sz="1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</a:t>
            </a:r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*2      </a:t>
            </a:r>
            <a:endParaRPr lang="zh-CN" altLang="en-US" sz="20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39" name="TextBox 9">
            <a:extLst>
              <a:ext uri="{FF2B5EF4-FFF2-40B4-BE49-F238E27FC236}">
                <a16:creationId xmlns:a16="http://schemas.microsoft.com/office/drawing/2014/main" id="{8EA30703-F2AD-44D8-9DB3-877C75789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850" y="4443413"/>
            <a:ext cx="3379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               …</a:t>
            </a:r>
            <a:endParaRPr lang="zh-CN" altLang="en-US" sz="20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2E064B-F26F-426D-A0C3-06E12368A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038" y="2020888"/>
            <a:ext cx="128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1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h</a:t>
            </a:r>
            <a:r>
              <a:rPr lang="en-US" altLang="zh-CN" sz="1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*2 </a:t>
            </a:r>
            <a:endParaRPr lang="zh-CN" altLang="en-US" sz="20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BD5A34-A112-4FEA-9474-AED38897C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5" y="2636838"/>
            <a:ext cx="1287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1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h</a:t>
            </a:r>
            <a:r>
              <a:rPr lang="en-US" altLang="zh-CN" sz="1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*2 </a:t>
            </a:r>
            <a:endParaRPr lang="zh-CN" altLang="en-US" sz="20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FE54635-3823-464F-88A3-6BDBCCDBB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038" y="3244850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1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h</a:t>
            </a:r>
            <a:r>
              <a:rPr lang="en-US" altLang="zh-CN" sz="1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*2</a:t>
            </a:r>
            <a:endParaRPr lang="zh-CN" altLang="en-US" sz="20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6F6B213-2F9F-4BB2-9C5F-A20EB4618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3821113"/>
            <a:ext cx="1274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1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h</a:t>
            </a:r>
            <a:r>
              <a:rPr lang="en-US" altLang="zh-CN" sz="1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*2 </a:t>
            </a:r>
            <a:endParaRPr lang="zh-CN" altLang="en-US" sz="200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8B6110-0F3B-46B7-BCFA-45A1D0EC10E3}"/>
              </a:ext>
            </a:extLst>
          </p:cNvPr>
          <p:cNvCxnSpPr/>
          <p:nvPr/>
        </p:nvCxnSpPr>
        <p:spPr bwMode="auto">
          <a:xfrm>
            <a:off x="6992938" y="3005138"/>
            <a:ext cx="487362" cy="315912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F43D528-14BE-472D-A3F1-6899039DD301}"/>
              </a:ext>
            </a:extLst>
          </p:cNvPr>
          <p:cNvCxnSpPr/>
          <p:nvPr/>
        </p:nvCxnSpPr>
        <p:spPr bwMode="auto">
          <a:xfrm>
            <a:off x="6992938" y="3597275"/>
            <a:ext cx="549275" cy="315913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7D9764E-D6D5-4D5F-B10C-483742C1F819}"/>
              </a:ext>
            </a:extLst>
          </p:cNvPr>
          <p:cNvCxnSpPr/>
          <p:nvPr/>
        </p:nvCxnSpPr>
        <p:spPr bwMode="auto">
          <a:xfrm>
            <a:off x="6996113" y="4841875"/>
            <a:ext cx="554037" cy="315913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箭头 18">
            <a:extLst>
              <a:ext uri="{FF2B5EF4-FFF2-40B4-BE49-F238E27FC236}">
                <a16:creationId xmlns:a16="http://schemas.microsoft.com/office/drawing/2014/main" id="{F6F768E5-3182-40A9-9677-D74D341E2FBF}"/>
              </a:ext>
            </a:extLst>
          </p:cNvPr>
          <p:cNvSpPr/>
          <p:nvPr/>
        </p:nvSpPr>
        <p:spPr>
          <a:xfrm>
            <a:off x="5148263" y="5949950"/>
            <a:ext cx="368300" cy="276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128" grpId="0"/>
      <p:bldP spid="13" grpId="0" animBg="1"/>
      <p:bldP spid="14" grpId="0" animBg="1"/>
      <p:bldP spid="5131" grpId="0"/>
      <p:bldP spid="20" grpId="0" animBg="1"/>
      <p:bldP spid="22" grpId="0" animBg="1"/>
      <p:bldP spid="5133" grpId="0"/>
      <p:bldP spid="5148" grpId="0"/>
      <p:bldP spid="5146" grpId="0"/>
      <p:bldP spid="5144" grpId="0"/>
      <p:bldP spid="5142" grpId="0"/>
      <p:bldP spid="5140" grpId="0"/>
      <p:bldP spid="5139" grpId="0"/>
      <p:bldP spid="12" grpId="0"/>
      <p:bldP spid="15" grpId="0"/>
      <p:bldP spid="16" grpId="0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07AC3B67-B1E4-484D-86DD-0D6B94D6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323850"/>
            <a:ext cx="7696200" cy="563563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流程图</a:t>
            </a:r>
            <a:r>
              <a:rPr lang="en-US" altLang="zh-CN">
                <a:ea typeface="宋体" panose="02010600030101010101" pitchFamily="2" charset="-122"/>
              </a:rPr>
              <a:t>——python</a:t>
            </a:r>
            <a:r>
              <a:rPr lang="zh-CN" altLang="en-US">
                <a:ea typeface="宋体" panose="02010600030101010101" pitchFamily="2" charset="-122"/>
              </a:rPr>
              <a:t>语句实现</a:t>
            </a:r>
          </a:p>
        </p:txBody>
      </p:sp>
      <p:sp>
        <p:nvSpPr>
          <p:cNvPr id="6148" name="TextBox 6147">
            <a:extLst>
              <a:ext uri="{FF2B5EF4-FFF2-40B4-BE49-F238E27FC236}">
                <a16:creationId xmlns:a16="http://schemas.microsoft.com/office/drawing/2014/main" id="{A7389615-D1F8-4A0E-94BB-FB6EB1625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950" y="3810000"/>
            <a:ext cx="191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次数</a:t>
            </a:r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zh-CN" altLang="en-US">
                <a:solidFill>
                  <a:srgbClr val="FF0000"/>
                </a:solidFill>
              </a:rPr>
              <a:t>执行</a:t>
            </a:r>
            <a:r>
              <a:rPr lang="en-US" altLang="zh-CN">
                <a:solidFill>
                  <a:srgbClr val="FF0000"/>
                </a:solidFill>
              </a:rPr>
              <a:t>20</a:t>
            </a:r>
            <a:r>
              <a:rPr lang="zh-CN" altLang="en-US">
                <a:solidFill>
                  <a:srgbClr val="FF0000"/>
                </a:solidFill>
              </a:rPr>
              <a:t>次？</a:t>
            </a:r>
          </a:p>
        </p:txBody>
      </p:sp>
      <p:grpSp>
        <p:nvGrpSpPr>
          <p:cNvPr id="2" name="组合 69">
            <a:extLst>
              <a:ext uri="{FF2B5EF4-FFF2-40B4-BE49-F238E27FC236}">
                <a16:creationId xmlns:a16="http://schemas.microsoft.com/office/drawing/2014/main" id="{1334DC4B-B50B-4B7D-971F-A62C295FD69E}"/>
              </a:ext>
            </a:extLst>
          </p:cNvPr>
          <p:cNvGrpSpPr>
            <a:grpSpLocks/>
          </p:cNvGrpSpPr>
          <p:nvPr/>
        </p:nvGrpSpPr>
        <p:grpSpPr bwMode="auto">
          <a:xfrm>
            <a:off x="2012950" y="1412875"/>
            <a:ext cx="5549900" cy="4681538"/>
            <a:chOff x="2215538" y="1374926"/>
            <a:chExt cx="5549917" cy="4681797"/>
          </a:xfrm>
        </p:grpSpPr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1222D777-9D85-41AF-93A4-A91ED16E7428}"/>
                </a:ext>
              </a:extLst>
            </p:cNvPr>
            <p:cNvSpPr/>
            <p:nvPr/>
          </p:nvSpPr>
          <p:spPr bwMode="auto">
            <a:xfrm>
              <a:off x="3574442" y="1374926"/>
              <a:ext cx="792165" cy="3587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开始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4317AF3-8A73-42EA-BFDE-AFE419F6CBE4}"/>
                </a:ext>
              </a:extLst>
            </p:cNvPr>
            <p:cNvSpPr/>
            <p:nvPr/>
          </p:nvSpPr>
          <p:spPr bwMode="auto">
            <a:xfrm>
              <a:off x="2426677" y="1963922"/>
              <a:ext cx="3384560" cy="4556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600" dirty="0">
                  <a:solidFill>
                    <a:schemeClr val="tx1"/>
                  </a:solidFill>
                  <a:ea typeface="宋体" pitchFamily="2" charset="-122"/>
                </a:rPr>
                <a:t>h=0.1/1000</a:t>
              </a:r>
              <a:r>
                <a:rPr lang="en-US" altLang="zh-CN" sz="16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#</a:t>
              </a:r>
              <a:r>
                <a:rPr lang="zh-CN" altLang="en-US" sz="16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设置纸张厚度初始值</a:t>
              </a:r>
              <a:endParaRPr lang="en-US" altLang="zh-CN" sz="1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流程图: 决策 5">
              <a:extLst>
                <a:ext uri="{FF2B5EF4-FFF2-40B4-BE49-F238E27FC236}">
                  <a16:creationId xmlns:a16="http://schemas.microsoft.com/office/drawing/2014/main" id="{D330C34D-8E7D-4AB5-9C41-F6587AA49BDC}"/>
                </a:ext>
              </a:extLst>
            </p:cNvPr>
            <p:cNvSpPr/>
            <p:nvPr/>
          </p:nvSpPr>
          <p:spPr bwMode="auto">
            <a:xfrm>
              <a:off x="2526689" y="3561035"/>
              <a:ext cx="2881322" cy="79220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44C4C07-85DD-41FE-9756-A333011E35F6}"/>
                </a:ext>
              </a:extLst>
            </p:cNvPr>
            <p:cNvSpPr/>
            <p:nvPr/>
          </p:nvSpPr>
          <p:spPr bwMode="auto">
            <a:xfrm>
              <a:off x="4807934" y="3326072"/>
              <a:ext cx="2957521" cy="354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zh-CN" sz="1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2A893493-E9B4-4D69-9FB3-C44BA2623734}"/>
                </a:ext>
              </a:extLst>
            </p:cNvPr>
            <p:cNvCxnSpPr>
              <a:stCxn id="4" idx="2"/>
            </p:cNvCxnSpPr>
            <p:nvPr/>
          </p:nvCxnSpPr>
          <p:spPr bwMode="auto">
            <a:xfrm>
              <a:off x="3971318" y="1733721"/>
              <a:ext cx="0" cy="23020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E191DFF-D8BC-4976-BD50-3C77A9A7D1FA}"/>
                </a:ext>
              </a:extLst>
            </p:cNvPr>
            <p:cNvCxnSpPr>
              <a:endCxn id="6" idx="0"/>
            </p:cNvCxnSpPr>
            <p:nvPr/>
          </p:nvCxnSpPr>
          <p:spPr bwMode="auto">
            <a:xfrm flipH="1">
              <a:off x="3968143" y="2441785"/>
              <a:ext cx="3175" cy="111925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2" name="TextBox 13">
              <a:extLst>
                <a:ext uri="{FF2B5EF4-FFF2-40B4-BE49-F238E27FC236}">
                  <a16:creationId xmlns:a16="http://schemas.microsoft.com/office/drawing/2014/main" id="{8C5E274D-F964-479D-BE4C-8684CBE89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4648" y="3681623"/>
              <a:ext cx="6429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/>
                <a:t>是</a:t>
              </a:r>
              <a:r>
                <a:rPr lang="en-US" altLang="zh-CN" sz="1200"/>
                <a:t> </a:t>
              </a:r>
              <a:endParaRPr lang="zh-CN" altLang="en-US" sz="1200"/>
            </a:p>
          </p:txBody>
        </p:sp>
        <p:sp>
          <p:nvSpPr>
            <p:cNvPr id="12" name="流程图: 数据 11">
              <a:extLst>
                <a:ext uri="{FF2B5EF4-FFF2-40B4-BE49-F238E27FC236}">
                  <a16:creationId xmlns:a16="http://schemas.microsoft.com/office/drawing/2014/main" id="{01F872AC-3B07-44FC-AFCF-6F6C6DE94FD1}"/>
                </a:ext>
              </a:extLst>
            </p:cNvPr>
            <p:cNvSpPr/>
            <p:nvPr/>
          </p:nvSpPr>
          <p:spPr bwMode="auto">
            <a:xfrm>
              <a:off x="2215538" y="4704098"/>
              <a:ext cx="3230573" cy="584232"/>
            </a:xfrm>
            <a:prstGeom prst="flowChartInputOutput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输出折叠的的次数</a:t>
              </a:r>
              <a:r>
                <a:rPr lang="en-US" altLang="zh-CN" sz="14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i</a:t>
              </a:r>
              <a:r>
                <a:rPr lang="zh-CN" altLang="en-US" sz="14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；</a:t>
              </a:r>
              <a:endParaRPr lang="en-US" altLang="zh-CN" sz="1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纸的厚度</a:t>
              </a:r>
              <a:r>
                <a:rPr lang="en-US" altLang="zh-CN" sz="14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h</a:t>
              </a:r>
              <a:endParaRPr lang="zh-CN" altLang="en-US" sz="1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A3C38A4-FADA-4361-B628-AE0019005DC3}"/>
                </a:ext>
              </a:extLst>
            </p:cNvPr>
            <p:cNvCxnSpPr/>
            <p:nvPr/>
          </p:nvCxnSpPr>
          <p:spPr bwMode="auto">
            <a:xfrm>
              <a:off x="3971318" y="4353241"/>
              <a:ext cx="0" cy="33815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2DD65A59-D8AF-4F2F-B918-4BA5D52E82E8}"/>
                </a:ext>
              </a:extLst>
            </p:cNvPr>
            <p:cNvCxnSpPr/>
            <p:nvPr/>
          </p:nvCxnSpPr>
          <p:spPr bwMode="auto">
            <a:xfrm flipV="1">
              <a:off x="6017613" y="3676928"/>
              <a:ext cx="14287" cy="28100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95D682C-9ABD-4372-9299-B64653AF7460}"/>
                </a:ext>
              </a:extLst>
            </p:cNvPr>
            <p:cNvCxnSpPr/>
            <p:nvPr/>
          </p:nvCxnSpPr>
          <p:spPr bwMode="auto">
            <a:xfrm>
              <a:off x="3971318" y="5267691"/>
              <a:ext cx="0" cy="41277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7" name="TextBox 36">
              <a:extLst>
                <a:ext uri="{FF2B5EF4-FFF2-40B4-BE49-F238E27FC236}">
                  <a16:creationId xmlns:a16="http://schemas.microsoft.com/office/drawing/2014/main" id="{7412C5F9-0704-41CE-A72C-50E63C6C5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269" y="4383405"/>
              <a:ext cx="642939" cy="274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/>
                <a:t>否</a:t>
              </a:r>
              <a:r>
                <a:rPr lang="en-US" altLang="zh-CN" sz="1200"/>
                <a:t> </a:t>
              </a:r>
              <a:endParaRPr lang="zh-CN" altLang="en-US" sz="1200"/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CF833518-D132-4818-A292-C4A8DA14B156}"/>
                </a:ext>
              </a:extLst>
            </p:cNvPr>
            <p:cNvSpPr/>
            <p:nvPr/>
          </p:nvSpPr>
          <p:spPr bwMode="auto">
            <a:xfrm>
              <a:off x="3520467" y="5696340"/>
              <a:ext cx="792165" cy="3603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结束</a:t>
              </a: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E408CAFA-2B47-4267-B0C6-3A5EA659D988}"/>
                </a:ext>
              </a:extLst>
            </p:cNvPr>
            <p:cNvCxnSpPr/>
            <p:nvPr/>
          </p:nvCxnSpPr>
          <p:spPr bwMode="auto">
            <a:xfrm>
              <a:off x="5408011" y="3957932"/>
              <a:ext cx="62388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87DDAE97-FCD9-4EDE-9966-5A0F472F561C}"/>
                </a:ext>
              </a:extLst>
            </p:cNvPr>
            <p:cNvCxnSpPr/>
            <p:nvPr/>
          </p:nvCxnSpPr>
          <p:spPr>
            <a:xfrm flipV="1">
              <a:off x="6031900" y="2995854"/>
              <a:ext cx="0" cy="31116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0AEB93AA-19BF-4DAF-87E2-CF4AD9E953C4}"/>
                </a:ext>
              </a:extLst>
            </p:cNvPr>
            <p:cNvCxnSpPr/>
            <p:nvPr/>
          </p:nvCxnSpPr>
          <p:spPr>
            <a:xfrm flipH="1">
              <a:off x="4020532" y="2995854"/>
              <a:ext cx="199708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99A9CD5F-074F-45AA-B9EE-56C55F9F9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3405188"/>
            <a:ext cx="2606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rgbClr val="FF0000"/>
                </a:solidFill>
              </a:rPr>
              <a:t>h=h*2</a:t>
            </a:r>
            <a:r>
              <a:rPr lang="en-US" altLang="zh-CN" sz="1200">
                <a:solidFill>
                  <a:srgbClr val="FF0000"/>
                </a:solidFill>
              </a:rPr>
              <a:t>#</a:t>
            </a:r>
            <a:r>
              <a:rPr lang="zh-CN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厚度均变为对折前的两倍</a:t>
            </a:r>
          </a:p>
        </p:txBody>
      </p:sp>
      <p:grpSp>
        <p:nvGrpSpPr>
          <p:cNvPr id="6151" name="组合 68">
            <a:extLst>
              <a:ext uri="{FF2B5EF4-FFF2-40B4-BE49-F238E27FC236}">
                <a16:creationId xmlns:a16="http://schemas.microsoft.com/office/drawing/2014/main" id="{040C8D96-B508-42E3-AE98-C53257016B11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068638"/>
            <a:ext cx="1403350" cy="650875"/>
            <a:chOff x="324545" y="3718228"/>
            <a:chExt cx="1551704" cy="585101"/>
          </a:xfrm>
        </p:grpSpPr>
        <p:sp>
          <p:nvSpPr>
            <p:cNvPr id="6154" name="TextBox 66">
              <a:extLst>
                <a:ext uri="{FF2B5EF4-FFF2-40B4-BE49-F238E27FC236}">
                  <a16:creationId xmlns:a16="http://schemas.microsoft.com/office/drawing/2014/main" id="{8443CD6C-3F7D-4949-BA94-840C743A7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822" y="3718228"/>
              <a:ext cx="1295427" cy="585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反复执行的语句</a:t>
              </a:r>
            </a:p>
          </p:txBody>
        </p:sp>
        <p:sp>
          <p:nvSpPr>
            <p:cNvPr id="68" name="右箭头 67">
              <a:extLst>
                <a:ext uri="{FF2B5EF4-FFF2-40B4-BE49-F238E27FC236}">
                  <a16:creationId xmlns:a16="http://schemas.microsoft.com/office/drawing/2014/main" id="{BB9CF1F1-DD24-49A2-9249-0DC7040F23F3}"/>
                </a:ext>
              </a:extLst>
            </p:cNvPr>
            <p:cNvSpPr/>
            <p:nvPr/>
          </p:nvSpPr>
          <p:spPr>
            <a:xfrm flipH="1">
              <a:off x="324545" y="3966539"/>
              <a:ext cx="256277" cy="3153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152" name="组合 103">
            <a:extLst>
              <a:ext uri="{FF2B5EF4-FFF2-40B4-BE49-F238E27FC236}">
                <a16:creationId xmlns:a16="http://schemas.microsoft.com/office/drawing/2014/main" id="{62EB164A-CB5E-45CE-9824-EA808C7B4F39}"/>
              </a:ext>
            </a:extLst>
          </p:cNvPr>
          <p:cNvGrpSpPr>
            <a:grpSpLocks/>
          </p:cNvGrpSpPr>
          <p:nvPr/>
        </p:nvGrpSpPr>
        <p:grpSpPr bwMode="auto">
          <a:xfrm>
            <a:off x="0" y="3213100"/>
            <a:ext cx="3684588" cy="933450"/>
            <a:chOff x="475234" y="3073301"/>
            <a:chExt cx="3003368" cy="861372"/>
          </a:xfrm>
        </p:grpSpPr>
        <p:sp>
          <p:nvSpPr>
            <p:cNvPr id="3" name="TextBox 104">
              <a:extLst>
                <a:ext uri="{FF2B5EF4-FFF2-40B4-BE49-F238E27FC236}">
                  <a16:creationId xmlns:a16="http://schemas.microsoft.com/office/drawing/2014/main" id="{9C9A51D8-26E9-4C9A-BC15-C31FE6813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34" y="3073301"/>
              <a:ext cx="3003368" cy="319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for i </a:t>
              </a:r>
              <a:r>
                <a:rPr lang="zh-CN" altLang="en-US" sz="120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（循环变量）</a:t>
              </a:r>
              <a:r>
                <a:rPr lang="en-US" altLang="zh-CN" sz="160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in  </a:t>
              </a:r>
              <a:r>
                <a:rPr lang="zh-CN" altLang="en-US" sz="160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列表</a:t>
              </a:r>
              <a:r>
                <a:rPr lang="en-US" altLang="zh-CN" sz="160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range</a:t>
              </a:r>
              <a:r>
                <a:rPr lang="zh-CN" altLang="en-US" sz="160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（）：</a:t>
              </a:r>
            </a:p>
          </p:txBody>
        </p:sp>
        <p:sp>
          <p:nvSpPr>
            <p:cNvPr id="106" name="右箭头 105">
              <a:extLst>
                <a:ext uri="{FF2B5EF4-FFF2-40B4-BE49-F238E27FC236}">
                  <a16:creationId xmlns:a16="http://schemas.microsoft.com/office/drawing/2014/main" id="{412588D9-8267-4CF3-929A-FF7558A3E26E}"/>
                </a:ext>
              </a:extLst>
            </p:cNvPr>
            <p:cNvSpPr/>
            <p:nvPr/>
          </p:nvSpPr>
          <p:spPr>
            <a:xfrm>
              <a:off x="1977565" y="3616786"/>
              <a:ext cx="430901" cy="3178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B7713E09-9282-445D-9FCD-6E52E4AC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任务一：复习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循环语句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9FDD0619-8733-4C00-BE4A-87CEADE7F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7800"/>
            <a:ext cx="8686800" cy="1549400"/>
          </a:xfrm>
        </p:spPr>
        <p:txBody>
          <a:bodyPr/>
          <a:lstStyle/>
          <a:p>
            <a:r>
              <a:rPr lang="zh-CN" alt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请根据算法流程图的分析，打开“课堂实践”文件夹中，</a:t>
            </a:r>
            <a:r>
              <a:rPr lang="zh-CN" altLang="zh-CN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活动一：</a:t>
            </a:r>
            <a:r>
              <a:rPr lang="en-US" altLang="zh-CN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for</a:t>
            </a:r>
            <a:r>
              <a:rPr lang="zh-CN" altLang="zh-CN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循环体验</a:t>
            </a:r>
            <a:r>
              <a:rPr lang="en-US" altLang="zh-CN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.py </a:t>
            </a:r>
            <a:r>
              <a:rPr lang="zh-CN" alt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文件，填写空缺的程序语句，运行程序并填写数据。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C11F8FB-8D7D-47E1-9089-BEC37D3C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1113"/>
            <a:ext cx="9324975" cy="563562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猜想：折叠多少次，纸的厚度能</a:t>
            </a:r>
            <a:r>
              <a:rPr lang="zh-CN" altLang="en-US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超过珠峰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的高程？</a:t>
            </a:r>
          </a:p>
        </p:txBody>
      </p:sp>
      <p:sp>
        <p:nvSpPr>
          <p:cNvPr id="8195" name="矩形 2">
            <a:extLst>
              <a:ext uri="{FF2B5EF4-FFF2-40B4-BE49-F238E27FC236}">
                <a16:creationId xmlns:a16="http://schemas.microsoft.com/office/drawing/2014/main" id="{356A21EE-D2B1-411C-BFFF-7EB05F616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27225"/>
            <a:ext cx="9144000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2020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日，测得珠穆朗玛峰最新雪面高程为</a:t>
            </a:r>
            <a:r>
              <a:rPr lang="en-US" altLang="zh-CN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8848.86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米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zh-CN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按照刚刚的折叠方式，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假设这张纸有足够大，可对折任意次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eaLnBrk="1" hangingPunct="1"/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那么这张纸至少对折多少次后，厚度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zh-CN" altLang="zh-CN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超过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珠穆朗玛峰的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高程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AA78DEC1-C7E5-481D-9C8B-3DD92176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5754688"/>
            <a:ext cx="5748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思考：用</a:t>
            </a:r>
            <a:r>
              <a:rPr lang="en-US" altLang="zh-CN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zh-CN" altLang="zh-CN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语句还能实现吗？</a:t>
            </a:r>
            <a:endParaRPr lang="zh-CN" altLang="zh-CN" sz="3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5C762B44-A9B7-44A0-96D2-752865209658}"/>
              </a:ext>
            </a:extLst>
          </p:cNvPr>
          <p:cNvSpPr txBox="1"/>
          <p:nvPr/>
        </p:nvSpPr>
        <p:spPr>
          <a:xfrm>
            <a:off x="179512" y="332656"/>
            <a:ext cx="5976664" cy="646331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noProof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别小看一张纸的厚度</a:t>
            </a:r>
          </a:p>
        </p:txBody>
      </p:sp>
      <p:grpSp>
        <p:nvGrpSpPr>
          <p:cNvPr id="8198" name="组合 3">
            <a:extLst>
              <a:ext uri="{FF2B5EF4-FFF2-40B4-BE49-F238E27FC236}">
                <a16:creationId xmlns:a16="http://schemas.microsoft.com/office/drawing/2014/main" id="{2F8FEAA5-6F4F-4AF1-AD6D-95B50CF78692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3644900"/>
            <a:ext cx="1944688" cy="1501775"/>
            <a:chOff x="2614836" y="3656199"/>
            <a:chExt cx="1944216" cy="150099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CAD8BD0-0951-48ED-BFAB-FE94257F7E6D}"/>
                </a:ext>
              </a:extLst>
            </p:cNvPr>
            <p:cNvSpPr/>
            <p:nvPr/>
          </p:nvSpPr>
          <p:spPr>
            <a:xfrm>
              <a:off x="3105255" y="3656199"/>
              <a:ext cx="963378" cy="46806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" name="上箭头标注 2">
              <a:extLst>
                <a:ext uri="{FF2B5EF4-FFF2-40B4-BE49-F238E27FC236}">
                  <a16:creationId xmlns:a16="http://schemas.microsoft.com/office/drawing/2014/main" id="{28AA6503-520F-467F-AD80-5A7A56902ED4}"/>
                </a:ext>
              </a:extLst>
            </p:cNvPr>
            <p:cNvSpPr/>
            <p:nvPr/>
          </p:nvSpPr>
          <p:spPr>
            <a:xfrm>
              <a:off x="2614836" y="4124268"/>
              <a:ext cx="1944216" cy="1032924"/>
            </a:xfrm>
            <a:prstGeom prst="upArrowCallout">
              <a:avLst>
                <a:gd name="adj1" fmla="val 22702"/>
                <a:gd name="adj2" fmla="val 14659"/>
                <a:gd name="adj3" fmla="val 25000"/>
                <a:gd name="adj4" fmla="val 6497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次数未知</a:t>
              </a:r>
            </a:p>
          </p:txBody>
        </p:sp>
      </p:grpSp>
      <p:grpSp>
        <p:nvGrpSpPr>
          <p:cNvPr id="8199" name="组合 9">
            <a:extLst>
              <a:ext uri="{FF2B5EF4-FFF2-40B4-BE49-F238E27FC236}">
                <a16:creationId xmlns:a16="http://schemas.microsoft.com/office/drawing/2014/main" id="{2F78A1F9-B43A-4DD9-A5C3-44FBFF11EFA2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3644900"/>
            <a:ext cx="4279900" cy="1501775"/>
            <a:chOff x="2220105" y="3656199"/>
            <a:chExt cx="4279533" cy="150099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0FDD360-A405-4F17-A302-A5BC957C1C94}"/>
                </a:ext>
              </a:extLst>
            </p:cNvPr>
            <p:cNvSpPr/>
            <p:nvPr/>
          </p:nvSpPr>
          <p:spPr>
            <a:xfrm>
              <a:off x="2220105" y="3656199"/>
              <a:ext cx="4279533" cy="46806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上箭头标注 11">
              <a:extLst>
                <a:ext uri="{FF2B5EF4-FFF2-40B4-BE49-F238E27FC236}">
                  <a16:creationId xmlns:a16="http://schemas.microsoft.com/office/drawing/2014/main" id="{30B83BB2-5AEC-44C5-A378-2212A5F39AD5}"/>
                </a:ext>
              </a:extLst>
            </p:cNvPr>
            <p:cNvSpPr/>
            <p:nvPr/>
          </p:nvSpPr>
          <p:spPr>
            <a:xfrm>
              <a:off x="2615359" y="4124268"/>
              <a:ext cx="1942933" cy="1032924"/>
            </a:xfrm>
            <a:prstGeom prst="upArrowCallout">
              <a:avLst>
                <a:gd name="adj1" fmla="val 22702"/>
                <a:gd name="adj2" fmla="val 14659"/>
                <a:gd name="adj3" fmla="val 25000"/>
                <a:gd name="adj4" fmla="val 6497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条件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59EF9670-6BB9-4121-BD2C-E0DBEE69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while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循环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条件循环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646A498-B8D4-45F5-A110-07FCE8E22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8" y="2139950"/>
            <a:ext cx="42830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b="1" noProof="1">
                <a:sym typeface="Calibri" panose="020F0502020204030204" pitchFamily="34" charset="0"/>
              </a:rPr>
              <a:t> while</a:t>
            </a:r>
            <a:endParaRPr lang="en-US" altLang="en-US" sz="2800" b="1" noProof="1">
              <a:solidFill>
                <a:srgbClr val="FF0000"/>
              </a:solidFill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800" b="1" noProof="1">
                <a:sym typeface="Calibri" panose="020F0502020204030204" pitchFamily="34" charset="0"/>
              </a:rPr>
              <a:t>　</a:t>
            </a:r>
            <a:endParaRPr lang="en-US" altLang="zh-CN" sz="2800" b="1" noProof="1">
              <a:sym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9D752B-1F63-4758-A69D-CC55680A2FB3}"/>
              </a:ext>
            </a:extLst>
          </p:cNvPr>
          <p:cNvSpPr/>
          <p:nvPr/>
        </p:nvSpPr>
        <p:spPr>
          <a:xfrm>
            <a:off x="220663" y="1341438"/>
            <a:ext cx="1477962" cy="609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360" noProof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格式</a:t>
            </a:r>
            <a:r>
              <a:rPr lang="zh-CN" altLang="en-US" sz="3360" noProof="1">
                <a:solidFill>
                  <a:srgbClr val="C00000"/>
                </a:solidFill>
                <a:latin typeface="+mn-lt"/>
                <a:ea typeface="+mn-ea"/>
              </a:rPr>
              <a:t>：</a:t>
            </a:r>
          </a:p>
        </p:txBody>
      </p:sp>
      <p:sp>
        <p:nvSpPr>
          <p:cNvPr id="9221" name="直接连接符 10">
            <a:extLst>
              <a:ext uri="{FF2B5EF4-FFF2-40B4-BE49-F238E27FC236}">
                <a16:creationId xmlns:a16="http://schemas.microsoft.com/office/drawing/2014/main" id="{76AE9A45-5AD5-4C23-B22E-E3B0E9DB71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1223963"/>
            <a:ext cx="1587" cy="2960687"/>
          </a:xfrm>
          <a:prstGeom prst="line">
            <a:avLst/>
          </a:prstGeom>
          <a:noFill/>
          <a:ln w="9525">
            <a:solidFill>
              <a:srgbClr val="23181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152" name="组合 1">
            <a:extLst>
              <a:ext uri="{FF2B5EF4-FFF2-40B4-BE49-F238E27FC236}">
                <a16:creationId xmlns:a16="http://schemas.microsoft.com/office/drawing/2014/main" id="{581E82DD-1F10-436F-82F7-C3F7F45D4468}"/>
              </a:ext>
            </a:extLst>
          </p:cNvPr>
          <p:cNvGrpSpPr>
            <a:grpSpLocks/>
          </p:cNvGrpSpPr>
          <p:nvPr/>
        </p:nvGrpSpPr>
        <p:grpSpPr bwMode="auto">
          <a:xfrm>
            <a:off x="280988" y="2270125"/>
            <a:ext cx="517525" cy="868363"/>
            <a:chOff x="0" y="2276475"/>
            <a:chExt cx="517525" cy="868363"/>
          </a:xfrm>
        </p:grpSpPr>
        <p:sp>
          <p:nvSpPr>
            <p:cNvPr id="9279" name="Line 4">
              <a:extLst>
                <a:ext uri="{FF2B5EF4-FFF2-40B4-BE49-F238E27FC236}">
                  <a16:creationId xmlns:a16="http://schemas.microsoft.com/office/drawing/2014/main" id="{20C27071-0D57-4AED-8D4C-8E7C0A939E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3141663"/>
              <a:ext cx="517525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0" name="Line 5">
              <a:extLst>
                <a:ext uri="{FF2B5EF4-FFF2-40B4-BE49-F238E27FC236}">
                  <a16:creationId xmlns:a16="http://schemas.microsoft.com/office/drawing/2014/main" id="{3C5CD2F7-CAD4-46E8-B50E-C935E22319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2276475"/>
              <a:ext cx="0" cy="86836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1" name="Line 6">
              <a:extLst>
                <a:ext uri="{FF2B5EF4-FFF2-40B4-BE49-F238E27FC236}">
                  <a16:creationId xmlns:a16="http://schemas.microsoft.com/office/drawing/2014/main" id="{AEC8E2D6-92BF-4BBD-9981-320AAC334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281238"/>
              <a:ext cx="517525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24" name="组合 7">
            <a:extLst>
              <a:ext uri="{FF2B5EF4-FFF2-40B4-BE49-F238E27FC236}">
                <a16:creationId xmlns:a16="http://schemas.microsoft.com/office/drawing/2014/main" id="{E78CBE56-D0F4-481D-B565-33C4D579ADA3}"/>
              </a:ext>
            </a:extLst>
          </p:cNvPr>
          <p:cNvGrpSpPr>
            <a:grpSpLocks/>
          </p:cNvGrpSpPr>
          <p:nvPr/>
        </p:nvGrpSpPr>
        <p:grpSpPr bwMode="auto">
          <a:xfrm>
            <a:off x="4006850" y="1712913"/>
            <a:ext cx="1366838" cy="957262"/>
            <a:chOff x="4211960" y="1686366"/>
            <a:chExt cx="1366200" cy="95744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A1E5130-D294-42EF-9807-0017CA2EA7DC}"/>
                </a:ext>
              </a:extLst>
            </p:cNvPr>
            <p:cNvSpPr/>
            <p:nvPr/>
          </p:nvSpPr>
          <p:spPr>
            <a:xfrm>
              <a:off x="4211960" y="2202399"/>
              <a:ext cx="288790" cy="44140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" name="线形标注 1(带边框和强调线) 4">
              <a:extLst>
                <a:ext uri="{FF2B5EF4-FFF2-40B4-BE49-F238E27FC236}">
                  <a16:creationId xmlns:a16="http://schemas.microsoft.com/office/drawing/2014/main" id="{B1E80C32-6B5C-431F-A0E2-D3B2F360E3F5}"/>
                </a:ext>
              </a:extLst>
            </p:cNvPr>
            <p:cNvSpPr/>
            <p:nvPr/>
          </p:nvSpPr>
          <p:spPr>
            <a:xfrm>
              <a:off x="4860945" y="1686366"/>
              <a:ext cx="717215" cy="398536"/>
            </a:xfrm>
            <a:prstGeom prst="accentBorderCallout1">
              <a:avLst>
                <a:gd name="adj1" fmla="val 18750"/>
                <a:gd name="adj2" fmla="val -8333"/>
                <a:gd name="adj3" fmla="val 125201"/>
                <a:gd name="adj4" fmla="val -70205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FF0000"/>
                  </a:solidFill>
                </a:rPr>
                <a:t>冒号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AEF5381-8EDF-42D3-BBB3-DF35A962E2FC}"/>
              </a:ext>
            </a:extLst>
          </p:cNvPr>
          <p:cNvGrpSpPr>
            <a:grpSpLocks/>
          </p:cNvGrpSpPr>
          <p:nvPr/>
        </p:nvGrpSpPr>
        <p:grpSpPr bwMode="auto">
          <a:xfrm>
            <a:off x="5430838" y="3424238"/>
            <a:ext cx="3876675" cy="2374900"/>
            <a:chOff x="5430044" y="3424310"/>
            <a:chExt cx="3878262" cy="2375476"/>
          </a:xfrm>
        </p:grpSpPr>
        <p:sp>
          <p:nvSpPr>
            <p:cNvPr id="9274" name="Rectangle 2">
              <a:extLst>
                <a:ext uri="{FF2B5EF4-FFF2-40B4-BE49-F238E27FC236}">
                  <a16:creationId xmlns:a16="http://schemas.microsoft.com/office/drawing/2014/main" id="{FDA8233C-E249-4799-BC21-260EE49D3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0044" y="4971835"/>
              <a:ext cx="3878262" cy="827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b="1" noProof="1"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rPr>
                <a:t>当</a:t>
              </a:r>
              <a:r>
                <a:rPr lang="zh-CN" altLang="en-US" b="1" noProof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rPr>
                <a:t>关系表达式不成立（</a:t>
              </a:r>
              <a:r>
                <a:rPr lang="en-US" altLang="zh-CN" b="1" noProof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rPr>
                <a:t>False</a:t>
              </a:r>
              <a:r>
                <a:rPr lang="en-US" altLang="en-US" b="1" noProof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rPr>
                <a:t>）</a:t>
              </a:r>
              <a:r>
                <a:rPr lang="zh-CN" altLang="en-US" b="1" noProof="1"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rPr>
                <a:t>时，</a:t>
              </a:r>
              <a:endParaRPr lang="zh-CN" altLang="zh-CN" b="1" noProof="1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endParaRPr>
            </a:p>
            <a:p>
              <a:pPr>
                <a:spcBef>
                  <a:spcPct val="20000"/>
                </a:spcBef>
              </a:pPr>
              <a:r>
                <a:rPr lang="zh-CN" altLang="en-US" sz="2000" b="1" noProof="1"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rPr>
                <a:t>跳出循环。</a:t>
              </a:r>
              <a:endParaRPr lang="zh-CN" altLang="zh-CN" sz="2000" b="1" noProof="1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endParaRPr>
            </a:p>
            <a:p>
              <a:pPr>
                <a:spcBef>
                  <a:spcPct val="20000"/>
                </a:spcBef>
              </a:pPr>
              <a:endParaRPr lang="zh-CN" altLang="zh-CN" sz="2000" b="1" noProof="1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endParaRPr>
            </a:p>
            <a:p>
              <a:pPr>
                <a:spcBef>
                  <a:spcPct val="20000"/>
                </a:spcBef>
              </a:pPr>
              <a:endParaRPr lang="zh-CN" altLang="zh-CN" sz="2000" b="1" noProof="1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DF288219-7BE5-483C-AA7E-C8672A44CB96}"/>
                </a:ext>
              </a:extLst>
            </p:cNvPr>
            <p:cNvCxnSpPr/>
            <p:nvPr/>
          </p:nvCxnSpPr>
          <p:spPr bwMode="auto">
            <a:xfrm>
              <a:off x="6181238" y="3424310"/>
              <a:ext cx="0" cy="6288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76" name="TextBox 13">
              <a:extLst>
                <a:ext uri="{FF2B5EF4-FFF2-40B4-BE49-F238E27FC236}">
                  <a16:creationId xmlns:a16="http://schemas.microsoft.com/office/drawing/2014/main" id="{1E23E527-1C5B-496E-AB14-EF82D1371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8733" y="3432213"/>
              <a:ext cx="642772" cy="338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/>
                <a:t>否</a:t>
              </a:r>
              <a:r>
                <a:rPr lang="en-US" altLang="zh-CN" sz="1600" b="1"/>
                <a:t> </a:t>
              </a:r>
              <a:endParaRPr lang="zh-CN" altLang="en-US" sz="1600" b="1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5841312-5F44-425F-B93D-DC72F508E9D9}"/>
              </a:ext>
            </a:extLst>
          </p:cNvPr>
          <p:cNvGrpSpPr>
            <a:grpSpLocks/>
          </p:cNvGrpSpPr>
          <p:nvPr/>
        </p:nvGrpSpPr>
        <p:grpSpPr bwMode="auto">
          <a:xfrm>
            <a:off x="4994275" y="1190625"/>
            <a:ext cx="2374900" cy="2230438"/>
            <a:chOff x="4994275" y="1190625"/>
            <a:chExt cx="2374900" cy="2230438"/>
          </a:xfrm>
        </p:grpSpPr>
        <p:grpSp>
          <p:nvGrpSpPr>
            <p:cNvPr id="9270" name="组合 13">
              <a:extLst>
                <a:ext uri="{FF2B5EF4-FFF2-40B4-BE49-F238E27FC236}">
                  <a16:creationId xmlns:a16="http://schemas.microsoft.com/office/drawing/2014/main" id="{D81CBCB6-60B3-4E05-A8E4-EB372F2AA6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4275" y="1190625"/>
              <a:ext cx="2374900" cy="2230438"/>
              <a:chOff x="4994275" y="1190625"/>
              <a:chExt cx="2374900" cy="2230438"/>
            </a:xfrm>
          </p:grpSpPr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4A26F55F-01F9-48F6-804C-C8D97D938BF2}"/>
                  </a:ext>
                </a:extLst>
              </p:cNvPr>
              <p:cNvCxnSpPr/>
              <p:nvPr/>
            </p:nvCxnSpPr>
            <p:spPr bwMode="auto">
              <a:xfrm flipH="1">
                <a:off x="6169025" y="1190625"/>
                <a:ext cx="12700" cy="14271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流程图: 决策 19">
                <a:extLst>
                  <a:ext uri="{FF2B5EF4-FFF2-40B4-BE49-F238E27FC236}">
                    <a16:creationId xmlns:a16="http://schemas.microsoft.com/office/drawing/2014/main" id="{F9FC61E6-24B6-49A6-BE59-7B6D99A524D2}"/>
                  </a:ext>
                </a:extLst>
              </p:cNvPr>
              <p:cNvSpPr/>
              <p:nvPr/>
            </p:nvSpPr>
            <p:spPr bwMode="auto">
              <a:xfrm>
                <a:off x="4994275" y="2628900"/>
                <a:ext cx="2374900" cy="792163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9271" name="矩形 18">
              <a:extLst>
                <a:ext uri="{FF2B5EF4-FFF2-40B4-BE49-F238E27FC236}">
                  <a16:creationId xmlns:a16="http://schemas.microsoft.com/office/drawing/2014/main" id="{FEAC24EB-EA6A-4F02-BA5F-A95F470C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0050" y="2840038"/>
              <a:ext cx="14890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noProof="1">
                  <a:sym typeface="Calibri" panose="020F0502020204030204" pitchFamily="34" charset="0"/>
                </a:rPr>
                <a:t>关系表达式</a:t>
              </a:r>
              <a:r>
                <a:rPr lang="zh-CN" altLang="zh-CN" b="1" noProof="1">
                  <a:sym typeface="Calibri" panose="020F0502020204030204" pitchFamily="34" charset="0"/>
                </a:rPr>
                <a:t>?</a:t>
              </a:r>
              <a:endParaRPr lang="zh-CN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8EB89CB9-43A2-4306-BB22-98ABBC7F0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900" y="2203450"/>
            <a:ext cx="18859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noProof="1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关系表达式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8CE44D1-91D4-4CCA-A7B1-C22F17CC2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2098675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条件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8D0C6-C055-4286-B158-B416CD66A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3508375"/>
            <a:ext cx="2339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关系表达式：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DC1FB9-215B-4485-8AC0-59BB14248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476875"/>
            <a:ext cx="11509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h&gt;=200</a:t>
            </a:r>
          </a:p>
          <a:p>
            <a:pPr eaLnBrk="1" hangingPunct="1"/>
            <a:r>
              <a:rPr lang="en-US" altLang="zh-CN"/>
              <a:t>a&lt;300</a:t>
            </a:r>
            <a:endParaRPr lang="zh-CN" altLang="en-US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D3D4AAC-CBD5-4018-BC9E-B732129339B4}"/>
              </a:ext>
            </a:extLst>
          </p:cNvPr>
          <p:cNvGraphicFramePr>
            <a:graphicFrameLocks noGrp="1"/>
          </p:cNvGraphicFramePr>
          <p:nvPr/>
        </p:nvGraphicFramePr>
        <p:xfrm>
          <a:off x="107950" y="4184650"/>
          <a:ext cx="4751388" cy="11620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87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87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黑体" pitchFamily="49" charset="-122"/>
                          <a:ea typeface="黑体" pitchFamily="49" charset="-122"/>
                        </a:rPr>
                        <a:t>运算符</a:t>
                      </a:r>
                    </a:p>
                  </a:txBody>
                  <a:tcPr marL="91431" marR="91431" marT="45745" marB="4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itchFamily="49" charset="-122"/>
                          <a:ea typeface="黑体" pitchFamily="49" charset="-122"/>
                        </a:rPr>
                        <a:t>==</a:t>
                      </a:r>
                      <a:endParaRPr lang="zh-CN" altLang="en-US" sz="18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31" marR="91431" marT="45745" marB="4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itchFamily="49" charset="-122"/>
                          <a:ea typeface="黑体" pitchFamily="49" charset="-122"/>
                        </a:rPr>
                        <a:t>&gt;</a:t>
                      </a:r>
                      <a:endParaRPr lang="zh-CN" altLang="en-US" sz="18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31" marR="91431" marT="45745" marB="4574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黑体" pitchFamily="49" charset="-122"/>
                          <a:ea typeface="黑体" pitchFamily="49" charset="-122"/>
                        </a:rPr>
                        <a:t>&gt;=</a:t>
                      </a:r>
                      <a:endParaRPr lang="zh-CN" altLang="en-US" sz="18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31" marR="91431" marT="45745" marB="4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itchFamily="49" charset="-122"/>
                          <a:ea typeface="黑体" pitchFamily="49" charset="-122"/>
                        </a:rPr>
                        <a:t>&lt;</a:t>
                      </a:r>
                      <a:endParaRPr lang="zh-CN" altLang="en-US" sz="18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31" marR="91431" marT="45745" marB="4574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黑体" pitchFamily="49" charset="-122"/>
                          <a:ea typeface="黑体" pitchFamily="49" charset="-122"/>
                        </a:rPr>
                        <a:t>&lt;=</a:t>
                      </a:r>
                      <a:endParaRPr lang="zh-CN" altLang="en-US" sz="18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31" marR="91431" marT="45745" marB="4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黑体" pitchFamily="49" charset="-122"/>
                          <a:ea typeface="黑体" pitchFamily="49" charset="-122"/>
                        </a:rPr>
                        <a:t>!=</a:t>
                      </a:r>
                      <a:endParaRPr lang="zh-CN" altLang="en-US" sz="18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31" marR="91431" marT="45745" marB="4574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黑体" pitchFamily="49" charset="-122"/>
                          <a:ea typeface="黑体" pitchFamily="49" charset="-122"/>
                        </a:rPr>
                        <a:t>含义</a:t>
                      </a:r>
                    </a:p>
                  </a:txBody>
                  <a:tcPr marL="91431" marR="91431" marT="45745" marB="4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黑体" pitchFamily="49" charset="-122"/>
                          <a:ea typeface="黑体" pitchFamily="49" charset="-122"/>
                        </a:rPr>
                        <a:t>等于</a:t>
                      </a:r>
                    </a:p>
                  </a:txBody>
                  <a:tcPr marL="91431" marR="91431" marT="45745" marB="4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黑体" pitchFamily="49" charset="-122"/>
                          <a:ea typeface="黑体" pitchFamily="49" charset="-122"/>
                        </a:rPr>
                        <a:t>大于</a:t>
                      </a:r>
                    </a:p>
                  </a:txBody>
                  <a:tcPr marL="91431" marR="91431" marT="45745" marB="4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黑体" pitchFamily="49" charset="-122"/>
                          <a:ea typeface="黑体" pitchFamily="49" charset="-122"/>
                        </a:rPr>
                        <a:t>大于</a:t>
                      </a:r>
                      <a:endParaRPr lang="en-US" altLang="zh-CN" sz="1600" dirty="0"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pPr algn="ctr"/>
                      <a:r>
                        <a:rPr lang="zh-CN" altLang="en-US" sz="1600" dirty="0">
                          <a:latin typeface="黑体" pitchFamily="49" charset="-122"/>
                          <a:ea typeface="黑体" pitchFamily="49" charset="-122"/>
                        </a:rPr>
                        <a:t>等于</a:t>
                      </a:r>
                    </a:p>
                  </a:txBody>
                  <a:tcPr marL="91431" marR="91431" marT="45745" marB="4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黑体" pitchFamily="49" charset="-122"/>
                          <a:ea typeface="黑体" pitchFamily="49" charset="-122"/>
                        </a:rPr>
                        <a:t>小于</a:t>
                      </a:r>
                    </a:p>
                  </a:txBody>
                  <a:tcPr marL="91431" marR="91431" marT="45745" marB="4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黑体" pitchFamily="49" charset="-122"/>
                          <a:ea typeface="黑体" pitchFamily="49" charset="-122"/>
                        </a:rPr>
                        <a:t>小于</a:t>
                      </a:r>
                      <a:endParaRPr lang="en-US" altLang="zh-CN" sz="1600" dirty="0"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pPr algn="ctr"/>
                      <a:r>
                        <a:rPr lang="zh-CN" altLang="en-US" sz="1600" dirty="0">
                          <a:latin typeface="黑体" pitchFamily="49" charset="-122"/>
                          <a:ea typeface="黑体" pitchFamily="49" charset="-122"/>
                        </a:rPr>
                        <a:t>等于</a:t>
                      </a:r>
                    </a:p>
                  </a:txBody>
                  <a:tcPr marL="91431" marR="91431" marT="45745" marB="4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黑体" pitchFamily="49" charset="-122"/>
                          <a:ea typeface="黑体" pitchFamily="49" charset="-122"/>
                        </a:rPr>
                        <a:t>不等于</a:t>
                      </a:r>
                    </a:p>
                  </a:txBody>
                  <a:tcPr marL="91431" marR="91431" marT="45745" marB="4574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6EBFA0C1-F78D-41FD-8242-623B0612B83D}"/>
              </a:ext>
            </a:extLst>
          </p:cNvPr>
          <p:cNvGrpSpPr>
            <a:grpSpLocks/>
          </p:cNvGrpSpPr>
          <p:nvPr/>
        </p:nvGrpSpPr>
        <p:grpSpPr bwMode="auto">
          <a:xfrm>
            <a:off x="5421313" y="1593850"/>
            <a:ext cx="3486150" cy="3173413"/>
            <a:chOff x="5420605" y="1593923"/>
            <a:chExt cx="3487200" cy="3172931"/>
          </a:xfrm>
        </p:grpSpPr>
        <p:sp>
          <p:nvSpPr>
            <p:cNvPr id="9261" name="TextBox 13">
              <a:extLst>
                <a:ext uri="{FF2B5EF4-FFF2-40B4-BE49-F238E27FC236}">
                  <a16:creationId xmlns:a16="http://schemas.microsoft.com/office/drawing/2014/main" id="{C0B4991E-9BAC-4D4F-8E08-671AE68C1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3910" y="2663333"/>
              <a:ext cx="642772" cy="338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</a:rPr>
                <a:t>是</a:t>
              </a: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9262" name="组合 15">
              <a:extLst>
                <a:ext uri="{FF2B5EF4-FFF2-40B4-BE49-F238E27FC236}">
                  <a16:creationId xmlns:a16="http://schemas.microsoft.com/office/drawing/2014/main" id="{7C44795B-B8F7-485A-A30E-8ABA897C5C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20605" y="1593923"/>
              <a:ext cx="3487200" cy="3172931"/>
              <a:chOff x="5420605" y="1593923"/>
              <a:chExt cx="3487200" cy="3172931"/>
            </a:xfrm>
          </p:grpSpPr>
          <p:grpSp>
            <p:nvGrpSpPr>
              <p:cNvPr id="9263" name="组合 13">
                <a:extLst>
                  <a:ext uri="{FF2B5EF4-FFF2-40B4-BE49-F238E27FC236}">
                    <a16:creationId xmlns:a16="http://schemas.microsoft.com/office/drawing/2014/main" id="{A38B92F8-429E-46AD-8E87-F5DC869789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83313" y="1593923"/>
                <a:ext cx="2649537" cy="1430337"/>
                <a:chOff x="6183313" y="1593923"/>
                <a:chExt cx="2649537" cy="1430337"/>
              </a:xfrm>
            </p:grpSpPr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786C6C84-A269-4424-BD99-9DA236CA28FA}"/>
                    </a:ext>
                  </a:extLst>
                </p:cNvPr>
                <p:cNvCxnSpPr/>
                <p:nvPr/>
              </p:nvCxnSpPr>
              <p:spPr bwMode="auto">
                <a:xfrm flipV="1">
                  <a:off x="7369054" y="3016107"/>
                  <a:ext cx="78763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8DA0BE8A-643F-48BE-937C-38C1035C3D10}"/>
                    </a:ext>
                  </a:extLst>
                </p:cNvPr>
                <p:cNvSpPr/>
                <p:nvPr/>
              </p:nvSpPr>
              <p:spPr bwMode="auto">
                <a:xfrm>
                  <a:off x="7235664" y="2138353"/>
                  <a:ext cx="1597506" cy="3539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dirty="0">
                      <a:solidFill>
                        <a:schemeClr val="tx1"/>
                      </a:solidFill>
                      <a:latin typeface="黑体" pitchFamily="49" charset="-122"/>
                      <a:ea typeface="黑体" pitchFamily="49" charset="-122"/>
                    </a:rPr>
                    <a:t>语句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itchFamily="49" charset="-122"/>
                      <a:ea typeface="黑体" pitchFamily="49" charset="-122"/>
                    </a:rPr>
                    <a:t>/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itchFamily="49" charset="-122"/>
                      <a:ea typeface="黑体" pitchFamily="49" charset="-122"/>
                    </a:rPr>
                    <a:t>语句组</a:t>
                  </a:r>
                  <a:endParaRPr lang="zh-CN" altLang="zh-CN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B3683074-0B4F-4304-B0DC-C70132DA86A1}"/>
                    </a:ext>
                  </a:extLst>
                </p:cNvPr>
                <p:cNvCxnSpPr/>
                <p:nvPr/>
              </p:nvCxnSpPr>
              <p:spPr bwMode="auto">
                <a:xfrm flipV="1">
                  <a:off x="8164632" y="2492312"/>
                  <a:ext cx="0" cy="5317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>
                  <a:extLst>
                    <a:ext uri="{FF2B5EF4-FFF2-40B4-BE49-F238E27FC236}">
                      <a16:creationId xmlns:a16="http://schemas.microsoft.com/office/drawing/2014/main" id="{0FD07786-F05E-4F70-8C4F-8FE53DD23934}"/>
                    </a:ext>
                  </a:extLst>
                </p:cNvPr>
                <p:cNvCxnSpPr/>
                <p:nvPr/>
              </p:nvCxnSpPr>
              <p:spPr bwMode="auto">
                <a:xfrm flipV="1">
                  <a:off x="8156691" y="1606621"/>
                  <a:ext cx="0" cy="5317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14C30EA3-DEA0-4D24-A683-976366305E58}"/>
                    </a:ext>
                  </a:extLst>
                </p:cNvPr>
                <p:cNvCxnSpPr/>
                <p:nvPr/>
              </p:nvCxnSpPr>
              <p:spPr bwMode="auto">
                <a:xfrm flipH="1">
                  <a:off x="6182835" y="1593923"/>
                  <a:ext cx="1981797" cy="1269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64" name="矩形 14">
                <a:extLst>
                  <a:ext uri="{FF2B5EF4-FFF2-40B4-BE49-F238E27FC236}">
                    <a16:creationId xmlns:a16="http://schemas.microsoft.com/office/drawing/2014/main" id="{65720863-D1D9-4C23-B26D-17090C0FE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0605" y="4028190"/>
                <a:ext cx="3487200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CN" altLang="en-US" b="1" noProof="1">
                    <a:latin typeface="黑体" panose="02010609060101010101" pitchFamily="49" charset="-122"/>
                    <a:ea typeface="黑体" panose="02010609060101010101" pitchFamily="49" charset="-122"/>
                    <a:sym typeface="Calibri" panose="020F0502020204030204" pitchFamily="34" charset="0"/>
                  </a:rPr>
                  <a:t>当</a:t>
                </a:r>
                <a:r>
                  <a:rPr lang="zh-CN" altLang="en-US" b="1" noProof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Calibri" panose="020F0502020204030204" pitchFamily="34" charset="0"/>
                  </a:rPr>
                  <a:t>关系表达式成立（</a:t>
                </a:r>
                <a:r>
                  <a:rPr lang="en-US" altLang="zh-CN" b="1" noProof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Calibri" panose="020F0502020204030204" pitchFamily="34" charset="0"/>
                  </a:rPr>
                  <a:t>True</a:t>
                </a:r>
                <a:r>
                  <a:rPr lang="en-US" altLang="en-US" b="1" noProof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Calibri" panose="020F0502020204030204" pitchFamily="34" charset="0"/>
                  </a:rPr>
                  <a:t>）</a:t>
                </a:r>
                <a:r>
                  <a:rPr lang="zh-CN" altLang="en-US" b="1" noProof="1">
                    <a:latin typeface="黑体" panose="02010609060101010101" pitchFamily="49" charset="-122"/>
                    <a:ea typeface="黑体" panose="02010609060101010101" pitchFamily="49" charset="-122"/>
                    <a:sym typeface="Calibri" panose="020F0502020204030204" pitchFamily="34" charset="0"/>
                  </a:rPr>
                  <a:t>时，</a:t>
                </a:r>
                <a:endParaRPr lang="zh-CN" altLang="zh-CN" b="1" noProof="1"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endParaRPr>
              </a:p>
              <a:p>
                <a:pPr eaLnBrk="1" hangingPunct="1">
                  <a:spcBef>
                    <a:spcPct val="20000"/>
                  </a:spcBef>
                </a:pPr>
                <a:r>
                  <a:rPr lang="zh-CN" altLang="en-US" sz="2000" b="1" noProof="1">
                    <a:latin typeface="黑体" panose="02010609060101010101" pitchFamily="49" charset="-122"/>
                    <a:ea typeface="黑体" panose="02010609060101010101" pitchFamily="49" charset="-122"/>
                    <a:sym typeface="Calibri" panose="020F0502020204030204" pitchFamily="34" charset="0"/>
                  </a:rPr>
                  <a:t>执行循环体。</a:t>
                </a:r>
                <a:endParaRPr lang="zh-CN" altLang="zh-CN" sz="2000" b="1" noProof="1"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endParaRPr>
              </a:p>
            </p:txBody>
          </p:sp>
        </p:grp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1EBA5EE5-B0B5-4E24-9D23-3C87A286C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263" y="2205038"/>
            <a:ext cx="442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：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76E7997-8684-491B-AB95-F53696BA4AE0}"/>
              </a:ext>
            </a:extLst>
          </p:cNvPr>
          <p:cNvGrpSpPr>
            <a:grpSpLocks/>
          </p:cNvGrpSpPr>
          <p:nvPr/>
        </p:nvGrpSpPr>
        <p:grpSpPr bwMode="auto">
          <a:xfrm>
            <a:off x="892175" y="2684463"/>
            <a:ext cx="2697163" cy="573087"/>
            <a:chOff x="892175" y="2684463"/>
            <a:chExt cx="2696432" cy="57308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683921E-61D7-4014-A462-81A08D95B15D}"/>
                </a:ext>
              </a:extLst>
            </p:cNvPr>
            <p:cNvSpPr/>
            <p:nvPr/>
          </p:nvSpPr>
          <p:spPr>
            <a:xfrm>
              <a:off x="892175" y="2684463"/>
              <a:ext cx="584042" cy="57308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b="1" dirty="0">
                  <a:solidFill>
                    <a:schemeClr val="tx1"/>
                  </a:solidFill>
                </a:rPr>
                <a:t>TAB</a:t>
              </a:r>
              <a:r>
                <a:rPr lang="zh-CN" altLang="en-US" sz="1200" b="1" dirty="0">
                  <a:solidFill>
                    <a:schemeClr val="tx1"/>
                  </a:solidFill>
                </a:rPr>
                <a:t>空格缩进</a:t>
              </a:r>
              <a:endParaRPr lang="en-US" altLang="zh-C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260" name="矩形 9">
              <a:extLst>
                <a:ext uri="{FF2B5EF4-FFF2-40B4-BE49-F238E27FC236}">
                  <a16:creationId xmlns:a16="http://schemas.microsoft.com/office/drawing/2014/main" id="{68454935-EACF-4539-A801-8FC4E450A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664" y="2704306"/>
              <a:ext cx="20409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400" b="1" noProof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rPr>
                <a:t>语句或语句组</a:t>
              </a:r>
              <a:endParaRPr lang="zh-CN" altLang="zh-CN" sz="2400" b="1" noProof="1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8" grpId="0"/>
      <p:bldP spid="8" grpId="0"/>
      <p:bldP spid="1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FC29299D-10DD-436F-A75F-EEC47FF0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549275"/>
            <a:ext cx="7696200" cy="563563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算法分析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B2C65AB-B678-4E25-92A3-DB36355CC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2781300"/>
            <a:ext cx="781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rgbClr val="FF0000"/>
                </a:solidFill>
              </a:rPr>
              <a:t>h=h*2</a:t>
            </a:r>
            <a:endParaRPr lang="zh-CN" altLang="zh-CN" sz="1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92A4A95-8FFB-4451-A402-8FA9EEF8E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284538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i=i+1</a:t>
            </a:r>
            <a:endParaRPr lang="zh-CN" altLang="zh-CN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245" name="组合 25">
            <a:extLst>
              <a:ext uri="{FF2B5EF4-FFF2-40B4-BE49-F238E27FC236}">
                <a16:creationId xmlns:a16="http://schemas.microsoft.com/office/drawing/2014/main" id="{6935C5C9-3B49-4E86-9453-EDCAC8CB3DF2}"/>
              </a:ext>
            </a:extLst>
          </p:cNvPr>
          <p:cNvGrpSpPr>
            <a:grpSpLocks/>
          </p:cNvGrpSpPr>
          <p:nvPr/>
        </p:nvGrpSpPr>
        <p:grpSpPr bwMode="auto">
          <a:xfrm>
            <a:off x="8532813" y="2852738"/>
            <a:ext cx="611187" cy="2024062"/>
            <a:chOff x="324545" y="3469524"/>
            <a:chExt cx="755576" cy="2023044"/>
          </a:xfrm>
        </p:grpSpPr>
        <p:sp>
          <p:nvSpPr>
            <p:cNvPr id="10278" name="TextBox 26">
              <a:extLst>
                <a:ext uri="{FF2B5EF4-FFF2-40B4-BE49-F238E27FC236}">
                  <a16:creationId xmlns:a16="http://schemas.microsoft.com/office/drawing/2014/main" id="{669BFC7A-CFC8-4FEF-997A-09C48F30F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107" y="3469524"/>
              <a:ext cx="500014" cy="20230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反复执行的语句</a:t>
              </a:r>
            </a:p>
          </p:txBody>
        </p:sp>
        <p:sp>
          <p:nvSpPr>
            <p:cNvPr id="28" name="右箭头 27">
              <a:extLst>
                <a:ext uri="{FF2B5EF4-FFF2-40B4-BE49-F238E27FC236}">
                  <a16:creationId xmlns:a16="http://schemas.microsoft.com/office/drawing/2014/main" id="{8FF8C04F-321F-4B94-A8FD-36EFCBEC5774}"/>
                </a:ext>
              </a:extLst>
            </p:cNvPr>
            <p:cNvSpPr/>
            <p:nvPr/>
          </p:nvSpPr>
          <p:spPr>
            <a:xfrm flipH="1">
              <a:off x="324545" y="3729743"/>
              <a:ext cx="255130" cy="3157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0246" name="内容占位符 2">
            <a:extLst>
              <a:ext uri="{FF2B5EF4-FFF2-40B4-BE49-F238E27FC236}">
                <a16:creationId xmlns:a16="http://schemas.microsoft.com/office/drawing/2014/main" id="{8ABC530C-4563-47DD-BF86-8D4FCA5D6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0975" y="1074738"/>
            <a:ext cx="4537075" cy="18002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18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【问题描述】</a:t>
            </a:r>
            <a:endParaRPr lang="en-US" altLang="zh-CN" sz="1800">
              <a:solidFill>
                <a:srgbClr val="00264D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根据刚刚的算法，</a:t>
            </a:r>
            <a:r>
              <a:rPr lang="zh-CN" altLang="zh-CN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假设这张纸有足够大，可对折任意次，</a:t>
            </a:r>
            <a:r>
              <a:rPr lang="zh-CN" altLang="en-US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折叠多少次后，厚度</a:t>
            </a:r>
            <a:r>
              <a:rPr lang="zh-CN" altLang="en-US" sz="1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超过</a:t>
            </a:r>
            <a:r>
              <a:rPr lang="zh-CN" altLang="en-US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珠穆朗峰最新高程</a:t>
            </a:r>
            <a:r>
              <a:rPr lang="en-US" altLang="zh-CN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8848.86</a:t>
            </a:r>
            <a:r>
              <a:rPr lang="zh-CN" altLang="en-US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米。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zh-CN" sz="1600">
              <a:solidFill>
                <a:srgbClr val="0026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26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0247" name="TextBox 32">
            <a:extLst>
              <a:ext uri="{FF2B5EF4-FFF2-40B4-BE49-F238E27FC236}">
                <a16:creationId xmlns:a16="http://schemas.microsoft.com/office/drawing/2014/main" id="{068EEF61-66FF-440D-9152-9EACC7477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522663"/>
            <a:ext cx="3024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循环执行的条件是？</a:t>
            </a:r>
          </a:p>
        </p:txBody>
      </p:sp>
      <p:sp>
        <p:nvSpPr>
          <p:cNvPr id="10248" name="TextBox 33">
            <a:extLst>
              <a:ext uri="{FF2B5EF4-FFF2-40B4-BE49-F238E27FC236}">
                <a16:creationId xmlns:a16="http://schemas.microsoft.com/office/drawing/2014/main" id="{9F1D8432-49CD-412C-AF6A-0BBD4532F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4297363"/>
            <a:ext cx="3024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重复执行的语句是？</a:t>
            </a:r>
          </a:p>
        </p:txBody>
      </p:sp>
      <p:sp>
        <p:nvSpPr>
          <p:cNvPr id="10249" name="TextBox 34">
            <a:extLst>
              <a:ext uri="{FF2B5EF4-FFF2-40B4-BE49-F238E27FC236}">
                <a16:creationId xmlns:a16="http://schemas.microsoft.com/office/drawing/2014/main" id="{730EADEF-0C9A-47A6-AD2D-9CD4A27D0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786438"/>
            <a:ext cx="331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折叠的次数如何体现？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05BF077-EB19-46E4-BE8C-5F3154FB9C98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3619500"/>
            <a:ext cx="4340225" cy="457200"/>
            <a:chOff x="3271000" y="3717134"/>
            <a:chExt cx="3656572" cy="456025"/>
          </a:xfrm>
        </p:grpSpPr>
        <p:sp>
          <p:nvSpPr>
            <p:cNvPr id="10276" name="TextBox 3">
              <a:extLst>
                <a:ext uri="{FF2B5EF4-FFF2-40B4-BE49-F238E27FC236}">
                  <a16:creationId xmlns:a16="http://schemas.microsoft.com/office/drawing/2014/main" id="{FB835F89-FBAE-44BC-9F32-7A3599998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6141" y="3717134"/>
              <a:ext cx="2851431" cy="45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while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</a:rPr>
                <a:t>厚度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（  ） </a:t>
              </a:r>
              <a:r>
                <a:rPr lang="en-US" altLang="zh-CN" sz="240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?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8848.86</a:t>
              </a:r>
              <a:r>
                <a:rPr lang="zh-CN" altLang="en-US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02A25D8E-6E65-45C6-A753-40DBACE6E750}"/>
                </a:ext>
              </a:extLst>
            </p:cNvPr>
            <p:cNvCxnSpPr/>
            <p:nvPr/>
          </p:nvCxnSpPr>
          <p:spPr>
            <a:xfrm>
              <a:off x="3271000" y="3772554"/>
              <a:ext cx="810491" cy="4908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51" name="TextBox 41">
            <a:extLst>
              <a:ext uri="{FF2B5EF4-FFF2-40B4-BE49-F238E27FC236}">
                <a16:creationId xmlns:a16="http://schemas.microsoft.com/office/drawing/2014/main" id="{3F8A326C-C85F-4E3A-997A-B0930192C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084763"/>
            <a:ext cx="306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如何改变条件的量？</a:t>
            </a:r>
          </a:p>
        </p:txBody>
      </p:sp>
      <p:grpSp>
        <p:nvGrpSpPr>
          <p:cNvPr id="10252" name="组合 47">
            <a:extLst>
              <a:ext uri="{FF2B5EF4-FFF2-40B4-BE49-F238E27FC236}">
                <a16:creationId xmlns:a16="http://schemas.microsoft.com/office/drawing/2014/main" id="{779FC78A-793C-4357-9203-D79EDC850BF5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981075"/>
            <a:ext cx="4776788" cy="5040313"/>
            <a:chOff x="3466740" y="1062224"/>
            <a:chExt cx="4777579" cy="5040572"/>
          </a:xfrm>
        </p:grpSpPr>
        <p:grpSp>
          <p:nvGrpSpPr>
            <p:cNvPr id="10255" name="组合 4">
              <a:extLst>
                <a:ext uri="{FF2B5EF4-FFF2-40B4-BE49-F238E27FC236}">
                  <a16:creationId xmlns:a16="http://schemas.microsoft.com/office/drawing/2014/main" id="{CDB86830-FF6E-42FF-BB75-9B6A2CC96F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6740" y="1062224"/>
              <a:ext cx="4777579" cy="5040572"/>
              <a:chOff x="1902828" y="1016151"/>
              <a:chExt cx="4777579" cy="5040572"/>
            </a:xfrm>
          </p:grpSpPr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095F75BD-033B-45CA-A8C9-AF8602AD38C4}"/>
                  </a:ext>
                </a:extLst>
              </p:cNvPr>
              <p:cNvSpPr/>
              <p:nvPr/>
            </p:nvSpPr>
            <p:spPr bwMode="auto">
              <a:xfrm>
                <a:off x="3576330" y="1016151"/>
                <a:ext cx="792294" cy="35879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rPr>
                  <a:t>开始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1794957-EB0B-4E50-9A12-3E7A9DB817F1}"/>
                  </a:ext>
                </a:extLst>
              </p:cNvPr>
              <p:cNvSpPr/>
              <p:nvPr/>
            </p:nvSpPr>
            <p:spPr bwMode="auto">
              <a:xfrm>
                <a:off x="2429965" y="1633721"/>
                <a:ext cx="3385110" cy="365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  <a:ea typeface="宋体" pitchFamily="2" charset="-122"/>
                  </a:rPr>
                  <a:t>h=0.1/1000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#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设置纸张厚度初始值</a:t>
                </a:r>
                <a:endParaRPr lang="en-US" altLang="zh-CN" sz="16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8" name="流程图: 决策 7">
                <a:extLst>
                  <a:ext uri="{FF2B5EF4-FFF2-40B4-BE49-F238E27FC236}">
                    <a16:creationId xmlns:a16="http://schemas.microsoft.com/office/drawing/2014/main" id="{2471029E-2B4B-4113-97DB-80607D8C886D}"/>
                  </a:ext>
                </a:extLst>
              </p:cNvPr>
              <p:cNvSpPr/>
              <p:nvPr/>
            </p:nvSpPr>
            <p:spPr bwMode="auto">
              <a:xfrm>
                <a:off x="1902828" y="3561045"/>
                <a:ext cx="3697900" cy="792203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9E4245B-77A2-41EC-8EF4-35BFB3187BC1}"/>
                  </a:ext>
                </a:extLst>
              </p:cNvPr>
              <p:cNvSpPr/>
              <p:nvPr/>
            </p:nvSpPr>
            <p:spPr bwMode="auto">
              <a:xfrm>
                <a:off x="5472119" y="3326083"/>
                <a:ext cx="1208288" cy="354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CN" altLang="zh-CN" sz="14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722F4954-0F1A-43E7-8F05-3AB08C8CBD62}"/>
                  </a:ext>
                </a:extLst>
              </p:cNvPr>
              <p:cNvCxnSpPr>
                <a:stCxn id="6" idx="2"/>
              </p:cNvCxnSpPr>
              <p:nvPr/>
            </p:nvCxnSpPr>
            <p:spPr bwMode="auto">
              <a:xfrm>
                <a:off x="3973271" y="1374944"/>
                <a:ext cx="0" cy="23020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44E56D8D-B9B2-4678-8DE6-724245254ACE}"/>
                  </a:ext>
                </a:extLst>
              </p:cNvPr>
              <p:cNvCxnSpPr>
                <a:stCxn id="47" idx="2"/>
              </p:cNvCxnSpPr>
              <p:nvPr/>
            </p:nvCxnSpPr>
            <p:spPr bwMode="auto">
              <a:xfrm>
                <a:off x="3974859" y="2497365"/>
                <a:ext cx="0" cy="106368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64" name="TextBox 13">
                <a:extLst>
                  <a:ext uri="{FF2B5EF4-FFF2-40B4-BE49-F238E27FC236}">
                    <a16:creationId xmlns:a16="http://schemas.microsoft.com/office/drawing/2014/main" id="{5DE1D9C1-6783-48F8-81F2-85E28CADBA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74648" y="3681623"/>
                <a:ext cx="64293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/>
                  <a:t>是</a:t>
                </a:r>
                <a:r>
                  <a:rPr lang="en-US" altLang="zh-CN" sz="1200"/>
                  <a:t> </a:t>
                </a:r>
                <a:endParaRPr lang="zh-CN" altLang="en-US" sz="1200"/>
              </a:p>
            </p:txBody>
          </p:sp>
          <p:sp>
            <p:nvSpPr>
              <p:cNvPr id="13" name="流程图: 数据 12">
                <a:extLst>
                  <a:ext uri="{FF2B5EF4-FFF2-40B4-BE49-F238E27FC236}">
                    <a16:creationId xmlns:a16="http://schemas.microsoft.com/office/drawing/2014/main" id="{67D9AD38-88BD-44B7-A7D0-70D57C78D6AC}"/>
                  </a:ext>
                </a:extLst>
              </p:cNvPr>
              <p:cNvSpPr/>
              <p:nvPr/>
            </p:nvSpPr>
            <p:spPr bwMode="auto">
              <a:xfrm>
                <a:off x="2215618" y="4704103"/>
                <a:ext cx="3231097" cy="584230"/>
              </a:xfrm>
              <a:prstGeom prst="flowChartInputOutpu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4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输出折叠的的次数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i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；</a:t>
                </a:r>
                <a:endParaRPr lang="en-US" altLang="zh-CN" sz="14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algn="ctr">
                  <a:defRPr/>
                </a:pPr>
                <a:r>
                  <a:rPr lang="zh-CN" altLang="en-US" sz="14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纸的厚度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h</a:t>
                </a:r>
                <a:endParaRPr lang="zh-CN" altLang="en-US" sz="14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AB6730F5-A4CE-468F-BC5D-EC004085A8AC}"/>
                  </a:ext>
                </a:extLst>
              </p:cNvPr>
              <p:cNvCxnSpPr/>
              <p:nvPr/>
            </p:nvCxnSpPr>
            <p:spPr bwMode="auto">
              <a:xfrm>
                <a:off x="3971684" y="4353247"/>
                <a:ext cx="0" cy="33815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78B2A4BC-EB04-4D85-9728-B7D320A9C609}"/>
                  </a:ext>
                </a:extLst>
              </p:cNvPr>
              <p:cNvCxnSpPr/>
              <p:nvPr/>
            </p:nvCxnSpPr>
            <p:spPr bwMode="auto">
              <a:xfrm flipV="1">
                <a:off x="6018309" y="3676938"/>
                <a:ext cx="14290" cy="28100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76D38F4C-2558-46BF-87A9-F402B70E608A}"/>
                  </a:ext>
                </a:extLst>
              </p:cNvPr>
              <p:cNvCxnSpPr/>
              <p:nvPr/>
            </p:nvCxnSpPr>
            <p:spPr bwMode="auto">
              <a:xfrm>
                <a:off x="3971684" y="5267694"/>
                <a:ext cx="0" cy="41277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69" name="TextBox 36">
                <a:extLst>
                  <a:ext uri="{FF2B5EF4-FFF2-40B4-BE49-F238E27FC236}">
                    <a16:creationId xmlns:a16="http://schemas.microsoft.com/office/drawing/2014/main" id="{491AD696-7660-47EF-9738-80C5CF1C6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9450" y="4383412"/>
                <a:ext cx="643002" cy="274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200"/>
                  <a:t>否</a:t>
                </a:r>
                <a:r>
                  <a:rPr lang="en-US" altLang="zh-CN" sz="1200"/>
                  <a:t> </a:t>
                </a:r>
                <a:endParaRPr lang="zh-CN" altLang="en-US" sz="1200"/>
              </a:p>
            </p:txBody>
          </p:sp>
          <p:sp>
            <p:nvSpPr>
              <p:cNvPr id="18" name="圆角矩形 17">
                <a:extLst>
                  <a:ext uri="{FF2B5EF4-FFF2-40B4-BE49-F238E27FC236}">
                    <a16:creationId xmlns:a16="http://schemas.microsoft.com/office/drawing/2014/main" id="{C4B7EC97-3539-4A54-91BB-6D84BBB0B77A}"/>
                  </a:ext>
                </a:extLst>
              </p:cNvPr>
              <p:cNvSpPr/>
              <p:nvPr/>
            </p:nvSpPr>
            <p:spPr bwMode="auto">
              <a:xfrm>
                <a:off x="3520759" y="5696341"/>
                <a:ext cx="792293" cy="36038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rPr>
                  <a:t>结束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E1BCA50-EB96-41A7-A0AE-F59674A01C1C}"/>
                  </a:ext>
                </a:extLst>
              </p:cNvPr>
              <p:cNvSpPr/>
              <p:nvPr/>
            </p:nvSpPr>
            <p:spPr bwMode="auto">
              <a:xfrm>
                <a:off x="5472119" y="2765666"/>
                <a:ext cx="1208288" cy="3540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zh-CN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07C9600D-29A8-4A55-A40C-D66B0BA24129}"/>
                  </a:ext>
                </a:extLst>
              </p:cNvPr>
              <p:cNvCxnSpPr>
                <a:stCxn id="8" idx="3"/>
              </p:cNvCxnSpPr>
              <p:nvPr/>
            </p:nvCxnSpPr>
            <p:spPr bwMode="auto">
              <a:xfrm>
                <a:off x="5600728" y="3956352"/>
                <a:ext cx="431872" cy="158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19614044-B021-4AFF-8B76-27DCEE46F6D7}"/>
                  </a:ext>
                </a:extLst>
              </p:cNvPr>
              <p:cNvCxnSpPr/>
              <p:nvPr/>
            </p:nvCxnSpPr>
            <p:spPr>
              <a:xfrm flipV="1">
                <a:off x="6032600" y="3119697"/>
                <a:ext cx="0" cy="18733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F4ED57F5-331E-4853-8B4C-6B7B6A7D8B2E}"/>
                  </a:ext>
                </a:extLst>
              </p:cNvPr>
              <p:cNvCxnSpPr/>
              <p:nvPr/>
            </p:nvCxnSpPr>
            <p:spPr>
              <a:xfrm flipH="1">
                <a:off x="4035194" y="2616433"/>
                <a:ext cx="1997406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6A48A9A1-7000-4A25-AFD9-CD41A46D375B}"/>
                  </a:ext>
                </a:extLst>
              </p:cNvPr>
              <p:cNvCxnSpPr/>
              <p:nvPr/>
            </p:nvCxnSpPr>
            <p:spPr>
              <a:xfrm flipV="1">
                <a:off x="6032600" y="2579919"/>
                <a:ext cx="0" cy="18574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AB08541-799F-4905-B49E-9C9287F05F98}"/>
                </a:ext>
              </a:extLst>
            </p:cNvPr>
            <p:cNvSpPr/>
            <p:nvPr/>
          </p:nvSpPr>
          <p:spPr bwMode="auto">
            <a:xfrm>
              <a:off x="3993877" y="2202108"/>
              <a:ext cx="3385110" cy="330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altLang="zh-CN" sz="1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8DA077FB-7A39-48C4-A4BC-2204170EB314}"/>
                </a:ext>
              </a:extLst>
            </p:cNvPr>
            <p:cNvCxnSpPr/>
            <p:nvPr/>
          </p:nvCxnSpPr>
          <p:spPr bwMode="auto">
            <a:xfrm flipH="1">
              <a:off x="5532420" y="2041762"/>
              <a:ext cx="4763" cy="16034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8CBE931A-879A-4813-A896-1EA39EA37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013" y="2125663"/>
            <a:ext cx="272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i=0 #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设置折叠次数的初始值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D778868-7735-4E79-91FE-9186702A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630613"/>
            <a:ext cx="409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</a:rPr>
              <a:t>h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47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5E579DA3-FDE7-459A-8699-A0C46360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任务二：基础练习——学习新知 条件循环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while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09FEF470-1B93-417D-91E3-6E84D31FA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76375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请根据算法流程图的分析，打开“课堂实践”文件夹中，</a:t>
            </a:r>
            <a:r>
              <a:rPr lang="zh-CN" altLang="en-US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活动二：</a:t>
            </a:r>
            <a:r>
              <a:rPr lang="en-US" altLang="zh-CN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</a:t>
            </a:r>
            <a:r>
              <a:rPr lang="zh-CN" altLang="en-US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循环体验</a:t>
            </a:r>
            <a:r>
              <a:rPr lang="en-US" altLang="zh-CN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.py </a:t>
            </a:r>
            <a:r>
              <a:rPr lang="zh-CN" altLang="en-US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，填写空缺的程序语句，运行程序并填写结果。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8bdaa2f-61fc-4ab4-a307-7b84a88c0f6d}"/>
</p:tagLst>
</file>

<file path=ppt/theme/theme1.xml><?xml version="1.0" encoding="utf-8"?>
<a:theme xmlns:a="http://schemas.openxmlformats.org/drawingml/2006/main" name="主题2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3591</TotalTime>
  <Words>1603</Words>
  <Application>Microsoft Office PowerPoint</Application>
  <PresentationFormat>全屏显示(4:3)</PresentationFormat>
  <Paragraphs>247</Paragraphs>
  <Slides>19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Verdana</vt:lpstr>
      <vt:lpstr>宋体</vt:lpstr>
      <vt:lpstr>Arial</vt:lpstr>
      <vt:lpstr>Wingdings</vt:lpstr>
      <vt:lpstr>Calibri</vt:lpstr>
      <vt:lpstr>黑体</vt:lpstr>
      <vt:lpstr>微软雅黑</vt:lpstr>
      <vt:lpstr>+mn-ea</vt:lpstr>
      <vt:lpstr>主题2</vt:lpstr>
      <vt:lpstr>2.3周而复始的循环 探寻循环结构，感受循环魅力</vt:lpstr>
      <vt:lpstr>PowerPoint 演示文稿</vt:lpstr>
      <vt:lpstr>算法分析</vt:lpstr>
      <vt:lpstr>流程图——python语句实现</vt:lpstr>
      <vt:lpstr>任务一：复习for循环语句</vt:lpstr>
      <vt:lpstr>猜想：折叠多少次，纸的厚度能超过珠峰的高程？</vt:lpstr>
      <vt:lpstr>while循环——条件循环</vt:lpstr>
      <vt:lpstr>算法分析</vt:lpstr>
      <vt:lpstr>任务二：基础练习——学习新知 条件循环while语句</vt:lpstr>
      <vt:lpstr>PowerPoint 演示文稿</vt:lpstr>
      <vt:lpstr>PowerPoint 演示文稿</vt:lpstr>
      <vt:lpstr>课堂活动三：探寻循环的魅力!                  </vt:lpstr>
      <vt:lpstr>算法分析</vt:lpstr>
      <vt:lpstr>PowerPoint 演示文稿</vt:lpstr>
      <vt:lpstr>PowerPoint 演示文稿</vt:lpstr>
      <vt:lpstr>积少成多，勇于攀登， 让每个人成为更好的自己！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2.3周而复始的循环 初探循环结构——while循环</dc:title>
  <cp:lastModifiedBy>hongming xu</cp:lastModifiedBy>
  <cp:revision>273</cp:revision>
  <cp:lastPrinted>2020-12-05T07:35:06Z</cp:lastPrinted>
  <dcterms:created xsi:type="dcterms:W3CDTF">2020-11-09T02:12:37Z</dcterms:created>
  <dcterms:modified xsi:type="dcterms:W3CDTF">2020-12-11T01:51:54Z</dcterms:modified>
</cp:coreProperties>
</file>