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64" r:id="rId3"/>
    <p:sldId id="748" r:id="rId4"/>
    <p:sldId id="785" r:id="rId5"/>
    <p:sldId id="258" r:id="rId6"/>
    <p:sldId id="820" r:id="rId7"/>
    <p:sldId id="732" r:id="rId8"/>
    <p:sldId id="821" r:id="rId9"/>
    <p:sldId id="860" r:id="rId10"/>
    <p:sldId id="858" r:id="rId11"/>
    <p:sldId id="859" r:id="rId12"/>
    <p:sldId id="861" r:id="rId13"/>
    <p:sldId id="851" r:id="rId14"/>
    <p:sldId id="852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228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1BF76C29-23C9-4541-B513-F30F4991C700}"/>
              </a:ext>
            </a:extLst>
          </p:cNvPr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文本占位符 2">
            <a:extLst>
              <a:ext uri="{FF2B5EF4-FFF2-40B4-BE49-F238E27FC236}">
                <a16:creationId xmlns:a16="http://schemas.microsoft.com/office/drawing/2014/main" id="{7FB5BAD4-AED6-4FCC-941B-9DA1EE3F354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演示教师文件：表单-GUI-图书信息管理系统-多功能</a:t>
            </a:r>
            <a:r>
              <a:rPr lang="en-US" altLang="zh-CN"/>
              <a:t> </a:t>
            </a:r>
            <a:r>
              <a:rPr lang="zh-CN" altLang="en-US"/>
              <a:t>程序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EF88619A-ED34-46D2-831B-A6FA55EEBF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BE1EB25C-DB1C-407E-A529-45C677C420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5EAEBC91-8CD7-45BB-9C0F-EA89010E0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BD1D82-0DD4-4CAD-B816-4BD26062BA87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FE7D2915-31CA-4591-BE43-6912B03EAFBF}"/>
              </a:ext>
            </a:extLst>
          </p:cNvPr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文本占位符 2">
            <a:extLst>
              <a:ext uri="{FF2B5EF4-FFF2-40B4-BE49-F238E27FC236}">
                <a16:creationId xmlns:a16="http://schemas.microsoft.com/office/drawing/2014/main" id="{C53CC23E-5D33-4FBB-A575-15046E81E28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演示活动</a:t>
            </a:r>
            <a:r>
              <a:rPr lang="en-US" altLang="zh-CN"/>
              <a:t>1</a:t>
            </a:r>
            <a:r>
              <a:rPr lang="zh-CN" altLang="en-US"/>
              <a:t>：学生登录(GUI)程序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BD7CB9B1-9F29-4CCA-9048-8A85CA614AF1}"/>
              </a:ext>
            </a:extLst>
          </p:cNvPr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文本占位符 2">
            <a:extLst>
              <a:ext uri="{FF2B5EF4-FFF2-40B4-BE49-F238E27FC236}">
                <a16:creationId xmlns:a16="http://schemas.microsoft.com/office/drawing/2014/main" id="{0E2360A5-AB5D-4DE0-8FA5-626EFE6C6EB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演示上节课</a:t>
            </a:r>
            <a:r>
              <a:rPr lang="en-US" altLang="zh-CN"/>
              <a:t> table</a:t>
            </a:r>
            <a:r>
              <a:rPr lang="zh-CN" altLang="en-US"/>
              <a:t>查询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遍历查询-ALL - SELECT</a:t>
            </a:r>
            <a:r>
              <a:rPr lang="en-US" altLang="zh-CN"/>
              <a:t> </a:t>
            </a:r>
            <a:r>
              <a:rPr lang="zh-CN" altLang="en-US"/>
              <a:t>程序对比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AF583-4DF2-420B-AA64-FF5210FD9D01}"/>
              </a:ext>
            </a:extLst>
          </p:cNvPr>
          <p:cNvSpPr/>
          <p:nvPr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665E524D-2976-43C7-BB93-370FAE927E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5">
              <a:extLst>
                <a:ext uri="{FF2B5EF4-FFF2-40B4-BE49-F238E27FC236}">
                  <a16:creationId xmlns:a16="http://schemas.microsoft.com/office/drawing/2014/main" id="{EFC5360D-7211-437E-B533-F6DE205339EB}"/>
                </a:ext>
              </a:extLst>
            </p:cNvPr>
            <p:cNvSpPr/>
            <p:nvPr/>
          </p:nvSpPr>
          <p:spPr>
            <a:xfrm rot="2700000">
              <a:off x="323" y="648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739DDB35-2C8B-4600-A9FD-237C158E17E0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7">
              <a:extLst>
                <a:ext uri="{FF2B5EF4-FFF2-40B4-BE49-F238E27FC236}">
                  <a16:creationId xmlns:a16="http://schemas.microsoft.com/office/drawing/2014/main" id="{D48A1CF8-4BFF-45E6-8ACC-A868847A2ADC}"/>
                </a:ext>
              </a:extLst>
            </p:cNvPr>
            <p:cNvSpPr/>
            <p:nvPr/>
          </p:nvSpPr>
          <p:spPr>
            <a:xfrm rot="2700000">
              <a:off x="2124" y="8731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8">
              <a:extLst>
                <a:ext uri="{FF2B5EF4-FFF2-40B4-BE49-F238E27FC236}">
                  <a16:creationId xmlns:a16="http://schemas.microsoft.com/office/drawing/2014/main" id="{A09E416C-268A-418C-AA4A-C40AA5BE3309}"/>
                </a:ext>
              </a:extLst>
            </p:cNvPr>
            <p:cNvSpPr/>
            <p:nvPr/>
          </p:nvSpPr>
          <p:spPr>
            <a:xfrm rot="2700000">
              <a:off x="3934" y="8731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9">
              <a:extLst>
                <a:ext uri="{FF2B5EF4-FFF2-40B4-BE49-F238E27FC236}">
                  <a16:creationId xmlns:a16="http://schemas.microsoft.com/office/drawing/2014/main" id="{1C116C49-7F64-4544-9807-E23754EACF7A}"/>
                </a:ext>
              </a:extLst>
            </p:cNvPr>
            <p:cNvSpPr/>
            <p:nvPr/>
          </p:nvSpPr>
          <p:spPr>
            <a:xfrm rot="2700000">
              <a:off x="4762" y="7054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35388988-E0A2-4DBD-B073-C0BF15852E67}"/>
                </a:ext>
              </a:extLst>
            </p:cNvPr>
            <p:cNvSpPr/>
            <p:nvPr/>
          </p:nvSpPr>
          <p:spPr>
            <a:xfrm rot="2700000">
              <a:off x="7718" y="653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E2F0597D-42AA-4CF5-A3E2-5018EAA84F88}"/>
                </a:ext>
              </a:extLst>
            </p:cNvPr>
            <p:cNvSpPr/>
            <p:nvPr/>
          </p:nvSpPr>
          <p:spPr>
            <a:xfrm rot="2700000">
              <a:off x="6964" y="857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2">
              <a:extLst>
                <a:ext uri="{FF2B5EF4-FFF2-40B4-BE49-F238E27FC236}">
                  <a16:creationId xmlns:a16="http://schemas.microsoft.com/office/drawing/2014/main" id="{6F8D991B-507F-450F-9F2C-BC24663B793F}"/>
                </a:ext>
              </a:extLst>
            </p:cNvPr>
            <p:cNvSpPr/>
            <p:nvPr/>
          </p:nvSpPr>
          <p:spPr>
            <a:xfrm rot="2700000">
              <a:off x="9016" y="9181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8F0D9463-EB98-4AB6-8833-797982B6B8CC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A35926DD-8B72-4027-927D-B68DCCDB3800}"/>
                </a:ext>
              </a:extLst>
            </p:cNvPr>
            <p:cNvSpPr/>
            <p:nvPr/>
          </p:nvSpPr>
          <p:spPr>
            <a:xfrm rot="2700000">
              <a:off x="10952" y="6245"/>
              <a:ext cx="1132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9D5E2FB4-8778-45D4-8951-21B5BAF20E3B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6">
              <a:extLst>
                <a:ext uri="{FF2B5EF4-FFF2-40B4-BE49-F238E27FC236}">
                  <a16:creationId xmlns:a16="http://schemas.microsoft.com/office/drawing/2014/main" id="{9E279440-4397-412F-B72F-C9B7A0093DF4}"/>
                </a:ext>
              </a:extLst>
            </p:cNvPr>
            <p:cNvSpPr/>
            <p:nvPr/>
          </p:nvSpPr>
          <p:spPr>
            <a:xfrm rot="2700000">
              <a:off x="11957" y="9190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7">
              <a:extLst>
                <a:ext uri="{FF2B5EF4-FFF2-40B4-BE49-F238E27FC236}">
                  <a16:creationId xmlns:a16="http://schemas.microsoft.com/office/drawing/2014/main" id="{8621C617-3378-4A9E-AC6A-202E15626C8E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8">
              <a:extLst>
                <a:ext uri="{FF2B5EF4-FFF2-40B4-BE49-F238E27FC236}">
                  <a16:creationId xmlns:a16="http://schemas.microsoft.com/office/drawing/2014/main" id="{9FD1ACA2-ED93-43B8-AA90-5EF8A10E583C}"/>
                </a:ext>
              </a:extLst>
            </p:cNvPr>
            <p:cNvSpPr/>
            <p:nvPr/>
          </p:nvSpPr>
          <p:spPr>
            <a:xfrm rot="2700000">
              <a:off x="14162" y="761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9">
            <a:extLst>
              <a:ext uri="{FF2B5EF4-FFF2-40B4-BE49-F238E27FC236}">
                <a16:creationId xmlns:a16="http://schemas.microsoft.com/office/drawing/2014/main" id="{4E6259B7-A2CF-4A7E-A4BC-AF2FB76C0AA6}"/>
              </a:ext>
            </a:extLst>
          </p:cNvPr>
          <p:cNvSpPr/>
          <p:nvPr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40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信息系统的数据处理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3@|17FFC:16777215|FBC:16777215|LFC:16777215|LBC:16777215">
            <a:extLst>
              <a:ext uri="{FF2B5EF4-FFF2-40B4-BE49-F238E27FC236}">
                <a16:creationId xmlns:a16="http://schemas.microsoft.com/office/drawing/2014/main" id="{64E81048-6E95-4130-8327-C930F4C6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ED386612-4E3C-4037-9ADC-F07E3FB5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7107" name="Rectangle 171">
            <a:extLst>
              <a:ext uri="{FF2B5EF4-FFF2-40B4-BE49-F238E27FC236}">
                <a16:creationId xmlns:a16="http://schemas.microsoft.com/office/drawing/2014/main" id="{315F67E5-EAA2-46B6-A8F3-1B345A438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354388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实例②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：从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中查询所有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女生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593CC88-D63C-4059-BF38-0DAE9DBB5A3F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2A403-EAA9-4878-9474-9676CFC0DA54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76A06EE-DA79-41FD-BC83-977414FDA365}"/>
              </a:ext>
            </a:extLst>
          </p:cNvPr>
          <p:cNvSpPr txBox="1"/>
          <p:nvPr/>
        </p:nvSpPr>
        <p:spPr>
          <a:xfrm>
            <a:off x="4140201" y="2198689"/>
            <a:ext cx="2282825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女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3@|17FFC:16777215|FBC:16777215|LFC:16777215|LBC:16777215">
            <a:extLst>
              <a:ext uri="{FF2B5EF4-FFF2-40B4-BE49-F238E27FC236}">
                <a16:creationId xmlns:a16="http://schemas.microsoft.com/office/drawing/2014/main" id="{F2521498-76C8-4574-B5BA-4A319290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8130" name="Rectangle 171">
            <a:extLst>
              <a:ext uri="{FF2B5EF4-FFF2-40B4-BE49-F238E27FC236}">
                <a16:creationId xmlns:a16="http://schemas.microsoft.com/office/drawing/2014/main" id="{465B59EF-0B4C-482E-97AD-63B30266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8131" name="Rectangle 171">
            <a:extLst>
              <a:ext uri="{FF2B5EF4-FFF2-40B4-BE49-F238E27FC236}">
                <a16:creationId xmlns:a16="http://schemas.microsoft.com/office/drawing/2014/main" id="{4977C9B1-0795-4CBB-B4AA-42BEDB29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114675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实例③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年龄大于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岁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所有男生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7CE5DA4-3A6A-43F7-BAD4-7D4DDB06CDC4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B96A4-3CC9-4B30-82C3-B834DFB6AC81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7942CF8-36EE-4EAD-88A5-641C2C1ACCC9}"/>
              </a:ext>
            </a:extLst>
          </p:cNvPr>
          <p:cNvSpPr txBox="1"/>
          <p:nvPr/>
        </p:nvSpPr>
        <p:spPr>
          <a:xfrm>
            <a:off x="4140200" y="2198689"/>
            <a:ext cx="4743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&gt; 16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男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9418497-BF0B-4780-9BD9-CB1E367DC565}"/>
              </a:ext>
            </a:extLst>
          </p:cNvPr>
          <p:cNvSpPr txBox="1"/>
          <p:nvPr/>
        </p:nvSpPr>
        <p:spPr>
          <a:xfrm>
            <a:off x="2184401" y="4768851"/>
            <a:ext cx="7820025" cy="175101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WHERE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子句中可包括多个条件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P97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algn="ctr" latinLnBrk="1" hangingPunct="0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用"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可进行条件连接，表示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同时满足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"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两端的条件</a:t>
            </a:r>
          </a:p>
          <a:p>
            <a:pPr algn="ctr" latinLnBrk="1" hangingPunct="0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用"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</a:t>
            </a:r>
            <a:r>
              <a:rPr lang="en-US" altLang="zh-CN" sz="2400" b="1" noProof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进行条件连接，表示满足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"OR"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两端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任意一个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条件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3@|17FFC:16777215|FBC:16777215|LFC:16777215|LBC:16777215">
            <a:extLst>
              <a:ext uri="{FF2B5EF4-FFF2-40B4-BE49-F238E27FC236}">
                <a16:creationId xmlns:a16="http://schemas.microsoft.com/office/drawing/2014/main" id="{63936DD8-99F7-41BC-B0B1-421E9596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9154" name="Rectangle 171">
            <a:extLst>
              <a:ext uri="{FF2B5EF4-FFF2-40B4-BE49-F238E27FC236}">
                <a16:creationId xmlns:a16="http://schemas.microsoft.com/office/drawing/2014/main" id="{20136F56-9643-47CE-916D-24F5CE1E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0CFEF44-9AE4-41C4-B184-AE737C73B2C7}"/>
              </a:ext>
            </a:extLst>
          </p:cNvPr>
          <p:cNvSpPr/>
          <p:nvPr/>
        </p:nvSpPr>
        <p:spPr>
          <a:xfrm>
            <a:off x="2184401" y="3859213"/>
            <a:ext cx="7821613" cy="127996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实例④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数量大于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种类为</a:t>
            </a:r>
            <a:r>
              <a:rPr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小说</a:t>
            </a:r>
            <a:r>
              <a:rPr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的图书记录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，查询语句为？</a:t>
            </a:r>
            <a:endParaRPr lang="zh-CN" altLang="en-US" sz="2400" noProof="1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97653FD-1AE4-4489-81C0-07507BE2C2A6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F0F3F-3022-4C81-9E5E-DB0A7383E3B5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CF366DF-B676-4115-AD1C-C085EF7FB696}"/>
              </a:ext>
            </a:extLst>
          </p:cNvPr>
          <p:cNvSpPr txBox="1"/>
          <p:nvPr/>
        </p:nvSpPr>
        <p:spPr>
          <a:xfrm>
            <a:off x="4140200" y="2198689"/>
            <a:ext cx="4743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&gt; 5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种类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小说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0">
            <a:extLst>
              <a:ext uri="{FF2B5EF4-FFF2-40B4-BE49-F238E27FC236}">
                <a16:creationId xmlns:a16="http://schemas.microsoft.com/office/drawing/2014/main" id="{C75DF35B-AAF9-4C60-A7FE-E5724B1D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9A64CCB7-A29E-4B1C-972F-B17ACFAA2DD2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50180" name="文本框 12">
            <a:extLst>
              <a:ext uri="{FF2B5EF4-FFF2-40B4-BE49-F238E27FC236}">
                <a16:creationId xmlns:a16="http://schemas.microsoft.com/office/drawing/2014/main" id="{230E195D-960A-4A19-922B-3770E6B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FD8833-51AD-4987-9EED-0906A9BDF9D9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A9337-C452-4325-8111-8D535F9D8237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4">
            <a:extLst>
              <a:ext uri="{FF2B5EF4-FFF2-40B4-BE49-F238E27FC236}">
                <a16:creationId xmlns:a16="http://schemas.microsoft.com/office/drawing/2014/main" id="{E23AD5ED-E780-45DB-9D43-045230DDC295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0700"/>
            <a:chOff x="332" y="925"/>
            <a:chExt cx="6720" cy="821"/>
          </a:xfrm>
        </p:grpSpPr>
        <p:sp>
          <p:nvSpPr>
            <p:cNvPr id="51202" name="Freeform 243">
              <a:extLst>
                <a:ext uri="{FF2B5EF4-FFF2-40B4-BE49-F238E27FC236}">
                  <a16:creationId xmlns:a16="http://schemas.microsoft.com/office/drawing/2014/main" id="{0503D111-E262-4549-933A-1FABF0D342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3" name="文本框 25">
              <a:extLst>
                <a:ext uri="{FF2B5EF4-FFF2-40B4-BE49-F238E27FC236}">
                  <a16:creationId xmlns:a16="http://schemas.microsoft.com/office/drawing/2014/main" id="{7558779B-CC8C-4163-9810-E577AF1C7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SELECT</a:t>
              </a:r>
            </a:p>
          </p:txBody>
        </p:sp>
      </p:grpSp>
      <p:grpSp>
        <p:nvGrpSpPr>
          <p:cNvPr id="51204" name="组合 3">
            <a:extLst>
              <a:ext uri="{FF2B5EF4-FFF2-40B4-BE49-F238E27FC236}">
                <a16:creationId xmlns:a16="http://schemas.microsoft.com/office/drawing/2014/main" id="{A6A269DD-F82F-4840-8694-ACB295365B8D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4267200" cy="520700"/>
            <a:chOff x="332" y="4525"/>
            <a:chExt cx="6720" cy="821"/>
          </a:xfrm>
        </p:grpSpPr>
        <p:sp>
          <p:nvSpPr>
            <p:cNvPr id="51205" name="Freeform 243">
              <a:extLst>
                <a:ext uri="{FF2B5EF4-FFF2-40B4-BE49-F238E27FC236}">
                  <a16:creationId xmlns:a16="http://schemas.microsoft.com/office/drawing/2014/main" id="{B1E956CC-C868-46F0-A427-98CDA6872F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文本框 25">
              <a:extLst>
                <a:ext uri="{FF2B5EF4-FFF2-40B4-BE49-F238E27FC236}">
                  <a16:creationId xmlns:a16="http://schemas.microsoft.com/office/drawing/2014/main" id="{D07D36AD-5CE4-46B8-B0CB-1B7138E5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5847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注意</a:t>
              </a:r>
            </a:p>
          </p:txBody>
        </p:sp>
      </p:grpSp>
      <p:sp>
        <p:nvSpPr>
          <p:cNvPr id="51207" name="文本框 15">
            <a:extLst>
              <a:ext uri="{FF2B5EF4-FFF2-40B4-BE49-F238E27FC236}">
                <a16:creationId xmlns:a16="http://schemas.microsoft.com/office/drawing/2014/main" id="{F8A9DA5B-A816-4C63-99B4-A700F20FF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3848100"/>
            <a:ext cx="8232775" cy="2306638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 SELECT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 表名 即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查询显示所有字段内容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 WHERE 子句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不写时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表示选择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所有的记录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③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用"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AND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可进行条件连接，表示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同时满足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AND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两端的条件</a:t>
            </a:r>
          </a:p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④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用"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OR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进行条件连接，表示满足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"OR"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两端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任意一个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条件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208" name="文本框 15">
            <a:extLst>
              <a:ext uri="{FF2B5EF4-FFF2-40B4-BE49-F238E27FC236}">
                <a16:creationId xmlns:a16="http://schemas.microsoft.com/office/drawing/2014/main" id="{656C9480-F50F-496D-AC32-0A88A733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392238"/>
            <a:ext cx="8232775" cy="111376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字段1,字段2, ···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FROM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endParaRPr lang="zh-CN" altLang="zh-CN" sz="24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WHERE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71">
            <a:extLst>
              <a:ext uri="{FF2B5EF4-FFF2-40B4-BE49-F238E27FC236}">
                <a16:creationId xmlns:a16="http://schemas.microsoft.com/office/drawing/2014/main" id="{8DD6472B-ED89-423B-BEF7-4567996A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423989"/>
            <a:ext cx="8066088" cy="26574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INTO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1,···)</a:t>
            </a:r>
          </a:p>
          <a:p>
            <a:pPr algn="ctr">
              <a:lnSpc>
                <a:spcPct val="18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2,···)</a:t>
            </a:r>
          </a:p>
          <a:p>
            <a:pPr algn="ctr">
              <a:lnSpc>
                <a:spcPct val="180000"/>
              </a:lnSpc>
            </a:pP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文本数据字段值左右加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’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’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楷体_GB2312" panose="02010609030101010101" pitchFamily="49" charset="-122"/>
              </a:rPr>
              <a:t>数字数据不加符号</a:t>
            </a:r>
          </a:p>
        </p:txBody>
      </p:sp>
      <p:sp>
        <p:nvSpPr>
          <p:cNvPr id="35842" name="TextBox 13@|17FFC:16777215|FBC:16777215|LFC:16777215|LBC:16777215">
            <a:extLst>
              <a:ext uri="{FF2B5EF4-FFF2-40B4-BE49-F238E27FC236}">
                <a16:creationId xmlns:a16="http://schemas.microsoft.com/office/drawing/2014/main" id="{42C8C4B0-A39F-4351-B3DF-2F862C3C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76226"/>
            <a:ext cx="8778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INSERT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插入命令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3AE1DD8-2BD4-468D-91CC-2384A98FB019}"/>
              </a:ext>
            </a:extLst>
          </p:cNvPr>
          <p:cNvSpPr txBox="1"/>
          <p:nvPr/>
        </p:nvSpPr>
        <p:spPr>
          <a:xfrm>
            <a:off x="4872039" y="514667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增、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删、改、查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71">
            <a:extLst>
              <a:ext uri="{FF2B5EF4-FFF2-40B4-BE49-F238E27FC236}">
                <a16:creationId xmlns:a16="http://schemas.microsoft.com/office/drawing/2014/main" id="{B2A85450-653F-4AB5-8CD1-1D6D1314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28751"/>
            <a:ext cx="8066087" cy="289579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信息系统的数据处理包括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输入、查询、统计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等。我们将围绕“借阅图书功能设计”项目展开学习，分别为“用户登录功能设计”“图书查询功能设计”两个任务</a:t>
            </a:r>
          </a:p>
        </p:txBody>
      </p:sp>
      <p:sp>
        <p:nvSpPr>
          <p:cNvPr id="36866" name="TextBox 13@|17FFC:16777215|FBC:16777215|LFC:16777215|LBC:16777215">
            <a:extLst>
              <a:ext uri="{FF2B5EF4-FFF2-40B4-BE49-F238E27FC236}">
                <a16:creationId xmlns:a16="http://schemas.microsoft.com/office/drawing/2014/main" id="{3763D363-C59B-4C39-9272-44C365E04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信息系统的数据处理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5AD4915-5569-4994-AF22-B5B4016B8424}"/>
              </a:ext>
            </a:extLst>
          </p:cNvPr>
          <p:cNvSpPr txBox="1"/>
          <p:nvPr/>
        </p:nvSpPr>
        <p:spPr>
          <a:xfrm>
            <a:off x="4872039" y="514667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增、删、改、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4">
            <a:extLst>
              <a:ext uri="{FF2B5EF4-FFF2-40B4-BE49-F238E27FC236}">
                <a16:creationId xmlns:a16="http://schemas.microsoft.com/office/drawing/2014/main" id="{666DC50A-5AB3-422A-82FF-565D4E5C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文本框 5">
            <a:extLst>
              <a:ext uri="{FF2B5EF4-FFF2-40B4-BE49-F238E27FC236}">
                <a16:creationId xmlns:a16="http://schemas.microsoft.com/office/drawing/2014/main" id="{4462A821-9678-428D-8168-2605FEDB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789238"/>
            <a:ext cx="6502400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活动①</a:t>
            </a: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用户登录功能设计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58DC36-460B-42D6-9671-2554FC534EDC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2E0DC-2AA4-41D9-83E9-592EB9CB5321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C9EFFDB-43B2-4DE2-BF4D-775A32319C98}"/>
              </a:ext>
            </a:extLst>
          </p:cNvPr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51761" y="990601"/>
            <a:ext cx="6889115" cy="5452745"/>
          </a:xfrm>
          <a:prstGeom prst="rect">
            <a:avLst/>
          </a:prstGeom>
          <a:noFill/>
          <a:ln w="9525">
            <a:noFill/>
          </a:ln>
          <a:effectLst>
            <a:softEdge rad="3175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71015E-1948-4DBE-9064-12090ABF18B4}"/>
              </a:ext>
            </a:extLst>
          </p:cNvPr>
          <p:cNvSpPr txBox="1"/>
          <p:nvPr/>
        </p:nvSpPr>
        <p:spPr>
          <a:xfrm>
            <a:off x="5419725" y="2728913"/>
            <a:ext cx="979488" cy="5826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/>
            <a:r>
              <a:rPr lang="zh-CN" altLang="en-US" sz="16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查询到该用户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269EF1-599D-4981-B4D2-FCE59F65D35C}"/>
              </a:ext>
            </a:extLst>
          </p:cNvPr>
          <p:cNvSpPr txBox="1"/>
          <p:nvPr/>
        </p:nvSpPr>
        <p:spPr>
          <a:xfrm>
            <a:off x="4968876" y="3765550"/>
            <a:ext cx="208597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/>
            <a:r>
              <a:rPr lang="zh-CN" altLang="en-US" sz="1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该用户输入的密码是</a:t>
            </a:r>
            <a:br>
              <a:rPr lang="en-US" altLang="zh-CN" sz="1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</a:br>
            <a:r>
              <a:rPr lang="zh-CN" altLang="en-US" sz="1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否与存储的密码一致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E1C0C-0BC3-4F3B-B92A-AF489CF8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4" y="4216400"/>
            <a:ext cx="385603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4">
            <a:extLst>
              <a:ext uri="{FF2B5EF4-FFF2-40B4-BE49-F238E27FC236}">
                <a16:creationId xmlns:a16="http://schemas.microsoft.com/office/drawing/2014/main" id="{9C062E56-ED2B-4BA7-8D04-784ADCFC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5">
            <a:extLst>
              <a:ext uri="{FF2B5EF4-FFF2-40B4-BE49-F238E27FC236}">
                <a16:creationId xmlns:a16="http://schemas.microsoft.com/office/drawing/2014/main" id="{811CD70D-F942-4A93-83F2-DB90B9B7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3214689"/>
            <a:ext cx="47371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活动②</a:t>
            </a: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algn="r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图书查询功能设计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0F050-89EE-4825-AE5F-2823C0C13E7D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21DBE-0796-4BB6-858F-8068CB8BD1F7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3@|17FFC:16777215|FBC:16777215|LFC:16777215|LBC:16777215">
            <a:extLst>
              <a:ext uri="{FF2B5EF4-FFF2-40B4-BE49-F238E27FC236}">
                <a16:creationId xmlns:a16="http://schemas.microsoft.com/office/drawing/2014/main" id="{3A8CF9A5-C28A-4410-B8A2-73D25701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4034" name="Rectangle 171">
            <a:extLst>
              <a:ext uri="{FF2B5EF4-FFF2-40B4-BE49-F238E27FC236}">
                <a16:creationId xmlns:a16="http://schemas.microsoft.com/office/drawing/2014/main" id="{621FBAEA-824D-463D-A8F8-A8F40D9F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0"/>
            <a:ext cx="7820025" cy="24064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SELECT命令用于在数据表中查询记录。</a:t>
            </a:r>
          </a:p>
          <a:p>
            <a:pPr>
              <a:lnSpc>
                <a:spcPct val="17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其基本格式为：</a:t>
            </a:r>
          </a:p>
          <a:p>
            <a:pPr>
              <a:lnSpc>
                <a:spcPct val="17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" name="Rectangle 171">
            <a:extLst>
              <a:ext uri="{FF2B5EF4-FFF2-40B4-BE49-F238E27FC236}">
                <a16:creationId xmlns:a16="http://schemas.microsoft.com/office/drawing/2014/main" id="{03C5B1F2-8F34-48B4-A6F1-A1A75EFAB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800476"/>
            <a:ext cx="7821613" cy="26834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提示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190000"/>
              </a:lnSpc>
            </a:pP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* FROM 表名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即 查询显示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所有字段内容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WHERE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子句为可选项，SELECT语句中不包括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子句时表示选择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所有的记录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71">
            <a:extLst>
              <a:ext uri="{FF2B5EF4-FFF2-40B4-BE49-F238E27FC236}">
                <a16:creationId xmlns:a16="http://schemas.microsoft.com/office/drawing/2014/main" id="{B28806E6-C735-485B-AF68-963FDAC4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30989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SELECT命令用于在数据表中查询记录。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其基本格式为：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6082" name="TextBox 13@|17FFC:16777215|FBC:16777215|LFC:16777215|LBC:16777215">
            <a:extLst>
              <a:ext uri="{FF2B5EF4-FFF2-40B4-BE49-F238E27FC236}">
                <a16:creationId xmlns:a16="http://schemas.microsoft.com/office/drawing/2014/main" id="{B16FF760-2BBE-4B39-A5B4-09027A9E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6083" name="Rectangle 171">
            <a:extLst>
              <a:ext uri="{FF2B5EF4-FFF2-40B4-BE49-F238E27FC236}">
                <a16:creationId xmlns:a16="http://schemas.microsoft.com/office/drawing/2014/main" id="{B8C7D568-8C3C-4939-A629-8DF59400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832350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：从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年龄大于16岁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的学生的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姓名，性别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等信息，查询语句为？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53D208C-2554-4D25-B7D4-D580351A8AA2}"/>
              </a:ext>
            </a:extLst>
          </p:cNvPr>
          <p:cNvSpPr txBox="1"/>
          <p:nvPr/>
        </p:nvSpPr>
        <p:spPr>
          <a:xfrm>
            <a:off x="4314825" y="3014664"/>
            <a:ext cx="2965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DA4D8-77DC-43DA-903C-791D7212CC70}"/>
              </a:ext>
            </a:extLst>
          </p:cNvPr>
          <p:cNvSpPr txBox="1"/>
          <p:nvPr/>
        </p:nvSpPr>
        <p:spPr>
          <a:xfrm>
            <a:off x="8175625" y="3014664"/>
            <a:ext cx="1652588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DE3153-18FC-4D0A-9926-BBBCF0B49DFB}"/>
              </a:ext>
            </a:extLst>
          </p:cNvPr>
          <p:cNvSpPr txBox="1"/>
          <p:nvPr/>
        </p:nvSpPr>
        <p:spPr>
          <a:xfrm>
            <a:off x="4140201" y="3771901"/>
            <a:ext cx="22828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&gt;16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6,&quot;width&quot;:7758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679</Words>
  <Application>Microsoft Office PowerPoint</Application>
  <PresentationFormat>宽屏</PresentationFormat>
  <Paragraphs>85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312</cp:revision>
  <dcterms:created xsi:type="dcterms:W3CDTF">2015-06-27T04:33:00Z</dcterms:created>
  <dcterms:modified xsi:type="dcterms:W3CDTF">2021-05-12T02:11:03Z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