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7" r:id="rId2"/>
    <p:sldId id="258" r:id="rId3"/>
    <p:sldId id="259" r:id="rId4"/>
    <p:sldId id="260" r:id="rId5"/>
    <p:sldId id="271" r:id="rId6"/>
    <p:sldId id="272" r:id="rId7"/>
    <p:sldId id="278" r:id="rId8"/>
    <p:sldId id="261" r:id="rId9"/>
    <p:sldId id="262" r:id="rId10"/>
    <p:sldId id="273" r:id="rId11"/>
    <p:sldId id="263" r:id="rId12"/>
    <p:sldId id="274" r:id="rId13"/>
    <p:sldId id="264" r:id="rId14"/>
    <p:sldId id="265" r:id="rId15"/>
    <p:sldId id="267" r:id="rId16"/>
    <p:sldId id="266" r:id="rId17"/>
    <p:sldId id="26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90165-FEF3-4F59-8E0A-C0D762F5AFF3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A924-BA78-4489-B61D-AC5555141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08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1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86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5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9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65768" y="1981200"/>
            <a:ext cx="10215033" cy="4114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773B4-B32F-4472-B180-FBD7778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2063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4B9A4-B27C-450A-A542-80C5B6BF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AA5CA-EDB5-4396-8BF7-F62980B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E51FDD6-481E-41A8-BCCB-91FD3848E8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0133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51632-518A-45B2-B818-EF3CAB9F2DF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09DC-5F51-47EF-9150-54B22FE2A9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1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11CF8-DEAB-40A5-AA49-2F7CB8FBA3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0EB0-B2CC-443F-94AD-699DD55AE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F43C1-98D0-4B28-9BC2-CDD721261BA9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06D-235A-4460-8550-283FE470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8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912FE-EAAB-419C-A327-D4764D2CBA5A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10A1-2398-4AE6-A018-597EA749D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2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584E40-CABE-42C2-A3DD-0949E421A01E}" type="datetimeFigureOut">
              <a:rPr lang="zh-CN" altLang="en-US" smtClean="0"/>
              <a:pPr>
                <a:defRPr/>
              </a:pPr>
              <a:t>2021/3/23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67D634-8C7F-4AF2-9437-5747A73DD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>
            <a:extLst>
              <a:ext uri="{FF2B5EF4-FFF2-40B4-BE49-F238E27FC236}">
                <a16:creationId xmlns:a16="http://schemas.microsoft.com/office/drawing/2014/main" id="{62B7944A-7A07-43CD-BA81-E79A2BEBFD35}"/>
              </a:ext>
            </a:extLst>
          </p:cNvPr>
          <p:cNvSpPr/>
          <p:nvPr/>
        </p:nvSpPr>
        <p:spPr>
          <a:xfrm>
            <a:off x="2495550" y="1547813"/>
            <a:ext cx="6802438" cy="625475"/>
          </a:xfrm>
          <a:prstGeom prst="rect">
            <a:avLst/>
          </a:prstGeom>
          <a:ln w="12700">
            <a:miter lim="400000"/>
          </a:ln>
        </p:spPr>
        <p:txBody>
          <a:bodyPr lIns="60958" rIns="60958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 b="1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第2单元 信息系统的组成与功能</a:t>
            </a:r>
          </a:p>
        </p:txBody>
      </p:sp>
      <p:sp>
        <p:nvSpPr>
          <p:cNvPr id="6" name="Shape 40">
            <a:extLst>
              <a:ext uri="{FF2B5EF4-FFF2-40B4-BE49-F238E27FC236}">
                <a16:creationId xmlns:a16="http://schemas.microsoft.com/office/drawing/2014/main" id="{E13537E2-66EC-4254-AADA-A501076996E7}"/>
              </a:ext>
            </a:extLst>
          </p:cNvPr>
          <p:cNvSpPr/>
          <p:nvPr/>
        </p:nvSpPr>
        <p:spPr>
          <a:xfrm>
            <a:off x="3206750" y="3132138"/>
            <a:ext cx="5651500" cy="625475"/>
          </a:xfrm>
          <a:prstGeom prst="rect">
            <a:avLst/>
          </a:prstGeom>
          <a:ln w="12700">
            <a:miter lim="400000"/>
          </a:ln>
        </p:spPr>
        <p:txBody>
          <a:bodyPr lIns="60958" rIns="60958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 计算机系统</a:t>
            </a:r>
            <a:r>
              <a:rPr lang="zh-CN" altLang="en-US" sz="5335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互联</a:t>
            </a:r>
          </a:p>
        </p:txBody>
      </p:sp>
      <p:pic>
        <p:nvPicPr>
          <p:cNvPr id="3076" name="图片 8">
            <a:extLst>
              <a:ext uri="{FF2B5EF4-FFF2-40B4-BE49-F238E27FC236}">
                <a16:creationId xmlns:a16="http://schemas.microsoft.com/office/drawing/2014/main" id="{B043894F-F906-4FBB-9AC9-4285229C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4614863"/>
            <a:ext cx="2497138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0C886B6-139B-4DB9-A1EA-FCE465D42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292100"/>
            <a:ext cx="6192837" cy="1066800"/>
          </a:xfrm>
        </p:spPr>
        <p:txBody>
          <a:bodyPr/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地址的格式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D793C1D-F681-4FC3-8205-F6978A02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773238"/>
            <a:ext cx="8424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192        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168        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70          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39 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3595323-51AD-4F50-B094-706BD304F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16263"/>
            <a:ext cx="9144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实际上一个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地址是一个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位的二进制数。</a:t>
            </a: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以简化人们的记忆：每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个位可以用一个十进制整数数字来表示。</a:t>
            </a: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地址用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三个用小数点隔开的十进制整数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组成的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F6ADD0E1-5176-4091-9C36-38E2C7D5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7288"/>
            <a:ext cx="650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11000000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01101000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00100110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00100111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EAC98076-5EA8-4CCA-B4CE-9015755A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9763"/>
            <a:ext cx="88915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地址都包含两部分，即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网络号：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用于识别主机所在的网络；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主机号：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用于识别该网络中的主机。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4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F6B646-E020-4C52-A948-3B3F76252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625237"/>
            <a:ext cx="7366000" cy="13620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DBA2E7-2848-4BB0-AFB8-12E6ECEB3349}"/>
              </a:ext>
            </a:extLst>
          </p:cNvPr>
          <p:cNvSpPr txBox="1"/>
          <p:nvPr/>
        </p:nvSpPr>
        <p:spPr>
          <a:xfrm>
            <a:off x="890588" y="1137489"/>
            <a:ext cx="8286463" cy="3487748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60959" tIns="60959" rIns="60959" bIns="60959" spcCol="38100">
            <a:spAutoFit/>
          </a:bodyPr>
          <a:lstStyle/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我们的电话号码由区号和电话号两部分组成 ，同理，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地址也包括</a:t>
            </a:r>
            <a:r>
              <a:rPr lang="zh-CN" altLang="en-US" sz="21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网络地址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1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主机地址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两部分，要区分网络地址和主机地址，就需要子网掩码来判断。</a:t>
            </a:r>
            <a:endParaRPr lang="en-US" altLang="zh-CN" sz="2133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子网掩码是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位二进制数，子网掩码中二进制数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地址为网络编码，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地址位为主机编码。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地址与子网掩码相与，得到网络地址。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090BF-22D1-4808-8F9A-606F281ADC27}"/>
              </a:ext>
            </a:extLst>
          </p:cNvPr>
          <p:cNvSpPr txBox="1"/>
          <p:nvPr/>
        </p:nvSpPr>
        <p:spPr>
          <a:xfrm>
            <a:off x="890588" y="441325"/>
            <a:ext cx="1887537" cy="615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子网掩码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CE97D-1B86-4E7D-8B03-ECBE14196E2E}"/>
              </a:ext>
            </a:extLst>
          </p:cNvPr>
          <p:cNvSpPr txBox="1"/>
          <p:nvPr/>
        </p:nvSpPr>
        <p:spPr>
          <a:xfrm>
            <a:off x="890588" y="5987312"/>
            <a:ext cx="536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可以表示为：</a:t>
            </a:r>
            <a:r>
              <a:rPr lang="en-US" altLang="zh-CN" sz="3200" dirty="0"/>
              <a:t>100.4.5.6/</a:t>
            </a:r>
            <a:r>
              <a:rPr lang="en-US" altLang="zh-CN" sz="3200" dirty="0">
                <a:solidFill>
                  <a:srgbClr val="FF0000"/>
                </a:solidFill>
              </a:rPr>
              <a:t>19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B31025-495F-4CDB-978C-7A5DDE32F20E}"/>
              </a:ext>
            </a:extLst>
          </p:cNvPr>
          <p:cNvSpPr txBox="1"/>
          <p:nvPr/>
        </p:nvSpPr>
        <p:spPr>
          <a:xfrm>
            <a:off x="8723609" y="4798378"/>
            <a:ext cx="2274591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100.4.5.6</a:t>
            </a:r>
          </a:p>
          <a:p>
            <a:r>
              <a:rPr lang="en-US" altLang="zh-CN" sz="2400" dirty="0"/>
              <a:t>255.255.224.0</a:t>
            </a:r>
            <a:endParaRPr lang="zh-CN" altLang="en-US" sz="2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3F28F61-A67C-4AA4-A138-5CC18BC702DF}"/>
              </a:ext>
            </a:extLst>
          </p:cNvPr>
          <p:cNvSpPr/>
          <p:nvPr/>
        </p:nvSpPr>
        <p:spPr>
          <a:xfrm>
            <a:off x="8277168" y="5148516"/>
            <a:ext cx="446441" cy="176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A2954E0-B543-46C8-9910-B44D6B15C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地址基本类</a:t>
            </a:r>
          </a:p>
        </p:txBody>
      </p:sp>
      <p:graphicFrame>
        <p:nvGraphicFramePr>
          <p:cNvPr id="22635" name="Group 107">
            <a:extLst>
              <a:ext uri="{FF2B5EF4-FFF2-40B4-BE49-F238E27FC236}">
                <a16:creationId xmlns:a16="http://schemas.microsoft.com/office/drawing/2014/main" id="{50E85F58-5B21-4ED6-BF8C-40284C8280A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72451156"/>
              </p:ext>
            </p:extLst>
          </p:nvPr>
        </p:nvGraphicFramePr>
        <p:xfrm>
          <a:off x="1628642" y="1083020"/>
          <a:ext cx="7273925" cy="518048"/>
        </p:xfrm>
        <a:graphic>
          <a:graphicData uri="http://schemas.openxmlformats.org/drawingml/2006/table">
            <a:tbl>
              <a:tblPr/>
              <a:tblGrid>
                <a:gridCol w="227012">
                  <a:extLst>
                    <a:ext uri="{9D8B030D-6E8A-4147-A177-3AD203B41FA5}">
                      <a16:colId xmlns:a16="http://schemas.microsoft.com/office/drawing/2014/main" val="125115536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53691013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349585449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3478146523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280475222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1839925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3857752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834307520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599493528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299223393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val="1099311049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672111980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445586463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val="1871591814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310662374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831984874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6043848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7372084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4022196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5698619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69011528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147541107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04492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273242232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1102244203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959769356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588031931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811848983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70222644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1281889883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136842162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340417641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69946"/>
                  </a:ext>
                </a:extLst>
              </a:tr>
            </a:tbl>
          </a:graphicData>
        </a:graphic>
      </p:graphicFrame>
      <p:sp>
        <p:nvSpPr>
          <p:cNvPr id="13383" name="Text Box 101">
            <a:extLst>
              <a:ext uri="{FF2B5EF4-FFF2-40B4-BE49-F238E27FC236}">
                <a16:creationId xmlns:a16="http://schemas.microsoft.com/office/drawing/2014/main" id="{CCA9A220-842B-41A6-9670-DDC210E0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204" y="78774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</a:p>
        </p:txBody>
      </p:sp>
      <p:sp>
        <p:nvSpPr>
          <p:cNvPr id="13384" name="Text Box 102">
            <a:extLst>
              <a:ext uri="{FF2B5EF4-FFF2-40B4-BE49-F238E27FC236}">
                <a16:creationId xmlns:a16="http://schemas.microsoft.com/office/drawing/2014/main" id="{4DFBB2C2-7CAA-48B8-A1AA-6A344CCC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42" y="78774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8</a:t>
            </a:r>
          </a:p>
        </p:txBody>
      </p:sp>
      <p:sp>
        <p:nvSpPr>
          <p:cNvPr id="13385" name="Text Box 103">
            <a:extLst>
              <a:ext uri="{FF2B5EF4-FFF2-40B4-BE49-F238E27FC236}">
                <a16:creationId xmlns:a16="http://schemas.microsoft.com/office/drawing/2014/main" id="{0D9BFFA9-15D7-4E5C-A1A4-45AB1D26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654" y="78774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16</a:t>
            </a:r>
          </a:p>
        </p:txBody>
      </p:sp>
      <p:sp>
        <p:nvSpPr>
          <p:cNvPr id="13386" name="Text Box 104">
            <a:extLst>
              <a:ext uri="{FF2B5EF4-FFF2-40B4-BE49-F238E27FC236}">
                <a16:creationId xmlns:a16="http://schemas.microsoft.com/office/drawing/2014/main" id="{1FD42397-16D3-4392-8E28-3A8E91E99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879" y="57025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24</a:t>
            </a:r>
          </a:p>
        </p:txBody>
      </p:sp>
      <p:sp>
        <p:nvSpPr>
          <p:cNvPr id="13387" name="Text Box 105">
            <a:extLst>
              <a:ext uri="{FF2B5EF4-FFF2-40B4-BE49-F238E27FC236}">
                <a16:creationId xmlns:a16="http://schemas.microsoft.com/office/drawing/2014/main" id="{E32C81CB-3D0A-4996-AD2C-BE33FB22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204" y="57025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31</a:t>
            </a:r>
          </a:p>
        </p:txBody>
      </p:sp>
      <p:sp>
        <p:nvSpPr>
          <p:cNvPr id="22634" name="Rectangle 106">
            <a:extLst>
              <a:ext uri="{FF2B5EF4-FFF2-40B4-BE49-F238E27FC236}">
                <a16:creationId xmlns:a16="http://schemas.microsoft.com/office/drawing/2014/main" id="{90E01B38-4E89-43AC-AF2B-85493932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29" y="1867245"/>
            <a:ext cx="215900" cy="431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636" name="Rectangle 108">
            <a:extLst>
              <a:ext uri="{FF2B5EF4-FFF2-40B4-BE49-F238E27FC236}">
                <a16:creationId xmlns:a16="http://schemas.microsoft.com/office/drawing/2014/main" id="{4C75AA7C-E030-433A-AABE-47502DB39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29" y="2514945"/>
            <a:ext cx="215900" cy="431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637" name="Rectangle 109">
            <a:extLst>
              <a:ext uri="{FF2B5EF4-FFF2-40B4-BE49-F238E27FC236}">
                <a16:creationId xmlns:a16="http://schemas.microsoft.com/office/drawing/2014/main" id="{6589BB94-CD1D-4983-931B-2E30289E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29" y="3091208"/>
            <a:ext cx="215900" cy="431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638" name="Rectangle 110">
            <a:extLst>
              <a:ext uri="{FF2B5EF4-FFF2-40B4-BE49-F238E27FC236}">
                <a16:creationId xmlns:a16="http://schemas.microsoft.com/office/drawing/2014/main" id="{C12BE099-161C-47DE-8CCB-3107BE96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29" y="2514945"/>
            <a:ext cx="215900" cy="431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639" name="Rectangle 111">
            <a:extLst>
              <a:ext uri="{FF2B5EF4-FFF2-40B4-BE49-F238E27FC236}">
                <a16:creationId xmlns:a16="http://schemas.microsoft.com/office/drawing/2014/main" id="{473DC9C4-F0A2-4A1F-A97E-B205CB5A4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29" y="3091208"/>
            <a:ext cx="215900" cy="431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640" name="Rectangle 112">
            <a:extLst>
              <a:ext uri="{FF2B5EF4-FFF2-40B4-BE49-F238E27FC236}">
                <a16:creationId xmlns:a16="http://schemas.microsoft.com/office/drawing/2014/main" id="{9FFA3C12-B900-4979-B232-C70EBA07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029" y="3091208"/>
            <a:ext cx="215900" cy="431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662" name="Rectangle 134">
            <a:extLst>
              <a:ext uri="{FF2B5EF4-FFF2-40B4-BE49-F238E27FC236}">
                <a16:creationId xmlns:a16="http://schemas.microsoft.com/office/drawing/2014/main" id="{4D9F6B1C-66A3-4174-92A4-DFC2E449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29" y="1867245"/>
            <a:ext cx="7056438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/>
          </a:p>
        </p:txBody>
      </p:sp>
      <p:sp>
        <p:nvSpPr>
          <p:cNvPr id="22664" name="Rectangle 136">
            <a:extLst>
              <a:ext uri="{FF2B5EF4-FFF2-40B4-BE49-F238E27FC236}">
                <a16:creationId xmlns:a16="http://schemas.microsoft.com/office/drawing/2014/main" id="{93AA499C-9F1F-4CEF-87A2-FADC4220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029" y="2514945"/>
            <a:ext cx="6840538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/>
          </a:p>
        </p:txBody>
      </p:sp>
      <p:sp>
        <p:nvSpPr>
          <p:cNvPr id="22666" name="Rectangle 138">
            <a:extLst>
              <a:ext uri="{FF2B5EF4-FFF2-40B4-BE49-F238E27FC236}">
                <a16:creationId xmlns:a16="http://schemas.microsoft.com/office/drawing/2014/main" id="{257B1F4D-9FD4-4EF3-8AE2-3F57034D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929" y="3091208"/>
            <a:ext cx="6624638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/>
          </a:p>
        </p:txBody>
      </p:sp>
      <p:sp>
        <p:nvSpPr>
          <p:cNvPr id="13398" name="Text Box 140">
            <a:extLst>
              <a:ext uri="{FF2B5EF4-FFF2-40B4-BE49-F238E27FC236}">
                <a16:creationId xmlns:a16="http://schemas.microsoft.com/office/drawing/2014/main" id="{3F420A93-CE5B-4B2E-A96B-B9B0997A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742" y="78774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7</a:t>
            </a:r>
          </a:p>
        </p:txBody>
      </p:sp>
      <p:sp>
        <p:nvSpPr>
          <p:cNvPr id="13399" name="Text Box 141">
            <a:extLst>
              <a:ext uri="{FF2B5EF4-FFF2-40B4-BE49-F238E27FC236}">
                <a16:creationId xmlns:a16="http://schemas.microsoft.com/office/drawing/2014/main" id="{7D4900E0-8065-4A15-9A3D-4F8E372C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317" y="78774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15</a:t>
            </a:r>
          </a:p>
        </p:txBody>
      </p:sp>
      <p:sp>
        <p:nvSpPr>
          <p:cNvPr id="13400" name="Text Box 142">
            <a:extLst>
              <a:ext uri="{FF2B5EF4-FFF2-40B4-BE49-F238E27FC236}">
                <a16:creationId xmlns:a16="http://schemas.microsoft.com/office/drawing/2014/main" id="{51BFC788-05A9-4C63-ACC3-37F535D84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629" y="77980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23</a:t>
            </a:r>
          </a:p>
        </p:txBody>
      </p:sp>
      <p:sp>
        <p:nvSpPr>
          <p:cNvPr id="13401" name="Text Box 143">
            <a:extLst>
              <a:ext uri="{FF2B5EF4-FFF2-40B4-BE49-F238E27FC236}">
                <a16:creationId xmlns:a16="http://schemas.microsoft.com/office/drawing/2014/main" id="{3BD23AF8-DD9F-4E0A-929F-9323F7A6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79" y="1938683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</a:t>
            </a:r>
            <a:r>
              <a:rPr lang="zh-CN" altLang="en-US" b="1"/>
              <a:t>类</a:t>
            </a:r>
          </a:p>
        </p:txBody>
      </p:sp>
      <p:sp>
        <p:nvSpPr>
          <p:cNvPr id="13402" name="Text Box 144">
            <a:extLst>
              <a:ext uri="{FF2B5EF4-FFF2-40B4-BE49-F238E27FC236}">
                <a16:creationId xmlns:a16="http://schemas.microsoft.com/office/drawing/2014/main" id="{D2EB03BB-52C3-4AC7-8914-FB49AA4E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67" y="2508595"/>
            <a:ext cx="738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B</a:t>
            </a:r>
            <a:r>
              <a:rPr lang="zh-CN" altLang="en-US" b="1"/>
              <a:t>类</a:t>
            </a:r>
          </a:p>
        </p:txBody>
      </p:sp>
      <p:sp>
        <p:nvSpPr>
          <p:cNvPr id="13403" name="Text Box 145">
            <a:extLst>
              <a:ext uri="{FF2B5EF4-FFF2-40B4-BE49-F238E27FC236}">
                <a16:creationId xmlns:a16="http://schemas.microsoft.com/office/drawing/2014/main" id="{9E9548F7-731C-4B74-BF7C-26CACE8BA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67" y="3156295"/>
            <a:ext cx="809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C</a:t>
            </a:r>
            <a:r>
              <a:rPr lang="zh-CN" altLang="en-US" b="1"/>
              <a:t>类</a:t>
            </a:r>
          </a:p>
        </p:txBody>
      </p:sp>
      <p:sp>
        <p:nvSpPr>
          <p:cNvPr id="13410" name="Text Box 163">
            <a:extLst>
              <a:ext uri="{FF2B5EF4-FFF2-40B4-BE49-F238E27FC236}">
                <a16:creationId xmlns:a16="http://schemas.microsoft.com/office/drawing/2014/main" id="{C6E6E4A8-4C68-46A8-A2A8-7A9CC616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26" y="49403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</a:t>
            </a:r>
            <a:r>
              <a:rPr lang="zh-CN" altLang="en-US" b="1"/>
              <a:t>类</a:t>
            </a:r>
          </a:p>
        </p:txBody>
      </p:sp>
      <p:sp>
        <p:nvSpPr>
          <p:cNvPr id="13411" name="Text Box 164">
            <a:extLst>
              <a:ext uri="{FF2B5EF4-FFF2-40B4-BE49-F238E27FC236}">
                <a16:creationId xmlns:a16="http://schemas.microsoft.com/office/drawing/2014/main" id="{D0EA8CA8-BD7A-4478-BDE1-D62AEC20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14" y="53006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B</a:t>
            </a:r>
            <a:r>
              <a:rPr lang="zh-CN" altLang="en-US" b="1"/>
              <a:t>类</a:t>
            </a:r>
          </a:p>
        </p:txBody>
      </p:sp>
      <p:sp>
        <p:nvSpPr>
          <p:cNvPr id="13412" name="Text Box 165">
            <a:extLst>
              <a:ext uri="{FF2B5EF4-FFF2-40B4-BE49-F238E27FC236}">
                <a16:creationId xmlns:a16="http://schemas.microsoft.com/office/drawing/2014/main" id="{26DEE7C0-299E-41DB-ADB4-9B3B8C67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14" y="56673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C</a:t>
            </a:r>
            <a:r>
              <a:rPr lang="zh-CN" altLang="en-US" b="1"/>
              <a:t>类</a:t>
            </a:r>
          </a:p>
        </p:txBody>
      </p:sp>
      <p:sp>
        <p:nvSpPr>
          <p:cNvPr id="22694" name="Rectangle 166">
            <a:extLst>
              <a:ext uri="{FF2B5EF4-FFF2-40B4-BE49-F238E27FC236}">
                <a16:creationId xmlns:a16="http://schemas.microsoft.com/office/drawing/2014/main" id="{71A4424E-CB7E-4C51-A6A5-23593BE3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67" y="4934027"/>
            <a:ext cx="256591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.x.y.z~</a:t>
            </a:r>
            <a:r>
              <a:rPr lang="en-US" altLang="zh-CN" b="1" dirty="0">
                <a:solidFill>
                  <a:srgbClr val="FF0000"/>
                </a:solidFill>
              </a:rPr>
              <a:t>126</a:t>
            </a:r>
            <a:r>
              <a:rPr lang="en-US" altLang="zh-CN" b="1" dirty="0"/>
              <a:t>.x.y.z</a:t>
            </a:r>
          </a:p>
        </p:txBody>
      </p:sp>
      <p:sp>
        <p:nvSpPr>
          <p:cNvPr id="22695" name="Rectangle 167">
            <a:extLst>
              <a:ext uri="{FF2B5EF4-FFF2-40B4-BE49-F238E27FC236}">
                <a16:creationId xmlns:a16="http://schemas.microsoft.com/office/drawing/2014/main" id="{6FB02B65-CAB2-40D9-A06F-FC267355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67" y="5307013"/>
            <a:ext cx="256591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</a:rPr>
              <a:t>128</a:t>
            </a:r>
            <a:r>
              <a:rPr lang="en-US" altLang="zh-CN" b="1" dirty="0">
                <a:solidFill>
                  <a:srgbClr val="00CC00"/>
                </a:solidFill>
              </a:rPr>
              <a:t>.x.</a:t>
            </a:r>
            <a:r>
              <a:rPr lang="en-US" altLang="zh-CN" b="1" dirty="0"/>
              <a:t>y.z~</a:t>
            </a:r>
            <a:r>
              <a:rPr lang="en-US" altLang="zh-CN" b="1" dirty="0">
                <a:solidFill>
                  <a:srgbClr val="FF0000"/>
                </a:solidFill>
              </a:rPr>
              <a:t>191</a:t>
            </a:r>
            <a:r>
              <a:rPr lang="en-US" altLang="zh-CN" b="1" dirty="0">
                <a:solidFill>
                  <a:srgbClr val="00CC00"/>
                </a:solidFill>
              </a:rPr>
              <a:t>.x</a:t>
            </a:r>
            <a:r>
              <a:rPr lang="en-US" altLang="zh-CN" b="1" dirty="0"/>
              <a:t>.y.z</a:t>
            </a:r>
          </a:p>
        </p:txBody>
      </p:sp>
      <p:sp>
        <p:nvSpPr>
          <p:cNvPr id="22696" name="Rectangle 168">
            <a:extLst>
              <a:ext uri="{FF2B5EF4-FFF2-40B4-BE49-F238E27FC236}">
                <a16:creationId xmlns:a16="http://schemas.microsoft.com/office/drawing/2014/main" id="{67DD13BC-9437-459C-86F3-1C18B090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67" y="5667375"/>
            <a:ext cx="256591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</a:rPr>
              <a:t>192</a:t>
            </a:r>
            <a:r>
              <a:rPr lang="en-US" altLang="zh-CN" b="1" dirty="0">
                <a:solidFill>
                  <a:srgbClr val="00CC00"/>
                </a:solidFill>
              </a:rPr>
              <a:t>.x.y</a:t>
            </a:r>
            <a:r>
              <a:rPr lang="en-US" altLang="zh-CN" b="1" dirty="0"/>
              <a:t>.z~</a:t>
            </a:r>
            <a:r>
              <a:rPr lang="en-US" altLang="zh-CN" b="1" dirty="0">
                <a:solidFill>
                  <a:srgbClr val="FF0000"/>
                </a:solidFill>
              </a:rPr>
              <a:t>223</a:t>
            </a:r>
            <a:r>
              <a:rPr lang="en-US" altLang="zh-CN" b="1" dirty="0">
                <a:solidFill>
                  <a:srgbClr val="00CC00"/>
                </a:solidFill>
              </a:rPr>
              <a:t>.x.y</a:t>
            </a:r>
            <a:r>
              <a:rPr lang="en-US" altLang="zh-CN" b="1" dirty="0"/>
              <a:t>.z</a:t>
            </a:r>
          </a:p>
        </p:txBody>
      </p:sp>
      <p:sp>
        <p:nvSpPr>
          <p:cNvPr id="13416" name="Rectangle 169">
            <a:extLst>
              <a:ext uri="{FF2B5EF4-FFF2-40B4-BE49-F238E27FC236}">
                <a16:creationId xmlns:a16="http://schemas.microsoft.com/office/drawing/2014/main" id="{3E7B01CC-92C5-4536-BC90-A22AA171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96" y="4437063"/>
            <a:ext cx="17287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/>
              <a:t>可支持的网络数</a:t>
            </a:r>
          </a:p>
        </p:txBody>
      </p:sp>
      <p:sp>
        <p:nvSpPr>
          <p:cNvPr id="13417" name="Rectangle 170">
            <a:extLst>
              <a:ext uri="{FF2B5EF4-FFF2-40B4-BE49-F238E27FC236}">
                <a16:creationId xmlns:a16="http://schemas.microsoft.com/office/drawing/2014/main" id="{A76DC0D4-5268-41FA-9F86-A11AF37A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580" y="4437063"/>
            <a:ext cx="226695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/>
              <a:t>每个网络支持的主机数</a:t>
            </a:r>
          </a:p>
        </p:txBody>
      </p:sp>
      <p:sp>
        <p:nvSpPr>
          <p:cNvPr id="22699" name="Rectangle 171">
            <a:extLst>
              <a:ext uri="{FF2B5EF4-FFF2-40B4-BE49-F238E27FC236}">
                <a16:creationId xmlns:a16="http://schemas.microsoft.com/office/drawing/2014/main" id="{FA624546-EF72-4AEB-BAE6-DA299E632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96" y="4940300"/>
            <a:ext cx="17287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126</a:t>
            </a:r>
          </a:p>
        </p:txBody>
      </p:sp>
      <p:sp>
        <p:nvSpPr>
          <p:cNvPr id="22700" name="Rectangle 172">
            <a:extLst>
              <a:ext uri="{FF2B5EF4-FFF2-40B4-BE49-F238E27FC236}">
                <a16:creationId xmlns:a16="http://schemas.microsoft.com/office/drawing/2014/main" id="{E6999019-2BF2-4591-96E6-6364ED26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96" y="5300663"/>
            <a:ext cx="17287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16384</a:t>
            </a:r>
          </a:p>
        </p:txBody>
      </p:sp>
      <p:sp>
        <p:nvSpPr>
          <p:cNvPr id="22701" name="Rectangle 173">
            <a:extLst>
              <a:ext uri="{FF2B5EF4-FFF2-40B4-BE49-F238E27FC236}">
                <a16:creationId xmlns:a16="http://schemas.microsoft.com/office/drawing/2014/main" id="{550BBFF3-4765-4590-9785-C876FFAB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96" y="5661025"/>
            <a:ext cx="17287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2097152</a:t>
            </a:r>
          </a:p>
        </p:txBody>
      </p:sp>
      <p:sp>
        <p:nvSpPr>
          <p:cNvPr id="22702" name="Rectangle 174">
            <a:extLst>
              <a:ext uri="{FF2B5EF4-FFF2-40B4-BE49-F238E27FC236}">
                <a16:creationId xmlns:a16="http://schemas.microsoft.com/office/drawing/2014/main" id="{6BD44CC1-8B07-441E-A8C2-B28A5EEF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580" y="4940300"/>
            <a:ext cx="17287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16777214</a:t>
            </a:r>
          </a:p>
        </p:txBody>
      </p:sp>
      <p:sp>
        <p:nvSpPr>
          <p:cNvPr id="22703" name="Rectangle 175">
            <a:extLst>
              <a:ext uri="{FF2B5EF4-FFF2-40B4-BE49-F238E27FC236}">
                <a16:creationId xmlns:a16="http://schemas.microsoft.com/office/drawing/2014/main" id="{D36A35A9-8A47-4243-B81D-C0A11F65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580" y="5300663"/>
            <a:ext cx="1728788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65534</a:t>
            </a:r>
          </a:p>
        </p:txBody>
      </p:sp>
      <p:sp>
        <p:nvSpPr>
          <p:cNvPr id="22704" name="Rectangle 176">
            <a:extLst>
              <a:ext uri="{FF2B5EF4-FFF2-40B4-BE49-F238E27FC236}">
                <a16:creationId xmlns:a16="http://schemas.microsoft.com/office/drawing/2014/main" id="{4300FE71-3097-4EA2-95D9-192DDDFF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580" y="5661025"/>
            <a:ext cx="17287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254</a:t>
            </a:r>
          </a:p>
        </p:txBody>
      </p:sp>
      <p:sp>
        <p:nvSpPr>
          <p:cNvPr id="41" name="Rectangle 169">
            <a:extLst>
              <a:ext uri="{FF2B5EF4-FFF2-40B4-BE49-F238E27FC236}">
                <a16:creationId xmlns:a16="http://schemas.microsoft.com/office/drawing/2014/main" id="{427EDD21-A744-4E8E-9945-BE3182AF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256" y="4437063"/>
            <a:ext cx="17287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/>
              <a:t>默认子网掩码</a:t>
            </a:r>
          </a:p>
        </p:txBody>
      </p:sp>
      <p:sp>
        <p:nvSpPr>
          <p:cNvPr id="42" name="Rectangle 171">
            <a:extLst>
              <a:ext uri="{FF2B5EF4-FFF2-40B4-BE49-F238E27FC236}">
                <a16:creationId xmlns:a16="http://schemas.microsoft.com/office/drawing/2014/main" id="{56D16149-3D34-4226-9800-87A823CE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891" y="4949479"/>
            <a:ext cx="17287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255.0.0.0</a:t>
            </a:r>
          </a:p>
        </p:txBody>
      </p:sp>
      <p:sp>
        <p:nvSpPr>
          <p:cNvPr id="43" name="Rectangle 172">
            <a:extLst>
              <a:ext uri="{FF2B5EF4-FFF2-40B4-BE49-F238E27FC236}">
                <a16:creationId xmlns:a16="http://schemas.microsoft.com/office/drawing/2014/main" id="{4B5B0A3B-C2F7-4186-BF89-347109C4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891" y="5309842"/>
            <a:ext cx="17287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255.255.0.0</a:t>
            </a:r>
          </a:p>
        </p:txBody>
      </p:sp>
      <p:sp>
        <p:nvSpPr>
          <p:cNvPr id="44" name="Rectangle 173">
            <a:extLst>
              <a:ext uri="{FF2B5EF4-FFF2-40B4-BE49-F238E27FC236}">
                <a16:creationId xmlns:a16="http://schemas.microsoft.com/office/drawing/2014/main" id="{621E6FAD-7D73-45D2-83C2-2628EB98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891" y="5670204"/>
            <a:ext cx="17287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255.255.255.0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7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7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2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2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2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" grpId="0" animBg="1"/>
      <p:bldP spid="22636" grpId="0" animBg="1"/>
      <p:bldP spid="22637" grpId="0" animBg="1"/>
      <p:bldP spid="22638" grpId="0" animBg="1"/>
      <p:bldP spid="22639" grpId="0" animBg="1"/>
      <p:bldP spid="22640" grpId="0" animBg="1"/>
      <p:bldP spid="22662" grpId="0" animBg="1"/>
      <p:bldP spid="22664" grpId="0" animBg="1"/>
      <p:bldP spid="22666" grpId="0" animBg="1"/>
      <p:bldP spid="22694" grpId="0" animBg="1"/>
      <p:bldP spid="22695" grpId="0" animBg="1"/>
      <p:bldP spid="22696" grpId="0" animBg="1"/>
      <p:bldP spid="22699" grpId="0" animBg="1"/>
      <p:bldP spid="22700" grpId="0" animBg="1"/>
      <p:bldP spid="22701" grpId="0" animBg="1"/>
      <p:bldP spid="22702" grpId="0" animBg="1"/>
      <p:bldP spid="22703" grpId="0" animBg="1"/>
      <p:bldP spid="22704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8BE2A1-E024-492F-9D77-9B77A430901C}"/>
              </a:ext>
            </a:extLst>
          </p:cNvPr>
          <p:cNvSpPr txBox="1"/>
          <p:nvPr/>
        </p:nvSpPr>
        <p:spPr>
          <a:xfrm>
            <a:off x="1155700" y="569913"/>
            <a:ext cx="3940175" cy="615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公有地址和私有地址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49776-DB02-4FB0-9465-D6674C263312}"/>
              </a:ext>
            </a:extLst>
          </p:cNvPr>
          <p:cNvSpPr txBox="1"/>
          <p:nvPr/>
        </p:nvSpPr>
        <p:spPr>
          <a:xfrm>
            <a:off x="1536700" y="1673225"/>
            <a:ext cx="9118600" cy="4800600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zh-CN" altLang="en-US" sz="21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公有地址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由国际互联网络信息中心负责，分配给那些向国际互联网络信息中心提出申请的组织机构。</a:t>
            </a:r>
            <a:endParaRPr lang="en-US" altLang="zh-CN" sz="2133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zh-CN" altLang="en-US" sz="21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私有地址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专门为组织机构内部使用。</a:t>
            </a:r>
            <a:endParaRPr lang="en-US" altLang="zh-CN" sz="2133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以下是留用的内部私有地址：</a:t>
            </a:r>
            <a:endParaRPr lang="en-US" altLang="zh-CN" sz="2133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 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10.0.0.0~10.255.255.255 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10.0.0.0/8</a:t>
            </a:r>
          </a:p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 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172.16.0.0~172.31.255.255 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172.16.0.0/12</a:t>
            </a:r>
          </a:p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defRPr/>
              <a:extLst>
                <a:ext uri="{35155182-B16C-46BC-9424-99874614C6A1}"/>
              </a:extLst>
            </a:pP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 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192.168.0.0~192.168.255.255 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192.168.0.0/16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55CB2A-9E04-4FFD-939A-F273EA9B7B6A}"/>
              </a:ext>
            </a:extLst>
          </p:cNvPr>
          <p:cNvSpPr txBox="1"/>
          <p:nvPr/>
        </p:nvSpPr>
        <p:spPr>
          <a:xfrm>
            <a:off x="1004888" y="579438"/>
            <a:ext cx="1189037" cy="614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 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62E48F-C899-4151-A169-9E015F1B5D5B}"/>
              </a:ext>
            </a:extLst>
          </p:cNvPr>
          <p:cNvSpPr txBox="1"/>
          <p:nvPr/>
        </p:nvSpPr>
        <p:spPr>
          <a:xfrm>
            <a:off x="530944" y="1661457"/>
            <a:ext cx="6839340" cy="3077379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60959" tIns="60959" rIns="60959" bIns="60959" spcCol="38100">
            <a:spAutoFit/>
          </a:bodyPr>
          <a:lstStyle/>
          <a:p>
            <a:pPr indent="541853" algn="just" defTabSz="1219170" latinLnBrk="1">
              <a:lnSpc>
                <a:spcPct val="150000"/>
              </a:lnSpc>
              <a:defRPr/>
              <a:extLst>
                <a:ext uri="{35155182-B16C-46BC-9424-99874614C6A1}"/>
              </a:extLst>
            </a:pP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通常使用</a:t>
            </a:r>
            <a:r>
              <a:rPr lang="zh-CN" altLang="en-US" sz="21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作为网关设备。路由器的接口必须设置一个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地址，它的地址将作为网络中计算机互相访问的关口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默认网关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。如果目的地设备与计算机在同一网络中，不需要路由器向外转发；如果目的地设备与计算机不在同一网络中，信息将送到默认网关（路由器），路由器会根据路由肯将信息发送给目的地设备。</a:t>
            </a:r>
          </a:p>
        </p:txBody>
      </p:sp>
      <p:pic>
        <p:nvPicPr>
          <p:cNvPr id="19460" name="图片 4">
            <a:extLst>
              <a:ext uri="{FF2B5EF4-FFF2-40B4-BE49-F238E27FC236}">
                <a16:creationId xmlns:a16="http://schemas.microsoft.com/office/drawing/2014/main" id="{A51E632A-879A-4D62-B804-58C5078D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2457450"/>
            <a:ext cx="34417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982F43-2F77-41A3-8F62-A07FD711D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593975"/>
            <a:ext cx="7599362" cy="2308225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.com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用于商业机构。它是最常见的顶级域名。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.net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最初用于网络组织，例如互联网服务商和维修商。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.org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用于各种组织，包括非营利性组织。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.gov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政府机构的专用域名。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F75805-B3A7-4B90-92B6-7738FFC646A8}"/>
              </a:ext>
            </a:extLst>
          </p:cNvPr>
          <p:cNvSpPr txBox="1"/>
          <p:nvPr/>
        </p:nvSpPr>
        <p:spPr>
          <a:xfrm>
            <a:off x="1312863" y="460375"/>
            <a:ext cx="1189037" cy="614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域 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82284-490A-4BE8-AD16-BA4F28658A11}"/>
              </a:ext>
            </a:extLst>
          </p:cNvPr>
          <p:cNvSpPr txBox="1"/>
          <p:nvPr/>
        </p:nvSpPr>
        <p:spPr>
          <a:xfrm>
            <a:off x="1312863" y="1536700"/>
            <a:ext cx="8373765" cy="492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域名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是覆于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地址上的“面具”，目的是便于记忆和沟通。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37E3E6-2001-4282-B5D6-364399133DB5}"/>
              </a:ext>
            </a:extLst>
          </p:cNvPr>
          <p:cNvSpPr txBox="1"/>
          <p:nvPr/>
        </p:nvSpPr>
        <p:spPr>
          <a:xfrm>
            <a:off x="1312863" y="708025"/>
            <a:ext cx="2397125" cy="615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DNS服务器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712375-A7E1-492B-A550-04714B23CA4F}"/>
              </a:ext>
            </a:extLst>
          </p:cNvPr>
          <p:cNvSpPr txBox="1"/>
          <p:nvPr/>
        </p:nvSpPr>
        <p:spPr>
          <a:xfrm>
            <a:off x="1312863" y="2814638"/>
            <a:ext cx="9686925" cy="1231900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indent="609585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DNS(Domain Name System,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域名系统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服务器主要用于域名解析，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即将主机名解析成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地址。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856E11-627C-43DE-A3AF-CC7A63910B4B}"/>
              </a:ext>
            </a:extLst>
          </p:cNvPr>
          <p:cNvSpPr txBox="1"/>
          <p:nvPr/>
        </p:nvSpPr>
        <p:spPr>
          <a:xfrm>
            <a:off x="1497013" y="1000125"/>
            <a:ext cx="8816975" cy="1108075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indent="541853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en-US" altLang="zh-CN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IPv4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协议下的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地址不足，严重制约了互联网的发展。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IETF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设计了下一代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IP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协议</a:t>
            </a:r>
            <a:r>
              <a:rPr lang="en-US" altLang="zh-CN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IPv6</a:t>
            </a:r>
            <a:r>
              <a:rPr lang="zh-CN" altLang="en-US" sz="213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，号称可以为全世界的每一粒沙子编上一个网址。</a:t>
            </a:r>
            <a:endParaRPr lang="en-US" altLang="zh-CN" sz="213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15363" name="图片 5">
            <a:extLst>
              <a:ext uri="{FF2B5EF4-FFF2-40B4-BE49-F238E27FC236}">
                <a16:creationId xmlns:a16="http://schemas.microsoft.com/office/drawing/2014/main" id="{1EC908DB-1D1F-4162-9F4C-130A6ABD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2314575"/>
            <a:ext cx="44862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FA7AF07-9D3E-43A1-BC1D-9CD9BC5A1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412750"/>
            <a:ext cx="7158038" cy="889000"/>
          </a:xfrm>
        </p:spPr>
        <p:txBody>
          <a:bodyPr/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新技术的产生－－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</a:p>
        </p:txBody>
      </p:sp>
      <p:graphicFrame>
        <p:nvGraphicFramePr>
          <p:cNvPr id="50270" name="Group 94">
            <a:extLst>
              <a:ext uri="{FF2B5EF4-FFF2-40B4-BE49-F238E27FC236}">
                <a16:creationId xmlns:a16="http://schemas.microsoft.com/office/drawing/2014/main" id="{135BAC72-F3B2-4114-92BA-565C570744A9}"/>
              </a:ext>
            </a:extLst>
          </p:cNvPr>
          <p:cNvGraphicFramePr>
            <a:graphicFrameLocks noGrp="1"/>
          </p:cNvGraphicFramePr>
          <p:nvPr/>
        </p:nvGraphicFramePr>
        <p:xfrm>
          <a:off x="2055813" y="1931988"/>
          <a:ext cx="8143875" cy="518048"/>
        </p:xfrm>
        <a:graphic>
          <a:graphicData uri="http://schemas.openxmlformats.org/drawingml/2006/table">
            <a:tbl>
              <a:tblPr/>
              <a:tblGrid>
                <a:gridCol w="2036762">
                  <a:extLst>
                    <a:ext uri="{9D8B030D-6E8A-4147-A177-3AD203B41FA5}">
                      <a16:colId xmlns:a16="http://schemas.microsoft.com/office/drawing/2014/main" val="2626854047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1233081134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1290559211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420831927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25945"/>
                  </a:ext>
                </a:extLst>
              </a:tr>
            </a:tbl>
          </a:graphicData>
        </a:graphic>
      </p:graphicFrame>
      <p:sp>
        <p:nvSpPr>
          <p:cNvPr id="16399" name="Text Box 74">
            <a:extLst>
              <a:ext uri="{FF2B5EF4-FFF2-40B4-BE49-F238E27FC236}">
                <a16:creationId xmlns:a16="http://schemas.microsoft.com/office/drawing/2014/main" id="{6A535DCA-F95B-44BF-9C2E-256ECDE7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1636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</a:p>
        </p:txBody>
      </p:sp>
      <p:sp>
        <p:nvSpPr>
          <p:cNvPr id="16400" name="Text Box 75">
            <a:extLst>
              <a:ext uri="{FF2B5EF4-FFF2-40B4-BE49-F238E27FC236}">
                <a16:creationId xmlns:a16="http://schemas.microsoft.com/office/drawing/2014/main" id="{AB9E0C6F-B98A-40EB-9099-BE196213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1636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8</a:t>
            </a:r>
          </a:p>
        </p:txBody>
      </p:sp>
      <p:sp>
        <p:nvSpPr>
          <p:cNvPr id="16401" name="Text Box 76">
            <a:extLst>
              <a:ext uri="{FF2B5EF4-FFF2-40B4-BE49-F238E27FC236}">
                <a16:creationId xmlns:a16="http://schemas.microsoft.com/office/drawing/2014/main" id="{33ADED4B-4C35-4617-8755-239C8F65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1636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16</a:t>
            </a:r>
          </a:p>
        </p:txBody>
      </p:sp>
      <p:sp>
        <p:nvSpPr>
          <p:cNvPr id="16402" name="Text Box 77">
            <a:extLst>
              <a:ext uri="{FF2B5EF4-FFF2-40B4-BE49-F238E27FC236}">
                <a16:creationId xmlns:a16="http://schemas.microsoft.com/office/drawing/2014/main" id="{6A484D33-6373-4206-972B-BD3F3FF5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16287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24</a:t>
            </a:r>
          </a:p>
        </p:txBody>
      </p:sp>
      <p:sp>
        <p:nvSpPr>
          <p:cNvPr id="16403" name="Text Box 78">
            <a:extLst>
              <a:ext uri="{FF2B5EF4-FFF2-40B4-BE49-F238E27FC236}">
                <a16:creationId xmlns:a16="http://schemas.microsoft.com/office/drawing/2014/main" id="{A8624B2A-B1C3-4882-A21D-457277BC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913" y="16351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31</a:t>
            </a:r>
          </a:p>
        </p:txBody>
      </p:sp>
      <p:sp>
        <p:nvSpPr>
          <p:cNvPr id="16404" name="Text Box 79">
            <a:extLst>
              <a:ext uri="{FF2B5EF4-FFF2-40B4-BE49-F238E27FC236}">
                <a16:creationId xmlns:a16="http://schemas.microsoft.com/office/drawing/2014/main" id="{985B24F0-B9FC-443B-95AC-44C914236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1636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7</a:t>
            </a:r>
          </a:p>
        </p:txBody>
      </p:sp>
      <p:sp>
        <p:nvSpPr>
          <p:cNvPr id="16405" name="Text Box 80">
            <a:extLst>
              <a:ext uri="{FF2B5EF4-FFF2-40B4-BE49-F238E27FC236}">
                <a16:creationId xmlns:a16="http://schemas.microsoft.com/office/drawing/2014/main" id="{06B61D88-AC9F-4BC9-8BEF-0F8C19AD0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1636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15</a:t>
            </a:r>
          </a:p>
        </p:txBody>
      </p:sp>
      <p:sp>
        <p:nvSpPr>
          <p:cNvPr id="16406" name="Text Box 81">
            <a:extLst>
              <a:ext uri="{FF2B5EF4-FFF2-40B4-BE49-F238E27FC236}">
                <a16:creationId xmlns:a16="http://schemas.microsoft.com/office/drawing/2014/main" id="{C953B845-B12A-4386-97F4-94868A09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413" y="16287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23</a:t>
            </a:r>
          </a:p>
        </p:txBody>
      </p:sp>
      <p:sp>
        <p:nvSpPr>
          <p:cNvPr id="16407" name="AutoShape 82">
            <a:extLst>
              <a:ext uri="{FF2B5EF4-FFF2-40B4-BE49-F238E27FC236}">
                <a16:creationId xmlns:a16="http://schemas.microsoft.com/office/drawing/2014/main" id="{7380C313-8409-42B4-A326-37BF6386AF61}"/>
              </a:ext>
            </a:extLst>
          </p:cNvPr>
          <p:cNvSpPr>
            <a:spLocks/>
          </p:cNvSpPr>
          <p:nvPr/>
        </p:nvSpPr>
        <p:spPr bwMode="auto">
          <a:xfrm rot="5400000">
            <a:off x="2963069" y="1742282"/>
            <a:ext cx="288925" cy="1944687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8" name="AutoShape 83">
            <a:extLst>
              <a:ext uri="{FF2B5EF4-FFF2-40B4-BE49-F238E27FC236}">
                <a16:creationId xmlns:a16="http://schemas.microsoft.com/office/drawing/2014/main" id="{909BC615-5F1C-4D4E-94AA-19FF4B1BB2ED}"/>
              </a:ext>
            </a:extLst>
          </p:cNvPr>
          <p:cNvSpPr>
            <a:spLocks/>
          </p:cNvSpPr>
          <p:nvPr/>
        </p:nvSpPr>
        <p:spPr bwMode="auto">
          <a:xfrm rot="5400000">
            <a:off x="4979194" y="1742282"/>
            <a:ext cx="288925" cy="1944687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9" name="AutoShape 84">
            <a:extLst>
              <a:ext uri="{FF2B5EF4-FFF2-40B4-BE49-F238E27FC236}">
                <a16:creationId xmlns:a16="http://schemas.microsoft.com/office/drawing/2014/main" id="{B9842970-1D05-4FDC-8FC9-614F29642AD8}"/>
              </a:ext>
            </a:extLst>
          </p:cNvPr>
          <p:cNvSpPr>
            <a:spLocks/>
          </p:cNvSpPr>
          <p:nvPr/>
        </p:nvSpPr>
        <p:spPr bwMode="auto">
          <a:xfrm rot="5400000">
            <a:off x="6995319" y="1742282"/>
            <a:ext cx="288925" cy="1944687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0" name="AutoShape 85">
            <a:extLst>
              <a:ext uri="{FF2B5EF4-FFF2-40B4-BE49-F238E27FC236}">
                <a16:creationId xmlns:a16="http://schemas.microsoft.com/office/drawing/2014/main" id="{E4D97C5C-4185-493C-869C-96C21ECA0A2F}"/>
              </a:ext>
            </a:extLst>
          </p:cNvPr>
          <p:cNvSpPr>
            <a:spLocks/>
          </p:cNvSpPr>
          <p:nvPr/>
        </p:nvSpPr>
        <p:spPr bwMode="auto">
          <a:xfrm rot="5400000">
            <a:off x="9082881" y="1742282"/>
            <a:ext cx="288925" cy="1944688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11" name="Text Box 86">
            <a:extLst>
              <a:ext uri="{FF2B5EF4-FFF2-40B4-BE49-F238E27FC236}">
                <a16:creationId xmlns:a16="http://schemas.microsoft.com/office/drawing/2014/main" id="{C2AA5703-FE4E-4E3C-9543-4B060F14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357563"/>
            <a:ext cx="6438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以前的网络技术能提供大约</a:t>
            </a:r>
            <a:r>
              <a:rPr lang="en-US" altLang="zh-CN" sz="2400"/>
              <a:t>4</a:t>
            </a:r>
            <a:r>
              <a:rPr lang="zh-CN" altLang="en-US" sz="2400"/>
              <a:t>亿个独立的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</p:txBody>
      </p:sp>
      <p:sp>
        <p:nvSpPr>
          <p:cNvPr id="16412" name="Text Box 87">
            <a:extLst>
              <a:ext uri="{FF2B5EF4-FFF2-40B4-BE49-F238E27FC236}">
                <a16:creationId xmlns:a16="http://schemas.microsoft.com/office/drawing/2014/main" id="{605050B8-0BDD-4131-B269-7E149F3B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714625"/>
            <a:ext cx="1595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255</a:t>
            </a:r>
          </a:p>
        </p:txBody>
      </p:sp>
      <p:sp>
        <p:nvSpPr>
          <p:cNvPr id="16413" name="Text Box 88">
            <a:extLst>
              <a:ext uri="{FF2B5EF4-FFF2-40B4-BE49-F238E27FC236}">
                <a16:creationId xmlns:a16="http://schemas.microsoft.com/office/drawing/2014/main" id="{140BBDA5-8C93-49C7-ACB0-A21CF822D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14625"/>
            <a:ext cx="1595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255</a:t>
            </a:r>
          </a:p>
        </p:txBody>
      </p:sp>
      <p:sp>
        <p:nvSpPr>
          <p:cNvPr id="16414" name="Text Box 89">
            <a:extLst>
              <a:ext uri="{FF2B5EF4-FFF2-40B4-BE49-F238E27FC236}">
                <a16:creationId xmlns:a16="http://schemas.microsoft.com/office/drawing/2014/main" id="{CC747C6C-F9D9-4024-986F-A27B32CD4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714625"/>
            <a:ext cx="159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255</a:t>
            </a:r>
          </a:p>
        </p:txBody>
      </p:sp>
      <p:sp>
        <p:nvSpPr>
          <p:cNvPr id="16415" name="Text Box 90">
            <a:extLst>
              <a:ext uri="{FF2B5EF4-FFF2-40B4-BE49-F238E27FC236}">
                <a16:creationId xmlns:a16="http://schemas.microsoft.com/office/drawing/2014/main" id="{CDC5C3CA-70BC-42E4-9B46-052F02962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2714625"/>
            <a:ext cx="159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8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255</a:t>
            </a:r>
          </a:p>
        </p:txBody>
      </p:sp>
      <p:graphicFrame>
        <p:nvGraphicFramePr>
          <p:cNvPr id="50271" name="Group 95">
            <a:extLst>
              <a:ext uri="{FF2B5EF4-FFF2-40B4-BE49-F238E27FC236}">
                <a16:creationId xmlns:a16="http://schemas.microsoft.com/office/drawing/2014/main" id="{139B5742-C144-465A-9BB9-7DD99EF83FE1}"/>
              </a:ext>
            </a:extLst>
          </p:cNvPr>
          <p:cNvGraphicFramePr>
            <a:graphicFrameLocks noGrp="1"/>
          </p:cNvGraphicFramePr>
          <p:nvPr/>
        </p:nvGraphicFramePr>
        <p:xfrm>
          <a:off x="2055813" y="4518025"/>
          <a:ext cx="8143875" cy="518048"/>
        </p:xfrm>
        <a:graphic>
          <a:graphicData uri="http://schemas.openxmlformats.org/drawingml/2006/table">
            <a:tbl>
              <a:tblPr/>
              <a:tblGrid>
                <a:gridCol w="2036762">
                  <a:extLst>
                    <a:ext uri="{9D8B030D-6E8A-4147-A177-3AD203B41FA5}">
                      <a16:colId xmlns:a16="http://schemas.microsoft.com/office/drawing/2014/main" val="1839837894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479103450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1974201398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406856033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905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954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2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9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7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11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44034"/>
                  </a:ext>
                </a:extLst>
              </a:tr>
            </a:tbl>
          </a:graphicData>
        </a:graphic>
      </p:graphicFrame>
      <p:sp>
        <p:nvSpPr>
          <p:cNvPr id="50283" name="Text Box 107">
            <a:extLst>
              <a:ext uri="{FF2B5EF4-FFF2-40B4-BE49-F238E27FC236}">
                <a16:creationId xmlns:a16="http://schemas.microsoft.com/office/drawing/2014/main" id="{CEDAB902-68AF-418C-BBB3-2D3DDFB7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222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</a:p>
        </p:txBody>
      </p:sp>
      <p:sp>
        <p:nvSpPr>
          <p:cNvPr id="50284" name="Text Box 108">
            <a:extLst>
              <a:ext uri="{FF2B5EF4-FFF2-40B4-BE49-F238E27FC236}">
                <a16:creationId xmlns:a16="http://schemas.microsoft.com/office/drawing/2014/main" id="{8B352DE2-21B8-46D1-9BE2-1C853BC7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2227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32</a:t>
            </a:r>
          </a:p>
        </p:txBody>
      </p:sp>
      <p:sp>
        <p:nvSpPr>
          <p:cNvPr id="50285" name="Text Box 109">
            <a:extLst>
              <a:ext uri="{FF2B5EF4-FFF2-40B4-BE49-F238E27FC236}">
                <a16:creationId xmlns:a16="http://schemas.microsoft.com/office/drawing/2014/main" id="{E04203F7-1E12-4746-B727-F6D82113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42227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64</a:t>
            </a:r>
          </a:p>
        </p:txBody>
      </p:sp>
      <p:sp>
        <p:nvSpPr>
          <p:cNvPr id="50286" name="Text Box 110">
            <a:extLst>
              <a:ext uri="{FF2B5EF4-FFF2-40B4-BE49-F238E27FC236}">
                <a16:creationId xmlns:a16="http://schemas.microsoft.com/office/drawing/2014/main" id="{B8657D32-4149-4703-BCF5-BD6C3A2E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42148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96</a:t>
            </a:r>
          </a:p>
        </p:txBody>
      </p:sp>
      <p:sp>
        <p:nvSpPr>
          <p:cNvPr id="50287" name="Text Box 111">
            <a:extLst>
              <a:ext uri="{FF2B5EF4-FFF2-40B4-BE49-F238E27FC236}">
                <a16:creationId xmlns:a16="http://schemas.microsoft.com/office/drawing/2014/main" id="{FB3DAD80-00C5-4A24-A9D5-7A3284D8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913" y="42211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127</a:t>
            </a:r>
          </a:p>
        </p:txBody>
      </p:sp>
      <p:sp>
        <p:nvSpPr>
          <p:cNvPr id="50288" name="Text Box 112">
            <a:extLst>
              <a:ext uri="{FF2B5EF4-FFF2-40B4-BE49-F238E27FC236}">
                <a16:creationId xmlns:a16="http://schemas.microsoft.com/office/drawing/2014/main" id="{8ABFBE53-292B-49F0-ADFD-B2A09C81D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2227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31</a:t>
            </a:r>
          </a:p>
        </p:txBody>
      </p:sp>
      <p:sp>
        <p:nvSpPr>
          <p:cNvPr id="50289" name="Text Box 113">
            <a:extLst>
              <a:ext uri="{FF2B5EF4-FFF2-40B4-BE49-F238E27FC236}">
                <a16:creationId xmlns:a16="http://schemas.microsoft.com/office/drawing/2014/main" id="{25D2F60F-73EB-4D6E-8050-193FCF5F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42227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63</a:t>
            </a:r>
          </a:p>
        </p:txBody>
      </p:sp>
      <p:sp>
        <p:nvSpPr>
          <p:cNvPr id="50290" name="Text Box 114">
            <a:extLst>
              <a:ext uri="{FF2B5EF4-FFF2-40B4-BE49-F238E27FC236}">
                <a16:creationId xmlns:a16="http://schemas.microsoft.com/office/drawing/2014/main" id="{DEE1CF48-9D3A-4BE6-ACE7-51C9DBFB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413" y="42148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95</a:t>
            </a:r>
          </a:p>
        </p:txBody>
      </p:sp>
      <p:sp>
        <p:nvSpPr>
          <p:cNvPr id="50291" name="AutoShape 115">
            <a:extLst>
              <a:ext uri="{FF2B5EF4-FFF2-40B4-BE49-F238E27FC236}">
                <a16:creationId xmlns:a16="http://schemas.microsoft.com/office/drawing/2014/main" id="{E93B1FBC-F06F-4DA8-ADD4-07352E56DE5E}"/>
              </a:ext>
            </a:extLst>
          </p:cNvPr>
          <p:cNvSpPr>
            <a:spLocks/>
          </p:cNvSpPr>
          <p:nvPr/>
        </p:nvSpPr>
        <p:spPr bwMode="auto">
          <a:xfrm rot="5400000">
            <a:off x="2963069" y="4328319"/>
            <a:ext cx="288925" cy="1944687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92" name="AutoShape 116">
            <a:extLst>
              <a:ext uri="{FF2B5EF4-FFF2-40B4-BE49-F238E27FC236}">
                <a16:creationId xmlns:a16="http://schemas.microsoft.com/office/drawing/2014/main" id="{FD6C694F-AA00-46C6-B065-2DCC5485B9C5}"/>
              </a:ext>
            </a:extLst>
          </p:cNvPr>
          <p:cNvSpPr>
            <a:spLocks/>
          </p:cNvSpPr>
          <p:nvPr/>
        </p:nvSpPr>
        <p:spPr bwMode="auto">
          <a:xfrm rot="5400000">
            <a:off x="4979194" y="4328319"/>
            <a:ext cx="288925" cy="1944687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93" name="AutoShape 117">
            <a:extLst>
              <a:ext uri="{FF2B5EF4-FFF2-40B4-BE49-F238E27FC236}">
                <a16:creationId xmlns:a16="http://schemas.microsoft.com/office/drawing/2014/main" id="{416FC915-6FD5-41A4-A03C-525FA980544E}"/>
              </a:ext>
            </a:extLst>
          </p:cNvPr>
          <p:cNvSpPr>
            <a:spLocks/>
          </p:cNvSpPr>
          <p:nvPr/>
        </p:nvSpPr>
        <p:spPr bwMode="auto">
          <a:xfrm rot="5400000">
            <a:off x="6995319" y="4328319"/>
            <a:ext cx="288925" cy="1944687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94" name="AutoShape 118">
            <a:extLst>
              <a:ext uri="{FF2B5EF4-FFF2-40B4-BE49-F238E27FC236}">
                <a16:creationId xmlns:a16="http://schemas.microsoft.com/office/drawing/2014/main" id="{B89A8BB7-FC1C-4260-BFEE-5998972ACC74}"/>
              </a:ext>
            </a:extLst>
          </p:cNvPr>
          <p:cNvSpPr>
            <a:spLocks/>
          </p:cNvSpPr>
          <p:nvPr/>
        </p:nvSpPr>
        <p:spPr bwMode="auto">
          <a:xfrm rot="5400000">
            <a:off x="9082881" y="4328319"/>
            <a:ext cx="288925" cy="1944688"/>
          </a:xfrm>
          <a:prstGeom prst="rightBrace">
            <a:avLst>
              <a:gd name="adj1" fmla="val 560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96" name="Text Box 120">
            <a:extLst>
              <a:ext uri="{FF2B5EF4-FFF2-40B4-BE49-F238E27FC236}">
                <a16:creationId xmlns:a16="http://schemas.microsoft.com/office/drawing/2014/main" id="{79F5A3F6-4645-4DED-8C53-E8DF85B4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300663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32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32</a:t>
            </a:r>
          </a:p>
        </p:txBody>
      </p:sp>
      <p:sp>
        <p:nvSpPr>
          <p:cNvPr id="50297" name="Text Box 121">
            <a:extLst>
              <a:ext uri="{FF2B5EF4-FFF2-40B4-BE49-F238E27FC236}">
                <a16:creationId xmlns:a16="http://schemas.microsoft.com/office/drawing/2014/main" id="{980D047A-97D2-42DD-92F4-476AE504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5300663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32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32</a:t>
            </a:r>
          </a:p>
        </p:txBody>
      </p:sp>
      <p:sp>
        <p:nvSpPr>
          <p:cNvPr id="50298" name="Text Box 122">
            <a:extLst>
              <a:ext uri="{FF2B5EF4-FFF2-40B4-BE49-F238E27FC236}">
                <a16:creationId xmlns:a16="http://schemas.microsoft.com/office/drawing/2014/main" id="{A4E201C6-C3BC-4003-A7E7-432E6733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5300663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32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32</a:t>
            </a:r>
          </a:p>
        </p:txBody>
      </p:sp>
      <p:sp>
        <p:nvSpPr>
          <p:cNvPr id="50299" name="Text Box 123">
            <a:extLst>
              <a:ext uri="{FF2B5EF4-FFF2-40B4-BE49-F238E27FC236}">
                <a16:creationId xmlns:a16="http://schemas.microsoft.com/office/drawing/2014/main" id="{AAB60AD9-1D23-48E8-9E03-E71150C7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5300663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32</a:t>
            </a:r>
            <a:r>
              <a:rPr lang="zh-CN" altLang="en-US" sz="2000" b="1"/>
              <a:t>位二进制数</a:t>
            </a:r>
          </a:p>
          <a:p>
            <a:pPr algn="ctr" eaLnBrk="1" hangingPunct="1"/>
            <a:r>
              <a:rPr lang="en-US" altLang="zh-CN" sz="2000" b="1"/>
              <a:t>1</a:t>
            </a:r>
            <a:r>
              <a:rPr lang="zh-CN" altLang="en-US" sz="2000" b="1"/>
              <a:t>～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32</a:t>
            </a:r>
          </a:p>
        </p:txBody>
      </p:sp>
      <p:sp>
        <p:nvSpPr>
          <p:cNvPr id="50300" name="Text Box 124">
            <a:extLst>
              <a:ext uri="{FF2B5EF4-FFF2-40B4-BE49-F238E27FC236}">
                <a16:creationId xmlns:a16="http://schemas.microsoft.com/office/drawing/2014/main" id="{B5232619-0121-4495-B302-EB24BA3D6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968750"/>
            <a:ext cx="644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IPv6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283" grpId="0"/>
      <p:bldP spid="50284" grpId="0"/>
      <p:bldP spid="50285" grpId="0"/>
      <p:bldP spid="50286" grpId="0"/>
      <p:bldP spid="50287" grpId="0"/>
      <p:bldP spid="50288" grpId="0"/>
      <p:bldP spid="50289" grpId="0"/>
      <p:bldP spid="50290" grpId="0"/>
      <p:bldP spid="50296" grpId="0"/>
      <p:bldP spid="50297" grpId="0"/>
      <p:bldP spid="50298" grpId="0"/>
      <p:bldP spid="50299" grpId="0"/>
      <p:bldP spid="503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474F9F-3115-4B9A-8C8B-45E1B8669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02576"/>
              </p:ext>
            </p:extLst>
          </p:nvPr>
        </p:nvGraphicFramePr>
        <p:xfrm>
          <a:off x="963613" y="1747838"/>
          <a:ext cx="9852025" cy="4684712"/>
        </p:xfrm>
        <a:graphic>
          <a:graphicData uri="http://schemas.openxmlformats.org/drawingml/2006/table">
            <a:tbl>
              <a:tblPr/>
              <a:tblGrid>
                <a:gridCol w="1004998">
                  <a:extLst>
                    <a:ext uri="{9D8B030D-6E8A-4147-A177-3AD203B41FA5}">
                      <a16:colId xmlns:a16="http://schemas.microsoft.com/office/drawing/2014/main" val="2896051421"/>
                    </a:ext>
                  </a:extLst>
                </a:gridCol>
                <a:gridCol w="4766127">
                  <a:extLst>
                    <a:ext uri="{9D8B030D-6E8A-4147-A177-3AD203B41FA5}">
                      <a16:colId xmlns:a16="http://schemas.microsoft.com/office/drawing/2014/main" val="2060939787"/>
                    </a:ext>
                  </a:extLst>
                </a:gridCol>
                <a:gridCol w="4080900">
                  <a:extLst>
                    <a:ext uri="{9D8B030D-6E8A-4147-A177-3AD203B41FA5}">
                      <a16:colId xmlns:a16="http://schemas.microsoft.com/office/drawing/2014/main" val="4013322939"/>
                    </a:ext>
                  </a:extLst>
                </a:gridCol>
              </a:tblGrid>
              <a:tr h="4258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effectLst/>
                        </a:rPr>
                        <a:t>运算符</a:t>
                      </a:r>
                      <a:endParaRPr lang="zh-CN" altLang="en-US" sz="13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effectLst/>
                        </a:rPr>
                        <a:t>描述</a:t>
                      </a:r>
                      <a:endParaRPr lang="zh-CN" altLang="en-US" sz="13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effectLst/>
                        </a:rPr>
                        <a:t>实例</a:t>
                      </a:r>
                      <a:endParaRPr lang="zh-CN" altLang="en-US" sz="13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814405"/>
                  </a:ext>
                </a:extLst>
              </a:tr>
              <a:tr h="638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&amp;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>
                          <a:effectLst/>
                        </a:rPr>
                        <a:t>按位与运算符：参与运算的两个值</a:t>
                      </a:r>
                      <a:r>
                        <a:rPr lang="en-US" altLang="zh-CN" sz="1300" dirty="0">
                          <a:effectLst/>
                        </a:rPr>
                        <a:t>,</a:t>
                      </a:r>
                      <a:r>
                        <a:rPr lang="zh-CN" altLang="en-US" sz="1300" dirty="0">
                          <a:effectLst/>
                        </a:rPr>
                        <a:t>如果两个相应位都为</a:t>
                      </a:r>
                      <a:r>
                        <a:rPr lang="en-US" altLang="zh-CN" sz="1300" dirty="0">
                          <a:effectLst/>
                        </a:rPr>
                        <a:t>1,</a:t>
                      </a:r>
                      <a:r>
                        <a:rPr lang="zh-CN" altLang="en-US" sz="1300" dirty="0">
                          <a:effectLst/>
                        </a:rPr>
                        <a:t>则该位的结果为</a:t>
                      </a:r>
                      <a:r>
                        <a:rPr lang="en-US" altLang="zh-CN" sz="1300" dirty="0">
                          <a:effectLst/>
                        </a:rPr>
                        <a:t>1,</a:t>
                      </a:r>
                      <a:r>
                        <a:rPr lang="zh-CN" altLang="en-US" sz="1300" dirty="0">
                          <a:effectLst/>
                        </a:rPr>
                        <a:t>否则为</a:t>
                      </a:r>
                      <a:r>
                        <a:rPr lang="en-US" altLang="zh-CN" sz="1300" dirty="0">
                          <a:effectLst/>
                        </a:rPr>
                        <a:t>0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>
                          <a:effectLst/>
                        </a:rPr>
                        <a:t>(a &amp; b) </a:t>
                      </a:r>
                      <a:r>
                        <a:rPr lang="zh-CN" altLang="en-US" sz="1300">
                          <a:effectLst/>
                        </a:rPr>
                        <a:t>输出结果 </a:t>
                      </a:r>
                      <a:r>
                        <a:rPr lang="en-US" altLang="zh-CN" sz="1300">
                          <a:effectLst/>
                        </a:rPr>
                        <a:t>12 </a:t>
                      </a:r>
                      <a:r>
                        <a:rPr lang="zh-CN" altLang="en-US" sz="1300">
                          <a:effectLst/>
                        </a:rPr>
                        <a:t>，二进制解释： </a:t>
                      </a:r>
                      <a:r>
                        <a:rPr lang="en-US" altLang="zh-CN" sz="1300">
                          <a:effectLst/>
                        </a:rPr>
                        <a:t>0000 1100</a:t>
                      </a:r>
                      <a:endParaRPr lang="zh-CN" altLang="en-US" sz="13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354632"/>
                  </a:ext>
                </a:extLst>
              </a:tr>
              <a:tr h="638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|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>
                          <a:effectLst/>
                        </a:rPr>
                        <a:t>按位或运算符：只要对应的二个二进位有一个为</a:t>
                      </a:r>
                      <a:r>
                        <a:rPr lang="en-US" altLang="zh-CN" sz="1300" dirty="0">
                          <a:effectLst/>
                        </a:rPr>
                        <a:t>1</a:t>
                      </a:r>
                      <a:r>
                        <a:rPr lang="zh-CN" altLang="en-US" sz="1300" dirty="0">
                          <a:effectLst/>
                        </a:rPr>
                        <a:t>时，结果位就为</a:t>
                      </a:r>
                      <a:r>
                        <a:rPr lang="en-US" altLang="zh-CN" sz="1300" dirty="0">
                          <a:effectLst/>
                        </a:rPr>
                        <a:t>1</a:t>
                      </a:r>
                      <a:r>
                        <a:rPr lang="zh-CN" altLang="en-US" sz="1300" dirty="0">
                          <a:effectLst/>
                        </a:rPr>
                        <a:t>。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>
                          <a:effectLst/>
                        </a:rPr>
                        <a:t>(a | b) </a:t>
                      </a:r>
                      <a:r>
                        <a:rPr lang="zh-CN" altLang="en-US" sz="1300">
                          <a:effectLst/>
                        </a:rPr>
                        <a:t>输出结果 </a:t>
                      </a:r>
                      <a:r>
                        <a:rPr lang="en-US" altLang="zh-CN" sz="1300">
                          <a:effectLst/>
                        </a:rPr>
                        <a:t>61 </a:t>
                      </a:r>
                      <a:r>
                        <a:rPr lang="zh-CN" altLang="en-US" sz="1300">
                          <a:effectLst/>
                        </a:rPr>
                        <a:t>，二进制解释： </a:t>
                      </a:r>
                      <a:r>
                        <a:rPr lang="en-US" altLang="zh-CN" sz="1300">
                          <a:effectLst/>
                        </a:rPr>
                        <a:t>0011 1101</a:t>
                      </a:r>
                      <a:endParaRPr lang="zh-CN" altLang="en-US" sz="13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03363"/>
                  </a:ext>
                </a:extLst>
              </a:tr>
              <a:tr h="42588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^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>
                          <a:effectLst/>
                        </a:rPr>
                        <a:t>按位异或运算符：当两对应的二进位相异时，结果为</a:t>
                      </a:r>
                      <a:r>
                        <a:rPr lang="en-US" altLang="zh-CN" sz="1300" dirty="0">
                          <a:effectLst/>
                        </a:rPr>
                        <a:t>1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effectLst/>
                        </a:rPr>
                        <a:t>(a ^ b) </a:t>
                      </a:r>
                      <a:r>
                        <a:rPr lang="zh-CN" altLang="en-US" sz="1300" dirty="0">
                          <a:effectLst/>
                        </a:rPr>
                        <a:t>输出结果 </a:t>
                      </a:r>
                      <a:r>
                        <a:rPr lang="en-US" altLang="zh-CN" sz="1300" dirty="0">
                          <a:effectLst/>
                        </a:rPr>
                        <a:t>49 </a:t>
                      </a:r>
                      <a:r>
                        <a:rPr lang="zh-CN" altLang="en-US" sz="1300" dirty="0">
                          <a:effectLst/>
                        </a:rPr>
                        <a:t>，二进制解释： </a:t>
                      </a:r>
                      <a:r>
                        <a:rPr lang="en-US" altLang="zh-CN" sz="1300" dirty="0">
                          <a:effectLst/>
                        </a:rPr>
                        <a:t>0011 0001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03188"/>
                  </a:ext>
                </a:extLst>
              </a:tr>
              <a:tr h="85176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~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>
                          <a:effectLst/>
                        </a:rPr>
                        <a:t>按位取反运算符：对数据的每个二进制位取反</a:t>
                      </a:r>
                      <a:r>
                        <a:rPr lang="en-US" altLang="zh-CN" sz="1300">
                          <a:effectLst/>
                        </a:rPr>
                        <a:t>,</a:t>
                      </a:r>
                      <a:r>
                        <a:rPr lang="zh-CN" altLang="en-US" sz="1300">
                          <a:effectLst/>
                        </a:rPr>
                        <a:t>即把</a:t>
                      </a:r>
                      <a:r>
                        <a:rPr lang="en-US" altLang="zh-CN" sz="1300">
                          <a:effectLst/>
                        </a:rPr>
                        <a:t>1</a:t>
                      </a:r>
                      <a:r>
                        <a:rPr lang="zh-CN" altLang="en-US" sz="1300">
                          <a:effectLst/>
                        </a:rPr>
                        <a:t>变为</a:t>
                      </a:r>
                      <a:r>
                        <a:rPr lang="en-US" altLang="zh-CN" sz="1300">
                          <a:effectLst/>
                        </a:rPr>
                        <a:t>0,</a:t>
                      </a:r>
                      <a:r>
                        <a:rPr lang="zh-CN" altLang="en-US" sz="1300">
                          <a:effectLst/>
                        </a:rPr>
                        <a:t>把</a:t>
                      </a:r>
                      <a:r>
                        <a:rPr lang="en-US" altLang="zh-CN" sz="1300">
                          <a:effectLst/>
                        </a:rPr>
                        <a:t>0</a:t>
                      </a:r>
                      <a:r>
                        <a:rPr lang="zh-CN" altLang="en-US" sz="1300">
                          <a:effectLst/>
                        </a:rPr>
                        <a:t>变为</a:t>
                      </a:r>
                      <a:r>
                        <a:rPr lang="en-US" altLang="zh-CN" sz="1300">
                          <a:effectLst/>
                        </a:rPr>
                        <a:t>1 </a:t>
                      </a:r>
                      <a:r>
                        <a:rPr lang="zh-CN" altLang="en-US" sz="1300">
                          <a:effectLst/>
                        </a:rPr>
                        <a:t>。</a:t>
                      </a:r>
                      <a:r>
                        <a:rPr lang="en-US" altLang="zh-CN" sz="1300" b="1">
                          <a:effectLst/>
                        </a:rPr>
                        <a:t>~x</a:t>
                      </a:r>
                      <a:r>
                        <a:rPr lang="zh-CN" altLang="en-US" sz="1300">
                          <a:effectLst/>
                        </a:rPr>
                        <a:t> 类似于 </a:t>
                      </a:r>
                      <a:r>
                        <a:rPr lang="en-US" altLang="zh-CN" sz="1300" b="1">
                          <a:effectLst/>
                        </a:rPr>
                        <a:t>-x-1</a:t>
                      </a:r>
                      <a:endParaRPr lang="zh-CN" altLang="en-US" sz="13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effectLst/>
                        </a:rPr>
                        <a:t>(~a ) </a:t>
                      </a:r>
                      <a:r>
                        <a:rPr lang="zh-CN" altLang="en-US" sz="1300" dirty="0">
                          <a:effectLst/>
                        </a:rPr>
                        <a:t>输出结果 </a:t>
                      </a:r>
                      <a:r>
                        <a:rPr lang="en-US" altLang="zh-CN" sz="1300" dirty="0">
                          <a:effectLst/>
                        </a:rPr>
                        <a:t>-61 </a:t>
                      </a:r>
                      <a:r>
                        <a:rPr lang="zh-CN" altLang="en-US" sz="1300" dirty="0">
                          <a:effectLst/>
                        </a:rPr>
                        <a:t>，二进制解释： </a:t>
                      </a:r>
                      <a:r>
                        <a:rPr lang="en-US" altLang="zh-CN" sz="1300" dirty="0">
                          <a:effectLst/>
                        </a:rPr>
                        <a:t>1100 0011</a:t>
                      </a:r>
                      <a:r>
                        <a:rPr lang="zh-CN" altLang="en-US" sz="1300" dirty="0">
                          <a:effectLst/>
                        </a:rPr>
                        <a:t>，在一个有符号二进制数的补码形式。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18980"/>
                  </a:ext>
                </a:extLst>
              </a:tr>
              <a:tr h="85176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&lt;&lt;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>
                          <a:effectLst/>
                        </a:rPr>
                        <a:t>左移动运算符：运算数的各二进位全部左移若干位，由 </a:t>
                      </a:r>
                      <a:r>
                        <a:rPr lang="en-US" altLang="zh-CN" sz="1300" b="1">
                          <a:effectLst/>
                        </a:rPr>
                        <a:t>&lt;&lt;</a:t>
                      </a:r>
                      <a:r>
                        <a:rPr lang="zh-CN" altLang="en-US" sz="1300">
                          <a:effectLst/>
                        </a:rPr>
                        <a:t> 右边的数字指定了移动的位数，高位丢弃，低位补</a:t>
                      </a:r>
                      <a:r>
                        <a:rPr lang="en-US" altLang="zh-CN" sz="1300">
                          <a:effectLst/>
                        </a:rPr>
                        <a:t>0</a:t>
                      </a:r>
                      <a:r>
                        <a:rPr lang="zh-CN" altLang="en-US" sz="1300">
                          <a:effectLst/>
                        </a:rPr>
                        <a:t>。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effectLst/>
                        </a:rPr>
                        <a:t>a &lt;&lt; 2 </a:t>
                      </a:r>
                      <a:r>
                        <a:rPr lang="zh-CN" altLang="en-US" sz="1300" dirty="0">
                          <a:effectLst/>
                        </a:rPr>
                        <a:t>输出结果 </a:t>
                      </a:r>
                      <a:r>
                        <a:rPr lang="en-US" altLang="zh-CN" sz="1300" dirty="0">
                          <a:effectLst/>
                        </a:rPr>
                        <a:t>240 </a:t>
                      </a:r>
                      <a:r>
                        <a:rPr lang="zh-CN" altLang="en-US" sz="1300" dirty="0">
                          <a:effectLst/>
                        </a:rPr>
                        <a:t>，二进制解释： </a:t>
                      </a:r>
                      <a:r>
                        <a:rPr lang="en-US" altLang="zh-CN" sz="1300" dirty="0">
                          <a:effectLst/>
                        </a:rPr>
                        <a:t>1111 0000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79341"/>
                  </a:ext>
                </a:extLst>
              </a:tr>
              <a:tr h="85176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&gt;&gt;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>
                          <a:effectLst/>
                        </a:rPr>
                        <a:t>右移动运算符：把</a:t>
                      </a:r>
                      <a:r>
                        <a:rPr lang="en-US" altLang="zh-CN" sz="1300" dirty="0">
                          <a:effectLst/>
                        </a:rPr>
                        <a:t>"&gt;&gt;"</a:t>
                      </a:r>
                      <a:r>
                        <a:rPr lang="zh-CN" altLang="en-US" sz="1300" dirty="0">
                          <a:effectLst/>
                        </a:rPr>
                        <a:t>左边的运算数的各二进位全部右移若干位，</a:t>
                      </a:r>
                      <a:r>
                        <a:rPr lang="en-US" altLang="zh-CN" sz="1300" b="1" dirty="0">
                          <a:effectLst/>
                        </a:rPr>
                        <a:t>&gt;&gt;</a:t>
                      </a:r>
                      <a:r>
                        <a:rPr lang="zh-CN" altLang="en-US" sz="1300">
                          <a:effectLst/>
                        </a:rPr>
                        <a:t> 右边的数字指定了移动的位数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dirty="0">
                          <a:effectLst/>
                        </a:rPr>
                        <a:t>a &gt;&gt; 2 </a:t>
                      </a:r>
                      <a:r>
                        <a:rPr lang="zh-CN" altLang="en-US" sz="1300" dirty="0">
                          <a:effectLst/>
                        </a:rPr>
                        <a:t>输出结果 </a:t>
                      </a:r>
                      <a:r>
                        <a:rPr lang="en-US" altLang="zh-CN" sz="1300" dirty="0">
                          <a:effectLst/>
                        </a:rPr>
                        <a:t>15 </a:t>
                      </a:r>
                      <a:r>
                        <a:rPr lang="zh-CN" altLang="en-US" sz="1300" dirty="0">
                          <a:effectLst/>
                        </a:rPr>
                        <a:t>，二进制解释： </a:t>
                      </a:r>
                      <a:r>
                        <a:rPr lang="en-US" altLang="zh-CN" sz="1300" dirty="0">
                          <a:effectLst/>
                        </a:rPr>
                        <a:t>0000 1111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1391"/>
                  </a:ext>
                </a:extLst>
              </a:tr>
            </a:tbl>
          </a:graphicData>
        </a:graphic>
      </p:graphicFrame>
      <p:sp>
        <p:nvSpPr>
          <p:cNvPr id="22564" name="Rectangle 1">
            <a:extLst>
              <a:ext uri="{FF2B5EF4-FFF2-40B4-BE49-F238E27FC236}">
                <a16:creationId xmlns:a16="http://schemas.microsoft.com/office/drawing/2014/main" id="{C40CB6F3-3BB8-413C-ACDB-F65AA264F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764079"/>
            <a:ext cx="701198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zh-CN" sz="2400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  <a:cs typeface="-apple-system"/>
              </a:rPr>
              <a:t>Python位运算符</a:t>
            </a:r>
            <a:endParaRPr lang="zh-CN" altLang="zh-CN" sz="2400" dirty="0">
              <a:solidFill>
                <a:srgbClr val="212529"/>
              </a:solidFill>
              <a:latin typeface="Arial" panose="020B0604020202020204" pitchFamily="34" charset="0"/>
              <a:ea typeface="-apple-system"/>
              <a:cs typeface="-apple-system"/>
            </a:endParaRPr>
          </a:p>
          <a:p>
            <a:r>
              <a:rPr lang="zh-CN" altLang="zh-CN" sz="24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  <a:cs typeface="-apple-system"/>
              </a:rPr>
              <a:t>位运算符是把数字</a:t>
            </a:r>
            <a:r>
              <a:rPr lang="zh-CN" altLang="en-US" sz="24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  <a:cs typeface="-apple-system"/>
              </a:rPr>
              <a:t>转换为</a:t>
            </a:r>
            <a:r>
              <a:rPr lang="zh-CN" altLang="zh-CN" sz="24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  <a:cs typeface="-apple-system"/>
              </a:rPr>
              <a:t>二进制</a:t>
            </a:r>
            <a:r>
              <a:rPr lang="zh-CN" altLang="en-US" sz="24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  <a:cs typeface="-apple-system"/>
              </a:rPr>
              <a:t>数后再运</a:t>
            </a:r>
            <a:r>
              <a:rPr lang="zh-CN" altLang="zh-CN" sz="2400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  <a:cs typeface="-apple-system"/>
              </a:rPr>
              <a:t>算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22565" name="文本框 3">
            <a:extLst>
              <a:ext uri="{FF2B5EF4-FFF2-40B4-BE49-F238E27FC236}">
                <a16:creationId xmlns:a16="http://schemas.microsoft.com/office/drawing/2014/main" id="{D00FB398-9DDB-475F-9770-9B1410924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783"/>
            <a:ext cx="3289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拓展知识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">
            <a:extLst>
              <a:ext uri="{FF2B5EF4-FFF2-40B4-BE49-F238E27FC236}">
                <a16:creationId xmlns:a16="http://schemas.microsoft.com/office/drawing/2014/main" id="{1EFB072B-035F-4C6D-820F-0542B178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454150"/>
            <a:ext cx="734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2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EDB193-0FEB-46CE-882E-482592CFB8DF}"/>
              </a:ext>
            </a:extLst>
          </p:cNvPr>
          <p:cNvSpPr/>
          <p:nvPr/>
        </p:nvSpPr>
        <p:spPr>
          <a:xfrm>
            <a:off x="1533525" y="1778000"/>
            <a:ext cx="9461500" cy="1689100"/>
          </a:xfrm>
          <a:prstGeom prst="rect">
            <a:avLst/>
          </a:prstGeom>
          <a:ln w="19050">
            <a:solidFill>
              <a:srgbClr val="00B0F0"/>
            </a:solidFill>
            <a:prstDash val="sysDash"/>
          </a:ln>
        </p:spPr>
        <p:txBody>
          <a:bodyPr>
            <a:spAutoFit/>
          </a:bodyPr>
          <a:lstStyle/>
          <a:p>
            <a:pPr indent="609600" algn="just" defTabSz="1219200" eaLnBrk="1" hangingPunct="1">
              <a:lnSpc>
                <a:spcPct val="150000"/>
              </a:lnSpc>
              <a:spcBef>
                <a:spcPts val="1200"/>
              </a:spcBef>
              <a:defRPr/>
              <a:extLst>
                <a:ext uri="{35155182-B16C-46BC-9424-99874614C6A1}"/>
              </a:extLst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计算机网络可以理解为将计算机系统互联，可以把地理位置不同、具有独立功能的多台计算机及其外部设备通过通信线路连接起来，在网络通信协议的管理和协调下，实现资源共享和信息传递。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A37CFAA1-690E-4A52-A16C-CCA36A9996FD}"/>
              </a:ext>
            </a:extLst>
          </p:cNvPr>
          <p:cNvSpPr txBox="1"/>
          <p:nvPr/>
        </p:nvSpPr>
        <p:spPr>
          <a:xfrm>
            <a:off x="909638" y="760413"/>
            <a:ext cx="2671762" cy="5222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计算机网络类型</a:t>
            </a: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32AF0AE6-D80D-4209-8043-7BBCA1972D2D}"/>
              </a:ext>
            </a:extLst>
          </p:cNvPr>
          <p:cNvSpPr/>
          <p:nvPr/>
        </p:nvSpPr>
        <p:spPr>
          <a:xfrm>
            <a:off x="971550" y="2236788"/>
            <a:ext cx="2784475" cy="2144712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局域网</a:t>
            </a: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(LAN)</a:t>
            </a:r>
            <a:endParaRPr lang="zh-CN" altLang="en-US" sz="24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68F9C20E-66EB-470E-88CC-0EA7A35AF833}"/>
              </a:ext>
            </a:extLst>
          </p:cNvPr>
          <p:cNvSpPr/>
          <p:nvPr/>
        </p:nvSpPr>
        <p:spPr>
          <a:xfrm>
            <a:off x="4332995" y="2248169"/>
            <a:ext cx="2784475" cy="21463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城域网</a:t>
            </a: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(MAN)</a:t>
            </a:r>
            <a:endParaRPr lang="zh-CN" altLang="en-US" sz="24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DF34AD39-4B4C-47F5-A5A1-F6CB3A710847}"/>
              </a:ext>
            </a:extLst>
          </p:cNvPr>
          <p:cNvSpPr/>
          <p:nvPr/>
        </p:nvSpPr>
        <p:spPr>
          <a:xfrm>
            <a:off x="7694440" y="2235200"/>
            <a:ext cx="2784475" cy="21463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广域网</a:t>
            </a:r>
            <a:r>
              <a:rPr lang="en-US" altLang="zh-CN" sz="24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(WAN)</a:t>
            </a:r>
            <a:endParaRPr lang="zh-CN" altLang="en-US" sz="24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000709-E5B5-415B-BD9E-A8F557279F36}"/>
              </a:ext>
            </a:extLst>
          </p:cNvPr>
          <p:cNvSpPr txBox="1"/>
          <p:nvPr/>
        </p:nvSpPr>
        <p:spPr>
          <a:xfrm>
            <a:off x="965200" y="4756150"/>
            <a:ext cx="2560638" cy="1228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algn="just"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范围较小，如学校的计算机教室，电子阅览室等单独构成教育网。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52916F-B00B-45D4-B1C0-F66E3B766D0D}"/>
              </a:ext>
            </a:extLst>
          </p:cNvPr>
          <p:cNvSpPr txBox="1"/>
          <p:nvPr/>
        </p:nvSpPr>
        <p:spPr>
          <a:xfrm>
            <a:off x="4437769" y="4756150"/>
            <a:ext cx="2574925" cy="1228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algn="just"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一个城市范围内，主要采用光纤传输，如很多地方教育网就是城域网。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81D78C-C10F-4965-886C-BCA5A9306C63}"/>
              </a:ext>
            </a:extLst>
          </p:cNvPr>
          <p:cNvSpPr txBox="1"/>
          <p:nvPr/>
        </p:nvSpPr>
        <p:spPr>
          <a:xfrm>
            <a:off x="7806358" y="4756150"/>
            <a:ext cx="2560638" cy="8588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algn="just" defTabSz="121920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范围较广，如因特网就是广域网。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F03A5B-A538-495C-8B07-A7E200EBAF0F}"/>
              </a:ext>
            </a:extLst>
          </p:cNvPr>
          <p:cNvSpPr/>
          <p:nvPr/>
        </p:nvSpPr>
        <p:spPr>
          <a:xfrm>
            <a:off x="685800" y="1322503"/>
            <a:ext cx="9548870" cy="507459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pPr indent="609600" defTabSz="1219200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  <a:extLst>
                <a:ext uri="{35155182-B16C-46BC-9424-99874614C6A1}"/>
              </a:extLst>
            </a:pPr>
            <a:r>
              <a:rPr lang="zh-CN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计算机网络以数字形式传输信号。</a:t>
            </a:r>
            <a:r>
              <a:rPr lang="zh-CN" altLang="zh-CN" sz="2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比特（</a:t>
            </a:r>
            <a:r>
              <a:rPr lang="en-US" altLang="zh-CN" sz="2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bit</a:t>
            </a:r>
            <a:r>
              <a:rPr lang="zh-CN" altLang="zh-CN" sz="2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）</a:t>
            </a:r>
            <a:r>
              <a:rPr lang="zh-CN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是计算机中数据量的单位，也是信息论中信息量的单位。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1</a:t>
            </a:r>
            <a:r>
              <a:rPr lang="zh-CN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比特能存储二进制数的一个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1</a:t>
            </a:r>
            <a:r>
              <a:rPr lang="zh-CN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或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0</a:t>
            </a:r>
            <a:r>
              <a:rPr lang="zh-CN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。</a:t>
            </a:r>
          </a:p>
          <a:p>
            <a:pPr indent="609600" defTabSz="1219200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  <a:extLst>
                <a:ext uri="{35155182-B16C-46BC-9424-99874614C6A1}"/>
              </a:extLst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网络</a:t>
            </a:r>
            <a:r>
              <a:rPr lang="en-US" altLang="zh-CN" sz="2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带宽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是指在单位时间（一般指的是1秒钟）内能传输的数据量。网络和高速公路类似，带宽越大，就类似高速公路的车道越多，其通行能力越强。</a:t>
            </a:r>
          </a:p>
          <a:p>
            <a:pPr indent="609600" defTabSz="1219200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  <a:extLst>
                <a:ext uri="{35155182-B16C-46BC-9424-99874614C6A1}"/>
              </a:extLst>
            </a:pPr>
            <a:r>
              <a:rPr lang="zh-CN" altLang="en-US" sz="2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速率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也称为数据率或比特率，单位是比特每秒（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b/s,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常用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bps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表示）。如网速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100M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，实际的意思是速率为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100Mb/s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。</a:t>
            </a:r>
            <a:endParaRPr lang="zh-CN" altLang="zh-CN" sz="24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B4EEC1D0-2BA8-44EA-8DB2-ABE4D60A0153}"/>
              </a:ext>
            </a:extLst>
          </p:cNvPr>
          <p:cNvSpPr txBox="1"/>
          <p:nvPr/>
        </p:nvSpPr>
        <p:spPr>
          <a:xfrm>
            <a:off x="685800" y="596900"/>
            <a:ext cx="3382963" cy="522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defTabSz="1219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带宽与网络传输速率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>
            <a:extLst>
              <a:ext uri="{FF2B5EF4-FFF2-40B4-BE49-F238E27FC236}">
                <a16:creationId xmlns:a16="http://schemas.microsoft.com/office/drawing/2014/main" id="{A7ABAB21-155C-4A48-AE03-3EAE3F7B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989013"/>
            <a:ext cx="8409637" cy="391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网络协议</a:t>
            </a:r>
          </a:p>
          <a:p>
            <a:pPr eaLnBrk="1" hangingPunct="1"/>
            <a:r>
              <a:rPr lang="zh-CN" altLang="en-US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dirty="0">
              <a:solidFill>
                <a:srgbClr val="2125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网络协议是为在计算机网络中进行数据交换而建立的规则、标准或约定的集合。它规定了通信时信息必须采用的格式和这些格式的意义。网络协议由语法、语义和时序（同步）三个要素组成。常用的网络协议有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协议不是单一协议，而是一个协议簇，包含数百个协议，在这些协议中，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（传输控制协议）和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（网际互联协议）是其中最重要的核心协议。要想将设备接入互联网，就要使用</a:t>
            </a:r>
            <a:r>
              <a:rPr lang="en-US" altLang="zh-CN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>
            <a:extLst>
              <a:ext uri="{FF2B5EF4-FFF2-40B4-BE49-F238E27FC236}">
                <a16:creationId xmlns:a16="http://schemas.microsoft.com/office/drawing/2014/main" id="{0496A1FC-0A4E-48A5-B726-1D239DDD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1776413"/>
            <a:ext cx="8439150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协议称为文件传输协议，用于把网络上一台计算机中的文件移动或复制到另一台计算机上。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协议由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客户端组成。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地址的格式为：</a:t>
            </a:r>
            <a:b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ftp://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@ftp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地址或域名</a:t>
            </a:r>
          </a:p>
        </p:txBody>
      </p:sp>
      <p:sp>
        <p:nvSpPr>
          <p:cNvPr id="8195" name="矩形 2">
            <a:extLst>
              <a:ext uri="{FF2B5EF4-FFF2-40B4-BE49-F238E27FC236}">
                <a16:creationId xmlns:a16="http://schemas.microsoft.com/office/drawing/2014/main" id="{82ECDC18-D1FB-4B42-9F73-E29CAB34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965200"/>
            <a:ext cx="1370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b="1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>
            <a:extLst>
              <a:ext uri="{FF2B5EF4-FFF2-40B4-BE49-F238E27FC236}">
                <a16:creationId xmlns:a16="http://schemas.microsoft.com/office/drawing/2014/main" id="{3BDED200-1F1F-49C3-9BEB-D91F6DA0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552" y="916026"/>
            <a:ext cx="2941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highlight>
                  <a:srgbClr val="FF00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600" b="1" dirty="0">
                <a:highlight>
                  <a:srgbClr val="FF00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9219" name="文本框 2">
            <a:extLst>
              <a:ext uri="{FF2B5EF4-FFF2-40B4-BE49-F238E27FC236}">
                <a16:creationId xmlns:a16="http://schemas.microsoft.com/office/drawing/2014/main" id="{7250D32A-5118-4F5A-A9A3-20D60730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2197100"/>
            <a:ext cx="7981930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地址是指互联网协议地址。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协议提供的一种统一的地址格式，它为互联网上的每一台主机分配一个逻辑地址。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1D689C-B124-4E31-B5D7-8D2AC638DDD4}"/>
              </a:ext>
            </a:extLst>
          </p:cNvPr>
          <p:cNvSpPr txBox="1"/>
          <p:nvPr/>
        </p:nvSpPr>
        <p:spPr>
          <a:xfrm>
            <a:off x="544513" y="1873250"/>
            <a:ext cx="5400675" cy="4002088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indent="609585" algn="just" defTabSz="1219170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  <a:extLst>
                <a:ext uri="{35155182-B16C-46BC-9424-99874614C6A1}"/>
              </a:extLs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可以通过“开始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”命令，输入“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ipconfig/all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”查询出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地址。同时还有一个地址是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地址，这个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地址是计算机的真正地址，通过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地址解析协议可以将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地址解析为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地址。由此可见，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地址是一个逻辑地址。</a:t>
            </a:r>
          </a:p>
        </p:txBody>
      </p:sp>
      <p:pic>
        <p:nvPicPr>
          <p:cNvPr id="10243" name="图片 9">
            <a:extLst>
              <a:ext uri="{FF2B5EF4-FFF2-40B4-BE49-F238E27FC236}">
                <a16:creationId xmlns:a16="http://schemas.microsoft.com/office/drawing/2014/main" id="{77678573-C487-4C0F-BA6A-5BA6C779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1873250"/>
            <a:ext cx="5688012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8928AC-1C19-4B8C-9E71-37F5B3E01EBE}"/>
              </a:ext>
            </a:extLst>
          </p:cNvPr>
          <p:cNvSpPr txBox="1"/>
          <p:nvPr/>
        </p:nvSpPr>
        <p:spPr>
          <a:xfrm>
            <a:off x="666750" y="501650"/>
            <a:ext cx="5856288" cy="615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逻辑地址，真正地址和arp协议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B6DCE2-6234-4F1D-B858-8DA40330A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335088"/>
            <a:ext cx="3935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地址是逻辑地址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地址的格式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子网掩码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公有地址与私有地址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默认网关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DNS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A5C9B-DD91-4742-B9F0-786DB9F2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335088"/>
            <a:ext cx="6423025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B64340-8A11-42CA-B186-FEDBD17D2C76}"/>
              </a:ext>
            </a:extLst>
          </p:cNvPr>
          <p:cNvSpPr txBox="1"/>
          <p:nvPr/>
        </p:nvSpPr>
        <p:spPr>
          <a:xfrm>
            <a:off x="1312863" y="460375"/>
            <a:ext cx="1595437" cy="6143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21920" tIns="60960" rIns="121920" bIns="60960">
            <a:spAutoFit/>
          </a:bodyPr>
          <a:lstStyle/>
          <a:p>
            <a:pPr defTabSz="162555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IP 地址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CE96BC-07C5-4A09-A7A2-5F9E7EAE6F3C}"/>
              </a:ext>
            </a:extLst>
          </p:cNvPr>
          <p:cNvSpPr txBox="1"/>
          <p:nvPr/>
        </p:nvSpPr>
        <p:spPr>
          <a:xfrm>
            <a:off x="9872663" y="2593975"/>
            <a:ext cx="1433512" cy="2873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67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每个数字不能超过</a:t>
            </a:r>
            <a:r>
              <a:rPr lang="en-US" altLang="zh-CN" sz="1067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255</a:t>
            </a:r>
            <a:endParaRPr lang="zh-CN" altLang="en-US" sz="1067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131</TotalTime>
  <Words>1483</Words>
  <Application>Microsoft Office PowerPoint</Application>
  <PresentationFormat>宽屏</PresentationFormat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仿宋</vt:lpstr>
      <vt:lpstr>宋体</vt:lpstr>
      <vt:lpstr>微软雅黑</vt:lpstr>
      <vt:lpstr>Arial</vt:lpstr>
      <vt:lpstr>Trebuchet MS</vt:lpstr>
      <vt:lpstr>Wingdings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IP地址的格式</vt:lpstr>
      <vt:lpstr>PowerPoint 演示文稿</vt:lpstr>
      <vt:lpstr>IP地址基本类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新技术的产生－－IPv6</vt:lpstr>
      <vt:lpstr>PowerPoint 演示文稿</vt:lpstr>
    </vt:vector>
  </TitlesOfParts>
  <Company>SK.com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hongming xu</cp:lastModifiedBy>
  <cp:revision>16</cp:revision>
  <dcterms:created xsi:type="dcterms:W3CDTF">2021-03-23T00:23:56Z</dcterms:created>
  <dcterms:modified xsi:type="dcterms:W3CDTF">2021-03-23T03:47:55Z</dcterms:modified>
</cp:coreProperties>
</file>