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64" r:id="rId3"/>
    <p:sldId id="903" r:id="rId4"/>
    <p:sldId id="258" r:id="rId5"/>
    <p:sldId id="890" r:id="rId6"/>
    <p:sldId id="904" r:id="rId7"/>
    <p:sldId id="906" r:id="rId8"/>
    <p:sldId id="905" r:id="rId9"/>
    <p:sldId id="911" r:id="rId10"/>
    <p:sldId id="907" r:id="rId11"/>
    <p:sldId id="871" r:id="rId12"/>
    <p:sldId id="732" r:id="rId13"/>
    <p:sldId id="908" r:id="rId14"/>
    <p:sldId id="851" r:id="rId15"/>
    <p:sldId id="909" r:id="rId16"/>
    <p:sldId id="34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150" y="84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6C3EE624-F630-4936-99EA-4572A2C0DEC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40D0615E-F1C7-4A51-B8A6-3171E2EE81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0F37796D-F779-4C96-8EDC-2652E54BE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7831BFF-A990-43BD-8EFB-480C61C8244C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F8F9C4-64C7-4BCF-8801-E8407C4C9C7D}"/>
              </a:ext>
            </a:extLst>
          </p:cNvPr>
          <p:cNvSpPr/>
          <p:nvPr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F63C2AE5-0DA9-45D0-AEA1-0FEC591BB7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5">
              <a:extLst>
                <a:ext uri="{FF2B5EF4-FFF2-40B4-BE49-F238E27FC236}">
                  <a16:creationId xmlns:a16="http://schemas.microsoft.com/office/drawing/2014/main" id="{AE4D614C-A9C0-4C7C-87C2-6D056C3BF2B5}"/>
                </a:ext>
              </a:extLst>
            </p:cNvPr>
            <p:cNvSpPr/>
            <p:nvPr/>
          </p:nvSpPr>
          <p:spPr>
            <a:xfrm rot="2700000">
              <a:off x="313" y="647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D72F5B79-C1C8-41E5-AE6C-7724827884F0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7">
              <a:extLst>
                <a:ext uri="{FF2B5EF4-FFF2-40B4-BE49-F238E27FC236}">
                  <a16:creationId xmlns:a16="http://schemas.microsoft.com/office/drawing/2014/main" id="{0A1776CF-0A7B-45FB-BC8B-AC364981A546}"/>
                </a:ext>
              </a:extLst>
            </p:cNvPr>
            <p:cNvSpPr/>
            <p:nvPr/>
          </p:nvSpPr>
          <p:spPr>
            <a:xfrm rot="2700000">
              <a:off x="2113" y="8722"/>
              <a:ext cx="1305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8">
              <a:extLst>
                <a:ext uri="{FF2B5EF4-FFF2-40B4-BE49-F238E27FC236}">
                  <a16:creationId xmlns:a16="http://schemas.microsoft.com/office/drawing/2014/main" id="{0084F9BC-FFFC-42A4-B605-817960BE872C}"/>
                </a:ext>
              </a:extLst>
            </p:cNvPr>
            <p:cNvSpPr/>
            <p:nvPr/>
          </p:nvSpPr>
          <p:spPr>
            <a:xfrm rot="2700000">
              <a:off x="3924" y="8721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9">
              <a:extLst>
                <a:ext uri="{FF2B5EF4-FFF2-40B4-BE49-F238E27FC236}">
                  <a16:creationId xmlns:a16="http://schemas.microsoft.com/office/drawing/2014/main" id="{A9C06C91-2489-4448-9777-E192ED817123}"/>
                </a:ext>
              </a:extLst>
            </p:cNvPr>
            <p:cNvSpPr/>
            <p:nvPr/>
          </p:nvSpPr>
          <p:spPr>
            <a:xfrm rot="2700000">
              <a:off x="4754" y="7044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0">
              <a:extLst>
                <a:ext uri="{FF2B5EF4-FFF2-40B4-BE49-F238E27FC236}">
                  <a16:creationId xmlns:a16="http://schemas.microsoft.com/office/drawing/2014/main" id="{F78E83BD-7AD6-4404-AC2F-06F3ADCE2CFB}"/>
                </a:ext>
              </a:extLst>
            </p:cNvPr>
            <p:cNvSpPr/>
            <p:nvPr/>
          </p:nvSpPr>
          <p:spPr>
            <a:xfrm rot="2700000">
              <a:off x="7710" y="652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C30263BD-0773-499E-949B-EAABDA7C2F1E}"/>
                </a:ext>
              </a:extLst>
            </p:cNvPr>
            <p:cNvSpPr/>
            <p:nvPr/>
          </p:nvSpPr>
          <p:spPr>
            <a:xfrm rot="2700000">
              <a:off x="6956" y="856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2">
              <a:extLst>
                <a:ext uri="{FF2B5EF4-FFF2-40B4-BE49-F238E27FC236}">
                  <a16:creationId xmlns:a16="http://schemas.microsoft.com/office/drawing/2014/main" id="{CECC375A-2D91-4951-8051-B96ED4871F18}"/>
                </a:ext>
              </a:extLst>
            </p:cNvPr>
            <p:cNvSpPr/>
            <p:nvPr/>
          </p:nvSpPr>
          <p:spPr>
            <a:xfrm rot="2700000">
              <a:off x="9006" y="9173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2C36D0A0-0C77-4344-A3B1-1E1A5DBC2662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1656B490-9F1E-4C29-960F-38EE7873E7D9}"/>
                </a:ext>
              </a:extLst>
            </p:cNvPr>
            <p:cNvSpPr/>
            <p:nvPr/>
          </p:nvSpPr>
          <p:spPr>
            <a:xfrm rot="2700000">
              <a:off x="10944" y="6236"/>
              <a:ext cx="1130" cy="1167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D91A080B-4842-485A-86FA-3F15AA0A81ED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6">
              <a:extLst>
                <a:ext uri="{FF2B5EF4-FFF2-40B4-BE49-F238E27FC236}">
                  <a16:creationId xmlns:a16="http://schemas.microsoft.com/office/drawing/2014/main" id="{7DC11DDB-4DBA-4CAB-B644-F9064DECB4D9}"/>
                </a:ext>
              </a:extLst>
            </p:cNvPr>
            <p:cNvSpPr/>
            <p:nvPr/>
          </p:nvSpPr>
          <p:spPr>
            <a:xfrm rot="2700000">
              <a:off x="11947" y="9180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7">
              <a:extLst>
                <a:ext uri="{FF2B5EF4-FFF2-40B4-BE49-F238E27FC236}">
                  <a16:creationId xmlns:a16="http://schemas.microsoft.com/office/drawing/2014/main" id="{E061B1F6-FA67-4B50-8C63-4BDE9ABDA6B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8">
              <a:extLst>
                <a:ext uri="{FF2B5EF4-FFF2-40B4-BE49-F238E27FC236}">
                  <a16:creationId xmlns:a16="http://schemas.microsoft.com/office/drawing/2014/main" id="{46A5E25B-7E5B-4F00-8A70-62BB478F3143}"/>
                </a:ext>
              </a:extLst>
            </p:cNvPr>
            <p:cNvSpPr/>
            <p:nvPr/>
          </p:nvSpPr>
          <p:spPr>
            <a:xfrm rot="2700000">
              <a:off x="14152" y="760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19">
            <a:extLst>
              <a:ext uri="{FF2B5EF4-FFF2-40B4-BE49-F238E27FC236}">
                <a16:creationId xmlns:a16="http://schemas.microsoft.com/office/drawing/2014/main" id="{6C10D48D-4F85-433B-BA55-E7916140ECD9}"/>
              </a:ext>
            </a:extLst>
          </p:cNvPr>
          <p:cNvSpPr/>
          <p:nvPr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41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信息系统的数据呈现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71">
            <a:extLst>
              <a:ext uri="{FF2B5EF4-FFF2-40B4-BE49-F238E27FC236}">
                <a16:creationId xmlns:a16="http://schemas.microsoft.com/office/drawing/2014/main" id="{A814FFD9-4378-4309-9DCB-6E0D885E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134459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en-US" altLang="zh-CN" sz="2400" b="1" dirty="0" err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④]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中图书的平均数量，查询语句为？</a:t>
            </a:r>
          </a:p>
        </p:txBody>
      </p:sp>
      <p:sp>
        <p:nvSpPr>
          <p:cNvPr id="38918" name="TextBox 13@|17FFC:16777215|FBC:16777215|LFC:16777215|LBC:16777215">
            <a:extLst>
              <a:ext uri="{FF2B5EF4-FFF2-40B4-BE49-F238E27FC236}">
                <a16:creationId xmlns:a16="http://schemas.microsoft.com/office/drawing/2014/main" id="{551BB5F5-F2B5-4678-9AE2-E584850A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求平均值函数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AVG()</a:t>
            </a:r>
          </a:p>
        </p:txBody>
      </p:sp>
      <p:sp>
        <p:nvSpPr>
          <p:cNvPr id="36867" name="Rectangle 171">
            <a:extLst>
              <a:ext uri="{FF2B5EF4-FFF2-40B4-BE49-F238E27FC236}">
                <a16:creationId xmlns:a16="http://schemas.microsoft.com/office/drawing/2014/main" id="{C42A09C8-592C-4A77-B42A-985ECE01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11DE5-CBDF-4FA5-B20C-DA54AD090F02}"/>
              </a:ext>
            </a:extLst>
          </p:cNvPr>
          <p:cNvSpPr txBox="1"/>
          <p:nvPr/>
        </p:nvSpPr>
        <p:spPr>
          <a:xfrm>
            <a:off x="8175625" y="1374775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13FD909-5DCF-4942-A485-D805ADBADFEA}"/>
              </a:ext>
            </a:extLst>
          </p:cNvPr>
          <p:cNvSpPr txBox="1"/>
          <p:nvPr/>
        </p:nvSpPr>
        <p:spPr>
          <a:xfrm>
            <a:off x="3159125" y="2182814"/>
            <a:ext cx="3263900" cy="45878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03EB55D-EE8A-413E-A086-05D134805583}"/>
              </a:ext>
            </a:extLst>
          </p:cNvPr>
          <p:cNvSpPr txBox="1"/>
          <p:nvPr/>
        </p:nvSpPr>
        <p:spPr>
          <a:xfrm>
            <a:off x="4314825" y="13779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数量平均值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D035353-6FEE-4E7C-B042-DE8CC136D031}"/>
              </a:ext>
            </a:extLst>
          </p:cNvPr>
          <p:cNvSpPr txBox="1"/>
          <p:nvPr/>
        </p:nvSpPr>
        <p:spPr>
          <a:xfrm>
            <a:off x="4314825" y="13779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AVG(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AS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均数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9" grpId="0" bldLvl="0" animBg="1"/>
      <p:bldP spid="12" grpId="0" bldLvl="0" animBg="1"/>
      <p:bldP spid="11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71">
            <a:extLst>
              <a:ext uri="{FF2B5EF4-FFF2-40B4-BE49-F238E27FC236}">
                <a16:creationId xmlns:a16="http://schemas.microsoft.com/office/drawing/2014/main" id="{CF03780D-6C20-4B5C-A369-7C4DB2E8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134459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实例⑤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(books)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中图书数量最多的图书记录，查询语句为？</a:t>
            </a:r>
          </a:p>
        </p:txBody>
      </p:sp>
      <p:sp>
        <p:nvSpPr>
          <p:cNvPr id="38918" name="TextBox 13@|17FFC:16777215|FBC:16777215|LFC:16777215|LBC:16777215">
            <a:extLst>
              <a:ext uri="{FF2B5EF4-FFF2-40B4-BE49-F238E27FC236}">
                <a16:creationId xmlns:a16="http://schemas.microsoft.com/office/drawing/2014/main" id="{750CCF37-EAEB-479B-8B6C-5F8ECB38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求最值函数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MAX()  MIN()</a:t>
            </a:r>
            <a:endParaRPr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7891" name="Rectangle 171">
            <a:extLst>
              <a:ext uri="{FF2B5EF4-FFF2-40B4-BE49-F238E27FC236}">
                <a16:creationId xmlns:a16="http://schemas.microsoft.com/office/drawing/2014/main" id="{32019FD9-05EE-476A-A01F-0C202247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A069526-5511-4358-8CE8-7FC2B48D8CD6}"/>
              </a:ext>
            </a:extLst>
          </p:cNvPr>
          <p:cNvSpPr txBox="1"/>
          <p:nvPr/>
        </p:nvSpPr>
        <p:spPr>
          <a:xfrm>
            <a:off x="4314825" y="1374775"/>
            <a:ext cx="336550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最大图书数量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2771A-D2B1-4B3F-9D74-4064E6376608}"/>
              </a:ext>
            </a:extLst>
          </p:cNvPr>
          <p:cNvSpPr txBox="1"/>
          <p:nvPr/>
        </p:nvSpPr>
        <p:spPr>
          <a:xfrm>
            <a:off x="8429625" y="1374775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books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B819FB9-19C6-4A4A-AD37-ADE6D82EEE89}"/>
              </a:ext>
            </a:extLst>
          </p:cNvPr>
          <p:cNvSpPr txBox="1"/>
          <p:nvPr/>
        </p:nvSpPr>
        <p:spPr>
          <a:xfrm>
            <a:off x="3159125" y="2182814"/>
            <a:ext cx="3263900" cy="45878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1261193-8B66-4AD6-AEF3-53E47267F7DF}"/>
              </a:ext>
            </a:extLst>
          </p:cNvPr>
          <p:cNvSpPr txBox="1"/>
          <p:nvPr/>
        </p:nvSpPr>
        <p:spPr>
          <a:xfrm>
            <a:off x="4314825" y="1374775"/>
            <a:ext cx="336550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MAX(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AS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最大数量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E355968-3AEC-4B69-ABCF-C786CE5CEF94}"/>
              </a:ext>
            </a:extLst>
          </p:cNvPr>
          <p:cNvSpPr txBox="1"/>
          <p:nvPr/>
        </p:nvSpPr>
        <p:spPr>
          <a:xfrm>
            <a:off x="4314825" y="1374775"/>
            <a:ext cx="3365500" cy="458788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MIN(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年龄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 AS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最小年龄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4BD851C-D70C-4B4D-97B8-C76B7E2CE424}"/>
              </a:ext>
            </a:extLst>
          </p:cNvPr>
          <p:cNvSpPr txBox="1"/>
          <p:nvPr/>
        </p:nvSpPr>
        <p:spPr>
          <a:xfrm>
            <a:off x="8429625" y="1374775"/>
            <a:ext cx="1652588" cy="458788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5" name="Rectangle 171">
            <a:extLst>
              <a:ext uri="{FF2B5EF4-FFF2-40B4-BE49-F238E27FC236}">
                <a16:creationId xmlns:a16="http://schemas.microsoft.com/office/drawing/2014/main" id="{CA85E1F9-F573-4D16-A592-981FAFDC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4314826"/>
            <a:ext cx="7821612" cy="1344599"/>
          </a:xfrm>
          <a:prstGeom prst="rect">
            <a:avLst/>
          </a:prstGeom>
          <a:solidFill>
            <a:srgbClr val="92D05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[实例⑤]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：查询学生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中年龄最小的值，查询语句为？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8" grpId="0" bldLvl="0" animBg="1"/>
      <p:bldP spid="9" grpId="0" bldLvl="0" animBg="1"/>
      <p:bldP spid="11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4">
            <a:extLst>
              <a:ext uri="{FF2B5EF4-FFF2-40B4-BE49-F238E27FC236}">
                <a16:creationId xmlns:a16="http://schemas.microsoft.com/office/drawing/2014/main" id="{DAF6DE84-0ACB-4025-8096-FCC6FE50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文本框 5">
            <a:extLst>
              <a:ext uri="{FF2B5EF4-FFF2-40B4-BE49-F238E27FC236}">
                <a16:creationId xmlns:a16="http://schemas.microsoft.com/office/drawing/2014/main" id="{1671400B-35A5-44B3-A3FA-5696C419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2992438"/>
            <a:ext cx="47371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4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09770-464F-4D51-BB86-DB27F0EF9196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6B46A9-EC20-4FE3-AA81-573A62FAC8F3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1">
            <a:extLst>
              <a:ext uri="{FF2B5EF4-FFF2-40B4-BE49-F238E27FC236}">
                <a16:creationId xmlns:a16="http://schemas.microsoft.com/office/drawing/2014/main" id="{8171FDD2-810C-4265-A75F-99178497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34" y="2892375"/>
            <a:ext cx="9757317" cy="36933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在上面排行榜里，只显示学生学号，如何增加显示学生姓名呢？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9939" name="Rectangle 171">
            <a:extLst>
              <a:ext uri="{FF2B5EF4-FFF2-40B4-BE49-F238E27FC236}">
                <a16:creationId xmlns:a16="http://schemas.microsoft.com/office/drawing/2014/main" id="{FA301E65-EBEE-4A71-9441-A3D7480A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34" y="1085851"/>
            <a:ext cx="9757317" cy="14773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举一反三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图书借阅表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(borrow)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借阅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图书的数量前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，查询语句为：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TOP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COUNT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(*) 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借阅数量 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borrow</a:t>
            </a:r>
            <a:b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GROUP BY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ORDER BY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COUNT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(*) 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DESC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FB9B1845-79A5-4B0B-A696-56AAD79D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34" y="3614758"/>
            <a:ext cx="9757317" cy="295465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TOP 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 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student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 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=borrow.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AS 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COUNT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(*)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AS 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借阅数量</a:t>
            </a:r>
            <a:endParaRPr lang="en-US" altLang="zh-CN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FROM 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borrow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GROUP BY 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endParaRPr lang="en-US" altLang="zh-CN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ORDER BY COUNT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(*)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DESC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0">
            <a:extLst>
              <a:ext uri="{FF2B5EF4-FFF2-40B4-BE49-F238E27FC236}">
                <a16:creationId xmlns:a16="http://schemas.microsoft.com/office/drawing/2014/main" id="{E290ED01-FA2E-4CB3-B68F-F898C2B4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FF465B5-A3A6-4A25-A637-C78F7780D9F0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0742F1-D85D-41AE-864E-5D904C61DC2C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5D85AF-CC9F-4F3F-B4F5-D8BD51B31B33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组合 4">
            <a:extLst>
              <a:ext uri="{FF2B5EF4-FFF2-40B4-BE49-F238E27FC236}">
                <a16:creationId xmlns:a16="http://schemas.microsoft.com/office/drawing/2014/main" id="{ED0BA50D-406B-433A-9163-063D222E7094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2288"/>
            <a:chOff x="332" y="925"/>
            <a:chExt cx="6720" cy="822"/>
          </a:xfrm>
        </p:grpSpPr>
        <p:sp>
          <p:nvSpPr>
            <p:cNvPr id="41986" name="Freeform 243">
              <a:extLst>
                <a:ext uri="{FF2B5EF4-FFF2-40B4-BE49-F238E27FC236}">
                  <a16:creationId xmlns:a16="http://schemas.microsoft.com/office/drawing/2014/main" id="{1CDBA44A-283A-43A9-BBDE-1DD425BAEF9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7" name="文本框 25">
              <a:extLst>
                <a:ext uri="{FF2B5EF4-FFF2-40B4-BE49-F238E27FC236}">
                  <a16:creationId xmlns:a16="http://schemas.microsoft.com/office/drawing/2014/main" id="{5B30D1E5-437C-4A55-9C47-4128C090B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聚合查询</a:t>
              </a:r>
            </a:p>
          </p:txBody>
        </p:sp>
      </p:grpSp>
      <p:sp>
        <p:nvSpPr>
          <p:cNvPr id="35848" name="文本框 15">
            <a:extLst>
              <a:ext uri="{FF2B5EF4-FFF2-40B4-BE49-F238E27FC236}">
                <a16:creationId xmlns:a16="http://schemas.microsoft.com/office/drawing/2014/main" id="{488BFAEA-F1D7-4C6C-89E9-89F66AE4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285875"/>
            <a:ext cx="8232775" cy="5367338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求和函数</a:t>
            </a: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SUM()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</a:t>
            </a:r>
            <a:r>
              <a:rPr lang="zh-CN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 总和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 表名 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求平均值函数 AVG()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AVG(字段名)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 均值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求最值函数 - MAX() - MIN()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MAX(字段名)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AS 最大值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FROM 表名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SELECT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MIN(字段名)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AS 最小值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FROM 表名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计数函数 COUNT()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SELECT 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COUNT(*) AS 总数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FROM 表名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分组子句 GROUP BY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SELECT 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COUNT(*) AS 总数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FROM 表名 GROUP BY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字段名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charRg st="21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charRg st="233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4">
            <a:extLst>
              <a:ext uri="{FF2B5EF4-FFF2-40B4-BE49-F238E27FC236}">
                <a16:creationId xmlns:a16="http://schemas.microsoft.com/office/drawing/2014/main" id="{672D20E0-28AE-4441-8E2F-0DFEAC44FA2E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2288"/>
            <a:chOff x="332" y="925"/>
            <a:chExt cx="6720" cy="822"/>
          </a:xfrm>
        </p:grpSpPr>
        <p:sp>
          <p:nvSpPr>
            <p:cNvPr id="28674" name="Freeform 243">
              <a:extLst>
                <a:ext uri="{FF2B5EF4-FFF2-40B4-BE49-F238E27FC236}">
                  <a16:creationId xmlns:a16="http://schemas.microsoft.com/office/drawing/2014/main" id="{66DB929D-026C-42F3-A21D-51B8C45BA08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" name="文本框 25">
              <a:extLst>
                <a:ext uri="{FF2B5EF4-FFF2-40B4-BE49-F238E27FC236}">
                  <a16:creationId xmlns:a16="http://schemas.microsoft.com/office/drawing/2014/main" id="{7F4FDFFD-436E-4753-BE09-5E0E21700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UPDATE </a:t>
              </a:r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更新</a:t>
              </a:r>
            </a:p>
          </p:txBody>
        </p:sp>
      </p:grpSp>
      <p:grpSp>
        <p:nvGrpSpPr>
          <p:cNvPr id="28676" name="组合 3">
            <a:extLst>
              <a:ext uri="{FF2B5EF4-FFF2-40B4-BE49-F238E27FC236}">
                <a16:creationId xmlns:a16="http://schemas.microsoft.com/office/drawing/2014/main" id="{B7262866-94B0-4E40-9768-97CD1804B11E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959100"/>
            <a:ext cx="5664200" cy="522288"/>
            <a:chOff x="332" y="4525"/>
            <a:chExt cx="8919" cy="822"/>
          </a:xfrm>
        </p:grpSpPr>
        <p:sp>
          <p:nvSpPr>
            <p:cNvPr id="28677" name="Freeform 243">
              <a:extLst>
                <a:ext uri="{FF2B5EF4-FFF2-40B4-BE49-F238E27FC236}">
                  <a16:creationId xmlns:a16="http://schemas.microsoft.com/office/drawing/2014/main" id="{436FA098-1C53-410A-9B77-BCA124CAD34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" name="文本框 25">
              <a:extLst>
                <a:ext uri="{FF2B5EF4-FFF2-40B4-BE49-F238E27FC236}">
                  <a16:creationId xmlns:a16="http://schemas.microsoft.com/office/drawing/2014/main" id="{6AF2062F-97DF-4D32-9618-8C72BE851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8046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DELETE </a:t>
              </a:r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删除</a:t>
              </a:r>
            </a:p>
          </p:txBody>
        </p:sp>
      </p:grpSp>
      <p:sp>
        <p:nvSpPr>
          <p:cNvPr id="35847" name="文本框 15">
            <a:extLst>
              <a:ext uri="{FF2B5EF4-FFF2-40B4-BE49-F238E27FC236}">
                <a16:creationId xmlns:a16="http://schemas.microsoft.com/office/drawing/2014/main" id="{BD22F304-1348-4360-B28A-2BA9954210AB}"/>
              </a:ext>
            </a:extLst>
          </p:cNvPr>
          <p:cNvSpPr txBox="1"/>
          <p:nvPr/>
        </p:nvSpPr>
        <p:spPr>
          <a:xfrm>
            <a:off x="2235201" y="3848101"/>
            <a:ext cx="8232775" cy="1372299"/>
          </a:xfrm>
          <a:prstGeom prst="rect">
            <a:avLst/>
          </a:prstGeom>
          <a:solidFill>
            <a:srgbClr val="2E4C64"/>
          </a:solidFill>
          <a:ln w="25400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DELETE FROM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WHERE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条件</a:t>
            </a:r>
          </a:p>
          <a:p>
            <a:pPr marL="71755">
              <a:lnSpc>
                <a:spcPct val="190000"/>
              </a:lnSpc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 Execute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35848" name="文本框 15">
            <a:extLst>
              <a:ext uri="{FF2B5EF4-FFF2-40B4-BE49-F238E27FC236}">
                <a16:creationId xmlns:a16="http://schemas.microsoft.com/office/drawing/2014/main" id="{71316E3B-D4DC-4E41-AD18-9F98D0D5CFBF}"/>
              </a:ext>
            </a:extLst>
          </p:cNvPr>
          <p:cNvSpPr txBox="1"/>
          <p:nvPr/>
        </p:nvSpPr>
        <p:spPr>
          <a:xfrm>
            <a:off x="2235201" y="1285876"/>
            <a:ext cx="8232775" cy="1243033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71755">
              <a:lnSpc>
                <a:spcPct val="170000"/>
              </a:lnSpc>
            </a:pP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UPDATE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SET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字段名 = 值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WHERE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条件</a:t>
            </a:r>
          </a:p>
          <a:p>
            <a:pPr marL="71755">
              <a:lnSpc>
                <a:spcPct val="170000"/>
              </a:lnSpc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→ Execute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>
            <a:extLst>
              <a:ext uri="{FF2B5EF4-FFF2-40B4-BE49-F238E27FC236}">
                <a16:creationId xmlns:a16="http://schemas.microsoft.com/office/drawing/2014/main" id="{F50A6BCD-FA1B-41B9-8D0F-757BB4DC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文本框 5">
            <a:extLst>
              <a:ext uri="{FF2B5EF4-FFF2-40B4-BE49-F238E27FC236}">
                <a16:creationId xmlns:a16="http://schemas.microsoft.com/office/drawing/2014/main" id="{467A1BD6-7CA5-49D3-9437-6CF4C6F5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789238"/>
            <a:ext cx="6502400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聚合查询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9E8806-C2FE-4187-851C-2FD710F29ACD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C67CC-7BE9-4359-B957-FE0D82BC44D4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71">
            <a:extLst>
              <a:ext uri="{FF2B5EF4-FFF2-40B4-BE49-F238E27FC236}">
                <a16:creationId xmlns:a16="http://schemas.microsoft.com/office/drawing/2014/main" id="{12B8E33D-2A56-4B29-8548-6775D0734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1084264"/>
            <a:ext cx="7821613" cy="30989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经过一段时间的运行，图书借阅管理系统存储了很多关于学生阅读情况的数据，学校如何才能了解哪些类型的图书最受学生欢迎呢？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哪些书本数量存量较多呢？图书总量有多少呢？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71">
            <a:extLst>
              <a:ext uri="{FF2B5EF4-FFF2-40B4-BE49-F238E27FC236}">
                <a16:creationId xmlns:a16="http://schemas.microsoft.com/office/drawing/2014/main" id="{AC8B4621-8E9B-4F11-B658-CAB64207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134459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en-US" altLang="zh-CN" sz="2400" b="1" dirty="0" err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①]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中所有图书的总数量，查询语句为？</a:t>
            </a:r>
          </a:p>
        </p:txBody>
      </p:sp>
      <p:sp>
        <p:nvSpPr>
          <p:cNvPr id="38918" name="TextBox 13@|17FFC:16777215|FBC:16777215|LFC:16777215|LBC:16777215">
            <a:extLst>
              <a:ext uri="{FF2B5EF4-FFF2-40B4-BE49-F238E27FC236}">
                <a16:creationId xmlns:a16="http://schemas.microsoft.com/office/drawing/2014/main" id="{572AAE9E-938F-4363-9C43-BC61848A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求和函数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SUM()</a:t>
            </a:r>
          </a:p>
        </p:txBody>
      </p:sp>
      <p:sp>
        <p:nvSpPr>
          <p:cNvPr id="47106" name="Rectangle 171">
            <a:extLst>
              <a:ext uri="{FF2B5EF4-FFF2-40B4-BE49-F238E27FC236}">
                <a16:creationId xmlns:a16="http://schemas.microsoft.com/office/drawing/2014/main" id="{BF39C6A2-21BF-46E0-8C8F-B8C4488A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05F5BDA-4ABB-418A-BF40-C2F7D6DACD5E}"/>
              </a:ext>
            </a:extLst>
          </p:cNvPr>
          <p:cNvSpPr txBox="1"/>
          <p:nvPr/>
        </p:nvSpPr>
        <p:spPr>
          <a:xfrm>
            <a:off x="4314825" y="1374775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图书总数量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3076-0C18-4236-BF17-D7D5FA3F85E3}"/>
              </a:ext>
            </a:extLst>
          </p:cNvPr>
          <p:cNvSpPr txBox="1"/>
          <p:nvPr/>
        </p:nvSpPr>
        <p:spPr>
          <a:xfrm>
            <a:off x="8175625" y="1374775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CCAA7FD-8C1B-4516-B7DF-E6324A946463}"/>
              </a:ext>
            </a:extLst>
          </p:cNvPr>
          <p:cNvSpPr txBox="1"/>
          <p:nvPr/>
        </p:nvSpPr>
        <p:spPr>
          <a:xfrm>
            <a:off x="3159125" y="2157414"/>
            <a:ext cx="3263900" cy="45878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B4E9421-44F3-4B27-8116-11A3CE4ED402}"/>
              </a:ext>
            </a:extLst>
          </p:cNvPr>
          <p:cNvSpPr txBox="1"/>
          <p:nvPr/>
        </p:nvSpPr>
        <p:spPr>
          <a:xfrm>
            <a:off x="4314825" y="1379539"/>
            <a:ext cx="2965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对图书数量求和？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2DD0707-F42B-4533-AFAF-EF388D7D2754}"/>
              </a:ext>
            </a:extLst>
          </p:cNvPr>
          <p:cNvSpPr txBox="1"/>
          <p:nvPr/>
        </p:nvSpPr>
        <p:spPr>
          <a:xfrm>
            <a:off x="4321175" y="1381126"/>
            <a:ext cx="2965450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SUM(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1259A22-AA41-4760-972A-269FC6229009}"/>
              </a:ext>
            </a:extLst>
          </p:cNvPr>
          <p:cNvSpPr txBox="1"/>
          <p:nvPr/>
        </p:nvSpPr>
        <p:spPr>
          <a:xfrm>
            <a:off x="4321175" y="1374775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SUM(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AS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总数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47106" grpId="0" bldLvl="0" animBg="1"/>
      <p:bldP spid="8" grpId="0" bldLvl="0" animBg="1"/>
      <p:bldP spid="9" grpId="0" bldLvl="0" animBg="1"/>
      <p:bldP spid="12" grpId="0" bldLvl="0" animBg="1"/>
      <p:bldP spid="2" grpId="0" bldLvl="0" animBg="1"/>
      <p:bldP spid="3" grpId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71">
            <a:extLst>
              <a:ext uri="{FF2B5EF4-FFF2-40B4-BE49-F238E27FC236}">
                <a16:creationId xmlns:a16="http://schemas.microsoft.com/office/drawing/2014/main" id="{C52DA9D6-18FA-4937-A482-AE3BA65A8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134459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en-US" altLang="zh-CN" sz="2400" b="1" dirty="0" err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②]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中所有图书的种类，查询语句为？</a:t>
            </a:r>
          </a:p>
        </p:txBody>
      </p:sp>
      <p:sp>
        <p:nvSpPr>
          <p:cNvPr id="38918" name="TextBox 13@|17FFC:16777215|FBC:16777215|LFC:16777215|LBC:16777215">
            <a:extLst>
              <a:ext uri="{FF2B5EF4-FFF2-40B4-BE49-F238E27FC236}">
                <a16:creationId xmlns:a16="http://schemas.microsoft.com/office/drawing/2014/main" id="{5211F226-D7A1-4B89-A3E6-C22B8331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计数函数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COUNT()</a:t>
            </a:r>
          </a:p>
        </p:txBody>
      </p:sp>
      <p:sp>
        <p:nvSpPr>
          <p:cNvPr id="33795" name="Rectangle 171">
            <a:extLst>
              <a:ext uri="{FF2B5EF4-FFF2-40B4-BE49-F238E27FC236}">
                <a16:creationId xmlns:a16="http://schemas.microsoft.com/office/drawing/2014/main" id="{96977786-0FCB-466C-BEE4-1C87E7B0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51BA40B-321E-4ED4-AA94-E3114F59C2BC}"/>
              </a:ext>
            </a:extLst>
          </p:cNvPr>
          <p:cNvSpPr txBox="1"/>
          <p:nvPr/>
        </p:nvSpPr>
        <p:spPr>
          <a:xfrm>
            <a:off x="4314825" y="1374775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图书种类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47AF9-9EE1-4345-8C96-8637B755F604}"/>
              </a:ext>
            </a:extLst>
          </p:cNvPr>
          <p:cNvSpPr txBox="1"/>
          <p:nvPr/>
        </p:nvSpPr>
        <p:spPr>
          <a:xfrm>
            <a:off x="8175625" y="1374775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02A7DBF-87C0-41F4-BB6B-039C401D49BE}"/>
              </a:ext>
            </a:extLst>
          </p:cNvPr>
          <p:cNvSpPr txBox="1"/>
          <p:nvPr/>
        </p:nvSpPr>
        <p:spPr>
          <a:xfrm>
            <a:off x="3159125" y="2170114"/>
            <a:ext cx="3263900" cy="45878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FF3FF4C-DBB9-495F-A52A-EAC8CDD2F30E}"/>
              </a:ext>
            </a:extLst>
          </p:cNvPr>
          <p:cNvSpPr txBox="1"/>
          <p:nvPr/>
        </p:nvSpPr>
        <p:spPr>
          <a:xfrm>
            <a:off x="4314825" y="1374775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对种类计数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764344C-E31F-4F74-B999-9CEEB6A6DF10}"/>
              </a:ext>
            </a:extLst>
          </p:cNvPr>
          <p:cNvSpPr txBox="1"/>
          <p:nvPr/>
        </p:nvSpPr>
        <p:spPr>
          <a:xfrm>
            <a:off x="4308475" y="1374775"/>
            <a:ext cx="314483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COUNT(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种类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AS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总类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8" grpId="0" bldLvl="0" animBg="1"/>
      <p:bldP spid="9" grpId="0" bldLvl="0" animBg="1"/>
      <p:bldP spid="12" grpId="0" bldLvl="0" animBg="1"/>
      <p:bldP spid="10" grpId="0" bldLvl="0" animBg="1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71">
            <a:extLst>
              <a:ext uri="{FF2B5EF4-FFF2-40B4-BE49-F238E27FC236}">
                <a16:creationId xmlns:a16="http://schemas.microsoft.com/office/drawing/2014/main" id="{9621E1EC-0B3B-4B6F-A218-25336020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134459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[实例③]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中男女生的人数，查询语句为？</a:t>
            </a:r>
          </a:p>
        </p:txBody>
      </p:sp>
      <p:sp>
        <p:nvSpPr>
          <p:cNvPr id="38918" name="TextBox 13@|17FFC:16777215|FBC:16777215|LFC:16777215|LBC:16777215">
            <a:extLst>
              <a:ext uri="{FF2B5EF4-FFF2-40B4-BE49-F238E27FC236}">
                <a16:creationId xmlns:a16="http://schemas.microsoft.com/office/drawing/2014/main" id="{34FC1FDD-5BF9-49FD-ADEF-C8CB9EB50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GROUP BY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子句</a:t>
            </a:r>
          </a:p>
        </p:txBody>
      </p:sp>
      <p:sp>
        <p:nvSpPr>
          <p:cNvPr id="47106" name="Rectangle 171">
            <a:extLst>
              <a:ext uri="{FF2B5EF4-FFF2-40B4-BE49-F238E27FC236}">
                <a16:creationId xmlns:a16="http://schemas.microsoft.com/office/drawing/2014/main" id="{737B5816-2390-4946-B779-0C397EC3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GROUP BY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8EAD8-2CAE-47B1-8A54-A3D7BD6DF09F}"/>
              </a:ext>
            </a:extLst>
          </p:cNvPr>
          <p:cNvSpPr txBox="1"/>
          <p:nvPr/>
        </p:nvSpPr>
        <p:spPr>
          <a:xfrm>
            <a:off x="8175625" y="1374775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4366C1AC-F3EE-422C-9774-A1AAA511CACF}"/>
              </a:ext>
            </a:extLst>
          </p:cNvPr>
          <p:cNvSpPr txBox="1"/>
          <p:nvPr/>
        </p:nvSpPr>
        <p:spPr>
          <a:xfrm>
            <a:off x="4321176" y="1381126"/>
            <a:ext cx="31464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COUNT(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＊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AS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人数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28064DA5-9574-4414-AB1B-CE2C4306C07B}"/>
              </a:ext>
            </a:extLst>
          </p:cNvPr>
          <p:cNvSpPr txBox="1"/>
          <p:nvPr/>
        </p:nvSpPr>
        <p:spPr>
          <a:xfrm>
            <a:off x="4702175" y="2198689"/>
            <a:ext cx="1652588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1447223-B5B5-4FE9-937A-462181B12493}"/>
              </a:ext>
            </a:extLst>
          </p:cNvPr>
          <p:cNvSpPr txBox="1"/>
          <p:nvPr/>
        </p:nvSpPr>
        <p:spPr>
          <a:xfrm>
            <a:off x="4321176" y="1406526"/>
            <a:ext cx="3146425" cy="3968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性别，</a:t>
            </a:r>
            <a:r>
              <a:rPr lang="en-US" altLang="zh-CN" sz="2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COUNT(</a:t>
            </a:r>
            <a:r>
              <a:rPr lang="zh-CN" altLang="en-US" sz="2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＊</a:t>
            </a:r>
            <a:r>
              <a:rPr lang="en-US" altLang="zh-CN" sz="2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r>
              <a:rPr lang="en-US" altLang="zh-CN" sz="20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AS </a:t>
            </a:r>
            <a:r>
              <a:rPr lang="zh-CN" altLang="en-US" sz="20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人数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9" grpId="0" animBg="1"/>
      <p:bldP spid="3" grpId="0" bldLvl="0" animBg="1"/>
      <p:bldP spid="4" grpId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71">
            <a:extLst>
              <a:ext uri="{FF2B5EF4-FFF2-40B4-BE49-F238E27FC236}">
                <a16:creationId xmlns:a16="http://schemas.microsoft.com/office/drawing/2014/main" id="{518CC7ED-703C-48C6-911B-449BA504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举一反三</a:t>
            </a:r>
            <a:r>
              <a:rPr lang="en-US" altLang="zh-CN" sz="24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图书借阅表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(borrow)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每个学生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借阅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图书的数量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，查询语句为？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借阅数量需计算得出；学生基本信息：学号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</p:txBody>
      </p:sp>
      <p:sp>
        <p:nvSpPr>
          <p:cNvPr id="35842" name="TextBox 13@|17FFC:16777215|FBC:16777215|LFC:16777215|LBC:16777215">
            <a:extLst>
              <a:ext uri="{FF2B5EF4-FFF2-40B4-BE49-F238E27FC236}">
                <a16:creationId xmlns:a16="http://schemas.microsoft.com/office/drawing/2014/main" id="{EDD3CB48-2543-47CE-9EF3-F5491738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举一反三</a:t>
            </a:r>
          </a:p>
        </p:txBody>
      </p:sp>
      <p:sp>
        <p:nvSpPr>
          <p:cNvPr id="47106" name="Rectangle 171">
            <a:extLst>
              <a:ext uri="{FF2B5EF4-FFF2-40B4-BE49-F238E27FC236}">
                <a16:creationId xmlns:a16="http://schemas.microsoft.com/office/drawing/2014/main" id="{3FD81F3B-7760-48B0-85EA-16D8C8FE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GROUP BY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A64F2-8393-4EA0-92A4-B1E5A8EA5950}"/>
              </a:ext>
            </a:extLst>
          </p:cNvPr>
          <p:cNvSpPr txBox="1"/>
          <p:nvPr/>
        </p:nvSpPr>
        <p:spPr>
          <a:xfrm>
            <a:off x="7735888" y="1374775"/>
            <a:ext cx="2133600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borrow</a:t>
            </a:r>
            <a:endParaRPr lang="zh-CN" altLang="en-US" sz="2400" noProof="1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5FB462E-22A9-467B-A82C-8E407E68FCCC}"/>
              </a:ext>
            </a:extLst>
          </p:cNvPr>
          <p:cNvSpPr txBox="1"/>
          <p:nvPr/>
        </p:nvSpPr>
        <p:spPr>
          <a:xfrm>
            <a:off x="3525839" y="1355725"/>
            <a:ext cx="3394075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学号，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COUNT(ISBN)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7790BB8-57C1-4936-A409-97B569A6A244}"/>
              </a:ext>
            </a:extLst>
          </p:cNvPr>
          <p:cNvSpPr txBox="1"/>
          <p:nvPr/>
        </p:nvSpPr>
        <p:spPr>
          <a:xfrm>
            <a:off x="3678238" y="1147764"/>
            <a:ext cx="3041650" cy="8286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学号，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COUNT(ISBN)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　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AS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　借阅数量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AD5544E8-7079-4EA5-A295-964EE472DA55}"/>
              </a:ext>
            </a:extLst>
          </p:cNvPr>
          <p:cNvSpPr/>
          <p:nvPr/>
        </p:nvSpPr>
        <p:spPr>
          <a:xfrm>
            <a:off x="5561014" y="2085975"/>
            <a:ext cx="4306887" cy="539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/>
              <a:t>ORDER BY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COUNT(ISBN)</a:t>
            </a:r>
            <a:endParaRPr lang="en-US" altLang="zh-CN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" grpId="0" bldLvl="0" animBg="1"/>
      <p:bldP spid="3" grpId="0" bldLvl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751</Words>
  <Application>Microsoft Office PowerPoint</Application>
  <PresentationFormat>宽屏</PresentationFormat>
  <Paragraphs>101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学虹 夜雨</cp:lastModifiedBy>
  <cp:revision>315</cp:revision>
  <dcterms:created xsi:type="dcterms:W3CDTF">2015-06-27T04:33:00Z</dcterms:created>
  <dcterms:modified xsi:type="dcterms:W3CDTF">2021-05-26T23:52:04Z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