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25"/>
  </p:notesMasterIdLst>
  <p:handoutMasterIdLst>
    <p:handoutMasterId r:id="rId26"/>
  </p:handoutMasterIdLst>
  <p:sldIdLst>
    <p:sldId id="256" r:id="rId2"/>
    <p:sldId id="664" r:id="rId3"/>
    <p:sldId id="819" r:id="rId4"/>
    <p:sldId id="748" r:id="rId5"/>
    <p:sldId id="785" r:id="rId6"/>
    <p:sldId id="820" r:id="rId7"/>
    <p:sldId id="258" r:id="rId8"/>
    <p:sldId id="751" r:id="rId9"/>
    <p:sldId id="732" r:id="rId10"/>
    <p:sldId id="821" r:id="rId11"/>
    <p:sldId id="757" r:id="rId12"/>
    <p:sldId id="555" r:id="rId13"/>
    <p:sldId id="692" r:id="rId14"/>
    <p:sldId id="759" r:id="rId15"/>
    <p:sldId id="762" r:id="rId16"/>
    <p:sldId id="760" r:id="rId17"/>
    <p:sldId id="768" r:id="rId18"/>
    <p:sldId id="761" r:id="rId19"/>
    <p:sldId id="849" r:id="rId20"/>
    <p:sldId id="850" r:id="rId21"/>
    <p:sldId id="851" r:id="rId22"/>
    <p:sldId id="852" r:id="rId23"/>
    <p:sldId id="34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228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CB9AA109-C561-4991-A2AE-2C8005C895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C1934344-1B20-474F-BDF4-F20EB67B7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9C68436C-0AE4-415B-98B0-ACCBCC3D2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910992-3A6F-45B8-8F06-6907BBBB9141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B8B7CD8D-5D5F-4BA9-AA5F-2E89A072C54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C8635D98-7287-492E-9B7D-D300AC294E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33141750-42AF-4A38-BE47-F2B079312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C98C1A-2973-4CCF-8149-AC83B0679E0C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3ACB40-36B5-43C1-A13F-72C6D405DEE0}"/>
              </a:ext>
            </a:extLst>
          </p:cNvPr>
          <p:cNvSpPr/>
          <p:nvPr userDrawn="1"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11DE9037-B85D-4BEB-B7D2-75CA2D8A4A6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5EFBCF08-7154-4D15-A746-98B209C8C58B}"/>
                </a:ext>
              </a:extLst>
            </p:cNvPr>
            <p:cNvSpPr/>
            <p:nvPr/>
          </p:nvSpPr>
          <p:spPr>
            <a:xfrm rot="2700000">
              <a:off x="328" y="649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3E7D4CC7-7FB6-47A8-B8C9-C4470C2B6F0C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37">
              <a:extLst>
                <a:ext uri="{FF2B5EF4-FFF2-40B4-BE49-F238E27FC236}">
                  <a16:creationId xmlns:a16="http://schemas.microsoft.com/office/drawing/2014/main" id="{8494080C-07DF-41A2-829F-545BA2E9B02E}"/>
                </a:ext>
              </a:extLst>
            </p:cNvPr>
            <p:cNvSpPr/>
            <p:nvPr/>
          </p:nvSpPr>
          <p:spPr>
            <a:xfrm rot="2700000">
              <a:off x="2132" y="874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39">
              <a:extLst>
                <a:ext uri="{FF2B5EF4-FFF2-40B4-BE49-F238E27FC236}">
                  <a16:creationId xmlns:a16="http://schemas.microsoft.com/office/drawing/2014/main" id="{D83E5091-DB3B-4FF0-9DA4-42928DE14EE6}"/>
                </a:ext>
              </a:extLst>
            </p:cNvPr>
            <p:cNvSpPr/>
            <p:nvPr/>
          </p:nvSpPr>
          <p:spPr>
            <a:xfrm rot="2700000">
              <a:off x="3938" y="8740"/>
              <a:ext cx="747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41">
              <a:extLst>
                <a:ext uri="{FF2B5EF4-FFF2-40B4-BE49-F238E27FC236}">
                  <a16:creationId xmlns:a16="http://schemas.microsoft.com/office/drawing/2014/main" id="{6AC3E1AC-45A9-424F-902E-578D80995DF7}"/>
                </a:ext>
              </a:extLst>
            </p:cNvPr>
            <p:cNvSpPr/>
            <p:nvPr/>
          </p:nvSpPr>
          <p:spPr>
            <a:xfrm rot="2700000">
              <a:off x="4767" y="705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3">
              <a:extLst>
                <a:ext uri="{FF2B5EF4-FFF2-40B4-BE49-F238E27FC236}">
                  <a16:creationId xmlns:a16="http://schemas.microsoft.com/office/drawing/2014/main" id="{F2F2EE2C-28E6-4746-9CB1-99F166D6A43A}"/>
                </a:ext>
              </a:extLst>
            </p:cNvPr>
            <p:cNvSpPr/>
            <p:nvPr/>
          </p:nvSpPr>
          <p:spPr>
            <a:xfrm rot="2700000">
              <a:off x="7725" y="654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43">
              <a:extLst>
                <a:ext uri="{FF2B5EF4-FFF2-40B4-BE49-F238E27FC236}">
                  <a16:creationId xmlns:a16="http://schemas.microsoft.com/office/drawing/2014/main" id="{EC230B57-42F3-4493-9155-09C95FC603D5}"/>
                </a:ext>
              </a:extLst>
            </p:cNvPr>
            <p:cNvSpPr/>
            <p:nvPr/>
          </p:nvSpPr>
          <p:spPr>
            <a:xfrm rot="2700000">
              <a:off x="6971" y="858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45">
              <a:extLst>
                <a:ext uri="{FF2B5EF4-FFF2-40B4-BE49-F238E27FC236}">
                  <a16:creationId xmlns:a16="http://schemas.microsoft.com/office/drawing/2014/main" id="{3BF9D2BA-5335-4390-B0C7-79164D2914BD}"/>
                </a:ext>
              </a:extLst>
            </p:cNvPr>
            <p:cNvSpPr/>
            <p:nvPr/>
          </p:nvSpPr>
          <p:spPr>
            <a:xfrm rot="2700000">
              <a:off x="9026" y="9188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47">
              <a:extLst>
                <a:ext uri="{FF2B5EF4-FFF2-40B4-BE49-F238E27FC236}">
                  <a16:creationId xmlns:a16="http://schemas.microsoft.com/office/drawing/2014/main" id="{B1847039-BF86-413D-96A5-17EBC3A1B830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717A0E1E-7BAE-4204-8D5E-38BD03922313}"/>
                </a:ext>
              </a:extLst>
            </p:cNvPr>
            <p:cNvSpPr/>
            <p:nvPr/>
          </p:nvSpPr>
          <p:spPr>
            <a:xfrm rot="2700000">
              <a:off x="10962" y="6252"/>
              <a:ext cx="1130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D0625A1C-4DE5-4338-B9DF-FCC7E3585F72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49">
              <a:extLst>
                <a:ext uri="{FF2B5EF4-FFF2-40B4-BE49-F238E27FC236}">
                  <a16:creationId xmlns:a16="http://schemas.microsoft.com/office/drawing/2014/main" id="{A2D45524-0D1D-4AD1-9370-53A24068C55D}"/>
                </a:ext>
              </a:extLst>
            </p:cNvPr>
            <p:cNvSpPr/>
            <p:nvPr/>
          </p:nvSpPr>
          <p:spPr>
            <a:xfrm rot="2700000">
              <a:off x="11965" y="919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51">
              <a:extLst>
                <a:ext uri="{FF2B5EF4-FFF2-40B4-BE49-F238E27FC236}">
                  <a16:creationId xmlns:a16="http://schemas.microsoft.com/office/drawing/2014/main" id="{0814E4AC-454A-4241-AC66-7A7C1F8C69F2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53">
              <a:extLst>
                <a:ext uri="{FF2B5EF4-FFF2-40B4-BE49-F238E27FC236}">
                  <a16:creationId xmlns:a16="http://schemas.microsoft.com/office/drawing/2014/main" id="{2C20B476-62D5-4A40-AAC9-67B905BE407F}"/>
                </a:ext>
              </a:extLst>
            </p:cNvPr>
            <p:cNvSpPr/>
            <p:nvPr/>
          </p:nvSpPr>
          <p:spPr>
            <a:xfrm rot="2700000">
              <a:off x="14170" y="762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35">
            <a:extLst>
              <a:ext uri="{FF2B5EF4-FFF2-40B4-BE49-F238E27FC236}">
                <a16:creationId xmlns:a16="http://schemas.microsoft.com/office/drawing/2014/main" id="{5BC1817D-BA04-4BA8-9849-C901E8D5771C}"/>
              </a:ext>
            </a:extLst>
          </p:cNvPr>
          <p:cNvSpPr/>
          <p:nvPr userDrawn="1"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51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37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数据库的构建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3@|17FFC:16777215|FBC:16777215|LFC:16777215|LBC:16777215">
            <a:extLst>
              <a:ext uri="{FF2B5EF4-FFF2-40B4-BE49-F238E27FC236}">
                <a16:creationId xmlns:a16="http://schemas.microsoft.com/office/drawing/2014/main" id="{299C77D7-400C-45F1-BB68-F3064286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创建表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5042C86E-CA94-45CF-A40C-B140526A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3878264"/>
            <a:ext cx="7820025" cy="6613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：数据库中表的一列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45059" name="组合 4">
            <a:extLst>
              <a:ext uri="{FF2B5EF4-FFF2-40B4-BE49-F238E27FC236}">
                <a16:creationId xmlns:a16="http://schemas.microsoft.com/office/drawing/2014/main" id="{E41A05DA-4B53-4D77-8EA9-B3D1C6C1D6F9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16001"/>
            <a:ext cx="7820025" cy="2545053"/>
            <a:chOff x="1043" y="1601"/>
            <a:chExt cx="12315" cy="4007"/>
          </a:xfrm>
        </p:grpSpPr>
        <p:grpSp>
          <p:nvGrpSpPr>
            <p:cNvPr id="45060" name="组合 9">
              <a:extLst>
                <a:ext uri="{FF2B5EF4-FFF2-40B4-BE49-F238E27FC236}">
                  <a16:creationId xmlns:a16="http://schemas.microsoft.com/office/drawing/2014/main" id="{F7E29612-43F8-4253-A9A4-FD012B730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1601"/>
              <a:ext cx="12315" cy="4007"/>
              <a:chOff x="920" y="1958"/>
              <a:chExt cx="12315" cy="4007"/>
            </a:xfrm>
          </p:grpSpPr>
          <p:sp>
            <p:nvSpPr>
              <p:cNvPr id="45061" name="Rectangle 171">
                <a:extLst>
                  <a:ext uri="{FF2B5EF4-FFF2-40B4-BE49-F238E27FC236}">
                    <a16:creationId xmlns:a16="http://schemas.microsoft.com/office/drawing/2014/main" id="{B16C8D27-2454-49E1-9ACD-89586908F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958"/>
                <a:ext cx="12315" cy="4007"/>
              </a:xfrm>
              <a:prstGeom prst="rect">
                <a:avLst/>
              </a:prstGeom>
              <a:noFill/>
              <a:ln w="28575">
                <a:solidFill>
                  <a:srgbClr val="FED16C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  </a:t>
                </a:r>
                <a:r>
                  <a:rPr lang="zh-CN" altLang="en-US" sz="2400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页面跳转到表界面：</a:t>
                </a: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使用设计器创建表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</a:t>
                </a:r>
                <a:r>
                  <a:rPr lang="zh-CN" altLang="en-US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进入编辑界面</a:t>
                </a:r>
                <a:endPara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 </a:t>
                </a: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字段名称</a:t>
                </a:r>
              </a:p>
              <a:p>
                <a:pPr>
                  <a:lnSpc>
                    <a:spcPct val="18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 数据类型</a:t>
                </a:r>
                <a:endPara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2" name="直接箭头连接符 1">
                <a:extLst>
                  <a:ext uri="{FF2B5EF4-FFF2-40B4-BE49-F238E27FC236}">
                    <a16:creationId xmlns:a16="http://schemas.microsoft.com/office/drawing/2014/main" id="{3D35B9FE-3759-4222-945D-269E22A88BDD}"/>
                  </a:ext>
                </a:extLst>
              </p:cNvPr>
              <p:cNvCxnSpPr/>
              <p:nvPr/>
            </p:nvCxnSpPr>
            <p:spPr>
              <a:xfrm>
                <a:off x="7462" y="2813"/>
                <a:ext cx="0" cy="6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56252049-D523-4CD1-93B7-EA57233E9BFE}"/>
                  </a:ext>
                </a:extLst>
              </p:cNvPr>
              <p:cNvCxnSpPr/>
              <p:nvPr/>
            </p:nvCxnSpPr>
            <p:spPr>
              <a:xfrm>
                <a:off x="7462" y="3923"/>
                <a:ext cx="0" cy="62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2F3B40A-ADF7-4C11-AF9C-541E2FB39AEB}"/>
                  </a:ext>
                </a:extLst>
              </p:cNvPr>
              <p:cNvCxnSpPr/>
              <p:nvPr/>
            </p:nvCxnSpPr>
            <p:spPr>
              <a:xfrm>
                <a:off x="7462" y="4935"/>
                <a:ext cx="0" cy="6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流程图: 合并 3">
              <a:extLst>
                <a:ext uri="{FF2B5EF4-FFF2-40B4-BE49-F238E27FC236}">
                  <a16:creationId xmlns:a16="http://schemas.microsoft.com/office/drawing/2014/main" id="{8915D39C-9987-414A-A883-A8538FEDDDB4}"/>
                </a:ext>
              </a:extLst>
            </p:cNvPr>
            <p:cNvSpPr/>
            <p:nvPr/>
          </p:nvSpPr>
          <p:spPr>
            <a:xfrm>
              <a:off x="8598" y="5208"/>
              <a:ext cx="245" cy="33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6" name="Rectangle 171">
            <a:extLst>
              <a:ext uri="{FF2B5EF4-FFF2-40B4-BE49-F238E27FC236}">
                <a16:creationId xmlns:a16="http://schemas.microsoft.com/office/drawing/2014/main" id="{A9258B1E-845F-46E1-AF93-BF15EB97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4876800"/>
            <a:ext cx="7821612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：表的设计视图中，每一个字段都有数据类型</a:t>
            </a: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Access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支持多种数据类型：文本、数字、日期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时间等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86EF08-3597-4386-8ADF-145F7DB26672}"/>
              </a:ext>
            </a:extLst>
          </p:cNvPr>
          <p:cNvGrpSpPr>
            <a:grpSpLocks/>
          </p:cNvGrpSpPr>
          <p:nvPr/>
        </p:nvGrpSpPr>
        <p:grpSpPr bwMode="auto">
          <a:xfrm>
            <a:off x="5157789" y="1016001"/>
            <a:ext cx="4848225" cy="3008313"/>
            <a:chOff x="5722" y="1600"/>
            <a:chExt cx="7635" cy="4738"/>
          </a:xfrm>
        </p:grpSpPr>
        <p:grpSp>
          <p:nvGrpSpPr>
            <p:cNvPr id="45068" name="组合 8">
              <a:extLst>
                <a:ext uri="{FF2B5EF4-FFF2-40B4-BE49-F238E27FC236}">
                  <a16:creationId xmlns:a16="http://schemas.microsoft.com/office/drawing/2014/main" id="{86598F34-5DAA-41F4-AE2B-A3028C308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2" y="1600"/>
              <a:ext cx="7635" cy="4738"/>
              <a:chOff x="1905" y="1615"/>
              <a:chExt cx="10394" cy="6450"/>
            </a:xfrm>
          </p:grpSpPr>
          <p:pic>
            <p:nvPicPr>
              <p:cNvPr id="45069" name="图片 4">
                <a:extLst>
                  <a:ext uri="{FF2B5EF4-FFF2-40B4-BE49-F238E27FC236}">
                    <a16:creationId xmlns:a16="http://schemas.microsoft.com/office/drawing/2014/main" id="{245471C4-A810-4D98-9C7D-A3461108E67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" y="1615"/>
                <a:ext cx="10395" cy="6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BBA8FC-C80A-4C23-9A36-62A0C8F22C4F}"/>
                  </a:ext>
                </a:extLst>
              </p:cNvPr>
              <p:cNvSpPr/>
              <p:nvPr/>
            </p:nvSpPr>
            <p:spPr>
              <a:xfrm>
                <a:off x="1922" y="1642"/>
                <a:ext cx="2532" cy="6185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noProof="1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215E7F-D78C-4BE7-B067-D93751D5A8A4}"/>
                </a:ext>
              </a:extLst>
            </p:cNvPr>
            <p:cNvSpPr/>
            <p:nvPr/>
          </p:nvSpPr>
          <p:spPr>
            <a:xfrm>
              <a:off x="9809" y="1623"/>
              <a:ext cx="1013" cy="4543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D9E8D26B-F70E-42F2-9D74-F1F387D95AF1}"/>
              </a:ext>
            </a:extLst>
          </p:cNvPr>
          <p:cNvSpPr txBox="1"/>
          <p:nvPr/>
        </p:nvSpPr>
        <p:spPr>
          <a:xfrm>
            <a:off x="5130800" y="193676"/>
            <a:ext cx="1951814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/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数据类型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P86</a:t>
            </a:r>
          </a:p>
        </p:txBody>
      </p:sp>
      <p:sp>
        <p:nvSpPr>
          <p:cNvPr id="46082" name="Rectangle 171">
            <a:extLst>
              <a:ext uri="{FF2B5EF4-FFF2-40B4-BE49-F238E27FC236}">
                <a16:creationId xmlns:a16="http://schemas.microsoft.com/office/drawing/2014/main" id="{DA5B6B0D-4004-4FC7-AFCD-9880D321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192214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：用于输入文本类型的数据、字符等。</a:t>
            </a:r>
          </a:p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如：编号、书名等。最多允许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255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个字符。</a:t>
            </a:r>
            <a:endParaRPr lang="zh-CN" altLang="en-US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29F36B7D-20EA-4731-99A4-0C4F8B53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3006726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：用来存储用于算术计算的数字数据。</a:t>
            </a:r>
          </a:p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如：数量等。</a:t>
            </a:r>
            <a:endParaRPr lang="zh-CN" altLang="en-US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38A901EE-A854-4D9C-935F-C8D42796D2DD}"/>
              </a:ext>
            </a:extLst>
          </p:cNvPr>
          <p:cNvSpPr/>
          <p:nvPr/>
        </p:nvSpPr>
        <p:spPr>
          <a:xfrm>
            <a:off x="2185989" y="4821239"/>
            <a:ext cx="7820025" cy="147386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日期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时间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2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用来存储日期、时间数据。用英文字符</a:t>
            </a:r>
            <a:r>
              <a:rPr lang="en-US" altLang="zh-CN" sz="22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2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括起来</a:t>
            </a:r>
            <a:endParaRPr lang="zh-CN" alt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>
              <a:lnSpc>
                <a:spcPct val="220000"/>
              </a:lnSpc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如：</a:t>
            </a:r>
            <a:r>
              <a:rPr lang="en-US" altLang="zh-CN" sz="20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#2021-05-05#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0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#2021/05/05#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#</a:t>
            </a:r>
            <a:r>
              <a:rPr lang="en-US" altLang="zh-CN" sz="2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2021-05-05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noProof="1">
                <a:solidFill>
                  <a:schemeClr val="accent5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15:30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4">
            <a:extLst>
              <a:ext uri="{FF2B5EF4-FFF2-40B4-BE49-F238E27FC236}">
                <a16:creationId xmlns:a16="http://schemas.microsoft.com/office/drawing/2014/main" id="{DE57CADF-525A-451C-BABF-6284AD41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5">
            <a:extLst>
              <a:ext uri="{FF2B5EF4-FFF2-40B4-BE49-F238E27FC236}">
                <a16:creationId xmlns:a16="http://schemas.microsoft.com/office/drawing/2014/main" id="{4FD2FA89-D09A-4B45-A941-56E24BE8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369" y="2837046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③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保存表结构文件</a:t>
            </a:r>
          </a:p>
        </p:txBody>
      </p:sp>
      <p:sp>
        <p:nvSpPr>
          <p:cNvPr id="47108" name="文本框 6">
            <a:extLst>
              <a:ext uri="{FF2B5EF4-FFF2-40B4-BE49-F238E27FC236}">
                <a16:creationId xmlns:a16="http://schemas.microsoft.com/office/drawing/2014/main" id="{E1C914EA-D042-47F7-A40F-F5A13A22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3E3A4F-44F9-4CC9-B4E2-BD4199AFB6DC}"/>
              </a:ext>
            </a:extLst>
          </p:cNvPr>
          <p:cNvSpPr/>
          <p:nvPr/>
        </p:nvSpPr>
        <p:spPr>
          <a:xfrm>
            <a:off x="10529887" y="2756513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FF2243-0C03-46A4-B06F-8119884A0A8C}"/>
              </a:ext>
            </a:extLst>
          </p:cNvPr>
          <p:cNvSpPr/>
          <p:nvPr/>
        </p:nvSpPr>
        <p:spPr>
          <a:xfrm>
            <a:off x="5779477" y="3771901"/>
            <a:ext cx="4536831" cy="16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3@|17FFC:16777215|FBC:16777215|LFC:16777215|LBC:16777215">
            <a:extLst>
              <a:ext uri="{FF2B5EF4-FFF2-40B4-BE49-F238E27FC236}">
                <a16:creationId xmlns:a16="http://schemas.microsoft.com/office/drawing/2014/main" id="{8126C2AE-F6CF-4879-B97E-2E790726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保存表结构文件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2330AE-B942-4341-8BC3-9D7CAD61DD91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3357563"/>
            <a:ext cx="8780462" cy="2951162"/>
            <a:chOff x="288" y="4953"/>
            <a:chExt cx="13826" cy="4650"/>
          </a:xfrm>
        </p:grpSpPr>
        <p:sp>
          <p:nvSpPr>
            <p:cNvPr id="48131" name="Rectangle 171">
              <a:extLst>
                <a:ext uri="{FF2B5EF4-FFF2-40B4-BE49-F238E27FC236}">
                  <a16:creationId xmlns:a16="http://schemas.microsoft.com/office/drawing/2014/main" id="{6DD6A311-26A6-4544-A4F7-337CF34F8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953"/>
              <a:ext cx="13826" cy="4650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主键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：指的是一个列或多列的组合，其值能够唯一地标识表中的每一行，通过它可以强制表的实体完整性。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一个表只能有一个主键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。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例：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学号，姓名，性别，班级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)→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</a:t>
              </a:r>
              <a:endPara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(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身份证，姓名，年龄，家庭住址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)→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身份证</a:t>
              </a:r>
            </a:p>
          </p:txBody>
        </p:sp>
        <p:pic>
          <p:nvPicPr>
            <p:cNvPr id="48132" name="图片 4" descr="C:/Users/ZhouSha/AppData/Local/Temp/kaimatting/20210429190812/output_aiMatting_20210429190822.pngoutput_aiMatting_20210429190822">
              <a:extLst>
                <a:ext uri="{FF2B5EF4-FFF2-40B4-BE49-F238E27FC236}">
                  <a16:creationId xmlns:a16="http://schemas.microsoft.com/office/drawing/2014/main" id="{1C770503-9868-423F-A716-AEA8C1961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120000">
              <a:off x="377" y="5164"/>
              <a:ext cx="83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33" name="组合 2">
            <a:extLst>
              <a:ext uri="{FF2B5EF4-FFF2-40B4-BE49-F238E27FC236}">
                <a16:creationId xmlns:a16="http://schemas.microsoft.com/office/drawing/2014/main" id="{523E50A8-8CE2-4AE1-B249-92C00FBCE775}"/>
              </a:ext>
            </a:extLst>
          </p:cNvPr>
          <p:cNvGrpSpPr>
            <a:grpSpLocks/>
          </p:cNvGrpSpPr>
          <p:nvPr/>
        </p:nvGrpSpPr>
        <p:grpSpPr bwMode="auto">
          <a:xfrm>
            <a:off x="1705928" y="1054101"/>
            <a:ext cx="8779510" cy="1603375"/>
            <a:chOff x="287" y="1913"/>
            <a:chExt cx="13825" cy="2525"/>
          </a:xfrm>
        </p:grpSpPr>
        <p:pic>
          <p:nvPicPr>
            <p:cNvPr id="48134" name="图片 1" descr="C:/Users/ZhouSha/AppData/Local/Temp/kaimatting/20210429185945/output_aiMatting_20210429190052.pngoutput_aiMatting_20210429190052">
              <a:extLst>
                <a:ext uri="{FF2B5EF4-FFF2-40B4-BE49-F238E27FC236}">
                  <a16:creationId xmlns:a16="http://schemas.microsoft.com/office/drawing/2014/main" id="{4C1BA1E9-24FC-4F27-90CD-88628E334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" y="2165"/>
              <a:ext cx="1394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Rectangle 171">
              <a:extLst>
                <a:ext uri="{FF2B5EF4-FFF2-40B4-BE49-F238E27FC236}">
                  <a16:creationId xmlns:a16="http://schemas.microsoft.com/office/drawing/2014/main" id="{D98C21DC-D96E-48D1-B63B-E2BE5F18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1913"/>
              <a:ext cx="13825" cy="2525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40000"/>
                </a:lnSpc>
              </a:pPr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方法</a:t>
              </a: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</a:p>
            <a:p>
              <a:pPr>
                <a:lnSpc>
                  <a:spcPct val="240000"/>
                </a:lnSpc>
              </a:pPr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方法</a:t>
              </a: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Ctrl+S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组合键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7947F4C-4665-47AB-871F-31904D555DFB}"/>
              </a:ext>
            </a:extLst>
          </p:cNvPr>
          <p:cNvSpPr/>
          <p:nvPr/>
        </p:nvSpPr>
        <p:spPr>
          <a:xfrm>
            <a:off x="7672388" y="4598989"/>
            <a:ext cx="2722562" cy="5730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命名为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“book”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8B7B50-4E7A-4660-96DE-0230B309D6F9}"/>
              </a:ext>
            </a:extLst>
          </p:cNvPr>
          <p:cNvSpPr/>
          <p:nvPr/>
        </p:nvSpPr>
        <p:spPr>
          <a:xfrm>
            <a:off x="2236788" y="4591051"/>
            <a:ext cx="420370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1B9F3-BACE-421D-92B1-EF9846F42432}"/>
              </a:ext>
            </a:extLst>
          </p:cNvPr>
          <p:cNvSpPr/>
          <p:nvPr/>
        </p:nvSpPr>
        <p:spPr>
          <a:xfrm>
            <a:off x="2735263" y="5721350"/>
            <a:ext cx="5141912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48307-98E4-48C7-9182-0BE218854056}"/>
              </a:ext>
            </a:extLst>
          </p:cNvPr>
          <p:cNvSpPr/>
          <p:nvPr/>
        </p:nvSpPr>
        <p:spPr>
          <a:xfrm>
            <a:off x="6618289" y="5172075"/>
            <a:ext cx="1571625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671AF7-1EE6-466C-A78E-620AD8159B6B}"/>
              </a:ext>
            </a:extLst>
          </p:cNvPr>
          <p:cNvSpPr/>
          <p:nvPr/>
        </p:nvSpPr>
        <p:spPr>
          <a:xfrm>
            <a:off x="7569201" y="5721350"/>
            <a:ext cx="1571625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A44DE-9F91-41BF-8DDB-12FBA35CBF3F}"/>
              </a:ext>
            </a:extLst>
          </p:cNvPr>
          <p:cNvSpPr/>
          <p:nvPr/>
        </p:nvSpPr>
        <p:spPr>
          <a:xfrm>
            <a:off x="2336800" y="5211764"/>
            <a:ext cx="462915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pic>
        <p:nvPicPr>
          <p:cNvPr id="48143" name="图片 3">
            <a:extLst>
              <a:ext uri="{FF2B5EF4-FFF2-40B4-BE49-F238E27FC236}">
                <a16:creationId xmlns:a16="http://schemas.microsoft.com/office/drawing/2014/main" id="{4B1BE6B4-E26F-46B7-9A52-AD08979AA8A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6" y="865188"/>
            <a:ext cx="48482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3EA009-A1EE-491E-B8C8-00C6F5757CB1}"/>
              </a:ext>
            </a:extLst>
          </p:cNvPr>
          <p:cNvSpPr/>
          <p:nvPr/>
        </p:nvSpPr>
        <p:spPr>
          <a:xfrm>
            <a:off x="5554663" y="877889"/>
            <a:ext cx="1181100" cy="2884487"/>
          </a:xfrm>
          <a:prstGeom prst="rect">
            <a:avLst/>
          </a:prstGeom>
          <a:noFill/>
          <a:ln w="444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FB8C7-4E0B-4E9D-9969-D6B56226E053}"/>
              </a:ext>
            </a:extLst>
          </p:cNvPr>
          <p:cNvSpPr/>
          <p:nvPr/>
        </p:nvSpPr>
        <p:spPr>
          <a:xfrm>
            <a:off x="5553075" y="1214439"/>
            <a:ext cx="4743450" cy="503237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4">
            <a:extLst>
              <a:ext uri="{FF2B5EF4-FFF2-40B4-BE49-F238E27FC236}">
                <a16:creationId xmlns:a16="http://schemas.microsoft.com/office/drawing/2014/main" id="{8872C075-C72E-4429-86B1-F32B3A51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5">
            <a:extLst>
              <a:ext uri="{FF2B5EF4-FFF2-40B4-BE49-F238E27FC236}">
                <a16:creationId xmlns:a16="http://schemas.microsoft.com/office/drawing/2014/main" id="{92A00D81-92D9-46BA-AB45-7DA50D70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2686051"/>
            <a:ext cx="5868987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④</a:t>
            </a: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设计表结构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944EE4-112C-4E84-80CB-A63CAA188B5D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E95482-0CD2-4AD6-BD82-D56733F7389D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13@|17FFC:16777215|FBC:16777215|LFC:16777215|LBC:16777215">
            <a:extLst>
              <a:ext uri="{FF2B5EF4-FFF2-40B4-BE49-F238E27FC236}">
                <a16:creationId xmlns:a16="http://schemas.microsoft.com/office/drawing/2014/main" id="{ED0C5F7F-6A71-4E0F-A55F-9EC6830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设计表结构</a:t>
            </a:r>
          </a:p>
        </p:txBody>
      </p:sp>
      <p:sp>
        <p:nvSpPr>
          <p:cNvPr id="51202" name="Rectangle 171">
            <a:extLst>
              <a:ext uri="{FF2B5EF4-FFF2-40B4-BE49-F238E27FC236}">
                <a16:creationId xmlns:a16="http://schemas.microsoft.com/office/drawing/2014/main" id="{E8106489-48E3-42B3-B6CE-3BD531CC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2578101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对其他字段进行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新增、修改、删除、移动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右击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插入行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  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删除行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4">
            <a:extLst>
              <a:ext uri="{FF2B5EF4-FFF2-40B4-BE49-F238E27FC236}">
                <a16:creationId xmlns:a16="http://schemas.microsoft.com/office/drawing/2014/main" id="{CCE9E3AE-5FA7-47A3-BC45-AC170496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文本框 5">
            <a:extLst>
              <a:ext uri="{FF2B5EF4-FFF2-40B4-BE49-F238E27FC236}">
                <a16:creationId xmlns:a16="http://schemas.microsoft.com/office/drawing/2014/main" id="{FC0B8FBD-E70B-4AE7-BF01-66792FF9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2974976"/>
            <a:ext cx="5146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⑤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输入数据</a:t>
            </a:r>
          </a:p>
        </p:txBody>
      </p:sp>
      <p:sp>
        <p:nvSpPr>
          <p:cNvPr id="52228" name="文本框 6">
            <a:extLst>
              <a:ext uri="{FF2B5EF4-FFF2-40B4-BE49-F238E27FC236}">
                <a16:creationId xmlns:a16="http://schemas.microsoft.com/office/drawing/2014/main" id="{F40C627D-A939-456A-8C4C-2E7872A8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0030C0-83D7-4101-91AB-E4D09291EB05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ED2996-EA20-4D6A-8554-368B4363DDE5}"/>
              </a:ext>
            </a:extLst>
          </p:cNvPr>
          <p:cNvSpPr/>
          <p:nvPr/>
        </p:nvSpPr>
        <p:spPr>
          <a:xfrm>
            <a:off x="6380164" y="3771901"/>
            <a:ext cx="3455987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1">
            <a:extLst>
              <a:ext uri="{FF2B5EF4-FFF2-40B4-BE49-F238E27FC236}">
                <a16:creationId xmlns:a16="http://schemas.microsoft.com/office/drawing/2014/main" id="{5C71B6C5-6A4E-41F9-9969-F1605C99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217489"/>
            <a:ext cx="3570287" cy="5222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切换视图</a:t>
            </a:r>
          </a:p>
        </p:txBody>
      </p:sp>
      <p:sp>
        <p:nvSpPr>
          <p:cNvPr id="53250" name="Rectangle 171">
            <a:extLst>
              <a:ext uri="{FF2B5EF4-FFF2-40B4-BE49-F238E27FC236}">
                <a16:creationId xmlns:a16="http://schemas.microsoft.com/office/drawing/2014/main" id="{16CD0457-E52A-4D36-A44F-A48FFBF4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1457326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切换视图：①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设计视图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添加、修改字段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数据表视图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添加、修改记录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29B0A814-561E-4E6F-93F3-9DFAD4BB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73575"/>
            <a:ext cx="7132638" cy="4951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定义为主键的字段不允许输入重复的值或不输入值</a:t>
            </a:r>
          </a:p>
        </p:txBody>
      </p:sp>
      <p:pic>
        <p:nvPicPr>
          <p:cNvPr id="4" name="图片 3" descr="C:/Users/ZhouSha/AppData/Local/Temp/kaimatting/20210429193746/output_aiMatting_20210429193816.pngoutput_aiMatting_20210429193816">
            <a:extLst>
              <a:ext uri="{FF2B5EF4-FFF2-40B4-BE49-F238E27FC236}">
                <a16:creationId xmlns:a16="http://schemas.microsoft.com/office/drawing/2014/main" id="{62A77710-73A0-49CA-9DDE-652A0FE9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b="15768"/>
          <a:stretch>
            <a:fillRect/>
          </a:stretch>
        </p:blipFill>
        <p:spPr bwMode="auto">
          <a:xfrm flipH="1">
            <a:off x="1706563" y="4067175"/>
            <a:ext cx="18145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1ECAE1A5-7640-4A71-B54B-99F8D50E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5">
            <a:extLst>
              <a:ext uri="{FF2B5EF4-FFF2-40B4-BE49-F238E27FC236}">
                <a16:creationId xmlns:a16="http://schemas.microsoft.com/office/drawing/2014/main" id="{371C9201-5966-486E-A3D3-0FC20E97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384426"/>
            <a:ext cx="5119688" cy="16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：在数据表中插入图书的封面图片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3D0DE-4710-435B-B207-F4E6885AB68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89A445-F40E-4DE0-8889-8971C21EE9BC}"/>
              </a:ext>
            </a:extLst>
          </p:cNvPr>
          <p:cNvSpPr/>
          <p:nvPr/>
        </p:nvSpPr>
        <p:spPr>
          <a:xfrm>
            <a:off x="5260975" y="3251201"/>
            <a:ext cx="45910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3@|17FFC:16777215|FBC:16777215|LFC:16777215|LBC:16777215">
            <a:extLst>
              <a:ext uri="{FF2B5EF4-FFF2-40B4-BE49-F238E27FC236}">
                <a16:creationId xmlns:a16="http://schemas.microsoft.com/office/drawing/2014/main" id="{31B15E9A-9393-48B3-87D2-24AF1B5A4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在数据库中存储多媒体数据</a:t>
            </a:r>
          </a:p>
        </p:txBody>
      </p:sp>
      <p:sp>
        <p:nvSpPr>
          <p:cNvPr id="53251" name="Rectangle 171">
            <a:extLst>
              <a:ext uri="{FF2B5EF4-FFF2-40B4-BE49-F238E27FC236}">
                <a16:creationId xmlns:a16="http://schemas.microsoft.com/office/drawing/2014/main" id="{A6534D8C-2397-4657-9E7F-F3DCE000C4E4}"/>
              </a:ext>
            </a:extLst>
          </p:cNvPr>
          <p:cNvSpPr/>
          <p:nvPr/>
        </p:nvSpPr>
        <p:spPr>
          <a:xfrm>
            <a:off x="1706564" y="1350963"/>
            <a:ext cx="8778875" cy="4062412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信息系统的数据库除了要存储文本信息之外，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还可以存储图片、音频、视频等多媒体数据信息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通常，多媒体数据并不直接存储到数据表中，而是</a:t>
            </a:r>
            <a:r>
              <a:rPr lang="zh-CN" altLang="en-US" sz="2400" u="dash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以文件的形式存储在服务器的硬盘之中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，数据表仅存储多媒体数据的地址信息。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3@|17FFC:16777215|FBC:16777215|LFC:16777215|LBC:16777215">
            <a:extLst>
              <a:ext uri="{FF2B5EF4-FFF2-40B4-BE49-F238E27FC236}">
                <a16:creationId xmlns:a16="http://schemas.microsoft.com/office/drawing/2014/main" id="{E68C9645-E639-40E5-A312-B71A31A0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step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⑥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添加封面图片</a:t>
            </a:r>
          </a:p>
        </p:txBody>
      </p:sp>
      <p:sp>
        <p:nvSpPr>
          <p:cNvPr id="56322" name="Rectangle 171">
            <a:extLst>
              <a:ext uri="{FF2B5EF4-FFF2-40B4-BE49-F238E27FC236}">
                <a16:creationId xmlns:a16="http://schemas.microsoft.com/office/drawing/2014/main" id="{2AA91CB4-8BF3-4EA4-8617-847D9B1F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938214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设计视图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添加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封面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数据类型：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OLE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</a:p>
        </p:txBody>
      </p:sp>
      <p:grpSp>
        <p:nvGrpSpPr>
          <p:cNvPr id="56323" name="组合 5">
            <a:extLst>
              <a:ext uri="{FF2B5EF4-FFF2-40B4-BE49-F238E27FC236}">
                <a16:creationId xmlns:a16="http://schemas.microsoft.com/office/drawing/2014/main" id="{BCE426E1-D219-4174-9131-84D2C0E75E3A}"/>
              </a:ext>
            </a:extLst>
          </p:cNvPr>
          <p:cNvGrpSpPr>
            <a:grpSpLocks/>
          </p:cNvGrpSpPr>
          <p:nvPr/>
        </p:nvGrpSpPr>
        <p:grpSpPr bwMode="auto">
          <a:xfrm>
            <a:off x="1706564" y="2978150"/>
            <a:ext cx="8778875" cy="3098858"/>
            <a:chOff x="287" y="3765"/>
            <a:chExt cx="13825" cy="4882"/>
          </a:xfrm>
        </p:grpSpPr>
        <p:sp>
          <p:nvSpPr>
            <p:cNvPr id="56324" name="Rectangle 171">
              <a:extLst>
                <a:ext uri="{FF2B5EF4-FFF2-40B4-BE49-F238E27FC236}">
                  <a16:creationId xmlns:a16="http://schemas.microsoft.com/office/drawing/2014/main" id="{6127076A-A7E2-4BCA-B67C-830CB415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3765"/>
              <a:ext cx="13825" cy="4882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20000"/>
                </a:lnSpc>
              </a:pP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切换视图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——</a:t>
              </a:r>
              <a:r>
                <a:rPr lang="zh-CN" altLang="en-US" sz="24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数据表视图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封面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”——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右击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——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插入对象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选择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由文件创建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”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浏览图片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双击预览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363BECB-F44E-4F78-89C2-1D5FBAB67955}"/>
                </a:ext>
              </a:extLst>
            </p:cNvPr>
            <p:cNvCxnSpPr/>
            <p:nvPr/>
          </p:nvCxnSpPr>
          <p:spPr>
            <a:xfrm>
              <a:off x="9742" y="4983"/>
              <a:ext cx="0" cy="62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551E1F7-BF59-40C7-8ECC-D37963CBE3A0}"/>
                </a:ext>
              </a:extLst>
            </p:cNvPr>
            <p:cNvCxnSpPr/>
            <p:nvPr/>
          </p:nvCxnSpPr>
          <p:spPr>
            <a:xfrm>
              <a:off x="9742" y="6293"/>
              <a:ext cx="0" cy="62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5C0327A-DE44-484C-8688-FD5CDDE766AA}"/>
                </a:ext>
              </a:extLst>
            </p:cNvPr>
            <p:cNvCxnSpPr/>
            <p:nvPr/>
          </p:nvCxnSpPr>
          <p:spPr>
            <a:xfrm>
              <a:off x="9742" y="7599"/>
              <a:ext cx="0" cy="6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AE551C-4EE3-4043-81E8-D974E452A377}"/>
              </a:ext>
            </a:extLst>
          </p:cNvPr>
          <p:cNvCxnSpPr/>
          <p:nvPr/>
        </p:nvCxnSpPr>
        <p:spPr>
          <a:xfrm>
            <a:off x="7297738" y="1701800"/>
            <a:ext cx="0" cy="3952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10">
            <a:extLst>
              <a:ext uri="{FF2B5EF4-FFF2-40B4-BE49-F238E27FC236}">
                <a16:creationId xmlns:a16="http://schemas.microsoft.com/office/drawing/2014/main" id="{691FD8F8-6211-4EB3-95D4-94E36D91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C926F979-6346-4DD0-8BA5-33C12372185F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57348" name="文本框 12">
            <a:extLst>
              <a:ext uri="{FF2B5EF4-FFF2-40B4-BE49-F238E27FC236}">
                <a16:creationId xmlns:a16="http://schemas.microsoft.com/office/drawing/2014/main" id="{5B4DC7BD-9A80-4E27-A088-98D75B7D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C869D4-A362-4270-82C1-F68E2D08177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782F08-5203-4BEB-BFC0-467456D8DCDE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组合 4">
            <a:extLst>
              <a:ext uri="{FF2B5EF4-FFF2-40B4-BE49-F238E27FC236}">
                <a16:creationId xmlns:a16="http://schemas.microsoft.com/office/drawing/2014/main" id="{812DAE90-E91E-4791-ABEE-7E8BE7C552F9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2288"/>
            <a:chOff x="333" y="926"/>
            <a:chExt cx="6720" cy="822"/>
          </a:xfrm>
        </p:grpSpPr>
        <p:sp>
          <p:nvSpPr>
            <p:cNvPr id="58370" name="Freeform 243">
              <a:extLst>
                <a:ext uri="{FF2B5EF4-FFF2-40B4-BE49-F238E27FC236}">
                  <a16:creationId xmlns:a16="http://schemas.microsoft.com/office/drawing/2014/main" id="{CDDB96EF-4F53-4CAF-9A8C-9189F33E5D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" name="文本框 25">
              <a:extLst>
                <a:ext uri="{FF2B5EF4-FFF2-40B4-BE49-F238E27FC236}">
                  <a16:creationId xmlns:a16="http://schemas.microsoft.com/office/drawing/2014/main" id="{00250ECB-ECAA-42CC-8438-1BF2E923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Access</a:t>
              </a:r>
            </a:p>
          </p:txBody>
        </p:sp>
      </p:grpSp>
      <p:sp>
        <p:nvSpPr>
          <p:cNvPr id="58372" name="文本框 15">
            <a:extLst>
              <a:ext uri="{FF2B5EF4-FFF2-40B4-BE49-F238E27FC236}">
                <a16:creationId xmlns:a16="http://schemas.microsoft.com/office/drawing/2014/main" id="{23B85047-5002-44B0-A137-F7D06DC6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392238"/>
            <a:ext cx="7680325" cy="111376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关系数据库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管理数据库系统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数据库文件扩展名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.accdb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”“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.mdb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pSp>
        <p:nvGrpSpPr>
          <p:cNvPr id="58373" name="组合 3">
            <a:extLst>
              <a:ext uri="{FF2B5EF4-FFF2-40B4-BE49-F238E27FC236}">
                <a16:creationId xmlns:a16="http://schemas.microsoft.com/office/drawing/2014/main" id="{44B665CF-39E9-4DE3-8E31-80D93A98364C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4267200" cy="522288"/>
            <a:chOff x="333" y="4526"/>
            <a:chExt cx="6720" cy="822"/>
          </a:xfrm>
        </p:grpSpPr>
        <p:sp>
          <p:nvSpPr>
            <p:cNvPr id="58374" name="Freeform 243">
              <a:extLst>
                <a:ext uri="{FF2B5EF4-FFF2-40B4-BE49-F238E27FC236}">
                  <a16:creationId xmlns:a16="http://schemas.microsoft.com/office/drawing/2014/main" id="{C15710F9-EC6D-4952-A745-E71A3EF6062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文本框 25">
              <a:extLst>
                <a:ext uri="{FF2B5EF4-FFF2-40B4-BE49-F238E27FC236}">
                  <a16:creationId xmlns:a16="http://schemas.microsoft.com/office/drawing/2014/main" id="{063EC765-9989-487E-97F3-00E36C91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数据表</a:t>
              </a:r>
            </a:p>
          </p:txBody>
        </p:sp>
      </p:grpSp>
      <p:sp>
        <p:nvSpPr>
          <p:cNvPr id="58376" name="文本框 15">
            <a:extLst>
              <a:ext uri="{FF2B5EF4-FFF2-40B4-BE49-F238E27FC236}">
                <a16:creationId xmlns:a16="http://schemas.microsoft.com/office/drawing/2014/main" id="{C58BD158-A1C3-4A03-81DD-78E64179A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3848100"/>
            <a:ext cx="7680325" cy="2306638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[文本、数字、日期/时间···]、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主键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[能够唯一标识某一行的属性或属性组]、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OLE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对象字段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单独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嵌入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”OLE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[设计视图；数据表视图]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1">
            <a:extLst>
              <a:ext uri="{FF2B5EF4-FFF2-40B4-BE49-F238E27FC236}">
                <a16:creationId xmlns:a16="http://schemas.microsoft.com/office/drawing/2014/main" id="{79E641CF-DD13-4942-9C0C-32B2A02F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89025"/>
            <a:ext cx="8066087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1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班级期中考试成绩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6A934CCB-C76C-4993-A3DA-D8A6208A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35163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2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高一年级期中考试成绩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B07C524B-7258-4726-A570-82724B81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7828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3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全校期中考试成绩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315EE4B3-FF5C-42F4-9BC5-FF8FF3EE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629025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4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全校在读学生入学所有成绩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呢？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BF227890-459E-4BA6-A2F1-04D0E823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4475163"/>
            <a:ext cx="8066087" cy="75860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 5 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学校近</a:t>
            </a:r>
            <a:r>
              <a:rPr lang="en-US" altLang="zh-CN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年来所有就读学生的每次考试成绩及个人信息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呢？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17DD927B-F27F-490D-97C3-DD3BAE99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5710238"/>
            <a:ext cx="8066087" cy="827534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······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用电子表格整理数据有时还是不太方便，能不能有一个类似仓库一样的用来管理数据呢？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1">
            <a:extLst>
              <a:ext uri="{FF2B5EF4-FFF2-40B4-BE49-F238E27FC236}">
                <a16:creationId xmlns:a16="http://schemas.microsoft.com/office/drawing/2014/main" id="{7C1D5415-92D4-491D-BB1B-97C3ADBE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4239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可行性分析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社会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技术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经济可行性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B1827664-E91E-43ED-A6C5-7CE9EA17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192338"/>
            <a:ext cx="8066087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形成需求规格说明书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6C0F1093-2BD1-4E01-949D-23CB1B600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9606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——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详细设计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8195FC62-E905-460B-84B4-95D240C9A037}"/>
              </a:ext>
            </a:extLst>
          </p:cNvPr>
          <p:cNvSpPr/>
          <p:nvPr/>
        </p:nvSpPr>
        <p:spPr>
          <a:xfrm>
            <a:off x="2062164" y="3729038"/>
            <a:ext cx="8066087" cy="2076450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 algn="ctr">
              <a:lnSpc>
                <a:spcPct val="150000"/>
              </a:lnSpc>
            </a:pP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数据存储</a:t>
            </a:r>
            <a:endParaRPr lang="zh-CN" altLang="en-US" sz="22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自定义的文件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存储在自己建立的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电子表格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（如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Excel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）中</a:t>
            </a: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③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存储在专用的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中（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MySQL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、等）</a:t>
            </a:r>
          </a:p>
        </p:txBody>
      </p:sp>
      <p:sp>
        <p:nvSpPr>
          <p:cNvPr id="37893" name="TextBox 13@|17FFC:16777215|FBC:16777215|LFC:16777215|LBC:16777215">
            <a:extLst>
              <a:ext uri="{FF2B5EF4-FFF2-40B4-BE49-F238E27FC236}">
                <a16:creationId xmlns:a16="http://schemas.microsoft.com/office/drawing/2014/main" id="{EA32FFE9-2F0E-46A3-8B95-7E0F002A0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76225"/>
            <a:ext cx="8778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课前回顾</a:t>
            </a:r>
            <a:endParaRPr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学校图书管理信息系统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D6EE7EEE-A9CF-4780-A32D-8FE231B9AC86}"/>
              </a:ext>
            </a:extLst>
          </p:cNvPr>
          <p:cNvSpPr/>
          <p:nvPr/>
        </p:nvSpPr>
        <p:spPr>
          <a:xfrm>
            <a:off x="3203576" y="5807076"/>
            <a:ext cx="5781675" cy="90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任务：创建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图书管理数据库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animBg="1"/>
      <p:bldP spid="6" grpId="0" uiExpand="1" build="allAtOnce" bldLvl="0" animBg="1"/>
      <p:bldP spid="8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E99F3CD9-C39E-4362-B85C-ACD2F361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28751"/>
            <a:ext cx="8066087" cy="406241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数据库是存放数据的仓库，存储空间很大。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数据库】是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以一定的组织方式存储在计算机中的相互关联的数据集合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补充：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数据之间的关联有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层次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关系模型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其中，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关系模型是最常用的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。如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Access</a:t>
            </a:r>
          </a:p>
        </p:txBody>
      </p:sp>
      <p:sp>
        <p:nvSpPr>
          <p:cNvPr id="38914" name="TextBox 13@|17FFC:16777215|FBC:16777215|LFC:16777215|LBC:16777215">
            <a:extLst>
              <a:ext uri="{FF2B5EF4-FFF2-40B4-BE49-F238E27FC236}">
                <a16:creationId xmlns:a16="http://schemas.microsoft.com/office/drawing/2014/main" id="{742D8115-9A79-4A75-A4A1-68762AFC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数据库</a:t>
            </a:r>
            <a:endParaRPr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uiExpand="1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1">
            <a:extLst>
              <a:ext uri="{FF2B5EF4-FFF2-40B4-BE49-F238E27FC236}">
                <a16:creationId xmlns:a16="http://schemas.microsoft.com/office/drawing/2014/main" id="{3F97EDDF-9439-4C2B-B7FD-55D4355B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17639"/>
            <a:ext cx="8066087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是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由微软发布的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关系数据库管理系统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Microsoft Office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的系统程序之一。</a:t>
            </a:r>
          </a:p>
        </p:txBody>
      </p:sp>
      <p:sp>
        <p:nvSpPr>
          <p:cNvPr id="39938" name="TextBox 13@|17FFC:16777215|FBC:16777215|LFC:16777215|LBC:16777215">
            <a:extLst>
              <a:ext uri="{FF2B5EF4-FFF2-40B4-BE49-F238E27FC236}">
                <a16:creationId xmlns:a16="http://schemas.microsoft.com/office/drawing/2014/main" id="{B0BA4E6C-48FF-42E1-85E9-C8007871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Access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67D2CC9A-3671-4953-B132-7CE86A08A72D}"/>
              </a:ext>
            </a:extLst>
          </p:cNvPr>
          <p:cNvSpPr/>
          <p:nvPr/>
        </p:nvSpPr>
        <p:spPr>
          <a:xfrm>
            <a:off x="2062164" y="4725989"/>
            <a:ext cx="8066087" cy="147386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程序中，可以通过</a:t>
            </a:r>
            <a:r>
              <a:rPr lang="zh-CN" altLang="en-US" sz="2400" u="dash" noProof="1"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可视化的操作（不需要通过代码）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，进行表结构的设计和数据的输入、修改。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113CE46C-880D-4F05-9C2B-B8BE57394325}"/>
              </a:ext>
            </a:extLst>
          </p:cNvPr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417638"/>
            <a:ext cx="57404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160851B1-7C44-4E92-BF13-A3EDD20B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5">
            <a:extLst>
              <a:ext uri="{FF2B5EF4-FFF2-40B4-BE49-F238E27FC236}">
                <a16:creationId xmlns:a16="http://schemas.microsoft.com/office/drawing/2014/main" id="{87893528-4797-46BA-8B28-54410CBE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4" y="2789239"/>
            <a:ext cx="5868987" cy="17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：设计图书表</a:t>
            </a:r>
          </a:p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①</a:t>
            </a: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新建数据库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22E5E5-DB66-4234-8D75-D18452055297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96484F-A5E3-4A37-A316-CE1103479E7B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3@|17FFC:16777215|FBC:16777215|LFC:16777215|LBC:16777215">
            <a:extLst>
              <a:ext uri="{FF2B5EF4-FFF2-40B4-BE49-F238E27FC236}">
                <a16:creationId xmlns:a16="http://schemas.microsoft.com/office/drawing/2014/main" id="{5D7CEDD4-5C9B-4661-AE7B-9B0E32A5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新建数据库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</a:p>
        </p:txBody>
      </p:sp>
      <p:grpSp>
        <p:nvGrpSpPr>
          <p:cNvPr id="43010" name="组合 9">
            <a:extLst>
              <a:ext uri="{FF2B5EF4-FFF2-40B4-BE49-F238E27FC236}">
                <a16:creationId xmlns:a16="http://schemas.microsoft.com/office/drawing/2014/main" id="{028967CF-74BA-4914-8365-7D648DC9D68E}"/>
              </a:ext>
            </a:extLst>
          </p:cNvPr>
          <p:cNvGrpSpPr>
            <a:grpSpLocks/>
          </p:cNvGrpSpPr>
          <p:nvPr/>
        </p:nvGrpSpPr>
        <p:grpSpPr bwMode="auto">
          <a:xfrm>
            <a:off x="2185987" y="1124282"/>
            <a:ext cx="7820025" cy="3874425"/>
            <a:chOff x="920" y="1958"/>
            <a:chExt cx="12315" cy="6100"/>
          </a:xfrm>
        </p:grpSpPr>
        <p:sp>
          <p:nvSpPr>
            <p:cNvPr id="43011" name="Rectangle 171">
              <a:extLst>
                <a:ext uri="{FF2B5EF4-FFF2-40B4-BE49-F238E27FC236}">
                  <a16:creationId xmlns:a16="http://schemas.microsoft.com/office/drawing/2014/main" id="{86FCD07D-0EB8-4FA6-8CBE-C2CC9085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958"/>
              <a:ext cx="12315" cy="6100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打开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Access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程序：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开始      所有程序</a:t>
              </a: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            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Microsoft Office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Microsoft Office A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ccess 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2003/2010</a:t>
              </a:r>
              <a:endPara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进入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Access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操作界面：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“文件”菜单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-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“新建”</a:t>
              </a:r>
              <a:endPara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                   右侧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空数据库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”</a:t>
              </a: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保存在桌面并命名为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</a:t>
              </a:r>
              <a:r>
                <a:rPr lang="zh-CN" altLang="en-US" sz="2400" dirty="0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图书管理数据库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”</a:t>
              </a:r>
            </a:p>
          </p:txBody>
        </p:sp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C5840964-95CD-47FE-BB55-A8A6F336B952}"/>
                </a:ext>
              </a:extLst>
            </p:cNvPr>
            <p:cNvCxnSpPr>
              <a:cxnSpLocks/>
            </p:cNvCxnSpPr>
            <p:nvPr/>
          </p:nvCxnSpPr>
          <p:spPr>
            <a:xfrm>
              <a:off x="7979" y="2518"/>
              <a:ext cx="87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759A692-87F7-48DC-8EA5-BBD90F787809}"/>
                </a:ext>
              </a:extLst>
            </p:cNvPr>
            <p:cNvCxnSpPr/>
            <p:nvPr/>
          </p:nvCxnSpPr>
          <p:spPr>
            <a:xfrm>
              <a:off x="10228" y="2778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5900B70-7A52-4E4F-BCA0-0B5A33310C69}"/>
                </a:ext>
              </a:extLst>
            </p:cNvPr>
            <p:cNvCxnSpPr/>
            <p:nvPr/>
          </p:nvCxnSpPr>
          <p:spPr>
            <a:xfrm>
              <a:off x="10231" y="3772"/>
              <a:ext cx="0" cy="6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12512AB-3C1A-46D5-BCC7-EC253B2B793C}"/>
                </a:ext>
              </a:extLst>
            </p:cNvPr>
            <p:cNvCxnSpPr/>
            <p:nvPr/>
          </p:nvCxnSpPr>
          <p:spPr>
            <a:xfrm>
              <a:off x="10187" y="5836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1FA1C31-30FA-4C37-8EE2-E4FE58DE78D2}"/>
                </a:ext>
              </a:extLst>
            </p:cNvPr>
            <p:cNvCxnSpPr/>
            <p:nvPr/>
          </p:nvCxnSpPr>
          <p:spPr>
            <a:xfrm>
              <a:off x="10280" y="6989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DA1A1EB5-344A-43E0-B765-4B6E00FE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5389564"/>
            <a:ext cx="7821612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补充：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Access 2007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数据库文件扩展名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  “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accdb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”“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mdb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8118FF-B60D-41C8-8075-A729EDD0F9A8}"/>
              </a:ext>
            </a:extLst>
          </p:cNvPr>
          <p:cNvCxnSpPr/>
          <p:nvPr/>
        </p:nvCxnSpPr>
        <p:spPr bwMode="auto">
          <a:xfrm>
            <a:off x="8096302" y="2941767"/>
            <a:ext cx="0" cy="3969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EB1DD0B4-193A-43E2-88C8-5CF9B6D9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5">
            <a:extLst>
              <a:ext uri="{FF2B5EF4-FFF2-40B4-BE49-F238E27FC236}">
                <a16:creationId xmlns:a16="http://schemas.microsoft.com/office/drawing/2014/main" id="{B1E1938E-5EFD-43C5-BA17-40D2FAC3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6" y="2947989"/>
            <a:ext cx="39084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创建表</a:t>
            </a:r>
          </a:p>
        </p:txBody>
      </p:sp>
      <p:sp>
        <p:nvSpPr>
          <p:cNvPr id="44036" name="文本框 6">
            <a:extLst>
              <a:ext uri="{FF2B5EF4-FFF2-40B4-BE49-F238E27FC236}">
                <a16:creationId xmlns:a16="http://schemas.microsoft.com/office/drawing/2014/main" id="{21E2F717-A8DA-43E5-8F93-DB5B776D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236CD-4F4F-4143-912D-776026B647C3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814C7-86A6-4CA2-98FB-0462538C0D0E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03.075590551181,&quot;width&quot;:848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103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10395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926</Words>
  <Application>Microsoft Office PowerPoint</Application>
  <PresentationFormat>宽屏</PresentationFormat>
  <Paragraphs>111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311</cp:revision>
  <dcterms:created xsi:type="dcterms:W3CDTF">2015-06-27T04:33:00Z</dcterms:created>
  <dcterms:modified xsi:type="dcterms:W3CDTF">2021-05-04T23:56:24Z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