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1" r:id="rId9"/>
    <p:sldId id="265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2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90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5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9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1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6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6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2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7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8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24" y="1852612"/>
            <a:ext cx="4759569" cy="1470025"/>
          </a:xfrm>
        </p:spPr>
        <p:txBody>
          <a:bodyPr/>
          <a:lstStyle/>
          <a:p>
            <a:r>
              <a:rPr lang="zh-CN" altLang="en-US" dirty="0"/>
              <a:t>探秘人工智能</a:t>
            </a:r>
          </a:p>
        </p:txBody>
      </p:sp>
      <p:pic>
        <p:nvPicPr>
          <p:cNvPr id="3" name="图片 2" descr="73e5f5811aab5673afcaa99032383457">
            <a:extLst>
              <a:ext uri="{FF2B5EF4-FFF2-40B4-BE49-F238E27FC236}">
                <a16:creationId xmlns:a16="http://schemas.microsoft.com/office/drawing/2014/main" id="{DCD10300-D9E7-40B7-9DD2-8BB37D3F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485" y="1080355"/>
            <a:ext cx="5365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BD4FC20-CA7E-4648-B44B-91ABEBF61082}"/>
              </a:ext>
            </a:extLst>
          </p:cNvPr>
          <p:cNvGrpSpPr>
            <a:grpSpLocks/>
          </p:cNvGrpSpPr>
          <p:nvPr/>
        </p:nvGrpSpPr>
        <p:grpSpPr bwMode="auto">
          <a:xfrm>
            <a:off x="1102824" y="5482640"/>
            <a:ext cx="457200" cy="414338"/>
            <a:chOff x="4634991" y="2138335"/>
            <a:chExt cx="428348" cy="38620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E2B1417-CD97-47BB-8D97-3141F6433EBE}"/>
                </a:ext>
              </a:extLst>
            </p:cNvPr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6" name="KSO_Shape">
              <a:extLst>
                <a:ext uri="{FF2B5EF4-FFF2-40B4-BE49-F238E27FC236}">
                  <a16:creationId xmlns:a16="http://schemas.microsoft.com/office/drawing/2014/main" id="{6C188B23-1790-4269-AAF8-A183CC083D01}"/>
                </a:ext>
              </a:extLst>
            </p:cNvPr>
            <p:cNvSpPr/>
            <p:nvPr/>
          </p:nvSpPr>
          <p:spPr bwMode="auto">
            <a:xfrm>
              <a:off x="4710845" y="2237476"/>
              <a:ext cx="276641" cy="18792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8B5243-36ED-4E11-A343-471A95BF15B0}"/>
              </a:ext>
            </a:extLst>
          </p:cNvPr>
          <p:cNvGrpSpPr>
            <a:grpSpLocks/>
          </p:cNvGrpSpPr>
          <p:nvPr/>
        </p:nvGrpSpPr>
        <p:grpSpPr bwMode="auto">
          <a:xfrm>
            <a:off x="1580662" y="5482640"/>
            <a:ext cx="458787" cy="414338"/>
            <a:chOff x="5076056" y="2138335"/>
            <a:chExt cx="428348" cy="386204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76D76EB-E393-4D8A-9246-15DBDE7F168E}"/>
                </a:ext>
              </a:extLst>
            </p:cNvPr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745BD74-B2C5-4D54-B6DF-2C5C4C47B8B9}"/>
                </a:ext>
              </a:extLst>
            </p:cNvPr>
            <p:cNvSpPr/>
            <p:nvPr/>
          </p:nvSpPr>
          <p:spPr bwMode="auto">
            <a:xfrm>
              <a:off x="5175361" y="2244874"/>
              <a:ext cx="229738" cy="195321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CE37B4-3145-455A-A0D0-4BB7FD5940B9}"/>
              </a:ext>
            </a:extLst>
          </p:cNvPr>
          <p:cNvGrpSpPr>
            <a:grpSpLocks/>
          </p:cNvGrpSpPr>
          <p:nvPr/>
        </p:nvGrpSpPr>
        <p:grpSpPr bwMode="auto">
          <a:xfrm>
            <a:off x="2060087" y="5482640"/>
            <a:ext cx="458787" cy="414338"/>
            <a:chOff x="5557128" y="2138335"/>
            <a:chExt cx="428348" cy="38620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1B1F94D-CF3A-4B9C-9E0D-41855D36F36C}"/>
                </a:ext>
              </a:extLst>
            </p:cNvPr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12" name="KSO_Shape">
              <a:extLst>
                <a:ext uri="{FF2B5EF4-FFF2-40B4-BE49-F238E27FC236}">
                  <a16:creationId xmlns:a16="http://schemas.microsoft.com/office/drawing/2014/main" id="{22A287E1-AEEC-452E-8DAF-F55FF6E1A9B1}"/>
                </a:ext>
              </a:extLst>
            </p:cNvPr>
            <p:cNvSpPr/>
            <p:nvPr/>
          </p:nvSpPr>
          <p:spPr bwMode="auto">
            <a:xfrm>
              <a:off x="5651987" y="2209361"/>
              <a:ext cx="238630" cy="235274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EAD47A4-CEF0-4206-81FC-711C485C9152}"/>
              </a:ext>
            </a:extLst>
          </p:cNvPr>
          <p:cNvGrpSpPr>
            <a:grpSpLocks/>
          </p:cNvGrpSpPr>
          <p:nvPr/>
        </p:nvGrpSpPr>
        <p:grpSpPr bwMode="auto">
          <a:xfrm>
            <a:off x="2539512" y="5482640"/>
            <a:ext cx="457200" cy="414338"/>
            <a:chOff x="6068610" y="2138335"/>
            <a:chExt cx="428348" cy="386204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23CC3B1-12B7-4EB8-8974-3B7482497A81}"/>
                </a:ext>
              </a:extLst>
            </p:cNvPr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B52412C9-1BD3-48DD-8E6C-38AAE5732873}"/>
                </a:ext>
              </a:extLst>
            </p:cNvPr>
            <p:cNvSpPr/>
            <p:nvPr/>
          </p:nvSpPr>
          <p:spPr bwMode="auto">
            <a:xfrm>
              <a:off x="6174209" y="2215280"/>
              <a:ext cx="232022" cy="196802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93DB7B-5A78-4C26-B23B-EF7F62D24AC5}"/>
              </a:ext>
            </a:extLst>
          </p:cNvPr>
          <p:cNvGrpSpPr>
            <a:grpSpLocks/>
          </p:cNvGrpSpPr>
          <p:nvPr/>
        </p:nvGrpSpPr>
        <p:grpSpPr bwMode="auto">
          <a:xfrm>
            <a:off x="3017349" y="5482640"/>
            <a:ext cx="458788" cy="414338"/>
            <a:chOff x="6623914" y="2138335"/>
            <a:chExt cx="428348" cy="38620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CAFE2C-BB2A-4B10-832D-C29393FBCE76}"/>
                </a:ext>
              </a:extLst>
            </p:cNvPr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967BB12E-D5C9-4D13-A3CD-8D1CD6DB8256}"/>
                </a:ext>
              </a:extLst>
            </p:cNvPr>
            <p:cNvSpPr/>
            <p:nvPr/>
          </p:nvSpPr>
          <p:spPr bwMode="auto">
            <a:xfrm>
              <a:off x="6715809" y="2194564"/>
              <a:ext cx="229737" cy="22047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16A851A-BB62-4986-B55B-47AB21944808}"/>
              </a:ext>
            </a:extLst>
          </p:cNvPr>
          <p:cNvSpPr txBox="1"/>
          <p:nvPr/>
        </p:nvSpPr>
        <p:spPr>
          <a:xfrm>
            <a:off x="1519238" y="3429000"/>
            <a:ext cx="4008437" cy="484188"/>
          </a:xfrm>
          <a:prstGeom prst="rect">
            <a:avLst/>
          </a:prstGeom>
        </p:spPr>
        <p:txBody>
          <a:bodyPr lIns="0" tIns="57794" rIns="0" bIns="57794"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吴江盛泽中学信息中心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4E5928F-F30C-4B40-87BD-2363E93C7A38}"/>
              </a:ext>
            </a:extLst>
          </p:cNvPr>
          <p:cNvCxnSpPr>
            <a:cxnSpLocks/>
          </p:cNvCxnSpPr>
          <p:nvPr/>
        </p:nvCxnSpPr>
        <p:spPr>
          <a:xfrm>
            <a:off x="2950491" y="3858599"/>
            <a:ext cx="25771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谈一谈</a:t>
            </a:r>
          </a:p>
        </p:txBody>
      </p:sp>
      <p:pic>
        <p:nvPicPr>
          <p:cNvPr id="5" name="图片 4" descr="lib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8" y="2103888"/>
            <a:ext cx="5734807" cy="3050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说一说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2675" y="1267173"/>
            <a:ext cx="8915400" cy="980268"/>
          </a:xfrm>
        </p:spPr>
        <p:txBody>
          <a:bodyPr/>
          <a:lstStyle/>
          <a:p>
            <a:r>
              <a:rPr lang="zh-CN" altLang="en-US" dirty="0"/>
              <a:t>在我们的生活和学习中，你见过哪些人工智能应用。</a:t>
            </a:r>
            <a:endParaRPr lang="en-US" altLang="zh-CN" dirty="0"/>
          </a:p>
          <a:p>
            <a:r>
              <a:rPr lang="zh-CN" altLang="en-US" dirty="0"/>
              <a:t>你们最常用哪些手机</a:t>
            </a:r>
            <a:r>
              <a:rPr lang="en-US" altLang="zh-CN" dirty="0"/>
              <a:t>APP</a:t>
            </a:r>
            <a:r>
              <a:rPr lang="zh-CN" altLang="en-US" dirty="0"/>
              <a:t>？请介绍几款</a:t>
            </a:r>
            <a:r>
              <a:rPr lang="en-US" altLang="zh-CN" dirty="0"/>
              <a:t>App</a:t>
            </a:r>
            <a:r>
              <a:rPr lang="zh-CN" altLang="en-US" dirty="0"/>
              <a:t>的智能之处？</a:t>
            </a:r>
          </a:p>
        </p:txBody>
      </p:sp>
      <p:pic>
        <p:nvPicPr>
          <p:cNvPr id="4" name="Picture 1" descr="C:\Users\Administrator\AppData\Roaming\Tencent\Users\25689903\QQ\WinTemp\RichOle\UEJNHQM0V[Q]O7AAG{$2N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300" y="2615320"/>
            <a:ext cx="2161385" cy="1577130"/>
          </a:xfrm>
          <a:prstGeom prst="rect">
            <a:avLst/>
          </a:prstGeom>
          <a:noFill/>
        </p:spPr>
      </p:pic>
      <p:pic>
        <p:nvPicPr>
          <p:cNvPr id="16385" name="Picture 1" descr="C:\Users\Administrator\AppData\Roaming\Tencent\Users\25689903\QQ\WinTemp\RichOle\94E8LM(JQ@KH)J]G__5`K{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9500" y="2745886"/>
            <a:ext cx="2278629" cy="1275127"/>
          </a:xfrm>
          <a:prstGeom prst="rect">
            <a:avLst/>
          </a:prstGeom>
          <a:noFill/>
        </p:spPr>
      </p:pic>
      <p:pic>
        <p:nvPicPr>
          <p:cNvPr id="16386" name="Picture 2" descr="C:\Users\Administrator\AppData\Roaming\Tencent\Users\25689903\QQ\WinTemp\RichOle\YZ_{C~O_IKEH6@5V5[@MG`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2675" y="4746124"/>
            <a:ext cx="1902285" cy="1719743"/>
          </a:xfrm>
          <a:prstGeom prst="rect">
            <a:avLst/>
          </a:prstGeom>
          <a:noFill/>
        </p:spPr>
      </p:pic>
      <p:pic>
        <p:nvPicPr>
          <p:cNvPr id="16387" name="Picture 3" descr="C:\Users\Administrator\AppData\Roaming\Tencent\Users\25689903\QQ\WinTemp\RichOle\[TDSTE8HA4[%W[`QH8%L{)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4370" y="2740724"/>
            <a:ext cx="2231471" cy="1136022"/>
          </a:xfrm>
          <a:prstGeom prst="rect">
            <a:avLst/>
          </a:prstGeom>
          <a:noFill/>
        </p:spPr>
      </p:pic>
      <p:pic>
        <p:nvPicPr>
          <p:cNvPr id="16388" name="Picture 4" descr="C:\Users\Administrator\AppData\Roaming\Tencent\Users\25689903\QQ\WinTemp\RichOle\EGTCVYI`@QZ5S56P)MP]NH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88435" y="4762177"/>
            <a:ext cx="2457567" cy="1468073"/>
          </a:xfrm>
          <a:prstGeom prst="rect">
            <a:avLst/>
          </a:prstGeom>
          <a:noFill/>
        </p:spPr>
      </p:pic>
      <p:pic>
        <p:nvPicPr>
          <p:cNvPr id="16389" name="Picture 5" descr="C:\Users\Administrator\AppData\Roaming\Tencent\Users\25689903\QQ\WinTemp\RichOle\X9]02DVESGERZKBP8~9[K5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55783" y="4021013"/>
            <a:ext cx="3516853" cy="2516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用一用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智能家居</a:t>
            </a:r>
            <a:endParaRPr lang="en-US" altLang="zh-CN" dirty="0"/>
          </a:p>
          <a:p>
            <a:r>
              <a:rPr lang="zh-CN" altLang="en-US" dirty="0"/>
              <a:t>机械臂</a:t>
            </a:r>
            <a:endParaRPr lang="en-US" altLang="zh-CN" dirty="0"/>
          </a:p>
          <a:p>
            <a:r>
              <a:rPr lang="zh-CN" altLang="en-US" dirty="0"/>
              <a:t>智能机器人</a:t>
            </a:r>
            <a:endParaRPr lang="en-US" altLang="zh-CN" dirty="0"/>
          </a:p>
          <a:p>
            <a:r>
              <a:rPr lang="zh-CN" altLang="en-US" dirty="0"/>
              <a:t>开源硬件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5D637-D2FA-4DE4-A465-6F302397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什么是人工智能？</a:t>
            </a:r>
            <a:endParaRPr lang="zh-CN" altLang="en-US" dirty="0"/>
          </a:p>
        </p:txBody>
      </p:sp>
      <p:pic>
        <p:nvPicPr>
          <p:cNvPr id="11" name="图片 12">
            <a:extLst>
              <a:ext uri="{FF2B5EF4-FFF2-40B4-BE49-F238E27FC236}">
                <a16:creationId xmlns:a16="http://schemas.microsoft.com/office/drawing/2014/main" id="{303040B2-87DD-4799-A4D1-48A784834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8025" y="2593975"/>
            <a:ext cx="50577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315E4A-F942-4913-B8A0-FDEA3164C97B}"/>
              </a:ext>
            </a:extLst>
          </p:cNvPr>
          <p:cNvSpPr txBox="1"/>
          <p:nvPr/>
        </p:nvSpPr>
        <p:spPr>
          <a:xfrm>
            <a:off x="2921000" y="1412875"/>
            <a:ext cx="2879725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+mn-ea"/>
              </a:rPr>
              <a:t>机器可以看见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defRPr/>
            </a:pPr>
            <a:r>
              <a:rPr kumimoji="1" lang="zh-CN" altLang="en-US" sz="2400" dirty="0">
                <a:latin typeface="+mn-lt"/>
                <a:ea typeface="+mn-ea"/>
              </a:rPr>
              <a:t>计算机视觉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A303C-2264-4558-9D2C-0F666FFD1F4D}"/>
              </a:ext>
            </a:extLst>
          </p:cNvPr>
          <p:cNvSpPr txBox="1"/>
          <p:nvPr/>
        </p:nvSpPr>
        <p:spPr>
          <a:xfrm>
            <a:off x="6602413" y="1412875"/>
            <a:ext cx="2879725" cy="2278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+mn-ea"/>
              </a:rPr>
              <a:t>机器可以听见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defRPr/>
            </a:pPr>
            <a:r>
              <a:rPr kumimoji="1" lang="zh-CN" altLang="en-US" sz="2400" dirty="0">
                <a:latin typeface="+mn-lt"/>
                <a:ea typeface="+mn-ea"/>
              </a:rPr>
              <a:t>语音识别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CB97E-69EF-454B-8680-0BF1080FE130}"/>
              </a:ext>
            </a:extLst>
          </p:cNvPr>
          <p:cNvSpPr txBox="1"/>
          <p:nvPr/>
        </p:nvSpPr>
        <p:spPr>
          <a:xfrm>
            <a:off x="2921000" y="4135438"/>
            <a:ext cx="3321050" cy="227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+mn-ea"/>
              </a:rPr>
              <a:t>机器可以控制身体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defRPr/>
            </a:pPr>
            <a:r>
              <a:rPr kumimoji="1" lang="zh-CN" altLang="en-US" sz="2400" dirty="0">
                <a:latin typeface="+mn-lt"/>
                <a:ea typeface="+mn-ea"/>
              </a:rPr>
              <a:t>自动化控制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</p:txBody>
      </p:sp>
      <p:pic>
        <p:nvPicPr>
          <p:cNvPr id="7" name="图片 9">
            <a:extLst>
              <a:ext uri="{FF2B5EF4-FFF2-40B4-BE49-F238E27FC236}">
                <a16:creationId xmlns:a16="http://schemas.microsoft.com/office/drawing/2014/main" id="{A6D5B807-D4A1-4D3C-905C-2802ACE4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2338388"/>
            <a:ext cx="141128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>
            <a:extLst>
              <a:ext uri="{FF2B5EF4-FFF2-40B4-BE49-F238E27FC236}">
                <a16:creationId xmlns:a16="http://schemas.microsoft.com/office/drawing/2014/main" id="{3D02DD8E-D4EF-4FC7-9CEB-1DB9A675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2319338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1">
            <a:extLst>
              <a:ext uri="{FF2B5EF4-FFF2-40B4-BE49-F238E27FC236}">
                <a16:creationId xmlns:a16="http://schemas.microsoft.com/office/drawing/2014/main" id="{38CE0500-415D-42A1-AE07-11B41D44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5013325"/>
            <a:ext cx="1711325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D296E2-8C27-4A4A-A5E3-5AA72EEC24B3}"/>
              </a:ext>
            </a:extLst>
          </p:cNvPr>
          <p:cNvSpPr txBox="1"/>
          <p:nvPr/>
        </p:nvSpPr>
        <p:spPr>
          <a:xfrm>
            <a:off x="6543675" y="4132263"/>
            <a:ext cx="3359150" cy="227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+mn-ea"/>
              </a:rPr>
              <a:t>机器可以思考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defRPr/>
            </a:pPr>
            <a:r>
              <a:rPr kumimoji="1" lang="zh-CN" altLang="en-US" sz="2400" dirty="0">
                <a:latin typeface="+mn-lt"/>
                <a:ea typeface="+mn-ea"/>
              </a:rPr>
              <a:t>语言理解与知识表示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29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占位符 3">
            <a:extLst>
              <a:ext uri="{FF2B5EF4-FFF2-40B4-BE49-F238E27FC236}">
                <a16:creationId xmlns:a16="http://schemas.microsoft.com/office/drawing/2014/main" id="{1C54965A-BC99-45BC-B191-0E115F5C1766}"/>
              </a:ext>
            </a:extLst>
          </p:cNvPr>
          <p:cNvSpPr txBox="1"/>
          <p:nvPr/>
        </p:nvSpPr>
        <p:spPr>
          <a:xfrm>
            <a:off x="1633883" y="684265"/>
            <a:ext cx="2981325" cy="558800"/>
          </a:xfrm>
          <a:prstGeom prst="rect">
            <a:avLst/>
          </a:prstGeom>
        </p:spPr>
        <p:txBody>
          <a:bodyPr anchor="ctr"/>
          <a:lstStyle>
            <a:lvl1pPr marL="0" indent="0" algn="l" defTabSz="963930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63930" rtl="0" eaLnBrk="1" fontAlgn="auto" latinLnBrk="0" hangingPunct="1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人工智能的诞生与发展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8B9E45E-7188-482A-A4AB-544080D3A65B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5921375"/>
            <a:ext cx="11639550" cy="77788"/>
            <a:chOff x="1765833" y="4036682"/>
            <a:chExt cx="9317522" cy="50962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644663FB-7729-4D33-9233-695738475CBC}"/>
                </a:ext>
              </a:extLst>
            </p:cNvPr>
            <p:cNvSpPr/>
            <p:nvPr/>
          </p:nvSpPr>
          <p:spPr>
            <a:xfrm>
              <a:off x="3040448" y="4036682"/>
              <a:ext cx="1683813" cy="509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64103A6-18E9-4646-A6DD-41A3824A0A31}"/>
                </a:ext>
              </a:extLst>
            </p:cNvPr>
            <p:cNvSpPr/>
            <p:nvPr/>
          </p:nvSpPr>
          <p:spPr>
            <a:xfrm>
              <a:off x="4724261" y="4036682"/>
              <a:ext cx="1715583" cy="509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5A64E616-B56D-4C36-AB77-6AABE1B236B9}"/>
                </a:ext>
              </a:extLst>
            </p:cNvPr>
            <p:cNvSpPr/>
            <p:nvPr/>
          </p:nvSpPr>
          <p:spPr>
            <a:xfrm>
              <a:off x="6436032" y="4036682"/>
              <a:ext cx="1660938" cy="509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933E7EDF-5BD5-4E45-AA1B-24A12D5619F8}"/>
                </a:ext>
              </a:extLst>
            </p:cNvPr>
            <p:cNvSpPr/>
            <p:nvPr/>
          </p:nvSpPr>
          <p:spPr>
            <a:xfrm>
              <a:off x="8088075" y="4036682"/>
              <a:ext cx="1720666" cy="509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5C2F38D-46EE-485A-891A-AB0AADB75A10}"/>
                </a:ext>
              </a:extLst>
            </p:cNvPr>
            <p:cNvSpPr/>
            <p:nvPr/>
          </p:nvSpPr>
          <p:spPr>
            <a:xfrm>
              <a:off x="1765833" y="4036682"/>
              <a:ext cx="1274615" cy="50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23F6335-0F4A-4888-A7FF-44FC1E1A74D9}"/>
                </a:ext>
              </a:extLst>
            </p:cNvPr>
            <p:cNvSpPr/>
            <p:nvPr/>
          </p:nvSpPr>
          <p:spPr>
            <a:xfrm>
              <a:off x="9808741" y="4036682"/>
              <a:ext cx="1274614" cy="50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</p:grpSp>
      <p:sp>
        <p:nvSpPr>
          <p:cNvPr id="106" name="任意多边形 8">
            <a:extLst>
              <a:ext uri="{FF2B5EF4-FFF2-40B4-BE49-F238E27FC236}">
                <a16:creationId xmlns:a16="http://schemas.microsoft.com/office/drawing/2014/main" id="{2644A925-12DE-44C4-8814-E675E87D6084}"/>
              </a:ext>
            </a:extLst>
          </p:cNvPr>
          <p:cNvSpPr/>
          <p:nvPr/>
        </p:nvSpPr>
        <p:spPr>
          <a:xfrm>
            <a:off x="900113" y="544513"/>
            <a:ext cx="10053637" cy="3841750"/>
          </a:xfrm>
          <a:custGeom>
            <a:avLst/>
            <a:gdLst>
              <a:gd name="connsiteX0" fmla="*/ 0 w 6128297"/>
              <a:gd name="connsiteY0" fmla="*/ 3524376 h 3524376"/>
              <a:gd name="connsiteX1" fmla="*/ 115057 w 6128297"/>
              <a:gd name="connsiteY1" fmla="*/ 2373807 h 3524376"/>
              <a:gd name="connsiteX2" fmla="*/ 211947 w 6128297"/>
              <a:gd name="connsiteY2" fmla="*/ 2149749 h 3524376"/>
              <a:gd name="connsiteX3" fmla="*/ 472339 w 6128297"/>
              <a:gd name="connsiteY3" fmla="*/ 1883301 h 3524376"/>
              <a:gd name="connsiteX4" fmla="*/ 811454 w 6128297"/>
              <a:gd name="connsiteY4" fmla="*/ 1937802 h 3524376"/>
              <a:gd name="connsiteX5" fmla="*/ 962845 w 6128297"/>
              <a:gd name="connsiteY5" fmla="*/ 2095248 h 3524376"/>
              <a:gd name="connsiteX6" fmla="*/ 1065791 w 6128297"/>
              <a:gd name="connsiteY6" fmla="*/ 2355640 h 3524376"/>
              <a:gd name="connsiteX7" fmla="*/ 1150570 w 6128297"/>
              <a:gd name="connsiteY7" fmla="*/ 2494919 h 3524376"/>
              <a:gd name="connsiteX8" fmla="*/ 1265627 w 6128297"/>
              <a:gd name="connsiteY8" fmla="*/ 2791645 h 3524376"/>
              <a:gd name="connsiteX9" fmla="*/ 1435184 w 6128297"/>
              <a:gd name="connsiteY9" fmla="*/ 2985425 h 3524376"/>
              <a:gd name="connsiteX10" fmla="*/ 1901468 w 6128297"/>
              <a:gd name="connsiteY10" fmla="*/ 3064149 h 3524376"/>
              <a:gd name="connsiteX11" fmla="*/ 2089192 w 6128297"/>
              <a:gd name="connsiteY11" fmla="*/ 3003592 h 3524376"/>
              <a:gd name="connsiteX12" fmla="*/ 2276917 w 6128297"/>
              <a:gd name="connsiteY12" fmla="*/ 2815868 h 3524376"/>
              <a:gd name="connsiteX13" fmla="*/ 2319306 w 6128297"/>
              <a:gd name="connsiteY13" fmla="*/ 2731089 h 3524376"/>
              <a:gd name="connsiteX14" fmla="*/ 2373807 w 6128297"/>
              <a:gd name="connsiteY14" fmla="*/ 2622088 h 3524376"/>
              <a:gd name="connsiteX15" fmla="*/ 2398029 w 6128297"/>
              <a:gd name="connsiteY15" fmla="*/ 2519142 h 3524376"/>
              <a:gd name="connsiteX16" fmla="*/ 2494919 w 6128297"/>
              <a:gd name="connsiteY16" fmla="*/ 2216360 h 3524376"/>
              <a:gd name="connsiteX17" fmla="*/ 2682644 w 6128297"/>
              <a:gd name="connsiteY17" fmla="*/ 1689521 h 3524376"/>
              <a:gd name="connsiteX18" fmla="*/ 2809812 w 6128297"/>
              <a:gd name="connsiteY18" fmla="*/ 1332239 h 3524376"/>
              <a:gd name="connsiteX19" fmla="*/ 2882480 w 6128297"/>
              <a:gd name="connsiteY19" fmla="*/ 1168737 h 3524376"/>
              <a:gd name="connsiteX20" fmla="*/ 3021759 w 6128297"/>
              <a:gd name="connsiteY20" fmla="*/ 1102125 h 3524376"/>
              <a:gd name="connsiteX21" fmla="*/ 3215539 w 6128297"/>
              <a:gd name="connsiteY21" fmla="*/ 1126347 h 3524376"/>
              <a:gd name="connsiteX22" fmla="*/ 3379041 w 6128297"/>
              <a:gd name="connsiteY22" fmla="*/ 1259571 h 3524376"/>
              <a:gd name="connsiteX23" fmla="*/ 3500154 w 6128297"/>
              <a:gd name="connsiteY23" fmla="*/ 1410962 h 3524376"/>
              <a:gd name="connsiteX24" fmla="*/ 3609155 w 6128297"/>
              <a:gd name="connsiteY24" fmla="*/ 1604742 h 3524376"/>
              <a:gd name="connsiteX25" fmla="*/ 3712101 w 6128297"/>
              <a:gd name="connsiteY25" fmla="*/ 1828800 h 3524376"/>
              <a:gd name="connsiteX26" fmla="*/ 3839269 w 6128297"/>
              <a:gd name="connsiteY26" fmla="*/ 2101304 h 3524376"/>
              <a:gd name="connsiteX27" fmla="*/ 3869547 w 6128297"/>
              <a:gd name="connsiteY27" fmla="*/ 2186082 h 3524376"/>
              <a:gd name="connsiteX28" fmla="*/ 3948270 w 6128297"/>
              <a:gd name="connsiteY28" fmla="*/ 2373807 h 3524376"/>
              <a:gd name="connsiteX29" fmla="*/ 4063327 w 6128297"/>
              <a:gd name="connsiteY29" fmla="*/ 2616032 h 3524376"/>
              <a:gd name="connsiteX30" fmla="*/ 4196551 w 6128297"/>
              <a:gd name="connsiteY30" fmla="*/ 2918813 h 3524376"/>
              <a:gd name="connsiteX31" fmla="*/ 4293441 w 6128297"/>
              <a:gd name="connsiteY31" fmla="*/ 3167094 h 3524376"/>
              <a:gd name="connsiteX32" fmla="*/ 4493277 w 6128297"/>
              <a:gd name="connsiteY32" fmla="*/ 3251873 h 3524376"/>
              <a:gd name="connsiteX33" fmla="*/ 4777892 w 6128297"/>
              <a:gd name="connsiteY33" fmla="*/ 3282151 h 3524376"/>
              <a:gd name="connsiteX34" fmla="*/ 4838448 w 6128297"/>
              <a:gd name="connsiteY34" fmla="*/ 3227651 h 3524376"/>
              <a:gd name="connsiteX35" fmla="*/ 4977727 w 6128297"/>
              <a:gd name="connsiteY35" fmla="*/ 3045982 h 3524376"/>
              <a:gd name="connsiteX36" fmla="*/ 5141229 w 6128297"/>
              <a:gd name="connsiteY36" fmla="*/ 2670533 h 3524376"/>
              <a:gd name="connsiteX37" fmla="*/ 5304731 w 6128297"/>
              <a:gd name="connsiteY37" fmla="*/ 2180027 h 3524376"/>
              <a:gd name="connsiteX38" fmla="*/ 5383454 w 6128297"/>
              <a:gd name="connsiteY38" fmla="*/ 1786411 h 3524376"/>
              <a:gd name="connsiteX39" fmla="*/ 5510623 w 6128297"/>
              <a:gd name="connsiteY39" fmla="*/ 1289849 h 3524376"/>
              <a:gd name="connsiteX40" fmla="*/ 5589346 w 6128297"/>
              <a:gd name="connsiteY40" fmla="*/ 1102125 h 3524376"/>
              <a:gd name="connsiteX41" fmla="*/ 5734681 w 6128297"/>
              <a:gd name="connsiteY41" fmla="*/ 823566 h 3524376"/>
              <a:gd name="connsiteX42" fmla="*/ 5916350 w 6128297"/>
              <a:gd name="connsiteY42" fmla="*/ 496562 h 3524376"/>
              <a:gd name="connsiteX43" fmla="*/ 6037462 w 6128297"/>
              <a:gd name="connsiteY43" fmla="*/ 205892 h 3524376"/>
              <a:gd name="connsiteX44" fmla="*/ 6085907 w 6128297"/>
              <a:gd name="connsiteY44" fmla="*/ 60557 h 3524376"/>
              <a:gd name="connsiteX45" fmla="*/ 6128297 w 6128297"/>
              <a:gd name="connsiteY45" fmla="*/ 0 h 352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28297" h="3524376">
                <a:moveTo>
                  <a:pt x="0" y="3524376"/>
                </a:moveTo>
                <a:cubicBezTo>
                  <a:pt x="39866" y="3063643"/>
                  <a:pt x="79733" y="2602911"/>
                  <a:pt x="115057" y="2373807"/>
                </a:cubicBezTo>
                <a:cubicBezTo>
                  <a:pt x="150381" y="2144703"/>
                  <a:pt x="152400" y="2231500"/>
                  <a:pt x="211947" y="2149749"/>
                </a:cubicBezTo>
                <a:cubicBezTo>
                  <a:pt x="271494" y="2067998"/>
                  <a:pt x="372421" y="1918626"/>
                  <a:pt x="472339" y="1883301"/>
                </a:cubicBezTo>
                <a:cubicBezTo>
                  <a:pt x="572257" y="1847977"/>
                  <a:pt x="729703" y="1902478"/>
                  <a:pt x="811454" y="1937802"/>
                </a:cubicBezTo>
                <a:cubicBezTo>
                  <a:pt x="893205" y="1973126"/>
                  <a:pt x="920456" y="2025608"/>
                  <a:pt x="962845" y="2095248"/>
                </a:cubicBezTo>
                <a:cubicBezTo>
                  <a:pt x="1005234" y="2164888"/>
                  <a:pt x="1034504" y="2289028"/>
                  <a:pt x="1065791" y="2355640"/>
                </a:cubicBezTo>
                <a:cubicBezTo>
                  <a:pt x="1097078" y="2422252"/>
                  <a:pt x="1117264" y="2422252"/>
                  <a:pt x="1150570" y="2494919"/>
                </a:cubicBezTo>
                <a:cubicBezTo>
                  <a:pt x="1183876" y="2567587"/>
                  <a:pt x="1218191" y="2709894"/>
                  <a:pt x="1265627" y="2791645"/>
                </a:cubicBezTo>
                <a:cubicBezTo>
                  <a:pt x="1313063" y="2873396"/>
                  <a:pt x="1329210" y="2940008"/>
                  <a:pt x="1435184" y="2985425"/>
                </a:cubicBezTo>
                <a:cubicBezTo>
                  <a:pt x="1541158" y="3030842"/>
                  <a:pt x="1792467" y="3061121"/>
                  <a:pt x="1901468" y="3064149"/>
                </a:cubicBezTo>
                <a:cubicBezTo>
                  <a:pt x="2010469" y="3067177"/>
                  <a:pt x="2026617" y="3044972"/>
                  <a:pt x="2089192" y="3003592"/>
                </a:cubicBezTo>
                <a:cubicBezTo>
                  <a:pt x="2151767" y="2962212"/>
                  <a:pt x="2238565" y="2861285"/>
                  <a:pt x="2276917" y="2815868"/>
                </a:cubicBezTo>
                <a:cubicBezTo>
                  <a:pt x="2315269" y="2770451"/>
                  <a:pt x="2319306" y="2731089"/>
                  <a:pt x="2319306" y="2731089"/>
                </a:cubicBezTo>
                <a:cubicBezTo>
                  <a:pt x="2335454" y="2698792"/>
                  <a:pt x="2360687" y="2657412"/>
                  <a:pt x="2373807" y="2622088"/>
                </a:cubicBezTo>
                <a:cubicBezTo>
                  <a:pt x="2386927" y="2586764"/>
                  <a:pt x="2377844" y="2586763"/>
                  <a:pt x="2398029" y="2519142"/>
                </a:cubicBezTo>
                <a:cubicBezTo>
                  <a:pt x="2418214" y="2451521"/>
                  <a:pt x="2447483" y="2354630"/>
                  <a:pt x="2494919" y="2216360"/>
                </a:cubicBezTo>
                <a:cubicBezTo>
                  <a:pt x="2542355" y="2078090"/>
                  <a:pt x="2682644" y="1689521"/>
                  <a:pt x="2682644" y="1689521"/>
                </a:cubicBezTo>
                <a:cubicBezTo>
                  <a:pt x="2735126" y="1542168"/>
                  <a:pt x="2776506" y="1419036"/>
                  <a:pt x="2809812" y="1332239"/>
                </a:cubicBezTo>
                <a:cubicBezTo>
                  <a:pt x="2843118" y="1245442"/>
                  <a:pt x="2847156" y="1207089"/>
                  <a:pt x="2882480" y="1168737"/>
                </a:cubicBezTo>
                <a:cubicBezTo>
                  <a:pt x="2917804" y="1130385"/>
                  <a:pt x="2966249" y="1109190"/>
                  <a:pt x="3021759" y="1102125"/>
                </a:cubicBezTo>
                <a:cubicBezTo>
                  <a:pt x="3077269" y="1095060"/>
                  <a:pt x="3155992" y="1100106"/>
                  <a:pt x="3215539" y="1126347"/>
                </a:cubicBezTo>
                <a:cubicBezTo>
                  <a:pt x="3275086" y="1152588"/>
                  <a:pt x="3331605" y="1212135"/>
                  <a:pt x="3379041" y="1259571"/>
                </a:cubicBezTo>
                <a:cubicBezTo>
                  <a:pt x="3426477" y="1307007"/>
                  <a:pt x="3461802" y="1353434"/>
                  <a:pt x="3500154" y="1410962"/>
                </a:cubicBezTo>
                <a:cubicBezTo>
                  <a:pt x="3538506" y="1468491"/>
                  <a:pt x="3573831" y="1535102"/>
                  <a:pt x="3609155" y="1604742"/>
                </a:cubicBezTo>
                <a:cubicBezTo>
                  <a:pt x="3644479" y="1674382"/>
                  <a:pt x="3673749" y="1746040"/>
                  <a:pt x="3712101" y="1828800"/>
                </a:cubicBezTo>
                <a:cubicBezTo>
                  <a:pt x="3750453" y="1911560"/>
                  <a:pt x="3813028" y="2041757"/>
                  <a:pt x="3839269" y="2101304"/>
                </a:cubicBezTo>
                <a:cubicBezTo>
                  <a:pt x="3865510" y="2160851"/>
                  <a:pt x="3851380" y="2140665"/>
                  <a:pt x="3869547" y="2186082"/>
                </a:cubicBezTo>
                <a:cubicBezTo>
                  <a:pt x="3887714" y="2231499"/>
                  <a:pt x="3915973" y="2302149"/>
                  <a:pt x="3948270" y="2373807"/>
                </a:cubicBezTo>
                <a:cubicBezTo>
                  <a:pt x="3980567" y="2445465"/>
                  <a:pt x="4021947" y="2525198"/>
                  <a:pt x="4063327" y="2616032"/>
                </a:cubicBezTo>
                <a:cubicBezTo>
                  <a:pt x="4104707" y="2706866"/>
                  <a:pt x="4158199" y="2826969"/>
                  <a:pt x="4196551" y="2918813"/>
                </a:cubicBezTo>
                <a:cubicBezTo>
                  <a:pt x="4234903" y="3010657"/>
                  <a:pt x="4243987" y="3111584"/>
                  <a:pt x="4293441" y="3167094"/>
                </a:cubicBezTo>
                <a:cubicBezTo>
                  <a:pt x="4342895" y="3222604"/>
                  <a:pt x="4412535" y="3232697"/>
                  <a:pt x="4493277" y="3251873"/>
                </a:cubicBezTo>
                <a:cubicBezTo>
                  <a:pt x="4574019" y="3271049"/>
                  <a:pt x="4720363" y="3286188"/>
                  <a:pt x="4777892" y="3282151"/>
                </a:cubicBezTo>
                <a:cubicBezTo>
                  <a:pt x="4835421" y="3278114"/>
                  <a:pt x="4805142" y="3267012"/>
                  <a:pt x="4838448" y="3227651"/>
                </a:cubicBezTo>
                <a:cubicBezTo>
                  <a:pt x="4871754" y="3188290"/>
                  <a:pt x="4927264" y="3138835"/>
                  <a:pt x="4977727" y="3045982"/>
                </a:cubicBezTo>
                <a:cubicBezTo>
                  <a:pt x="5028190" y="2953129"/>
                  <a:pt x="5086728" y="2814859"/>
                  <a:pt x="5141229" y="2670533"/>
                </a:cubicBezTo>
                <a:cubicBezTo>
                  <a:pt x="5195730" y="2526207"/>
                  <a:pt x="5264360" y="2327381"/>
                  <a:pt x="5304731" y="2180027"/>
                </a:cubicBezTo>
                <a:cubicBezTo>
                  <a:pt x="5345102" y="2032673"/>
                  <a:pt x="5349139" y="1934774"/>
                  <a:pt x="5383454" y="1786411"/>
                </a:cubicBezTo>
                <a:cubicBezTo>
                  <a:pt x="5417769" y="1638048"/>
                  <a:pt x="5476308" y="1403897"/>
                  <a:pt x="5510623" y="1289849"/>
                </a:cubicBezTo>
                <a:cubicBezTo>
                  <a:pt x="5544938" y="1175801"/>
                  <a:pt x="5552003" y="1179839"/>
                  <a:pt x="5589346" y="1102125"/>
                </a:cubicBezTo>
                <a:cubicBezTo>
                  <a:pt x="5626689" y="1024411"/>
                  <a:pt x="5680180" y="924493"/>
                  <a:pt x="5734681" y="823566"/>
                </a:cubicBezTo>
                <a:cubicBezTo>
                  <a:pt x="5789182" y="722639"/>
                  <a:pt x="5865887" y="599508"/>
                  <a:pt x="5916350" y="496562"/>
                </a:cubicBezTo>
                <a:cubicBezTo>
                  <a:pt x="5966813" y="393616"/>
                  <a:pt x="6009203" y="278559"/>
                  <a:pt x="6037462" y="205892"/>
                </a:cubicBezTo>
                <a:cubicBezTo>
                  <a:pt x="6065721" y="133225"/>
                  <a:pt x="6070768" y="94872"/>
                  <a:pt x="6085907" y="60557"/>
                </a:cubicBezTo>
                <a:cubicBezTo>
                  <a:pt x="6101046" y="26242"/>
                  <a:pt x="6114671" y="13121"/>
                  <a:pt x="612829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TextBox 9">
            <a:extLst>
              <a:ext uri="{FF2B5EF4-FFF2-40B4-BE49-F238E27FC236}">
                <a16:creationId xmlns:a16="http://schemas.microsoft.com/office/drawing/2014/main" id="{F6EC210C-5F22-4EA8-B81F-9D8F915D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111375"/>
            <a:ext cx="307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天啊，人类要毁灭了！</a:t>
            </a:r>
          </a:p>
        </p:txBody>
      </p:sp>
      <p:sp>
        <p:nvSpPr>
          <p:cNvPr id="8200" name="TextBox 10">
            <a:extLst>
              <a:ext uri="{FF2B5EF4-FFF2-40B4-BE49-F238E27FC236}">
                <a16:creationId xmlns:a16="http://schemas.microsoft.com/office/drawing/2014/main" id="{49312402-5F6C-4A07-A6B8-4DABD5146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730500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SVM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828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1" name="TextBox 11">
            <a:extLst>
              <a:ext uri="{FF2B5EF4-FFF2-40B4-BE49-F238E27FC236}">
                <a16:creationId xmlns:a16="http://schemas.microsoft.com/office/drawing/2014/main" id="{286FF2A6-C4BE-4463-A030-DC35E4BB9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3098800"/>
            <a:ext cx="144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语义网络</a:t>
            </a:r>
          </a:p>
        </p:txBody>
      </p:sp>
      <p:sp>
        <p:nvSpPr>
          <p:cNvPr id="8202" name="TextBox 12">
            <a:extLst>
              <a:ext uri="{FF2B5EF4-FFF2-40B4-BE49-F238E27FC236}">
                <a16:creationId xmlns:a16="http://schemas.microsoft.com/office/drawing/2014/main" id="{229F6A8C-C943-46E4-974C-8A738C9C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4154488"/>
            <a:ext cx="2047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Dartmouth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会议</a:t>
            </a:r>
          </a:p>
        </p:txBody>
      </p:sp>
      <p:sp>
        <p:nvSpPr>
          <p:cNvPr id="8203" name="TextBox 13">
            <a:extLst>
              <a:ext uri="{FF2B5EF4-FFF2-40B4-BE49-F238E27FC236}">
                <a16:creationId xmlns:a16="http://schemas.microsoft.com/office/drawing/2014/main" id="{5CB7AB54-AE44-4778-A37D-C195B668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820988"/>
            <a:ext cx="1449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异或问题</a:t>
            </a:r>
          </a:p>
        </p:txBody>
      </p:sp>
      <p:sp>
        <p:nvSpPr>
          <p:cNvPr id="8204" name="TextBox 14">
            <a:extLst>
              <a:ext uri="{FF2B5EF4-FFF2-40B4-BE49-F238E27FC236}">
                <a16:creationId xmlns:a16="http://schemas.microsoft.com/office/drawing/2014/main" id="{D739155F-77E5-474C-86AB-41E13A63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3181350"/>
            <a:ext cx="195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莱特希尔报告</a:t>
            </a:r>
          </a:p>
        </p:txBody>
      </p:sp>
      <p:sp>
        <p:nvSpPr>
          <p:cNvPr id="8205" name="TextBox 15">
            <a:extLst>
              <a:ext uri="{FF2B5EF4-FFF2-40B4-BE49-F238E27FC236}">
                <a16:creationId xmlns:a16="http://schemas.microsoft.com/office/drawing/2014/main" id="{14BEDA9E-386C-4516-9FA2-74CF44B7D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4002088"/>
            <a:ext cx="1025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骗子！</a:t>
            </a:r>
          </a:p>
        </p:txBody>
      </p:sp>
      <p:sp>
        <p:nvSpPr>
          <p:cNvPr id="8206" name="TextBox 9">
            <a:extLst>
              <a:ext uri="{FF2B5EF4-FFF2-40B4-BE49-F238E27FC236}">
                <a16:creationId xmlns:a16="http://schemas.microsoft.com/office/drawing/2014/main" id="{249D693F-0484-4E45-9A8E-392E3CD8D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463" y="817563"/>
            <a:ext cx="307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天啊，人类要毁灭了！</a:t>
            </a:r>
          </a:p>
        </p:txBody>
      </p:sp>
      <p:sp>
        <p:nvSpPr>
          <p:cNvPr id="8207" name="TextBox 11">
            <a:extLst>
              <a:ext uri="{FF2B5EF4-FFF2-40B4-BE49-F238E27FC236}">
                <a16:creationId xmlns:a16="http://schemas.microsoft.com/office/drawing/2014/main" id="{8C900077-BE5E-40DA-BD72-22F9E628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19399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第五代机</a:t>
            </a:r>
          </a:p>
        </p:txBody>
      </p:sp>
      <p:sp>
        <p:nvSpPr>
          <p:cNvPr id="8208" name="TextBox 11">
            <a:extLst>
              <a:ext uri="{FF2B5EF4-FFF2-40B4-BE49-F238E27FC236}">
                <a16:creationId xmlns:a16="http://schemas.microsoft.com/office/drawing/2014/main" id="{CB1D7CF1-65BD-4A17-8EB2-8E0E4C74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184467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神经网络</a:t>
            </a:r>
          </a:p>
        </p:txBody>
      </p:sp>
      <p:sp>
        <p:nvSpPr>
          <p:cNvPr id="8209" name="TextBox 15">
            <a:extLst>
              <a:ext uri="{FF2B5EF4-FFF2-40B4-BE49-F238E27FC236}">
                <a16:creationId xmlns:a16="http://schemas.microsoft.com/office/drawing/2014/main" id="{00667C33-1924-43D2-A44C-C3541D6C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4219575"/>
            <a:ext cx="1023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骗子！</a:t>
            </a:r>
          </a:p>
        </p:txBody>
      </p:sp>
      <p:sp>
        <p:nvSpPr>
          <p:cNvPr id="8210" name="TextBox 11">
            <a:extLst>
              <a:ext uri="{FF2B5EF4-FFF2-40B4-BE49-F238E27FC236}">
                <a16:creationId xmlns:a16="http://schemas.microsoft.com/office/drawing/2014/main" id="{C6F7F43D-3C31-46C4-9B7C-6AB2C527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388" y="17113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知识图谱</a:t>
            </a:r>
          </a:p>
        </p:txBody>
      </p:sp>
      <p:grpSp>
        <p:nvGrpSpPr>
          <p:cNvPr id="8211" name="组合 47">
            <a:extLst>
              <a:ext uri="{FF2B5EF4-FFF2-40B4-BE49-F238E27FC236}">
                <a16:creationId xmlns:a16="http://schemas.microsoft.com/office/drawing/2014/main" id="{5AE6EEE3-B115-4FB4-9D11-4C7835139EB4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4432300"/>
            <a:ext cx="10558462" cy="512763"/>
            <a:chOff x="560521" y="4432008"/>
            <a:chExt cx="10558243" cy="512515"/>
          </a:xfrm>
        </p:grpSpPr>
        <p:sp>
          <p:nvSpPr>
            <p:cNvPr id="8219" name="TextBox 16">
              <a:extLst>
                <a:ext uri="{FF2B5EF4-FFF2-40B4-BE49-F238E27FC236}">
                  <a16:creationId xmlns:a16="http://schemas.microsoft.com/office/drawing/2014/main" id="{88BF863F-4AE2-4A3D-91C7-F2EF5435F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21" y="4448054"/>
              <a:ext cx="10254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1956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0" name="TextBox 17">
              <a:extLst>
                <a:ext uri="{FF2B5EF4-FFF2-40B4-BE49-F238E27FC236}">
                  <a16:creationId xmlns:a16="http://schemas.microsoft.com/office/drawing/2014/main" id="{E5AB4539-990A-48DD-824F-61061BA2D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558" y="4432008"/>
              <a:ext cx="10235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1973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1" name="TextBox 17">
              <a:extLst>
                <a:ext uri="{FF2B5EF4-FFF2-40B4-BE49-F238E27FC236}">
                  <a16:creationId xmlns:a16="http://schemas.microsoft.com/office/drawing/2014/main" id="{09B0A109-EA97-4BCC-923D-E8799C5E8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783" y="4523212"/>
              <a:ext cx="10235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1985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" name="TextBox 16">
              <a:extLst>
                <a:ext uri="{FF2B5EF4-FFF2-40B4-BE49-F238E27FC236}">
                  <a16:creationId xmlns:a16="http://schemas.microsoft.com/office/drawing/2014/main" id="{DC0AE059-8D12-4E44-A78A-4EE9D3588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994" y="4471264"/>
              <a:ext cx="10254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1965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3" name="TextBox 17">
              <a:extLst>
                <a:ext uri="{FF2B5EF4-FFF2-40B4-BE49-F238E27FC236}">
                  <a16:creationId xmlns:a16="http://schemas.microsoft.com/office/drawing/2014/main" id="{2B8165A5-0084-472D-9801-F52B35985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9217" y="4544413"/>
              <a:ext cx="10254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1990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4" name="TextBox 17">
              <a:extLst>
                <a:ext uri="{FF2B5EF4-FFF2-40B4-BE49-F238E27FC236}">
                  <a16:creationId xmlns:a16="http://schemas.microsoft.com/office/drawing/2014/main" id="{BD98F373-8C0C-45B7-B441-BBB5D5F20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5220" y="4471264"/>
              <a:ext cx="10235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2018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12" name="TextBox 11">
            <a:extLst>
              <a:ext uri="{FF2B5EF4-FFF2-40B4-BE49-F238E27FC236}">
                <a16:creationId xmlns:a16="http://schemas.microsoft.com/office/drawing/2014/main" id="{5E62EFBE-40FB-4D74-9485-5144EBF1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800" y="22733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语义网</a:t>
            </a:r>
          </a:p>
        </p:txBody>
      </p:sp>
      <p:sp>
        <p:nvSpPr>
          <p:cNvPr id="8213" name="TextBox 11">
            <a:extLst>
              <a:ext uri="{FF2B5EF4-FFF2-40B4-BE49-F238E27FC236}">
                <a16:creationId xmlns:a16="http://schemas.microsoft.com/office/drawing/2014/main" id="{A4B16B91-92E3-46B6-B797-D97EC754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22955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专家系统</a:t>
            </a:r>
          </a:p>
        </p:txBody>
      </p:sp>
      <p:sp>
        <p:nvSpPr>
          <p:cNvPr id="8214" name="TextBox 11">
            <a:extLst>
              <a:ext uri="{FF2B5EF4-FFF2-40B4-BE49-F238E27FC236}">
                <a16:creationId xmlns:a16="http://schemas.microsoft.com/office/drawing/2014/main" id="{09DD16A0-774D-4279-A10B-3DE5B087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92513"/>
            <a:ext cx="184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第五代机失败</a:t>
            </a:r>
          </a:p>
        </p:txBody>
      </p:sp>
      <p:sp>
        <p:nvSpPr>
          <p:cNvPr id="8215" name="TextBox 11">
            <a:extLst>
              <a:ext uri="{FF2B5EF4-FFF2-40B4-BE49-F238E27FC236}">
                <a16:creationId xmlns:a16="http://schemas.microsoft.com/office/drawing/2014/main" id="{FCA8E0B8-4C6D-41C9-A2D1-4C9190C7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088" y="3379788"/>
            <a:ext cx="162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统计机器学习</a:t>
            </a:r>
          </a:p>
        </p:txBody>
      </p:sp>
      <p:sp>
        <p:nvSpPr>
          <p:cNvPr id="8216" name="TextBox 11">
            <a:extLst>
              <a:ext uri="{FF2B5EF4-FFF2-40B4-BE49-F238E27FC236}">
                <a16:creationId xmlns:a16="http://schemas.microsoft.com/office/drawing/2014/main" id="{B0613E34-FA74-4D2F-9463-CF37A46E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2052638"/>
            <a:ext cx="1449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AlphaGo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828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7" name="TextBox 11">
            <a:extLst>
              <a:ext uri="{FF2B5EF4-FFF2-40B4-BE49-F238E27FC236}">
                <a16:creationId xmlns:a16="http://schemas.microsoft.com/office/drawing/2014/main" id="{D03F33F3-8A17-442B-A57C-903D24A7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38" y="2800350"/>
            <a:ext cx="1452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Watson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828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8" name="TextBox 11">
            <a:extLst>
              <a:ext uri="{FF2B5EF4-FFF2-40B4-BE49-F238E27FC236}">
                <a16:creationId xmlns:a16="http://schemas.microsoft.com/office/drawing/2014/main" id="{B6FBA700-F3EF-40C0-B09A-112FE05D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150" y="1309688"/>
            <a:ext cx="160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深度神经网络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探一探</a:t>
            </a:r>
          </a:p>
        </p:txBody>
      </p:sp>
      <p:pic>
        <p:nvPicPr>
          <p:cNvPr id="2049" name="Picture 1" descr="C:\Users\Administrator\AppData\Roaming\Tencent\Users\25689903\QQ\WinTemp\RichOle\TM{J~HMUH(1ZJ]3JAZLYJ$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3261" y="1711353"/>
            <a:ext cx="5562600" cy="318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“人工智能算法” 大揭秘</a:t>
            </a:r>
          </a:p>
        </p:txBody>
      </p:sp>
      <p:pic>
        <p:nvPicPr>
          <p:cNvPr id="4" name="内容占位符 3" descr="5-2 阿尔法围棋算法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585" y="1686100"/>
            <a:ext cx="9012122" cy="385063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0156" y="315638"/>
            <a:ext cx="8911687" cy="1280890"/>
          </a:xfrm>
        </p:spPr>
        <p:txBody>
          <a:bodyPr/>
          <a:lstStyle/>
          <a:p>
            <a:r>
              <a:rPr lang="zh-CN" altLang="en-US" dirty="0"/>
              <a:t>启发式搜索</a:t>
            </a:r>
          </a:p>
        </p:txBody>
      </p:sp>
      <p:pic>
        <p:nvPicPr>
          <p:cNvPr id="18434" name="Picture 2" descr="C:\Users\ADMINI~1\AppData\Local\Temp\ksohtml\wps29D3.t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0409" y="1182149"/>
            <a:ext cx="3421407" cy="2576119"/>
          </a:xfrm>
          <a:prstGeom prst="rect">
            <a:avLst/>
          </a:prstGeom>
          <a:noFill/>
        </p:spPr>
      </p:pic>
      <p:pic>
        <p:nvPicPr>
          <p:cNvPr id="18436" name="Picture 4" descr="C:\Users\ADMINI~1\AppData\Local\Temp\ksohtml\wps90A2.tm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5716" y="3715624"/>
            <a:ext cx="8130638" cy="193855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88191" y="5657671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从起点出发记录走</a:t>
            </a:r>
            <a:r>
              <a:rPr lang="en-US" altLang="zh-CN" dirty="0"/>
              <a:t>1</a:t>
            </a:r>
            <a:r>
              <a:rPr lang="zh-CN" altLang="en-US" dirty="0"/>
              <a:t>步能到的点、走</a:t>
            </a:r>
            <a:r>
              <a:rPr lang="en-US" altLang="zh-CN" dirty="0"/>
              <a:t>2</a:t>
            </a:r>
            <a:r>
              <a:rPr lang="zh-CN" altLang="en-US" dirty="0"/>
              <a:t>步能走的点、走</a:t>
            </a:r>
            <a:r>
              <a:rPr lang="en-US" altLang="zh-CN" dirty="0"/>
              <a:t>3</a:t>
            </a:r>
            <a:r>
              <a:rPr lang="zh-CN" altLang="en-US" dirty="0"/>
              <a:t>步能走的点</a:t>
            </a:r>
            <a:r>
              <a:rPr lang="en-US" altLang="zh-CN" dirty="0"/>
              <a:t>……</a:t>
            </a:r>
            <a:endParaRPr lang="zh-CN" altLang="en-US" dirty="0"/>
          </a:p>
          <a:p>
            <a:r>
              <a:rPr lang="zh-CN" altLang="en-US" dirty="0"/>
              <a:t>从出口出发记录走</a:t>
            </a:r>
            <a:r>
              <a:rPr lang="en-US" altLang="zh-CN" dirty="0"/>
              <a:t>1</a:t>
            </a:r>
            <a:r>
              <a:rPr lang="zh-CN" altLang="en-US" dirty="0"/>
              <a:t>步能到的点、走</a:t>
            </a:r>
            <a:r>
              <a:rPr lang="en-US" altLang="zh-CN" dirty="0"/>
              <a:t>2</a:t>
            </a:r>
            <a:r>
              <a:rPr lang="zh-CN" altLang="en-US" dirty="0"/>
              <a:t>步能到的点、走</a:t>
            </a:r>
            <a:r>
              <a:rPr lang="en-US" altLang="zh-CN" dirty="0"/>
              <a:t>3</a:t>
            </a:r>
            <a:r>
              <a:rPr lang="zh-CN" altLang="en-US" dirty="0"/>
              <a:t>步能到的点</a:t>
            </a:r>
            <a:r>
              <a:rPr lang="en-US" altLang="zh-CN" dirty="0"/>
              <a:t>……</a:t>
            </a:r>
            <a:endParaRPr lang="zh-CN" altLang="en-US" dirty="0"/>
          </a:p>
          <a:p>
            <a:r>
              <a:rPr lang="zh-CN" altLang="en-US" dirty="0"/>
              <a:t>当从起点出发的点集和从出口回退的点集有交集时，可行路径就找到了。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B50CAA5-165F-4FD7-92D1-B2DE08C9BA1A}"/>
              </a:ext>
            </a:extLst>
          </p:cNvPr>
          <p:cNvSpPr txBox="1"/>
          <p:nvPr/>
        </p:nvSpPr>
        <p:spPr>
          <a:xfrm>
            <a:off x="2589213" y="4529540"/>
            <a:ext cx="8915399" cy="11624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91440" tIns="45720" rIns="91440" bIns="45720" numCol="1" spcCol="38100" rtlCol="0" fromWordArt="0" anchor="b" anchorCtr="0" forceAA="0" compatLnSpc="1">
            <a:normAutofit/>
          </a:bodyPr>
          <a:lstStyle/>
          <a:p>
            <a:pPr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zh-CN" altLang="en-US" sz="3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人工智能、机器学习、深度学习之间的关系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F5616D-498C-4E8E-A0DA-9101CCB01F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07530"/>
            <a:ext cx="8962708" cy="2935286"/>
          </a:xfrm>
          <a:prstGeom prst="rect">
            <a:avLst/>
          </a:prstGeom>
        </p:spPr>
      </p:pic>
      <p:sp>
        <p:nvSpPr>
          <p:cNvPr id="7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290428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LucidaGrande</vt:lpstr>
      <vt:lpstr>微软雅黑</vt:lpstr>
      <vt:lpstr>微软雅黑 Light</vt:lpstr>
      <vt:lpstr>Arial</vt:lpstr>
      <vt:lpstr>Calibri</vt:lpstr>
      <vt:lpstr>Century Gothic</vt:lpstr>
      <vt:lpstr>Wingdings 3</vt:lpstr>
      <vt:lpstr>丝状</vt:lpstr>
      <vt:lpstr>探秘人工智能</vt:lpstr>
      <vt:lpstr>说一说</vt:lpstr>
      <vt:lpstr>用一用</vt:lpstr>
      <vt:lpstr>什么是人工智能？</vt:lpstr>
      <vt:lpstr>PowerPoint 演示文稿</vt:lpstr>
      <vt:lpstr>探一探</vt:lpstr>
      <vt:lpstr>“人工智能算法” 大揭秘</vt:lpstr>
      <vt:lpstr>启发式搜索</vt:lpstr>
      <vt:lpstr>PowerPoint 演示文稿</vt:lpstr>
      <vt:lpstr>谈一谈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探秘人工智能</dc:title>
  <dc:creator>hongming xu</dc:creator>
  <cp:lastModifiedBy>hongming xu</cp:lastModifiedBy>
  <cp:revision>2</cp:revision>
  <dcterms:created xsi:type="dcterms:W3CDTF">2021-03-10T07:23:40Z</dcterms:created>
  <dcterms:modified xsi:type="dcterms:W3CDTF">2021-03-10T07:24:27Z</dcterms:modified>
</cp:coreProperties>
</file>