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1" r:id="rId3"/>
    <p:sldMasterId id="2147483721" r:id="rId4"/>
  </p:sldMasterIdLst>
  <p:sldIdLst>
    <p:sldId id="269" r:id="rId5"/>
    <p:sldId id="276" r:id="rId6"/>
    <p:sldId id="277" r:id="rId7"/>
    <p:sldId id="297" r:id="rId8"/>
    <p:sldId id="340" r:id="rId9"/>
    <p:sldId id="364" r:id="rId10"/>
    <p:sldId id="366" r:id="rId11"/>
    <p:sldId id="292" r:id="rId12"/>
    <p:sldId id="337" r:id="rId13"/>
    <p:sldId id="338" r:id="rId14"/>
    <p:sldId id="383" r:id="rId15"/>
    <p:sldId id="367" r:id="rId16"/>
    <p:sldId id="298" r:id="rId17"/>
    <p:sldId id="293" r:id="rId18"/>
    <p:sldId id="282" r:id="rId19"/>
    <p:sldId id="397" r:id="rId20"/>
    <p:sldId id="356" r:id="rId21"/>
    <p:sldId id="341" r:id="rId22"/>
    <p:sldId id="294" r:id="rId23"/>
    <p:sldId id="295" r:id="rId24"/>
    <p:sldId id="296" r:id="rId25"/>
    <p:sldId id="288" r:id="rId26"/>
    <p:sldId id="287" r:id="rId27"/>
    <p:sldId id="290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E4C"/>
    <a:srgbClr val="8ABA12"/>
    <a:srgbClr val="ACE816"/>
    <a:srgbClr val="009600"/>
    <a:srgbClr val="11FF7D"/>
    <a:srgbClr val="004821"/>
    <a:srgbClr val="19311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096" autoAdjust="0"/>
  </p:normalViewPr>
  <p:slideViewPr>
    <p:cSldViewPr>
      <p:cViewPr varScale="1">
        <p:scale>
          <a:sx n="59" d="100"/>
          <a:sy n="59" d="100"/>
        </p:scale>
        <p:origin x="1290" y="60"/>
      </p:cViewPr>
      <p:guideLst>
        <p:guide orient="horz" pos="2088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80" d="100"/>
        <a:sy n="80" d="100"/>
      </p:scale>
      <p:origin x="0" y="67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52A68CAA-8463-4A96-8675-57212EFFF9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52B156AF-119D-416E-BB83-57CF8B76A5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5509A03-F6BF-42F2-B60B-919B53980F7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5820-ABD8-4C2E-8FAE-9E9EDEC065CA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2D02E50-3307-4150-BCC0-B5984A57192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DBBAE4B-2CC6-4E6C-AE80-A6DA0D102BE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A525020-C5B1-481D-AF01-5DE68D1C3AB4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6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1538730-6B42-4B9B-9AFC-DC773703AD8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5F1C2-BFF9-4BA0-AF79-29A6A75C4B1F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91F21C1-8674-48B3-A271-CABE2D70395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28C0AF3-1D36-4A1C-B236-F5EA2C661BB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228F221-B78F-4CC7-AF1A-184B667CD596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47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6300" y="1555200"/>
            <a:ext cx="3924808" cy="4608000"/>
          </a:xfrm>
        </p:spPr>
        <p:txBody>
          <a:bodyPr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62800" y="1555200"/>
            <a:ext cx="3920400" cy="4608000"/>
          </a:xfrm>
        </p:spPr>
        <p:txBody>
          <a:bodyPr/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815CCCC-3C90-4845-8EF3-211B264212D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67803-98D2-404E-AECB-DE9BEA90746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63EF022-5167-458B-BF9B-705ED81D4A4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4467462-5F67-4985-B022-52B9176EE18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CF70417-4CAB-4480-95D2-F594F3682FBF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685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6876900" cy="5029200"/>
          </a:xfrm>
        </p:spPr>
        <p:txBody>
          <a:bodyPr vert="eaVert" lIns="46800" r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3C45E-3C52-49A1-B8DF-B1E356F70D1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A12D4-D74D-4F6B-A60B-B65C46BDBAD7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1B972-4864-4391-A913-C2DD075425C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5A9E7-146C-4CA3-9F3B-E0D6CD1709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ACD1BB3-D673-484C-96FF-6BE46AF70717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32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E378F7C-9219-4754-8811-756500E5DC5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620D-2A83-46AD-A229-06970D4830C5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8663A62-7F89-44F4-84EA-45B90A40AFC9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DC3E8B4-3AA9-40EF-9954-8E561C2158A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46A6710-5D14-466A-9A67-AFDAD41FD4EA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457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00" y="2484000"/>
            <a:ext cx="7349400" cy="1018800"/>
          </a:xfrm>
        </p:spPr>
        <p:txBody>
          <a:bodyPr lIns="90000" tIns="46800" rIns="90000" bIns="4680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99100" y="3560400"/>
            <a:ext cx="7349400" cy="471600"/>
          </a:xfrm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E6B42-CE52-40F5-851A-7332D5AF0E4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4E8D9-C257-4DE3-970C-0D3E4C671538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FC63F-FD8B-4B07-96A4-3B05AB8E0D54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FE389-BACF-47CD-BED3-103AFE07B21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02AB819-8AE1-4AEB-B7E2-DF8BD79093E1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49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FB3A20B5-FDFF-4A5A-B405-8EB6F42120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B90D6993-73ED-409F-80C4-FD9F67919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936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0C5075C7-F608-4A68-B7E9-F164BFFD94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26958735-F8AA-4476-A5B6-7B125D350D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896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B28239FD-C2AF-449D-903B-07D8F50EA6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027E5E9A-312F-4A9E-881A-0252AA688C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190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8CDDE57-26A5-4741-8F4A-86734F4558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1FD6348-5BA4-4232-B84F-41E85BD1F3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954708B1-3DBB-4C92-83C5-6DC355D3F9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46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F26DE130-D8EE-4618-8722-18C5B59120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CC77914C-1CCD-4FEB-A99C-257870224B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759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085B0AAD-E060-4D5C-AAF6-9921F2EB02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7F521AA3-8FBB-45A4-B219-81E30526FF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766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D998CF28-356A-4779-A044-0C4B2E237E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8FFA41CD-B5D2-4924-8372-82E7DEE540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492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E3D485F4-71F3-4728-A76D-BCC0AE4008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396A4C5A-CBED-4AA5-83AF-729E10666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682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EB62A5A-5E10-48A6-AA91-F12BF7FAC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E4810B7-D0F8-4BE6-8698-8E70299AF2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1F980C7-4A36-4C8B-A71A-67CA308922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61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C5CB5CCD-3B56-4B20-B889-B46C39883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62AA4A8E-3E0B-4CFE-8A99-881A11E202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24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681BC94-EFBE-4BDE-8B70-4BA5E5A50D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BBA4249-0389-4AF4-A23C-5CE33F93FF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2B8189C-490E-4FA1-AA6C-C6BDB98093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71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100" y="3560400"/>
            <a:ext cx="7349400" cy="1472400"/>
          </a:xfrm>
        </p:spPr>
        <p:txBody>
          <a:bodyPr/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6137C-F7A6-440A-96DF-F3BBFCCF055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152F7-181A-4566-9100-A4F87DE19686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EBC22-923D-48FC-A846-70625AF0B95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FB2B9-7D3B-4130-A9F5-6ADE00E48E8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4513327-BC98-4F5C-BAB0-D0B90DB15D4A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46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300" y="1490400"/>
            <a:ext cx="8226900" cy="4759200"/>
          </a:xfrm>
        </p:spPr>
        <p:txBody>
          <a:bodyPr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1714500" indent="0">
              <a:buNone/>
              <a:defRPr/>
            </a:lvl6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6A69E-A369-4952-BD95-0750A287A3E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1A7B6-6EB5-47DD-996B-7F1C58900643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D3853-06F3-4186-B76D-2CEB10A54B4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13F1D-E3A5-48B8-B9C3-862A4CB4613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F4F614C-858E-4675-90B7-6528F7B6384C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57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3100" y="4615200"/>
            <a:ext cx="5826600" cy="867600"/>
          </a:xfrm>
        </p:spPr>
        <p:txBody>
          <a:bodyPr/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0CFD4-2A08-47FC-B7D7-CDC862CF948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E90F-AAAE-4535-A844-EDA618F8EAD1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EF815-8814-4A28-A88A-003FA781424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1EAF4-C27C-4380-A776-018FA799E9A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BF22D95-D44A-40DF-8597-B3BD7049B7AF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81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6300" y="1501200"/>
            <a:ext cx="3882600" cy="4748400"/>
          </a:xfrm>
        </p:spPr>
        <p:txBody>
          <a:bodyPr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8700" y="1501200"/>
            <a:ext cx="3882600" cy="474840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1A732FB-4BD9-4CD6-ADD9-0E572D3D6F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766EE-0BAE-44C7-A370-F7579942DAC2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C49A129-94C5-44B8-96D3-0D415E0E522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58F5CBD-A6ED-48CF-88BE-9AF2F1D2C1D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C269707-E76E-4192-8050-42F1CED700B7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71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/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300" y="1854000"/>
            <a:ext cx="4006800" cy="4395600"/>
          </a:xfrm>
        </p:spPr>
        <p:txBody>
          <a:bodyPr lIns="101600" tIns="0" rIns="82550" bIns="0"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76813" y="1421729"/>
            <a:ext cx="4006800" cy="381600"/>
          </a:xfrm>
        </p:spPr>
        <p:txBody>
          <a:bodyPr lIns="101600" tIns="38100" rIns="76200" bIns="38100"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854000"/>
            <a:ext cx="4006800" cy="4395600"/>
          </a:xfrm>
        </p:spPr>
        <p:txBody>
          <a:bodyPr lIns="101600" tIns="0" rIns="82550" bIns="0"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FF9143F-19CD-4A33-9048-33A11238BFB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2EFD6-1FCC-40CD-A872-1DA7D961706A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D0E1B21-9360-4A92-87A8-8EE2326AA52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D0C080B-96D3-4BE0-A5A2-58537DB2A0C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2CC904A-C699-4999-BBF1-14A81F3C5C98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87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FF947BB-04AC-44EC-918A-EB0388F93978}"/>
              </a:ext>
            </a:extLst>
          </p:cNvPr>
          <p:cNvSpPr/>
          <p:nvPr/>
        </p:nvSpPr>
        <p:spPr>
          <a:xfrm>
            <a:off x="90000" y="116999"/>
            <a:ext cx="8963991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C9F744-49F5-407C-A06C-4DA98CEBF247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654819-16D9-496A-8457-63A1CD8BF4DA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CB7E0B-9EAC-4D82-BF42-A0BC576B7B01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D5BF46-AEBA-4323-B99B-9FA60ED956A2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C24FF8-18D8-4DBE-84F6-C7284DDB5884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</p:sldLayoutIdLst>
  <p:txStyles>
    <p:titleStyle>
      <a:lvl1pPr algn="ctr" defTabSz="121920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40340DD2-468F-4AE8-96ED-D0BDAC9DC77D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455613" y="608013"/>
            <a:ext cx="82280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59831D8E-9FFD-46B1-BC59-767A332E299A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455613" y="1490663"/>
            <a:ext cx="8228012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9D028-5870-439D-8294-002DE023537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458788" y="6315075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75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6ECB596-612D-4D7D-81C4-CA34B4D91FA6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42273-84BF-4224-8161-120F93617FE7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087688" y="6315075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75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89053-8B9C-4EAA-9869-32DF8EAA9E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657975" y="6315075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22D2931C-D209-47DF-87F1-5EBB6F8C49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7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3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</a:tabLst>
        <a:defRPr sz="12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</a:tabLst>
        <a:defRPr sz="12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tabLst>
          <a:tab pos="1206500" algn="l"/>
        </a:tabLst>
        <a:defRPr sz="10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tabLst>
          <a:tab pos="1206500" algn="l"/>
        </a:tabLst>
        <a:defRPr sz="10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09EB7A-DCD0-4EA9-8D73-CF89CA75DD98}"/>
              </a:ext>
            </a:extLst>
          </p:cNvPr>
          <p:cNvSpPr/>
          <p:nvPr/>
        </p:nvSpPr>
        <p:spPr>
          <a:xfrm>
            <a:off x="90000" y="116999"/>
            <a:ext cx="8963992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38662F-351E-4292-BACA-D5051B2B329D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AE4469-0587-403D-B3A0-745991A1E1F5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78173B-22EF-4E70-8344-6DF6AF496D4A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2FB17B-FF25-46A3-9419-D7952C6EEC57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5A4A0C-2A35-4216-BAAB-20051078DA95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</p:sldLayoutIdLst>
  <p:txStyles>
    <p:titleStyle>
      <a:lvl1pPr algn="ctr" defTabSz="121920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C8FA8BF-873E-4634-88A2-B116295B281E}"/>
              </a:ext>
            </a:extLst>
          </p:cNvPr>
          <p:cNvSpPr/>
          <p:nvPr/>
        </p:nvSpPr>
        <p:spPr>
          <a:xfrm>
            <a:off x="90000" y="116999"/>
            <a:ext cx="8963993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9829BB-3CB5-434B-A4FF-D3B5F79D8ADC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71509D-98BC-4621-87D9-190E9D482FC7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628C1F-1B7D-4DFB-8F5A-5CDF60CFCD93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4BC231-D121-4F1B-80EB-9C10A05B4CFA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0366D2-5F6D-49BB-B631-855F6F9E9A85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</p:sldLayoutIdLst>
  <p:txStyles>
    <p:titleStyle>
      <a:lvl1pPr algn="ctr" defTabSz="121920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0" fontAlgn="base" hangingPunct="0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0">
            <a:extLst>
              <a:ext uri="{FF2B5EF4-FFF2-40B4-BE49-F238E27FC236}">
                <a16:creationId xmlns:a16="http://schemas.microsoft.com/office/drawing/2014/main" id="{109D520F-EF3A-4900-8E0E-B98AAC86E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1795463"/>
            <a:ext cx="44672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课时 第一单元</a:t>
            </a:r>
            <a:endParaRPr lang="zh-CN" altLang="en-US" sz="40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初识数据与计算</a:t>
            </a:r>
          </a:p>
        </p:txBody>
      </p:sp>
      <p:pic>
        <p:nvPicPr>
          <p:cNvPr id="28675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8C4F7EB0-C46F-4585-8566-23C3BE63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716588"/>
            <a:ext cx="110807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10">
            <a:extLst>
              <a:ext uri="{FF2B5EF4-FFF2-40B4-BE49-F238E27FC236}">
                <a16:creationId xmlns:a16="http://schemas.microsoft.com/office/drawing/2014/main" id="{DE96C08D-7F2C-40D7-B474-1B945B466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4286250"/>
            <a:ext cx="375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1.1 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我们身边的数据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1.2 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数据的计算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2">
            <a:extLst>
              <a:ext uri="{FF2B5EF4-FFF2-40B4-BE49-F238E27FC236}">
                <a16:creationId xmlns:a16="http://schemas.microsoft.com/office/drawing/2014/main" id="{D800B308-2EDC-4840-8C1F-3319850AA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信息的特征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0CDE35-4B5F-4E09-B13A-5C2A1BB0EDA3}"/>
              </a:ext>
            </a:extLst>
          </p:cNvPr>
          <p:cNvSpPr/>
          <p:nvPr/>
        </p:nvSpPr>
        <p:spPr>
          <a:xfrm>
            <a:off x="838200" y="5976938"/>
            <a:ext cx="1925638" cy="493712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载体依附性</a:t>
            </a:r>
          </a:p>
        </p:txBody>
      </p:sp>
      <p:pic>
        <p:nvPicPr>
          <p:cNvPr id="37892" name="图片 1">
            <a:extLst>
              <a:ext uri="{FF2B5EF4-FFF2-40B4-BE49-F238E27FC236}">
                <a16:creationId xmlns:a16="http://schemas.microsoft.com/office/drawing/2014/main" id="{56CECC0C-422D-44CD-9D6F-F079A4A0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 b="8180"/>
          <a:stretch>
            <a:fillRect/>
          </a:stretch>
        </p:blipFill>
        <p:spPr bwMode="auto">
          <a:xfrm>
            <a:off x="4745038" y="1558925"/>
            <a:ext cx="2414587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61CFF67-7B71-4B08-B6CD-770C8374149C}"/>
              </a:ext>
            </a:extLst>
          </p:cNvPr>
          <p:cNvSpPr/>
          <p:nvPr/>
        </p:nvSpPr>
        <p:spPr>
          <a:xfrm>
            <a:off x="6975475" y="5976938"/>
            <a:ext cx="1331913" cy="493712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共享性</a:t>
            </a:r>
          </a:p>
        </p:txBody>
      </p:sp>
      <p:pic>
        <p:nvPicPr>
          <p:cNvPr id="37894" name="图片 6">
            <a:extLst>
              <a:ext uri="{FF2B5EF4-FFF2-40B4-BE49-F238E27FC236}">
                <a16:creationId xmlns:a16="http://schemas.microsoft.com/office/drawing/2014/main" id="{CC395795-AA88-47CC-AE39-995B3448371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584325"/>
            <a:ext cx="23399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D217A0D-8523-4BB6-8665-7A3403B743BB}"/>
              </a:ext>
            </a:extLst>
          </p:cNvPr>
          <p:cNvSpPr/>
          <p:nvPr/>
        </p:nvSpPr>
        <p:spPr>
          <a:xfrm>
            <a:off x="3279775" y="5976938"/>
            <a:ext cx="1331913" cy="493712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价值性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7A275F-440D-407B-B4A4-EA23165C013B}"/>
              </a:ext>
            </a:extLst>
          </p:cNvPr>
          <p:cNvSpPr/>
          <p:nvPr/>
        </p:nvSpPr>
        <p:spPr>
          <a:xfrm>
            <a:off x="5127625" y="5976938"/>
            <a:ext cx="1331913" cy="493712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时效性</a:t>
            </a:r>
          </a:p>
        </p:txBody>
      </p:sp>
      <p:sp>
        <p:nvSpPr>
          <p:cNvPr id="37896" name="文本框 2">
            <a:extLst>
              <a:ext uri="{FF2B5EF4-FFF2-40B4-BE49-F238E27FC236}">
                <a16:creationId xmlns:a16="http://schemas.microsoft.com/office/drawing/2014/main" id="{669A14D0-CE55-4F49-829D-BB2A1BD1F2CD}"/>
              </a:ext>
            </a:extLst>
          </p:cNvPr>
          <p:cNvSpPr txBox="1"/>
          <p:nvPr/>
        </p:nvSpPr>
        <p:spPr>
          <a:xfrm>
            <a:off x="1395413" y="774700"/>
            <a:ext cx="7932737" cy="828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信息的时效性和价值性是紧密联系在一起的,</a:t>
            </a:r>
          </a:p>
          <a:p>
            <a:pPr>
              <a:defRPr/>
            </a:pPr>
            <a:r>
              <a:rPr lang="zh-CN" altLang="en-US" sz="24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如果信息本身就没有价值,也就无所谓时效性了。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7361 -0.491481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61 -0.040000 L 0.462222 -0.460000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78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1">
            <a:extLst>
              <a:ext uri="{FF2B5EF4-FFF2-40B4-BE49-F238E27FC236}">
                <a16:creationId xmlns:a16="http://schemas.microsoft.com/office/drawing/2014/main" id="{409E0C5B-7B0F-4270-9D3E-3CEB0C15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633788"/>
            <a:ext cx="6862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正常人腋下体温正常值一般为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36到37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摄氏度。</a:t>
            </a:r>
          </a:p>
        </p:txBody>
      </p:sp>
      <p:sp>
        <p:nvSpPr>
          <p:cNvPr id="38915" name="Text Box 22">
            <a:extLst>
              <a:ext uri="{FF2B5EF4-FFF2-40B4-BE49-F238E27FC236}">
                <a16:creationId xmlns:a16="http://schemas.microsoft.com/office/drawing/2014/main" id="{1AAB3956-3090-458E-8D21-CC94E967E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</p:txBody>
      </p:sp>
      <p:sp>
        <p:nvSpPr>
          <p:cNvPr id="38916" name="文本框 2">
            <a:extLst>
              <a:ext uri="{FF2B5EF4-FFF2-40B4-BE49-F238E27FC236}">
                <a16:creationId xmlns:a16="http://schemas.microsoft.com/office/drawing/2014/main" id="{145D859D-B26C-4E40-9133-41890FFEA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676400"/>
            <a:ext cx="7872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奶奶问了，孩子是不是发烧，该去医院吗？妈妈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···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2">
            <a:extLst>
              <a:ext uri="{FF2B5EF4-FFF2-40B4-BE49-F238E27FC236}">
                <a16:creationId xmlns:a16="http://schemas.microsoft.com/office/drawing/2014/main" id="{8841E55A-10C0-4504-9853-45CB778A6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</p:txBody>
      </p:sp>
      <p:sp>
        <p:nvSpPr>
          <p:cNvPr id="39939" name="文本框 99">
            <a:extLst>
              <a:ext uri="{FF2B5EF4-FFF2-40B4-BE49-F238E27FC236}">
                <a16:creationId xmlns:a16="http://schemas.microsoft.com/office/drawing/2014/main" id="{BA596BCD-24A5-4DF8-AD4E-5B0F3E95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1641475"/>
            <a:ext cx="818832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经过加工提炼后形成的抽象的产物。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它表述的是事物运动的状态和状态变化的规律。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知识是一类高级的、抽象的，且具有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普遍适应性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的信息。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2">
            <a:extLst>
              <a:ext uri="{FF2B5EF4-FFF2-40B4-BE49-F238E27FC236}">
                <a16:creationId xmlns:a16="http://schemas.microsoft.com/office/drawing/2014/main" id="{1E29C37E-3808-4B88-A8ED-5823A04EE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55737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数据、信息与知识之间的关系</a:t>
            </a:r>
          </a:p>
        </p:txBody>
      </p:sp>
      <p:sp>
        <p:nvSpPr>
          <p:cNvPr id="40963" name="Text Box 22">
            <a:extLst>
              <a:ext uri="{FF2B5EF4-FFF2-40B4-BE49-F238E27FC236}">
                <a16:creationId xmlns:a16="http://schemas.microsoft.com/office/drawing/2014/main" id="{77A8B20E-CCC5-4B41-9052-0F5C17DE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601788"/>
            <a:ext cx="81041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数据、信息与知识可以看作是对客观事物感知的三个不同阶段。</a:t>
            </a:r>
          </a:p>
        </p:txBody>
      </p:sp>
      <p:sp>
        <p:nvSpPr>
          <p:cNvPr id="40964" name="Text Box 22">
            <a:extLst>
              <a:ext uri="{FF2B5EF4-FFF2-40B4-BE49-F238E27FC236}">
                <a16:creationId xmlns:a16="http://schemas.microsoft.com/office/drawing/2014/main" id="{6C7082DE-EF80-44A5-8ADB-B4893BE6E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3019425"/>
            <a:ext cx="78327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45000"/>
              </a:lnSpc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是事物属性的客观记录；</a:t>
            </a:r>
          </a:p>
          <a:p>
            <a:pPr eaLnBrk="1" hangingPunct="1">
              <a:lnSpc>
                <a:spcPct val="145000"/>
              </a:lnSpc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是经过组织的有结构的数据；</a:t>
            </a:r>
          </a:p>
          <a:p>
            <a:pPr eaLnBrk="1" hangingPunct="1">
              <a:lnSpc>
                <a:spcPct val="145000"/>
              </a:lnSpc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是经过人的思维整理过的信息、数据、形象、价值标准以及社会的其他符号化产物。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Administrator\Desktop\教育\PNG\未标题-1.png">
            <a:extLst>
              <a:ext uri="{FF2B5EF4-FFF2-40B4-BE49-F238E27FC236}">
                <a16:creationId xmlns:a16="http://schemas.microsoft.com/office/drawing/2014/main" id="{9BC336B4-E266-43E3-BB2F-245B6CD1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1873250"/>
            <a:ext cx="1495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22">
            <a:extLst>
              <a:ext uri="{FF2B5EF4-FFF2-40B4-BE49-F238E27FC236}">
                <a16:creationId xmlns:a16="http://schemas.microsoft.com/office/drawing/2014/main" id="{2149FC5E-F3FE-4376-8147-1BFA0A5D7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232025"/>
            <a:ext cx="3914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1.2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数据的计算</a:t>
            </a:r>
          </a:p>
        </p:txBody>
      </p:sp>
      <p:sp>
        <p:nvSpPr>
          <p:cNvPr id="41988" name="矩形 6">
            <a:extLst>
              <a:ext uri="{FF2B5EF4-FFF2-40B4-BE49-F238E27FC236}">
                <a16:creationId xmlns:a16="http://schemas.microsoft.com/office/drawing/2014/main" id="{F6D0487B-7AE3-4E4F-BAA1-CA989B89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22320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</a:t>
            </a:r>
          </a:p>
        </p:txBody>
      </p:sp>
      <p:sp>
        <p:nvSpPr>
          <p:cNvPr id="41989" name="TextBox 10">
            <a:extLst>
              <a:ext uri="{FF2B5EF4-FFF2-40B4-BE49-F238E27FC236}">
                <a16:creationId xmlns:a16="http://schemas.microsoft.com/office/drawing/2014/main" id="{F2AF6E53-3B42-469D-ADD4-87D5CDBF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2851150"/>
            <a:ext cx="2427288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数据的排序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数据的筛选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公式和函数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分类汇总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2">
            <a:extLst>
              <a:ext uri="{FF2B5EF4-FFF2-40B4-BE49-F238E27FC236}">
                <a16:creationId xmlns:a16="http://schemas.microsoft.com/office/drawing/2014/main" id="{13844959-A14E-4737-A9AF-DF7D9AE64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53832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鸡兔同笼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问题解决</a:t>
            </a:r>
          </a:p>
        </p:txBody>
      </p:sp>
      <p:sp>
        <p:nvSpPr>
          <p:cNvPr id="43011" name="Text Box 22">
            <a:extLst>
              <a:ext uri="{FF2B5EF4-FFF2-40B4-BE49-F238E27FC236}">
                <a16:creationId xmlns:a16="http://schemas.microsoft.com/office/drawing/2014/main" id="{7DCCEDC7-711A-4FE1-AA79-9CDE6EDA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1601788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pic>
        <p:nvPicPr>
          <p:cNvPr id="43012" name="稻壳儿小白白(http://dwz.cn/Wu2UP)">
            <a:extLst>
              <a:ext uri="{FF2B5EF4-FFF2-40B4-BE49-F238E27FC236}">
                <a16:creationId xmlns:a16="http://schemas.microsoft.com/office/drawing/2014/main" id="{7789F66C-14E6-4D36-97D5-812BE821A9F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774825"/>
            <a:ext cx="571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8DF559-EB8D-45DF-8B5F-FBB5E2935CDC}"/>
              </a:ext>
            </a:extLst>
          </p:cNvPr>
          <p:cNvSpPr/>
          <p:nvPr/>
        </p:nvSpPr>
        <p:spPr>
          <a:xfrm>
            <a:off x="5645150" y="3425825"/>
            <a:ext cx="1330325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列表法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047516-E2DD-4A3E-BCE0-BDB9CAB489AB}"/>
              </a:ext>
            </a:extLst>
          </p:cNvPr>
          <p:cNvSpPr/>
          <p:nvPr/>
        </p:nvSpPr>
        <p:spPr>
          <a:xfrm>
            <a:off x="2416175" y="4749800"/>
            <a:ext cx="1330325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抬腿法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E5C975-0B23-43AA-972E-268165A8EF66}"/>
              </a:ext>
            </a:extLst>
          </p:cNvPr>
          <p:cNvSpPr/>
          <p:nvPr/>
        </p:nvSpPr>
        <p:spPr>
          <a:xfrm>
            <a:off x="5645150" y="4749800"/>
            <a:ext cx="1330325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编程</a:t>
            </a:r>
          </a:p>
        </p:txBody>
      </p:sp>
      <p:sp>
        <p:nvSpPr>
          <p:cNvPr id="9" name="矩形 8">
            <a:hlinkClick r:id="rId3" action="ppaction://hlinksldjump"/>
            <a:extLst>
              <a:ext uri="{FF2B5EF4-FFF2-40B4-BE49-F238E27FC236}">
                <a16:creationId xmlns:a16="http://schemas.microsoft.com/office/drawing/2014/main" id="{AB5D52E1-B7ED-4CC7-BC1F-1698A25AE371}"/>
              </a:ext>
            </a:extLst>
          </p:cNvPr>
          <p:cNvSpPr/>
          <p:nvPr/>
        </p:nvSpPr>
        <p:spPr>
          <a:xfrm>
            <a:off x="2416175" y="3425825"/>
            <a:ext cx="1330325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方程法</a:t>
            </a:r>
          </a:p>
        </p:txBody>
      </p:sp>
      <p:pic>
        <p:nvPicPr>
          <p:cNvPr id="2" name="图片 1" descr="timg">
            <a:extLst>
              <a:ext uri="{FF2B5EF4-FFF2-40B4-BE49-F238E27FC236}">
                <a16:creationId xmlns:a16="http://schemas.microsoft.com/office/drawing/2014/main" id="{BB27F221-637C-443F-9BE1-1C7DAB53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2865438"/>
            <a:ext cx="3927475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10" grpId="0" bldLvl="0" animBg="1"/>
      <p:bldP spid="10" grpId="1" animBg="1"/>
      <p:bldP spid="13" grpId="0" bldLvl="0" animBg="1"/>
      <p:bldP spid="13" grpId="1" animBg="1"/>
      <p:bldP spid="9" grpId="0" bldLvl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2">
            <a:extLst>
              <a:ext uri="{FF2B5EF4-FFF2-40B4-BE49-F238E27FC236}">
                <a16:creationId xmlns:a16="http://schemas.microsoft.com/office/drawing/2014/main" id="{A094A6A5-6DDE-44AD-9684-63A32C57B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53832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鸡兔同笼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问题解决</a:t>
            </a:r>
          </a:p>
        </p:txBody>
      </p:sp>
      <p:sp>
        <p:nvSpPr>
          <p:cNvPr id="44035" name="Text Box 22">
            <a:extLst>
              <a:ext uri="{FF2B5EF4-FFF2-40B4-BE49-F238E27FC236}">
                <a16:creationId xmlns:a16="http://schemas.microsoft.com/office/drawing/2014/main" id="{C4319998-EDB0-4815-9CF8-DD572A466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559050"/>
            <a:ext cx="300037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设鸡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只，兔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y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</a:t>
            </a:r>
          </a:p>
          <a:p>
            <a:pPr algn="ctr" eaLnBrk="1" hangingPunct="1"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x+y=35</a:t>
            </a:r>
          </a:p>
          <a:p>
            <a:pPr algn="ctr" eaLnBrk="1" hangingPunct="1"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2x+4y=94</a:t>
            </a:r>
          </a:p>
          <a:p>
            <a:pPr algn="ctr" eaLnBrk="1" hangingPunct="1"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得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x=23  y=12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B76987-29BB-4C05-9D96-1BA12546C4DC}"/>
              </a:ext>
            </a:extLst>
          </p:cNvPr>
          <p:cNvSpPr/>
          <p:nvPr/>
        </p:nvSpPr>
        <p:spPr>
          <a:xfrm>
            <a:off x="1577975" y="5518150"/>
            <a:ext cx="1330325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列表法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00DFDC-A896-442B-8BB3-17FF0D85A5A7}"/>
              </a:ext>
            </a:extLst>
          </p:cNvPr>
          <p:cNvSpPr/>
          <p:nvPr/>
        </p:nvSpPr>
        <p:spPr>
          <a:xfrm>
            <a:off x="5969000" y="1697038"/>
            <a:ext cx="1330325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抬腿法</a:t>
            </a:r>
          </a:p>
        </p:txBody>
      </p:sp>
      <p:sp>
        <p:nvSpPr>
          <p:cNvPr id="13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80E23157-1034-4854-BE60-6AD005530C45}"/>
              </a:ext>
            </a:extLst>
          </p:cNvPr>
          <p:cNvSpPr/>
          <p:nvPr/>
        </p:nvSpPr>
        <p:spPr>
          <a:xfrm>
            <a:off x="5969000" y="5518150"/>
            <a:ext cx="1330325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编程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A9F77B-A3D0-431F-AFF5-3D89AAE2A229}"/>
              </a:ext>
            </a:extLst>
          </p:cNvPr>
          <p:cNvSpPr/>
          <p:nvPr/>
        </p:nvSpPr>
        <p:spPr>
          <a:xfrm>
            <a:off x="1577975" y="1697038"/>
            <a:ext cx="1330325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方程法</a:t>
            </a:r>
          </a:p>
        </p:txBody>
      </p:sp>
      <p:sp>
        <p:nvSpPr>
          <p:cNvPr id="2" name="Text Box 22">
            <a:extLst>
              <a:ext uri="{FF2B5EF4-FFF2-40B4-BE49-F238E27FC236}">
                <a16:creationId xmlns:a16="http://schemas.microsoft.com/office/drawing/2014/main" id="{22728478-536F-4BA4-8D76-CC91FB16F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2559050"/>
            <a:ext cx="419100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Clr>
                <a:schemeClr val="tx1"/>
              </a:buClr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①所有鸡兔同时抬起一只脚，余下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94-35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只脚</a:t>
            </a:r>
          </a:p>
          <a:p>
            <a:pPr algn="ctr" eaLnBrk="1" hangingPunct="1">
              <a:buClr>
                <a:schemeClr val="tx1"/>
              </a:buClr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②所有鸡兔再抬一只脚，</a:t>
            </a:r>
          </a:p>
          <a:p>
            <a:pPr algn="ctr" eaLnBrk="1" hangingPunct="1">
              <a:buClr>
                <a:schemeClr val="tx1"/>
              </a:buClr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余下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94-35-35=24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只脚</a:t>
            </a:r>
          </a:p>
          <a:p>
            <a:pPr algn="ctr" eaLnBrk="1" hangingPunct="1">
              <a:buClr>
                <a:schemeClr val="tx1"/>
              </a:buClr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此时，余下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24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只脚均为兔子的，</a:t>
            </a:r>
          </a:p>
          <a:p>
            <a:pPr algn="ctr" eaLnBrk="1" hangingPunct="1">
              <a:buClr>
                <a:schemeClr val="tx1"/>
              </a:buClr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得：兔子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12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只，鸡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23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9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2">
            <a:extLst>
              <a:ext uri="{FF2B5EF4-FFF2-40B4-BE49-F238E27FC236}">
                <a16:creationId xmlns:a16="http://schemas.microsoft.com/office/drawing/2014/main" id="{CAAD6DEC-6A9F-46F8-8E3E-ACC24048A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53832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鸡兔同笼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问题解决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1CD9A1-F910-4F5F-95A5-2E92FA1C0E57}"/>
              </a:ext>
            </a:extLst>
          </p:cNvPr>
          <p:cNvSpPr/>
          <p:nvPr/>
        </p:nvSpPr>
        <p:spPr>
          <a:xfrm>
            <a:off x="569913" y="3384550"/>
            <a:ext cx="1979612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编程</a:t>
            </a:r>
          </a:p>
        </p:txBody>
      </p:sp>
      <p:pic>
        <p:nvPicPr>
          <p:cNvPr id="45060" name="图片 1">
            <a:extLst>
              <a:ext uri="{FF2B5EF4-FFF2-40B4-BE49-F238E27FC236}">
                <a16:creationId xmlns:a16="http://schemas.microsoft.com/office/drawing/2014/main" id="{70A4B605-6E7E-40BE-8C29-4227A027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1"/>
          <a:stretch>
            <a:fillRect/>
          </a:stretch>
        </p:blipFill>
        <p:spPr bwMode="auto">
          <a:xfrm>
            <a:off x="3095625" y="857250"/>
            <a:ext cx="47720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图片 2">
            <a:extLst>
              <a:ext uri="{FF2B5EF4-FFF2-40B4-BE49-F238E27FC236}">
                <a16:creationId xmlns:a16="http://schemas.microsoft.com/office/drawing/2014/main" id="{A4262EA6-6FEC-4027-87CE-EFB8F288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70"/>
          <a:stretch>
            <a:fillRect/>
          </a:stretch>
        </p:blipFill>
        <p:spPr bwMode="auto">
          <a:xfrm>
            <a:off x="3095625" y="3286125"/>
            <a:ext cx="4770438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22">
            <a:extLst>
              <a:ext uri="{FF2B5EF4-FFF2-40B4-BE49-F238E27FC236}">
                <a16:creationId xmlns:a16="http://schemas.microsoft.com/office/drawing/2014/main" id="{C9DC9C14-AC7B-4EA5-B5B8-34F3A071F5A8}"/>
              </a:ext>
            </a:extLst>
          </p:cNvPr>
          <p:cNvSpPr txBox="1"/>
          <p:nvPr/>
        </p:nvSpPr>
        <p:spPr>
          <a:xfrm>
            <a:off x="642938" y="5546725"/>
            <a:ext cx="722947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若：今有雉（鸡）兔同笼，上有</a:t>
            </a:r>
            <a:r>
              <a:rPr lang="en-US" altLang="zh-CN" sz="2800" noProof="1">
                <a:solidFill>
                  <a:schemeClr val="accent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474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noProof="1">
                <a:solidFill>
                  <a:schemeClr val="accent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1142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5063" name="文本框 4">
            <a:extLst>
              <a:ext uri="{FF2B5EF4-FFF2-40B4-BE49-F238E27FC236}">
                <a16:creationId xmlns:a16="http://schemas.microsoft.com/office/drawing/2014/main" id="{993A422D-6031-49A6-AB4F-D98D59E1C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1631950"/>
            <a:ext cx="566737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2000"/>
              </a:lnSpc>
            </a:pPr>
            <a:r>
              <a:rPr lang="en-US" altLang="zh-CN" sz="1200" b="1">
                <a:solidFill>
                  <a:srgbClr val="F79646"/>
                </a:solidFill>
              </a:rPr>
              <a:t>1</a:t>
            </a:r>
          </a:p>
          <a:p>
            <a:pPr eaLnBrk="1" hangingPunct="1">
              <a:lnSpc>
                <a:spcPct val="112000"/>
              </a:lnSpc>
            </a:pPr>
            <a:r>
              <a:rPr lang="en-US" altLang="zh-CN" sz="1200" b="1">
                <a:solidFill>
                  <a:srgbClr val="4BACC6"/>
                </a:solidFill>
              </a:rPr>
              <a:t>2</a:t>
            </a:r>
          </a:p>
          <a:p>
            <a:pPr eaLnBrk="1" hangingPunct="1">
              <a:lnSpc>
                <a:spcPct val="112000"/>
              </a:lnSpc>
            </a:pPr>
            <a:r>
              <a:rPr lang="en-US" altLang="zh-CN" sz="1200" b="1">
                <a:solidFill>
                  <a:srgbClr val="F79646"/>
                </a:solidFill>
              </a:rPr>
              <a:t>3</a:t>
            </a:r>
          </a:p>
          <a:p>
            <a:pPr eaLnBrk="1" hangingPunct="1">
              <a:lnSpc>
                <a:spcPct val="112000"/>
              </a:lnSpc>
            </a:pPr>
            <a:r>
              <a:rPr lang="en-US" altLang="zh-CN" sz="1200" b="1">
                <a:solidFill>
                  <a:srgbClr val="4BACC6"/>
                </a:solidFill>
              </a:rPr>
              <a:t>4</a:t>
            </a:r>
          </a:p>
          <a:p>
            <a:pPr eaLnBrk="1" hangingPunct="1">
              <a:lnSpc>
                <a:spcPct val="112000"/>
              </a:lnSpc>
            </a:pPr>
            <a:r>
              <a:rPr lang="en-US" altLang="zh-CN" sz="1200" b="1">
                <a:solidFill>
                  <a:srgbClr val="F79646"/>
                </a:solidFill>
              </a:rPr>
              <a:t>5</a:t>
            </a:r>
          </a:p>
          <a:p>
            <a:pPr eaLnBrk="1" hangingPunct="1">
              <a:lnSpc>
                <a:spcPct val="112000"/>
              </a:lnSpc>
            </a:pPr>
            <a:r>
              <a:rPr lang="en-US" altLang="zh-CN" sz="1200" b="1">
                <a:solidFill>
                  <a:srgbClr val="4BACC6"/>
                </a:solidFill>
              </a:rPr>
              <a:t>6</a:t>
            </a:r>
          </a:p>
          <a:p>
            <a:pPr eaLnBrk="1" hangingPunct="1">
              <a:lnSpc>
                <a:spcPct val="112000"/>
              </a:lnSpc>
            </a:pPr>
            <a:r>
              <a:rPr lang="en-US" altLang="zh-CN" sz="1200" b="1">
                <a:solidFill>
                  <a:srgbClr val="F79646"/>
                </a:solidFill>
              </a:rPr>
              <a:t>7</a:t>
            </a:r>
          </a:p>
          <a:p>
            <a:pPr eaLnBrk="1" hangingPunct="1">
              <a:lnSpc>
                <a:spcPct val="112000"/>
              </a:lnSpc>
            </a:pPr>
            <a:endParaRPr lang="en-US" altLang="zh-CN" sz="1200" b="1">
              <a:solidFill>
                <a:schemeClr val="bg1"/>
              </a:solidFill>
            </a:endParaRPr>
          </a:p>
          <a:p>
            <a:pPr eaLnBrk="1" hangingPunct="1">
              <a:lnSpc>
                <a:spcPct val="112000"/>
              </a:lnSpc>
            </a:pPr>
            <a:endParaRPr lang="en-US" altLang="zh-CN" sz="1200" b="1">
              <a:solidFill>
                <a:schemeClr val="bg1"/>
              </a:solidFill>
            </a:endParaRPr>
          </a:p>
          <a:p>
            <a:pPr eaLnBrk="1" hangingPunct="1">
              <a:lnSpc>
                <a:spcPct val="112000"/>
              </a:lnSpc>
            </a:pPr>
            <a:endParaRPr lang="en-US" altLang="zh-CN" sz="1200" b="1">
              <a:solidFill>
                <a:schemeClr val="bg1"/>
              </a:solidFill>
            </a:endParaRPr>
          </a:p>
          <a:p>
            <a:pPr eaLnBrk="1" hangingPunct="1">
              <a:lnSpc>
                <a:spcPct val="122000"/>
              </a:lnSpc>
              <a:spcBef>
                <a:spcPts val="600"/>
              </a:spcBef>
            </a:pPr>
            <a:r>
              <a:rPr lang="en-US" altLang="zh-CN" sz="1200" b="1">
                <a:solidFill>
                  <a:srgbClr val="F79646"/>
                </a:solidFill>
              </a:rPr>
              <a:t>1</a:t>
            </a:r>
          </a:p>
          <a:p>
            <a:pPr eaLnBrk="1" hangingPunct="1">
              <a:lnSpc>
                <a:spcPct val="122000"/>
              </a:lnSpc>
            </a:pPr>
            <a:r>
              <a:rPr lang="en-US" altLang="zh-CN" sz="1200" b="1">
                <a:solidFill>
                  <a:srgbClr val="4BACC6"/>
                </a:solidFill>
              </a:rPr>
              <a:t>2</a:t>
            </a:r>
          </a:p>
          <a:p>
            <a:pPr eaLnBrk="1" hangingPunct="1">
              <a:lnSpc>
                <a:spcPct val="122000"/>
              </a:lnSpc>
            </a:pPr>
            <a:r>
              <a:rPr lang="en-US" altLang="zh-CN" sz="1200" b="1">
                <a:solidFill>
                  <a:srgbClr val="F79646"/>
                </a:solidFill>
              </a:rPr>
              <a:t>3</a:t>
            </a:r>
          </a:p>
          <a:p>
            <a:pPr eaLnBrk="1" hangingPunct="1">
              <a:lnSpc>
                <a:spcPct val="122000"/>
              </a:lnSpc>
            </a:pPr>
            <a:r>
              <a:rPr lang="en-US" altLang="zh-CN" sz="1200" b="1">
                <a:solidFill>
                  <a:srgbClr val="4BACC6"/>
                </a:solidFill>
              </a:rPr>
              <a:t>4</a:t>
            </a:r>
          </a:p>
          <a:p>
            <a:pPr eaLnBrk="1" hangingPunct="1">
              <a:lnSpc>
                <a:spcPct val="122000"/>
              </a:lnSpc>
            </a:pPr>
            <a:r>
              <a:rPr lang="en-US" altLang="zh-CN" sz="1200" b="1">
                <a:solidFill>
                  <a:srgbClr val="F79646"/>
                </a:solidFill>
              </a:rPr>
              <a:t>5</a:t>
            </a:r>
          </a:p>
          <a:p>
            <a:pPr eaLnBrk="1" hangingPunct="1">
              <a:lnSpc>
                <a:spcPct val="122000"/>
              </a:lnSpc>
            </a:pPr>
            <a:r>
              <a:rPr lang="en-US" altLang="zh-CN" sz="1200" b="1">
                <a:solidFill>
                  <a:srgbClr val="4BACC6"/>
                </a:solidFill>
              </a:rPr>
              <a:t>6</a:t>
            </a:r>
          </a:p>
          <a:p>
            <a:pPr eaLnBrk="1" hangingPunct="1">
              <a:lnSpc>
                <a:spcPct val="122000"/>
              </a:lnSpc>
            </a:pPr>
            <a:r>
              <a:rPr lang="en-US" altLang="zh-CN" sz="1200" b="1">
                <a:solidFill>
                  <a:srgbClr val="F79646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2">
            <a:extLst>
              <a:ext uri="{FF2B5EF4-FFF2-40B4-BE49-F238E27FC236}">
                <a16:creationId xmlns:a16="http://schemas.microsoft.com/office/drawing/2014/main" id="{FCDED183-277B-4086-A7C1-C125989BF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4392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数据的排序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|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升序、降序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C06BF8-287C-48EC-A331-1A48C96EB791}"/>
              </a:ext>
            </a:extLst>
          </p:cNvPr>
          <p:cNvSpPr/>
          <p:nvPr/>
        </p:nvSpPr>
        <p:spPr>
          <a:xfrm>
            <a:off x="3776663" y="1487488"/>
            <a:ext cx="1625600" cy="4445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操作步骤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8EB22C-5844-43CF-BFF5-36B063CAA397}"/>
              </a:ext>
            </a:extLst>
          </p:cNvPr>
          <p:cNvSpPr/>
          <p:nvPr/>
        </p:nvSpPr>
        <p:spPr>
          <a:xfrm>
            <a:off x="2508250" y="5730875"/>
            <a:ext cx="1746250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主要关键字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F6772C-FFF5-4635-B934-4BEC8A7FDD8D}"/>
              </a:ext>
            </a:extLst>
          </p:cNvPr>
          <p:cNvSpPr/>
          <p:nvPr/>
        </p:nvSpPr>
        <p:spPr>
          <a:xfrm>
            <a:off x="5002213" y="5713413"/>
            <a:ext cx="1752600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次要关键字</a:t>
            </a:r>
          </a:p>
        </p:txBody>
      </p:sp>
      <p:sp>
        <p:nvSpPr>
          <p:cNvPr id="34822" name="文本框 4">
            <a:extLst>
              <a:ext uri="{FF2B5EF4-FFF2-40B4-BE49-F238E27FC236}">
                <a16:creationId xmlns:a16="http://schemas.microsoft.com/office/drawing/2014/main" id="{B1D45D8C-F4B7-4EFB-B641-71289B3863F2}"/>
              </a:ext>
            </a:extLst>
          </p:cNvPr>
          <p:cNvSpPr txBox="1"/>
          <p:nvPr/>
        </p:nvSpPr>
        <p:spPr>
          <a:xfrm>
            <a:off x="3527425" y="2317750"/>
            <a:ext cx="2012950" cy="3046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选中表格区域</a:t>
            </a:r>
            <a:endParaRPr lang="en-US" altLang="zh-CN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↓</a:t>
            </a:r>
            <a:endParaRPr lang="en-US" altLang="zh-CN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排序</a:t>
            </a: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主：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性别</a:t>
            </a:r>
            <a:endParaRPr lang="zh-CN" altLang="en-US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次：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身高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3DC61CD-1500-4536-9988-73D34C00B11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754813" y="2470150"/>
          <a:ext cx="1770062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男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高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↓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矮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女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高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↓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矮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348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2">
            <a:extLst>
              <a:ext uri="{FF2B5EF4-FFF2-40B4-BE49-F238E27FC236}">
                <a16:creationId xmlns:a16="http://schemas.microsoft.com/office/drawing/2014/main" id="{F7BDCDE5-BC3F-4C51-BD59-75906917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6737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数据的筛选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|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显示所需 隐藏其余</a:t>
            </a:r>
          </a:p>
        </p:txBody>
      </p:sp>
      <p:sp>
        <p:nvSpPr>
          <p:cNvPr id="47107" name="文本框 5">
            <a:extLst>
              <a:ext uri="{FF2B5EF4-FFF2-40B4-BE49-F238E27FC236}">
                <a16:creationId xmlns:a16="http://schemas.microsoft.com/office/drawing/2014/main" id="{380AD9EB-4709-408A-8038-B1B298206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263" y="2389188"/>
            <a:ext cx="17081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自动筛选</a:t>
            </a:r>
          </a:p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下拉选择</a:t>
            </a:r>
            <a:endParaRPr lang="en-US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性别：男</a:t>
            </a:r>
          </a:p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爱好：篮球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9270DF-DD20-4C57-8FDE-0A15ACBABCFE}"/>
              </a:ext>
            </a:extLst>
          </p:cNvPr>
          <p:cNvSpPr/>
          <p:nvPr/>
        </p:nvSpPr>
        <p:spPr>
          <a:xfrm>
            <a:off x="3776663" y="1487488"/>
            <a:ext cx="1625600" cy="4445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操作步骤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2">
            <a:extLst>
              <a:ext uri="{FF2B5EF4-FFF2-40B4-BE49-F238E27FC236}">
                <a16:creationId xmlns:a16="http://schemas.microsoft.com/office/drawing/2014/main" id="{97013CF2-9F9C-4338-9C33-37DBECC4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232025"/>
            <a:ext cx="3914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1.1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我们身边的数据</a:t>
            </a:r>
          </a:p>
        </p:txBody>
      </p:sp>
      <p:sp>
        <p:nvSpPr>
          <p:cNvPr id="29699" name="矩形 6">
            <a:extLst>
              <a:ext uri="{FF2B5EF4-FFF2-40B4-BE49-F238E27FC236}">
                <a16:creationId xmlns:a16="http://schemas.microsoft.com/office/drawing/2014/main" id="{412A3DAD-0092-49DE-8F85-6CF7A5D5E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22320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</a:t>
            </a:r>
          </a:p>
        </p:txBody>
      </p:sp>
      <p:sp>
        <p:nvSpPr>
          <p:cNvPr id="29700" name="TextBox 10">
            <a:extLst>
              <a:ext uri="{FF2B5EF4-FFF2-40B4-BE49-F238E27FC236}">
                <a16:creationId xmlns:a16="http://schemas.microsoft.com/office/drawing/2014/main" id="{7BFAB036-C12C-4C76-8860-7D413E64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2851150"/>
            <a:ext cx="38576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三者之间的相互关系</a:t>
            </a:r>
          </a:p>
        </p:txBody>
      </p:sp>
      <p:pic>
        <p:nvPicPr>
          <p:cNvPr id="29701" name="Picture 2" descr="C:\Users\Administrator\Desktop\教育\PNG\002.png">
            <a:extLst>
              <a:ext uri="{FF2B5EF4-FFF2-40B4-BE49-F238E27FC236}">
                <a16:creationId xmlns:a16="http://schemas.microsoft.com/office/drawing/2014/main" id="{0F00268E-EF2E-4166-BF78-1E053CEC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871663"/>
            <a:ext cx="10620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2">
            <a:extLst>
              <a:ext uri="{FF2B5EF4-FFF2-40B4-BE49-F238E27FC236}">
                <a16:creationId xmlns:a16="http://schemas.microsoft.com/office/drawing/2014/main" id="{454F4B56-2120-4E65-943E-9381D3548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公式和函数</a:t>
            </a:r>
          </a:p>
        </p:txBody>
      </p:sp>
      <p:sp>
        <p:nvSpPr>
          <p:cNvPr id="36867" name="文本框 4">
            <a:extLst>
              <a:ext uri="{FF2B5EF4-FFF2-40B4-BE49-F238E27FC236}">
                <a16:creationId xmlns:a16="http://schemas.microsoft.com/office/drawing/2014/main" id="{D7640B59-36ED-419D-A81E-344FE94C19CA}"/>
              </a:ext>
            </a:extLst>
          </p:cNvPr>
          <p:cNvSpPr txBox="1"/>
          <p:nvPr/>
        </p:nvSpPr>
        <p:spPr>
          <a:xfrm>
            <a:off x="3594100" y="2605088"/>
            <a:ext cx="2165350" cy="11985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对应单元格</a:t>
            </a:r>
          </a:p>
          <a:p>
            <a:pPr algn="ctr">
              <a:defRPr/>
            </a:pPr>
            <a:r>
              <a:rPr lang="en-US" altLang="zh-CN" sz="2400" b="1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表达式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fx</a:t>
            </a:r>
          </a:p>
        </p:txBody>
      </p:sp>
      <p:graphicFrame>
        <p:nvGraphicFramePr>
          <p:cNvPr id="36893" name="表格 36892">
            <a:extLst>
              <a:ext uri="{FF2B5EF4-FFF2-40B4-BE49-F238E27FC236}">
                <a16:creationId xmlns:a16="http://schemas.microsoft.com/office/drawing/2014/main" id="{54E6D92F-4A14-4192-8C99-5DB7850A24E6}"/>
              </a:ext>
            </a:extLst>
          </p:cNvPr>
          <p:cNvGraphicFramePr/>
          <p:nvPr/>
        </p:nvGraphicFramePr>
        <p:xfrm>
          <a:off x="1028700" y="4256088"/>
          <a:ext cx="7086600" cy="12795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73"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函数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SUM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AVERAGE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COUNT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MAX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MIN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52"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功能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求和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求平均值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计数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求最大值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求最小值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0D93BD7-A7FA-4CCC-B60B-6104CE3641F3}"/>
              </a:ext>
            </a:extLst>
          </p:cNvPr>
          <p:cNvSpPr/>
          <p:nvPr/>
        </p:nvSpPr>
        <p:spPr>
          <a:xfrm>
            <a:off x="3776663" y="1487488"/>
            <a:ext cx="1625600" cy="4445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操作步骤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2">
            <a:extLst>
              <a:ext uri="{FF2B5EF4-FFF2-40B4-BE49-F238E27FC236}">
                <a16:creationId xmlns:a16="http://schemas.microsoft.com/office/drawing/2014/main" id="{8E562F06-E8EC-4A3D-9CEF-C7EB496B0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5805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分类汇总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|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先排序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选定汇总项</a:t>
            </a:r>
          </a:p>
        </p:txBody>
      </p:sp>
      <p:sp>
        <p:nvSpPr>
          <p:cNvPr id="37891" name="文本框 4">
            <a:extLst>
              <a:ext uri="{FF2B5EF4-FFF2-40B4-BE49-F238E27FC236}">
                <a16:creationId xmlns:a16="http://schemas.microsoft.com/office/drawing/2014/main" id="{6841AEEC-BF52-4DD6-97B7-F125681AFB4F}"/>
              </a:ext>
            </a:extLst>
          </p:cNvPr>
          <p:cNvSpPr txBox="1"/>
          <p:nvPr/>
        </p:nvSpPr>
        <p:spPr>
          <a:xfrm>
            <a:off x="3902075" y="1530350"/>
            <a:ext cx="1403350" cy="4892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选定区域</a:t>
            </a:r>
            <a:endParaRPr lang="zh-CN" altLang="en-US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↓</a:t>
            </a:r>
            <a:endParaRPr lang="en-US" altLang="zh-CN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endParaRPr lang="en-US" altLang="zh-CN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  <a:endParaRPr lang="zh-CN" altLang="en-US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先排序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主：</a:t>
            </a:r>
            <a:r>
              <a:rPr lang="zh-CN" altLang="en-US" sz="2400" noProof="1">
                <a:solidFill>
                  <a:schemeClr val="accent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性别</a:t>
            </a:r>
            <a:endParaRPr lang="zh-CN" altLang="en-US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次：</a:t>
            </a:r>
            <a:r>
              <a:rPr lang="zh-CN" altLang="en-US" sz="2400" noProof="1">
                <a:solidFill>
                  <a:schemeClr val="accent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爱好</a:t>
            </a:r>
            <a:endParaRPr lang="zh-CN" altLang="en-US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accent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分类汇总</a:t>
            </a: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设定字段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汇总方式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汇总项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F87428-B7F0-4D94-8E3C-67D33E8FA9DF}"/>
              </a:ext>
            </a:extLst>
          </p:cNvPr>
          <p:cNvSpPr/>
          <p:nvPr/>
        </p:nvSpPr>
        <p:spPr>
          <a:xfrm>
            <a:off x="3776663" y="914400"/>
            <a:ext cx="1625600" cy="4445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操作步骤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030E3B-25AC-403D-9C13-C917FB7903B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383338" y="1689100"/>
          <a:ext cx="1770062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男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爱好</a:t>
                      </a:r>
                      <a:r>
                        <a:rPr lang="en-US" altLang="zh-CN" sz="1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爱好</a:t>
                      </a:r>
                      <a:r>
                        <a:rPr lang="en-US" altLang="zh-CN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···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爱好</a:t>
                      </a:r>
                      <a:r>
                        <a:rPr lang="en-US" altLang="zh-CN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n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女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爱好</a:t>
                      </a:r>
                      <a:r>
                        <a:rPr lang="en-US" altLang="zh-CN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爱好</a:t>
                      </a:r>
                      <a:r>
                        <a:rPr lang="en-US" altLang="zh-CN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···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爱好</a:t>
                      </a:r>
                      <a:r>
                        <a:rPr lang="en-US" altLang="zh-CN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n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2">
            <a:extLst>
              <a:ext uri="{FF2B5EF4-FFF2-40B4-BE49-F238E27FC236}">
                <a16:creationId xmlns:a16="http://schemas.microsoft.com/office/drawing/2014/main" id="{7B5969B0-22A0-4061-87FB-004D11317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巩固练习</a:t>
            </a:r>
          </a:p>
        </p:txBody>
      </p:sp>
      <p:sp>
        <p:nvSpPr>
          <p:cNvPr id="50179" name="文本框 1">
            <a:extLst>
              <a:ext uri="{FF2B5EF4-FFF2-40B4-BE49-F238E27FC236}">
                <a16:creationId xmlns:a16="http://schemas.microsoft.com/office/drawing/2014/main" id="{AD275B9D-AAE5-4FC8-9E6B-269B2CC2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063625"/>
            <a:ext cx="79930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成年人清晨安静状态下的口腔正常温度在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36.3℃-37.2℃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38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李华的口腔温度是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38℃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486062-49E2-4C33-953B-568AB3FEF4EB}"/>
              </a:ext>
            </a:extLst>
          </p:cNvPr>
          <p:cNvSpPr/>
          <p:nvPr/>
        </p:nvSpPr>
        <p:spPr>
          <a:xfrm>
            <a:off x="1987550" y="3178175"/>
            <a:ext cx="1331913" cy="493713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2547F7-4D6B-471A-8614-94634BD94D38}"/>
              </a:ext>
            </a:extLst>
          </p:cNvPr>
          <p:cNvSpPr/>
          <p:nvPr/>
        </p:nvSpPr>
        <p:spPr>
          <a:xfrm>
            <a:off x="3835400" y="3178175"/>
            <a:ext cx="1331913" cy="493713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FBDFAA-8AB5-4422-9605-E8E91610BF5B}"/>
              </a:ext>
            </a:extLst>
          </p:cNvPr>
          <p:cNvSpPr/>
          <p:nvPr/>
        </p:nvSpPr>
        <p:spPr>
          <a:xfrm>
            <a:off x="5683250" y="3178175"/>
            <a:ext cx="1331913" cy="493713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</a:p>
        </p:txBody>
      </p:sp>
      <p:sp>
        <p:nvSpPr>
          <p:cNvPr id="50183" name="文本框 2">
            <a:extLst>
              <a:ext uri="{FF2B5EF4-FFF2-40B4-BE49-F238E27FC236}">
                <a16:creationId xmlns:a16="http://schemas.microsoft.com/office/drawing/2014/main" id="{6423E238-5A36-4695-BEBF-974B1010B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4005263"/>
            <a:ext cx="7993063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利簋（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gui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）西周早期青铜器，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1976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年出土于陕西省临潼县零口镇。器内底铸铭文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行，共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33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字，记在了甲子日清晨武王伐纣这一重大历史事件。信息记载与簋上体现的信息基本特征是（  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载体依附性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价值性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时效性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共享性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7C8E08B-6FF1-4A53-B2A5-4C27EE6316DF}"/>
              </a:ext>
            </a:extLst>
          </p:cNvPr>
          <p:cNvCxnSpPr/>
          <p:nvPr/>
        </p:nvCxnSpPr>
        <p:spPr>
          <a:xfrm>
            <a:off x="109538" y="3851275"/>
            <a:ext cx="8932862" cy="0"/>
          </a:xfrm>
          <a:prstGeom prst="line">
            <a:avLst/>
          </a:prstGeom>
          <a:ln w="2857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69 -0.041111 L 0.296458 -0.366574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6 -0.041111 L -0.236458 -0.209074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7 -0.041111 L -0.123472 -0.135556 " pathEditMode="relative" rAng="0" ptsTypes="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Administrator\Desktop\教育\PNG\003.png">
            <a:extLst>
              <a:ext uri="{FF2B5EF4-FFF2-40B4-BE49-F238E27FC236}">
                <a16:creationId xmlns:a16="http://schemas.microsoft.com/office/drawing/2014/main" id="{888E21FF-BB0D-40E8-A828-4B28EB0FE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17500"/>
            <a:ext cx="5508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 Box 22">
            <a:extLst>
              <a:ext uri="{FF2B5EF4-FFF2-40B4-BE49-F238E27FC236}">
                <a16:creationId xmlns:a16="http://schemas.microsoft.com/office/drawing/2014/main" id="{8AC2DB4E-D40F-44A0-B30F-DA2AF793C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课堂总结</a:t>
            </a:r>
          </a:p>
        </p:txBody>
      </p:sp>
      <p:pic>
        <p:nvPicPr>
          <p:cNvPr id="51204" name="图片 1" descr="初识数据与计算">
            <a:extLst>
              <a:ext uri="{FF2B5EF4-FFF2-40B4-BE49-F238E27FC236}">
                <a16:creationId xmlns:a16="http://schemas.microsoft.com/office/drawing/2014/main" id="{00178C61-0FF1-47A1-A212-EE0AD4FD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619250"/>
            <a:ext cx="89789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16" descr="粉笔画.png">
            <a:extLst>
              <a:ext uri="{FF2B5EF4-FFF2-40B4-BE49-F238E27FC236}">
                <a16:creationId xmlns:a16="http://schemas.microsoft.com/office/drawing/2014/main" id="{59CC8FC0-4C29-4F1B-AEE3-327F9253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16750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文本框 1">
            <a:extLst>
              <a:ext uri="{FF2B5EF4-FFF2-40B4-BE49-F238E27FC236}">
                <a16:creationId xmlns:a16="http://schemas.microsoft.com/office/drawing/2014/main" id="{8AA66E67-3E69-44F5-84C8-5CB7CD9A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921000"/>
            <a:ext cx="3543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dist" eaLnBrk="1" hangingPunct="1"/>
            <a:r>
              <a:rPr lang="en-US" altLang="zh-CN" sz="6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THANKS</a:t>
            </a:r>
          </a:p>
        </p:txBody>
      </p:sp>
      <p:sp>
        <p:nvSpPr>
          <p:cNvPr id="52228" name="文本框 1">
            <a:extLst>
              <a:ext uri="{FF2B5EF4-FFF2-40B4-BE49-F238E27FC236}">
                <a16:creationId xmlns:a16="http://schemas.microsoft.com/office/drawing/2014/main" id="{642C5924-F8BF-4F6A-9787-23C7C448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4557713"/>
            <a:ext cx="4127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信息技术  第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2">
            <a:extLst>
              <a:ext uri="{FF2B5EF4-FFF2-40B4-BE49-F238E27FC236}">
                <a16:creationId xmlns:a16="http://schemas.microsoft.com/office/drawing/2014/main" id="{BF089E03-3E4D-4109-A31A-7EC8EB85C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E41725-C543-4CA2-8CF0-155F84EC3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009650"/>
            <a:ext cx="23399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6E3A40-180A-466C-BE4B-6036617E6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1"/>
          <a:stretch>
            <a:fillRect/>
          </a:stretch>
        </p:blipFill>
        <p:spPr bwMode="auto">
          <a:xfrm>
            <a:off x="5313363" y="1009650"/>
            <a:ext cx="238601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C6872242-E0CF-4188-B8F9-5A1226DF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380038"/>
            <a:ext cx="832643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数据的表现形式多种多样，除了数字以外，还有文字、图形、图像、声音和视频等形式。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2">
            <a:extLst>
              <a:ext uri="{FF2B5EF4-FFF2-40B4-BE49-F238E27FC236}">
                <a16:creationId xmlns:a16="http://schemas.microsoft.com/office/drawing/2014/main" id="{2423458C-E67A-40AA-9E1C-F611F2DFA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</p:txBody>
      </p:sp>
      <p:sp>
        <p:nvSpPr>
          <p:cNvPr id="31747" name="文本框 1">
            <a:extLst>
              <a:ext uri="{FF2B5EF4-FFF2-40B4-BE49-F238E27FC236}">
                <a16:creationId xmlns:a16="http://schemas.microsoft.com/office/drawing/2014/main" id="{3175CED4-838D-4F9D-B74D-B8EEE18E2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79538"/>
            <a:ext cx="35861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有些数据是固定不变的</a:t>
            </a:r>
          </a:p>
        </p:txBody>
      </p:sp>
      <p:sp>
        <p:nvSpPr>
          <p:cNvPr id="31748" name="文本框 2">
            <a:extLst>
              <a:ext uri="{FF2B5EF4-FFF2-40B4-BE49-F238E27FC236}">
                <a16:creationId xmlns:a16="http://schemas.microsoft.com/office/drawing/2014/main" id="{47B1FAF1-0B19-4BFE-8936-D3A6C62E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25738"/>
            <a:ext cx="35861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有些数据是不断变化的</a:t>
            </a:r>
          </a:p>
        </p:txBody>
      </p:sp>
      <p:sp>
        <p:nvSpPr>
          <p:cNvPr id="31749" name="文本框 3">
            <a:extLst>
              <a:ext uri="{FF2B5EF4-FFF2-40B4-BE49-F238E27FC236}">
                <a16:creationId xmlns:a16="http://schemas.microsoft.com/office/drawing/2014/main" id="{81607BE5-BF3A-4066-B8C9-3D6B66FFF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00500"/>
            <a:ext cx="35861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有些数据是随机出现的</a:t>
            </a: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5EBAE6B3-DFC1-4B10-9A3F-6F89FF9202DE}"/>
              </a:ext>
            </a:extLst>
          </p:cNvPr>
          <p:cNvGrpSpPr>
            <a:grpSpLocks/>
          </p:cNvGrpSpPr>
          <p:nvPr/>
        </p:nvGrpSpPr>
        <p:grpSpPr bwMode="auto">
          <a:xfrm>
            <a:off x="6054725" y="1055688"/>
            <a:ext cx="1176338" cy="1176337"/>
            <a:chOff x="9242" y="3019"/>
            <a:chExt cx="2494" cy="249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1665C25-48F7-4A9D-A453-A09CE811D78D}"/>
                </a:ext>
              </a:extLst>
            </p:cNvPr>
            <p:cNvSpPr/>
            <p:nvPr/>
          </p:nvSpPr>
          <p:spPr>
            <a:xfrm>
              <a:off x="9242" y="3019"/>
              <a:ext cx="2494" cy="249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6BC6FA5-868E-4CBF-BBC5-2CC99279DDE8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9242" y="4268"/>
              <a:ext cx="2494" cy="0"/>
            </a:xfrm>
            <a:prstGeom prst="line">
              <a:avLst/>
            </a:prstGeom>
            <a:ln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608E96E1-5BB8-44F8-8521-8E284F51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33625"/>
            <a:ext cx="42862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2">
            <a:extLst>
              <a:ext uri="{FF2B5EF4-FFF2-40B4-BE49-F238E27FC236}">
                <a16:creationId xmlns:a16="http://schemas.microsoft.com/office/drawing/2014/main" id="{2965F81B-69D8-4E04-867C-AD6793379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4408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数据的来源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收集方法</a:t>
            </a:r>
          </a:p>
        </p:txBody>
      </p:sp>
      <p:sp>
        <p:nvSpPr>
          <p:cNvPr id="32771" name="文本框 3">
            <a:extLst>
              <a:ext uri="{FF2B5EF4-FFF2-40B4-BE49-F238E27FC236}">
                <a16:creationId xmlns:a16="http://schemas.microsoft.com/office/drawing/2014/main" id="{042F41D0-53C0-4B01-85BD-B87EB739E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328738"/>
            <a:ext cx="5973763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由统计调查或科学实验得来的原始数据，称直接数据或一手数据。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调查法、访谈法、观察法、实验法等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A2FD86-5499-4D75-82F3-414163F9357B}"/>
              </a:ext>
            </a:extLst>
          </p:cNvPr>
          <p:cNvSpPr/>
          <p:nvPr/>
        </p:nvSpPr>
        <p:spPr>
          <a:xfrm>
            <a:off x="1052513" y="1816100"/>
            <a:ext cx="1595437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直接数据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D9B2AB-01F7-4B9D-A9AB-DE70E51E97D4}"/>
              </a:ext>
            </a:extLst>
          </p:cNvPr>
          <p:cNvSpPr/>
          <p:nvPr/>
        </p:nvSpPr>
        <p:spPr>
          <a:xfrm>
            <a:off x="1052513" y="4406900"/>
            <a:ext cx="1595437" cy="493713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间接数据</a:t>
            </a:r>
          </a:p>
        </p:txBody>
      </p:sp>
      <p:sp>
        <p:nvSpPr>
          <p:cNvPr id="32774" name="文本框 3">
            <a:extLst>
              <a:ext uri="{FF2B5EF4-FFF2-40B4-BE49-F238E27FC236}">
                <a16:creationId xmlns:a16="http://schemas.microsoft.com/office/drawing/2014/main" id="{41C16B16-19AB-44EF-9C8D-DDBDA98D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902075"/>
            <a:ext cx="59737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通过查阅资料获得或他人对原始数据处理过的数据，称间接数据或二手数据。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查阅文献资料、浏览权威网站、利用搜索引擎检索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DD5DC93D-B195-4A88-A599-07B9E33E5424}"/>
              </a:ext>
            </a:extLst>
          </p:cNvPr>
          <p:cNvSpPr/>
          <p:nvPr/>
        </p:nvSpPr>
        <p:spPr>
          <a:xfrm>
            <a:off x="544513" y="2030413"/>
            <a:ext cx="354012" cy="2655887"/>
          </a:xfrm>
          <a:prstGeom prst="leftBrace">
            <a:avLst>
              <a:gd name="adj1" fmla="val 8333"/>
              <a:gd name="adj2" fmla="val 51044"/>
            </a:avLst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2">
            <a:extLst>
              <a:ext uri="{FF2B5EF4-FFF2-40B4-BE49-F238E27FC236}">
                <a16:creationId xmlns:a16="http://schemas.microsoft.com/office/drawing/2014/main" id="{0E248177-CA0E-424C-87DE-C998E278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4408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E4B43A-85F4-4011-95DF-96B34D21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2757488"/>
            <a:ext cx="4297363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数据：</a:t>
            </a:r>
            <a:r>
              <a:rPr lang="en-US" altLang="zh-CN" sz="36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37.5</a:t>
            </a:r>
            <a:endParaRPr lang="en-US" altLang="zh-CN" sz="36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从中你能看出什么？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2">
            <a:extLst>
              <a:ext uri="{FF2B5EF4-FFF2-40B4-BE49-F238E27FC236}">
                <a16:creationId xmlns:a16="http://schemas.microsoft.com/office/drawing/2014/main" id="{7293B526-56F8-4F04-BCA4-2F20B01A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</a:p>
        </p:txBody>
      </p:sp>
      <p:sp>
        <p:nvSpPr>
          <p:cNvPr id="34819" name="文本框 1">
            <a:extLst>
              <a:ext uri="{FF2B5EF4-FFF2-40B4-BE49-F238E27FC236}">
                <a16:creationId xmlns:a16="http://schemas.microsoft.com/office/drawing/2014/main" id="{1509FCFB-AE6B-4B7C-82B8-AF6048E41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1560513"/>
            <a:ext cx="7691437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•姓名：陈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*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年龄：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17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•性别：女 地址：广东省广州市天河区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•时间：20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月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日13点20分 腋下体温：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37.5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℃</a:t>
            </a:r>
            <a:endParaRPr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•自述：陈同学在楼下和朋友玩，回来后家人看到脸特别红，测量腋下体温为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37.5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摄氏度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2">
            <a:extLst>
              <a:ext uri="{FF2B5EF4-FFF2-40B4-BE49-F238E27FC236}">
                <a16:creationId xmlns:a16="http://schemas.microsoft.com/office/drawing/2014/main" id="{D4A5258C-8261-4E1B-BF40-C7842934F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</a:p>
        </p:txBody>
      </p:sp>
      <p:sp>
        <p:nvSpPr>
          <p:cNvPr id="35843" name="Text Box 22">
            <a:extLst>
              <a:ext uri="{FF2B5EF4-FFF2-40B4-BE49-F238E27FC236}">
                <a16:creationId xmlns:a16="http://schemas.microsoft.com/office/drawing/2014/main" id="{FB1497B4-94C2-4F1F-BC87-797BC2437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1601788"/>
            <a:ext cx="738663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5000"/>
              </a:lnSpc>
              <a:buClr>
                <a:schemeClr val="tx1"/>
              </a:buClr>
            </a:pP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的载体，是信息的符号表示；</a:t>
            </a:r>
          </a:p>
          <a:p>
            <a:pPr eaLnBrk="1" hangingPunct="1">
              <a:lnSpc>
                <a:spcPct val="135000"/>
              </a:lnSpc>
              <a:buClr>
                <a:schemeClr val="tx1"/>
              </a:buClr>
            </a:pP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的内涵，是对数据的语义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解释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grpSp>
        <p:nvGrpSpPr>
          <p:cNvPr id="35844" name="组合 19">
            <a:extLst>
              <a:ext uri="{FF2B5EF4-FFF2-40B4-BE49-F238E27FC236}">
                <a16:creationId xmlns:a16="http://schemas.microsoft.com/office/drawing/2014/main" id="{0F73B3FA-8555-45EC-9B82-F899BDEBE777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3681413"/>
            <a:ext cx="7947025" cy="1312862"/>
            <a:chOff x="981" y="5345"/>
            <a:chExt cx="12514" cy="2067"/>
          </a:xfrm>
        </p:grpSpPr>
        <p:grpSp>
          <p:nvGrpSpPr>
            <p:cNvPr id="35845" name="组合 17">
              <a:extLst>
                <a:ext uri="{FF2B5EF4-FFF2-40B4-BE49-F238E27FC236}">
                  <a16:creationId xmlns:a16="http://schemas.microsoft.com/office/drawing/2014/main" id="{40489668-0407-4B53-8064-F3DE527D7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5345"/>
              <a:ext cx="12515" cy="804"/>
              <a:chOff x="981" y="4893"/>
              <a:chExt cx="12515" cy="80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277E61B-80AA-4A60-B683-B5CF52D3DEFE}"/>
                  </a:ext>
                </a:extLst>
              </p:cNvPr>
              <p:cNvSpPr/>
              <p:nvPr/>
            </p:nvSpPr>
            <p:spPr>
              <a:xfrm>
                <a:off x="981" y="4893"/>
                <a:ext cx="1302" cy="777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采集</a:t>
                </a:r>
              </a:p>
            </p:txBody>
          </p:sp>
          <p:sp>
            <p:nvSpPr>
              <p:cNvPr id="7" name="右箭头 6">
                <a:extLst>
                  <a:ext uri="{FF2B5EF4-FFF2-40B4-BE49-F238E27FC236}">
                    <a16:creationId xmlns:a16="http://schemas.microsoft.com/office/drawing/2014/main" id="{1303A739-20F5-4117-AE84-96ACC6E530D1}"/>
                  </a:ext>
                </a:extLst>
              </p:cNvPr>
              <p:cNvSpPr/>
              <p:nvPr/>
            </p:nvSpPr>
            <p:spPr>
              <a:xfrm>
                <a:off x="2493" y="5148"/>
                <a:ext cx="567" cy="227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noProof="1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3EE5FA-E210-46B4-8351-32DA2C04D4A5}"/>
                  </a:ext>
                </a:extLst>
              </p:cNvPr>
              <p:cNvSpPr/>
              <p:nvPr/>
            </p:nvSpPr>
            <p:spPr>
              <a:xfrm>
                <a:off x="3223" y="4893"/>
                <a:ext cx="1302" cy="777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加工</a:t>
                </a:r>
              </a:p>
            </p:txBody>
          </p:sp>
          <p:sp>
            <p:nvSpPr>
              <p:cNvPr id="9" name="右箭头 8">
                <a:extLst>
                  <a:ext uri="{FF2B5EF4-FFF2-40B4-BE49-F238E27FC236}">
                    <a16:creationId xmlns:a16="http://schemas.microsoft.com/office/drawing/2014/main" id="{A74DC311-5DA5-4CE6-A930-9FDE22CCD61C}"/>
                  </a:ext>
                </a:extLst>
              </p:cNvPr>
              <p:cNvSpPr/>
              <p:nvPr/>
            </p:nvSpPr>
            <p:spPr>
              <a:xfrm>
                <a:off x="4733" y="5148"/>
                <a:ext cx="567" cy="227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noProof="1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9093D4E-C919-4D7B-BDBC-07411F7A9A58}"/>
                  </a:ext>
                </a:extLst>
              </p:cNvPr>
              <p:cNvSpPr/>
              <p:nvPr/>
            </p:nvSpPr>
            <p:spPr>
              <a:xfrm>
                <a:off x="5466" y="4893"/>
                <a:ext cx="1302" cy="777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传输</a:t>
                </a:r>
              </a:p>
            </p:txBody>
          </p:sp>
          <p:sp>
            <p:nvSpPr>
              <p:cNvPr id="11" name="右箭头 10">
                <a:extLst>
                  <a:ext uri="{FF2B5EF4-FFF2-40B4-BE49-F238E27FC236}">
                    <a16:creationId xmlns:a16="http://schemas.microsoft.com/office/drawing/2014/main" id="{03FB74DE-1809-44C9-BEFA-9DCFA9E35D34}"/>
                  </a:ext>
                </a:extLst>
              </p:cNvPr>
              <p:cNvSpPr/>
              <p:nvPr/>
            </p:nvSpPr>
            <p:spPr>
              <a:xfrm>
                <a:off x="6971" y="5148"/>
                <a:ext cx="567" cy="227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noProof="1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84E4627-F0D7-4650-8EA3-67F9717DB3BD}"/>
                  </a:ext>
                </a:extLst>
              </p:cNvPr>
              <p:cNvSpPr/>
              <p:nvPr/>
            </p:nvSpPr>
            <p:spPr>
              <a:xfrm>
                <a:off x="7705" y="4893"/>
                <a:ext cx="1305" cy="777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输出</a:t>
                </a:r>
              </a:p>
            </p:txBody>
          </p:sp>
          <p:sp>
            <p:nvSpPr>
              <p:cNvPr id="14" name="右箭头 13">
                <a:extLst>
                  <a:ext uri="{FF2B5EF4-FFF2-40B4-BE49-F238E27FC236}">
                    <a16:creationId xmlns:a16="http://schemas.microsoft.com/office/drawing/2014/main" id="{D005705B-59BE-4173-865C-4E28D5B759C2}"/>
                  </a:ext>
                </a:extLst>
              </p:cNvPr>
              <p:cNvSpPr/>
              <p:nvPr/>
            </p:nvSpPr>
            <p:spPr>
              <a:xfrm>
                <a:off x="9210" y="5148"/>
                <a:ext cx="565" cy="227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noProof="1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A8EA584-DFC2-4C52-BB49-CC28A5FEDD9E}"/>
                  </a:ext>
                </a:extLst>
              </p:cNvPr>
              <p:cNvSpPr/>
              <p:nvPr/>
            </p:nvSpPr>
            <p:spPr>
              <a:xfrm>
                <a:off x="9948" y="4893"/>
                <a:ext cx="1302" cy="777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检索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D7650D0-CBA5-444B-97B6-C2E93FA4EA67}"/>
                  </a:ext>
                </a:extLst>
              </p:cNvPr>
              <p:cNvSpPr/>
              <p:nvPr/>
            </p:nvSpPr>
            <p:spPr>
              <a:xfrm>
                <a:off x="12190" y="4893"/>
                <a:ext cx="1305" cy="805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存储</a:t>
                </a:r>
              </a:p>
            </p:txBody>
          </p:sp>
          <p:sp>
            <p:nvSpPr>
              <p:cNvPr id="17" name="右箭头 16">
                <a:extLst>
                  <a:ext uri="{FF2B5EF4-FFF2-40B4-BE49-F238E27FC236}">
                    <a16:creationId xmlns:a16="http://schemas.microsoft.com/office/drawing/2014/main" id="{78745E88-4AA6-4974-9967-238A18C80250}"/>
                  </a:ext>
                </a:extLst>
              </p:cNvPr>
              <p:cNvSpPr/>
              <p:nvPr/>
            </p:nvSpPr>
            <p:spPr>
              <a:xfrm>
                <a:off x="11450" y="5148"/>
                <a:ext cx="565" cy="227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noProof="1"/>
              </a:p>
            </p:txBody>
          </p:sp>
        </p:grpSp>
        <p:sp>
          <p:nvSpPr>
            <p:cNvPr id="35846" name="文本框 18">
              <a:extLst>
                <a:ext uri="{FF2B5EF4-FFF2-40B4-BE49-F238E27FC236}">
                  <a16:creationId xmlns:a16="http://schemas.microsoft.com/office/drawing/2014/main" id="{ECFFD610-65E3-466C-9580-6314D8C1B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6688"/>
              <a:ext cx="568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数据处理六环节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2">
            <a:extLst>
              <a:ext uri="{FF2B5EF4-FFF2-40B4-BE49-F238E27FC236}">
                <a16:creationId xmlns:a16="http://schemas.microsoft.com/office/drawing/2014/main" id="{38CA6A7C-694B-4EE4-A5F5-434A2E7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信息的特征</a:t>
            </a:r>
          </a:p>
        </p:txBody>
      </p:sp>
      <p:sp>
        <p:nvSpPr>
          <p:cNvPr id="28674" name="Text Box 22">
            <a:extLst>
              <a:ext uri="{FF2B5EF4-FFF2-40B4-BE49-F238E27FC236}">
                <a16:creationId xmlns:a16="http://schemas.microsoft.com/office/drawing/2014/main" id="{A0B388B1-F2DC-461B-A086-396765A8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314450"/>
            <a:ext cx="77089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你有一个苹果，我有一个苹果， 彼此交换一下，我们仍然是各有一个苹果。如果你有一种思想，我也有一种思想，我们相互交流，我们就都有了两种思想，甚至更多。</a:t>
            </a:r>
          </a:p>
          <a:p>
            <a:pPr algn="r" eaLnBrk="1" hangingPunct="1">
              <a:buClr>
                <a:schemeClr val="tx1"/>
              </a:buClr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萧伯纳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998B0-C860-4230-8967-BCE1C6B9E97B}"/>
              </a:ext>
            </a:extLst>
          </p:cNvPr>
          <p:cNvSpPr/>
          <p:nvPr/>
        </p:nvSpPr>
        <p:spPr>
          <a:xfrm>
            <a:off x="838200" y="5976938"/>
            <a:ext cx="1925638" cy="493712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载体依附性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C8816E-6DE6-4669-A36F-01EF33C8F41C}"/>
              </a:ext>
            </a:extLst>
          </p:cNvPr>
          <p:cNvSpPr/>
          <p:nvPr/>
        </p:nvSpPr>
        <p:spPr>
          <a:xfrm>
            <a:off x="3279775" y="5976938"/>
            <a:ext cx="1331913" cy="493712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价值性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B1B7F3-46E5-4FE9-A630-3632EAA058E3}"/>
              </a:ext>
            </a:extLst>
          </p:cNvPr>
          <p:cNvSpPr/>
          <p:nvPr/>
        </p:nvSpPr>
        <p:spPr>
          <a:xfrm>
            <a:off x="5127625" y="5976938"/>
            <a:ext cx="1331913" cy="493712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时效性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7FEC68-CB70-456D-A1B8-83A803C88015}"/>
              </a:ext>
            </a:extLst>
          </p:cNvPr>
          <p:cNvSpPr/>
          <p:nvPr/>
        </p:nvSpPr>
        <p:spPr>
          <a:xfrm>
            <a:off x="6975475" y="5976938"/>
            <a:ext cx="1331913" cy="493712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共享性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7D51627-3F93-4E99-8622-F6039D022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794125"/>
            <a:ext cx="7907338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从书中获取知识，如从历史书上得到一些名人事迹的信息。书本身不是信息，我们只是从书中得到信息，它是信息依附的一个载体。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792 -0.022777 L -0.390695 -0.492500 " pathEditMode="relative" rAng="0" ptsTypes="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06 -0.039907 L 0.307153 -0.190833 " pathEditMode="relative" rAng="0" ptsTypes="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4" grpId="1"/>
      <p:bldP spid="6" grpId="0" animBg="1"/>
      <p:bldP spid="13" grpId="0" animBg="1"/>
      <p:bldP spid="100" grpId="0"/>
      <p:bldP spid="10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577.5007874015746,&quot;width&quot;:3685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e28a1d-0e17-434d-a3ee-57724607d569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e28a1d-0e17-434d-a3ee-57724607d569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988</Words>
  <Application>Microsoft Office PowerPoint</Application>
  <PresentationFormat>全屏显示(4:3)</PresentationFormat>
  <Paragraphs>199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微软雅黑</vt:lpstr>
      <vt:lpstr>Arial</vt:lpstr>
      <vt:lpstr>Calibri</vt:lpstr>
      <vt:lpstr>宋体</vt:lpstr>
      <vt:lpstr>Wingdings</vt:lpstr>
      <vt:lpstr>楷体_GB2312</vt:lpstr>
      <vt:lpstr>华文仿宋</vt:lpstr>
      <vt:lpstr>+mn-ea</vt:lpstr>
      <vt:lpstr>华文新魏</vt:lpstr>
      <vt:lpstr>Office 主题</vt:lpstr>
      <vt:lpstr>自定义设计方案</vt:lpstr>
      <vt:lpstr>2_Office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195</cp:revision>
  <dcterms:created xsi:type="dcterms:W3CDTF">2013-04-01T14:59:00Z</dcterms:created>
  <dcterms:modified xsi:type="dcterms:W3CDTF">2020-11-02T02:26:06Z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