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0" r:id="rId3"/>
    <p:sldMasterId id="2147483651" r:id="rId4"/>
    <p:sldMasterId id="2147483696" r:id="rId5"/>
    <p:sldMasterId id="2147483708" r:id="rId6"/>
  </p:sldMasterIdLst>
  <p:notesMasterIdLst>
    <p:notesMasterId r:id="rId25"/>
  </p:notesMasterIdLst>
  <p:handoutMasterIdLst>
    <p:handoutMasterId r:id="rId26"/>
  </p:handoutMasterIdLst>
  <p:sldIdLst>
    <p:sldId id="281" r:id="rId7"/>
    <p:sldId id="283" r:id="rId8"/>
    <p:sldId id="408" r:id="rId9"/>
    <p:sldId id="285" r:id="rId10"/>
    <p:sldId id="306" r:id="rId11"/>
    <p:sldId id="362" r:id="rId12"/>
    <p:sldId id="430" r:id="rId13"/>
    <p:sldId id="279" r:id="rId14"/>
    <p:sldId id="422" r:id="rId15"/>
    <p:sldId id="297" r:id="rId16"/>
    <p:sldId id="277" r:id="rId17"/>
    <p:sldId id="302" r:id="rId18"/>
    <p:sldId id="303" r:id="rId19"/>
    <p:sldId id="304" r:id="rId20"/>
    <p:sldId id="300" r:id="rId21"/>
    <p:sldId id="284" r:id="rId22"/>
    <p:sldId id="305" r:id="rId23"/>
    <p:sldId id="301" r:id="rId2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5">
          <p15:clr>
            <a:srgbClr val="A4A3A4"/>
          </p15:clr>
        </p15:guide>
        <p15:guide id="2" pos="29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842" autoAdjust="0"/>
    <p:restoredTop sz="92839" autoAdjust="0"/>
  </p:normalViewPr>
  <p:slideViewPr>
    <p:cSldViewPr snapToGrid="0">
      <p:cViewPr varScale="1">
        <p:scale>
          <a:sx n="84" d="100"/>
          <a:sy n="84" d="100"/>
        </p:scale>
        <p:origin x="1716" y="90"/>
      </p:cViewPr>
      <p:guideLst>
        <p:guide orient="horz" pos="1795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6" name="页眉占位符 1">
            <a:extLst>
              <a:ext uri="{FF2B5EF4-FFF2-40B4-BE49-F238E27FC236}">
                <a16:creationId xmlns:a16="http://schemas.microsoft.com/office/drawing/2014/main" id="{4566554E-E094-41EB-B32F-47E642127735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9177" name="日期占位符 2">
            <a:extLst>
              <a:ext uri="{FF2B5EF4-FFF2-40B4-BE49-F238E27FC236}">
                <a16:creationId xmlns:a16="http://schemas.microsoft.com/office/drawing/2014/main" id="{86DB7733-8540-4EE3-976A-E2DD23C83E3B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9178" name="页脚占位符 3">
            <a:extLst>
              <a:ext uri="{FF2B5EF4-FFF2-40B4-BE49-F238E27FC236}">
                <a16:creationId xmlns:a16="http://schemas.microsoft.com/office/drawing/2014/main" id="{9EA4C940-E157-47A0-901A-83F2E47BB6B5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9179" name="灯片编号占位符 4">
            <a:extLst>
              <a:ext uri="{FF2B5EF4-FFF2-40B4-BE49-F238E27FC236}">
                <a16:creationId xmlns:a16="http://schemas.microsoft.com/office/drawing/2014/main" id="{5CB2BA06-DE7B-43D8-B494-478A267082A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7A12DB4-FBFF-4CE8-B8A1-C6EFAA7F6A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0" name="页眉占位符 1">
            <a:extLst>
              <a:ext uri="{FF2B5EF4-FFF2-40B4-BE49-F238E27FC236}">
                <a16:creationId xmlns:a16="http://schemas.microsoft.com/office/drawing/2014/main" id="{66218DE4-36D8-4FF4-B349-2B0CA9BF16D2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9171" name="日期占位符 2">
            <a:extLst>
              <a:ext uri="{FF2B5EF4-FFF2-40B4-BE49-F238E27FC236}">
                <a16:creationId xmlns:a16="http://schemas.microsoft.com/office/drawing/2014/main" id="{B14832B3-2C06-4523-88AE-3FC91BFE0455}"/>
              </a:ext>
            </a:extLst>
          </p:cNvPr>
          <p:cNvSpPr>
            <a:spLocks noGrp="1" noChangeArrowheads="1"/>
          </p:cNvSpPr>
          <p:nvPr>
            <p:ph type="dt" idx="4294967295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4" name="幻灯片图像占位符 3">
            <a:extLst>
              <a:ext uri="{FF2B5EF4-FFF2-40B4-BE49-F238E27FC236}">
                <a16:creationId xmlns:a16="http://schemas.microsoft.com/office/drawing/2014/main" id="{7593658F-B34C-404C-B311-E6B1825DBAE4}"/>
              </a:ext>
            </a:extLst>
          </p:cNvPr>
          <p:cNvSpPr>
            <a:spLocks noGrp="1" noRot="1" noChangeAspect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9173" name="备注占位符 4">
            <a:extLst>
              <a:ext uri="{FF2B5EF4-FFF2-40B4-BE49-F238E27FC236}">
                <a16:creationId xmlns:a16="http://schemas.microsoft.com/office/drawing/2014/main" id="{7C877235-0BC3-4082-BFB9-CEDB7E890DB5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en-US" noProof="0"/>
          </a:p>
          <a:p>
            <a:pPr lvl="1"/>
            <a:r>
              <a:rPr lang="zh-CN" altLang="en-US" noProof="0"/>
              <a:t>第二级</a:t>
            </a:r>
            <a:endParaRPr lang="en-US" altLang="en-US" noProof="0"/>
          </a:p>
          <a:p>
            <a:pPr lvl="2"/>
            <a:r>
              <a:rPr lang="zh-CN" altLang="en-US" noProof="0"/>
              <a:t>第三级</a:t>
            </a:r>
            <a:endParaRPr lang="en-US" altLang="en-US" noProof="0"/>
          </a:p>
          <a:p>
            <a:pPr lvl="3"/>
            <a:r>
              <a:rPr lang="zh-CN" altLang="en-US" noProof="0"/>
              <a:t>第四级</a:t>
            </a:r>
            <a:endParaRPr lang="en-US" altLang="en-US" noProof="0"/>
          </a:p>
          <a:p>
            <a:pPr lvl="4"/>
            <a:r>
              <a:rPr lang="zh-CN" altLang="en-US" noProof="0"/>
              <a:t>第五级</a:t>
            </a:r>
            <a:endParaRPr lang="en-US" altLang="en-US" noProof="0"/>
          </a:p>
        </p:txBody>
      </p:sp>
      <p:sp>
        <p:nvSpPr>
          <p:cNvPr id="1049174" name="页脚占位符 5">
            <a:extLst>
              <a:ext uri="{FF2B5EF4-FFF2-40B4-BE49-F238E27FC236}">
                <a16:creationId xmlns:a16="http://schemas.microsoft.com/office/drawing/2014/main" id="{5753B902-72C3-447E-8313-32E384382A7D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9175" name="灯片编号占位符 6">
            <a:extLst>
              <a:ext uri="{FF2B5EF4-FFF2-40B4-BE49-F238E27FC236}">
                <a16:creationId xmlns:a16="http://schemas.microsoft.com/office/drawing/2014/main" id="{509ADD90-0B6E-471A-97AC-2383E7BCF3B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7A2F5F0-997E-415B-B725-0E7B21DCB8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>
            <a:extLst>
              <a:ext uri="{FF2B5EF4-FFF2-40B4-BE49-F238E27FC236}">
                <a16:creationId xmlns:a16="http://schemas.microsoft.com/office/drawing/2014/main" id="{DA652C92-449A-4958-BEB4-1CCCBDDEF2BF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文本占位符 2">
            <a:extLst>
              <a:ext uri="{FF2B5EF4-FFF2-40B4-BE49-F238E27FC236}">
                <a16:creationId xmlns:a16="http://schemas.microsoft.com/office/drawing/2014/main" id="{83B51648-E9FF-4971-9D68-8AE3ECC964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>
            <a:extLst>
              <a:ext uri="{FF2B5EF4-FFF2-40B4-BE49-F238E27FC236}">
                <a16:creationId xmlns:a16="http://schemas.microsoft.com/office/drawing/2014/main" id="{9DDFE022-4FED-4276-A047-3D83367C94B5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文本占位符 2">
            <a:extLst>
              <a:ext uri="{FF2B5EF4-FFF2-40B4-BE49-F238E27FC236}">
                <a16:creationId xmlns:a16="http://schemas.microsoft.com/office/drawing/2014/main" id="{FDFD914D-99BE-4703-903A-704FE46CDF3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6E28B-19B3-4ADA-B688-908A880A67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067F6-D9D2-4E87-A191-EB4CC90479A8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5F04A-86EE-408E-85E7-E0C5AD3972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1D73EA-62BB-45A1-8C10-8C929ED5E6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C1871-4C69-452C-B259-7326268E45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78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CFFD7-1754-412F-BE05-48DA6D31D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462AB-4EAA-46F4-B666-65820B30C1DF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7D4906-B498-46F3-993D-8C338B49AC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278392-201A-4357-A277-193AE0C8E7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F7F7D-BAEE-4536-BA9D-50BC9C54D0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55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475BB2-F78D-494A-9023-6B6A2D17CF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53774-3E9F-4278-A37F-38E0CF03DEF9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C3BE57-2290-48AE-9A95-6B336CF90D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25A51B-9E7F-4BD3-BC96-1213E69D76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16CE9-9D02-4A40-986F-4536C74D89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482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315EF7-5FCF-4445-AE48-E81FDABB05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AF3D9-2250-4766-869F-FBF3B5E5E436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BB297-41FC-4540-8250-0AA1FDAED3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27EAF9-645C-491E-9444-1A08C4B66B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204A8-3540-44B4-BCD2-93EA4C2EA3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981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345493-3DC6-442C-A753-F3E7B5921C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7A22D-021B-4482-9B75-2DB847BCDDFF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CB97E8-EBDB-4439-8A4E-739F5F6DF7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0B02C-6E09-4DA3-9A9E-BE27AF6580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D8E63-58BD-4478-B8CE-F9F95784A7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365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4FAB55-FBEE-4FED-933B-827260038A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5690D-C0BE-42C9-AA12-8750A4095709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B4EAC4-E24F-4328-AFD1-67DE1D0B05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3BCA64-3A96-4CA1-9F6F-9527F0A8B4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454BB-93E6-4106-99E9-65FD19E122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458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ADF595F-2C88-44BF-9C32-C150CED5BE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126EF-862F-4863-BD3D-43E326928C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361EC14-93CA-4457-A143-9061397765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8D04678-2B2F-4C9F-B311-88E7141D56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B82D9-EC89-4512-93DB-C707C35086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619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C80D4D42-F727-4EB3-B0E7-CCEE83AA50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8CA60-B024-43D5-977E-B16E5AAC3828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E6540938-420F-4CB3-A9AF-A860CBDF23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9AE2902-8FB8-41D7-B72A-E846E20FFC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10373-E34B-4F80-A4F7-A5187AF218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750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A5BF1A6-0FAA-46B2-92E9-AC2C22CB58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51CD9-9024-4CD8-89E1-87134FD8755D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D55818F-7C3E-4875-87AF-4373751F64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2F6AE6C-8AD7-41D1-A9EA-1F21075C05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895E9-BDE8-4163-8EF2-B2406111D4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784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17C2C34F-0437-4855-A00F-DE9A26DF6E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EBF9F-029A-4465-A394-B6324E7A1B28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FE69DCAB-DC67-40DF-BBBC-5725C43AFD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1385D32-8F53-4C57-B7EF-3C0E749A20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75D5F-C06C-402C-B8F7-1764A34B85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122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6893CBE-2E75-4740-8AF0-24D8690E60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5B3B6-0F7F-490C-886A-C9667F210099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D49A1B4-38C6-460B-8816-5A4F614058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D75FF8F-B89B-44EA-A3FA-7D5932A4FF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8B609-6968-4A79-B21C-FBE6081CA1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00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A664C1-3410-4665-A93A-3EF8F7EFB4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69986-5637-4B65-B799-5AF8AC1EA576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A6DD9-616D-4560-9850-0DB16BBDE0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FC2691-278F-4A8A-8B3E-2AF096D915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A2F27-16BE-4756-93C8-5BB9A2A0C1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5232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B39A728-3F8C-4762-95B3-4846EBC262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8087F-66CF-4995-A41E-EF66AC3203D5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278C1F2-217B-4E34-9DA4-0B95ABB37B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8AACC2E-E3E6-4A35-BBCC-EA6FAE0E09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9B4F0-407A-4474-A199-BAB2D3AFAB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414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0AFA8-077C-447B-B592-448E0D8E5C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2E849-AD6F-4FB3-ABF8-7EBA0ED2E7A0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87605-93A6-454C-AED2-CAA16CC016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118CE8-CD2F-454C-A3B0-8793E8917A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4B54A-A309-42FF-B586-8DB1650408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91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7A30A-D7A5-4255-9E97-A6788055C7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82BBC-A275-4DCA-B13C-395E8869D42C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1488F-40EA-4671-8486-C16ED12DBA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23E05B-1F51-4A94-B2BF-D6A347BEA0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D6C3D-0025-4318-8260-3155F5CB63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9980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ADFB341A-0EF5-4489-B198-3F17D0F8FE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988A7-679A-4C16-9711-0C98AB36FDC0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82931AA2-5379-4351-A8C3-C0FC006C92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37461B47-3252-4783-85CF-090905D16F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074ED-57A4-45A1-9D17-D5B975C96D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8183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CDE08EEE-CB89-4EF8-9E6B-96C7322639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27EDD-BE53-44D1-8A5F-C965EC3DB862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C316D669-7F5B-40AA-9491-8C395166B5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8AB38FD2-E162-44C4-910C-6BF70743A4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58F12-50CC-41D5-8A5A-93DA926058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7823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59DEAF6F-14C3-4988-B2B0-40022787FA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2933D-E2AB-48D7-820F-D7DAF9FA389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8EE4C05A-FE7A-498F-9412-3DF82C796C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10E4142E-9837-48C2-BD6E-930F4CF997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D6444-9D51-4EE1-AC6E-5D75F89CFD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0623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59B9C9EC-473D-4FF8-A29D-1269ECECB8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8AAFC-D3A9-42F8-9745-E60DDB9727CD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31863C58-EE3D-4E04-914A-723A5D519E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5B5E5B22-3E05-4240-991D-71F23A2948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65347-0AFB-445D-9A9A-DA2A86A4DA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7200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1">
            <a:extLst>
              <a:ext uri="{FF2B5EF4-FFF2-40B4-BE49-F238E27FC236}">
                <a16:creationId xmlns:a16="http://schemas.microsoft.com/office/drawing/2014/main" id="{AF33FF2F-6A33-4FE6-AE10-8D332EE27F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0BBB9-CE55-4D3D-8421-49BB91F28CE0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8" name="页脚占位符 2">
            <a:extLst>
              <a:ext uri="{FF2B5EF4-FFF2-40B4-BE49-F238E27FC236}">
                <a16:creationId xmlns:a16="http://schemas.microsoft.com/office/drawing/2014/main" id="{95987D0A-DB7A-485C-A97A-22205498C1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AEEA80B8-7882-4733-A6BD-414A2CC33E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416C8-01CD-4A43-9333-973F6EFF97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260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15D8A5E5-F1AD-493E-987F-3A907267DB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6D925-4304-49F7-8E1C-95C6B2AC9FD6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94D4331D-D873-414C-9BE0-55672F57C7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5B46EF1D-287C-4DBC-BB2B-31E315D0C5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83B6D-C432-4CBB-8D14-F30645C04E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5112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D93F73-401A-45B6-8529-91DDEE6E85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63C16-1785-4DA2-8DB8-FA2570825BE3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4FA683-9020-4CDD-A434-A09DCF8B94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87914D-6435-483E-9117-D544EA1327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25FE7-37A8-4F08-8B7B-B166E1D09C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BE5B4F-2AA5-43A2-A5CB-78EDB8D0EE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01530-F0F8-426D-8E72-7711C35379C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7C0DAD-B3A3-4F1C-8277-562FDB599D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F0FE4E-CA35-4D58-A197-C971308DF7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F1267-34F4-450E-93AC-3359A38593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561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05DD531D-03E5-4459-BCFF-04EA016E67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58703-6AEB-4017-83FC-EEF1D16F0F0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5D26274C-014E-47E1-8D26-A3253CD722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14A1F10E-5E19-4235-9E9E-202E3D82C0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4D3A7-A953-4584-AEA5-946CF826A3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437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050E7BB2-02C7-45FE-915B-89D3223E10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D6206-B0CA-471A-B618-B2FBFE377D21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FA34BE3B-3C92-48FB-BCE8-7370C57C37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C6D25D03-F984-43A1-92BA-5F35A454F2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349DF-D717-400E-8B73-83017B3A54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6488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FAE651B9-8643-4A42-BF65-4F20F8F7DA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9FD7E-CA77-479B-B06E-35ECAC88366C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BDD77509-1EE0-41F7-AFAE-5B6CE373B2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7D4A5B06-3460-4003-BDFF-B385596F4F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2AFFE-F26B-437E-8A52-14D2328CEF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1208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F8F4FDCB-8DB9-483A-BAC8-FF66B74BB7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6ABEA-FB31-4668-9EEC-1041CD91E574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1839D798-81E6-458F-A828-C1420D716C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3F197DE0-58B1-4B32-91D7-8F2D7E5034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0A04B-2E70-458E-8165-0723F56660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783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C8D584B5-53D8-47F8-B3EB-A44B937AA7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61791-91FA-4EA9-B881-6F2CC48A0215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4CC2001B-8D9E-4FDF-A9B4-9A9EA4B754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B591E22B-0ED0-4356-BE32-991EF282F4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19F19-EF9E-47B6-9E3C-5F368AEE1A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2193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2C64D764-FC83-413F-84E6-1587A41BFC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EC8E8-6BEB-4932-8384-CB078B6EC389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418B65F3-59EA-4C2D-9228-1CFFAF8E61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D21F913B-9848-4BB1-9E74-864B89E503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073E3-C71B-4026-84FB-44A1FA1C25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806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E88484C6-E31B-4776-A26D-F50C258518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03DA3-8E3E-4A56-AFE1-1FDA0261B9D0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2EBFF346-CCF5-40E0-A7EC-F9A7388B31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9F5FB986-3614-4647-8D3D-41EDD24EC4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4D017-C3B6-4576-B77E-91C66CE279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8654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69049FF6-D353-4F1B-8B00-8CBF8F92D8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FA60A-8864-4F33-892D-B84E02979442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6FC4F578-E4AC-49BC-8E99-D7BEF8F45C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4293B724-271B-4495-9552-814CC70019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2D55B-2E10-4A85-B9EF-AAEB6F31CD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4516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1">
            <a:extLst>
              <a:ext uri="{FF2B5EF4-FFF2-40B4-BE49-F238E27FC236}">
                <a16:creationId xmlns:a16="http://schemas.microsoft.com/office/drawing/2014/main" id="{F27C9ADF-5E96-4417-9866-29247FD3DB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DFA96-4E7F-4317-A8B0-854BEEED779F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8" name="页脚占位符 2">
            <a:extLst>
              <a:ext uri="{FF2B5EF4-FFF2-40B4-BE49-F238E27FC236}">
                <a16:creationId xmlns:a16="http://schemas.microsoft.com/office/drawing/2014/main" id="{4A347539-D0D3-42FC-8C48-064FBC3D0F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2B83BDFB-5718-4D5E-A2D5-E6ED044701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94EF4-85E3-4DD6-A064-AF4E7FE153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8320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C5274BDD-BC21-4FC5-95C3-012BA609E6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F5DB3-B17F-4516-9A4A-295868D306BD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C34A3113-D0F0-481C-8515-01D044F06F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1312DB31-BD86-4757-8699-18DB6506AE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840F4-F206-4787-84C9-7F4EBE3449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24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FB1767F-C01C-4E3F-827B-DCA1FCFAFA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1E721-64EE-48EF-ADDF-51ED3B2B175B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D8A2B6A-8D4C-434C-9F9C-D08224D2A8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8FF41F1-2504-48FF-AEF0-3284F7B588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EB2BD-054C-4E69-9536-0B29D33611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5099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A820B7-4CEB-4771-9021-12A58E1B6B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15E90-7C65-48D9-A59D-1EFE1D3874D4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FEC950-3A96-4628-827B-92D6F2C70D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8E4B27-C057-4305-B03D-AFC016AFCE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EF591-6E76-45B6-BBE9-B8B6B26CC4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6235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3384FB05-76AE-410F-8E5C-2489D5D17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A2E98-E8E7-44D4-AE45-A275E0596814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31A4C43D-DE5C-4D89-9629-6DC1D83FD7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917C06F7-8FCD-44FF-BA10-4B8C84A0E6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C3E22-A19F-4F0A-B3B3-2E6F5508CC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3733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EDFAEC26-04C8-47E9-9F28-717555116A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9AEA7-82CD-40C1-8E4F-DC6B4BD3EDEF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3A07A95F-E6D6-4C65-A098-8101657EEC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E935F79A-E6C0-4A5A-AE72-D700B5F11D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DA024-4C92-4199-9090-38D1B6CF01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4163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46B19EF5-B86F-444A-BC43-FB9AA21D31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5310D-E734-48DD-90DB-1DFADEA5EC4B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54DA50E0-831B-4AFD-9EFF-A05C573F6F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59FBEB8F-8D3E-4F5C-8D75-FB460D8545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3D5A2-DA28-4998-B0C7-1F16BD6E35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6400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6B434203-5C91-4346-A184-739C5FB4F0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558BA-B2A3-4FE5-8421-4C090135A92F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D67DECDD-D0E1-4C4B-8363-B483BB2927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3BFA5FA2-A37B-43AF-BA74-D63E6EABB1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1319B-D7CD-41F8-AE96-9D1F1E7B01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6898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DB1E81-6A85-48AB-AA45-9A0FA18D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3D26D-7A79-4F02-AC9D-F3BD5B9C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45680-D1AA-489B-956B-D4645F6C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0BE880-2F47-4988-B3EB-E46FEB44635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165288"/>
      </p:ext>
    </p:extLst>
  </p:cSld>
  <p:clrMapOvr>
    <a:masterClrMapping/>
  </p:clrMapOvr>
  <p:transition spd="slow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849BE0D0-A759-4F27-8085-96D989D04E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 bwMode="auto">
          <a:xfrm>
            <a:off x="0" y="0"/>
            <a:ext cx="9144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>
            <a:extLst>
              <a:ext uri="{FF2B5EF4-FFF2-40B4-BE49-F238E27FC236}">
                <a16:creationId xmlns:a16="http://schemas.microsoft.com/office/drawing/2014/main" id="{9175ABEB-5DAF-48B4-945F-E4CFCCD039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1"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6831234B-1914-4B20-99F9-40A983C721A4}"/>
              </a:ext>
            </a:extLst>
          </p:cNvPr>
          <p:cNvGrpSpPr/>
          <p:nvPr/>
        </p:nvGrpSpPr>
        <p:grpSpPr>
          <a:xfrm>
            <a:off x="-19" y="134543"/>
            <a:ext cx="349017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4300A437-51A1-407B-9FE2-8E3C325D9F3E}"/>
                </a:ext>
              </a:extLst>
            </p:cNvPr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2363BF57-00C4-41D6-887D-5C7863717C9A}"/>
                </a:ext>
              </a:extLst>
            </p:cNvPr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0E2FC8E1-E6AA-4350-A510-9189CEE61E40}"/>
                </a:ext>
              </a:extLst>
            </p:cNvPr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8" name="文本框 2">
            <a:extLst>
              <a:ext uri="{FF2B5EF4-FFF2-40B4-BE49-F238E27FC236}">
                <a16:creationId xmlns:a16="http://schemas.microsoft.com/office/drawing/2014/main" id="{9AFDD1AF-58D7-4ED0-BEA0-FD3FF537B3A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27338" y="6402388"/>
            <a:ext cx="6223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用户名：</a:t>
            </a:r>
            <a:r>
              <a:rPr lang="en-US" altLang="zh-CN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2020LLXXXX</a:t>
            </a: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密码：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姓名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（小写全拼）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@</a:t>
            </a:r>
            <a:r>
              <a:rPr lang="en-US" altLang="zh-CN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1943</a:t>
            </a:r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id="{773D5E65-26C3-4158-B2F3-D4660C5F185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97338" y="201613"/>
            <a:ext cx="5008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学习在线   </a:t>
            </a:r>
            <a:r>
              <a:rPr lang="en-US" altLang="zh-CN" sz="2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https://study.wjszzx.com.cn</a:t>
            </a:r>
          </a:p>
        </p:txBody>
      </p:sp>
      <p:sp>
        <p:nvSpPr>
          <p:cNvPr id="10" name="日期占位符 1">
            <a:extLst>
              <a:ext uri="{FF2B5EF4-FFF2-40B4-BE49-F238E27FC236}">
                <a16:creationId xmlns:a16="http://schemas.microsoft.com/office/drawing/2014/main" id="{EC29A3D8-18A8-461B-BC89-ACD6A237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11" name="页脚占位符 2">
            <a:extLst>
              <a:ext uri="{FF2B5EF4-FFF2-40B4-BE49-F238E27FC236}">
                <a16:creationId xmlns:a16="http://schemas.microsoft.com/office/drawing/2014/main" id="{82D85D83-82DD-4FF2-9C06-1DF454585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EC3766C1-5E93-48E1-ACA2-EF366F0A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FBEAEE-9DD4-49F8-A1E4-84C844A3079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09312"/>
      </p:ext>
    </p:extLst>
  </p:cSld>
  <p:clrMapOvr>
    <a:masterClrMapping/>
  </p:clrMapOvr>
  <p:transition spd="slow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7079F-5A2C-4684-96C3-B49A095C3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DEF56-6A0A-4803-A473-ABB67527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379F06-D750-4836-87A7-8600658D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357CA5-6D5E-4BD1-8F7E-FCBA8AB05BF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696183"/>
      </p:ext>
    </p:extLst>
  </p:cSld>
  <p:clrMapOvr>
    <a:masterClrMapping/>
  </p:clrMapOvr>
  <p:transition spd="slow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849669C-DC8A-4D59-A540-48D4D293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D0F882D-CE94-4681-AF6D-4CD7B1F5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5FB6280-D5F1-4891-BC4A-1EDF4F76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03AD5-F980-4A75-A581-9F3FE9EDABD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932299"/>
      </p:ext>
    </p:extLst>
  </p:cSld>
  <p:clrMapOvr>
    <a:masterClrMapping/>
  </p:clrMapOvr>
  <p:transition spd="slow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8B396EE4-CB5E-4207-BA8D-21D52C02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13F74D0E-80A7-4D94-AED6-77B15B1E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B7579A88-08D1-4A3D-9BFD-D3BC6C3D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0E6353-463A-4B9C-BAE5-B0CEDC72039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989938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ADCE25D-BBF1-4052-8B19-DC744ADBE6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56FD6-4068-494E-AB1D-4D90F1010C7D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B2C15A5F-1989-4108-B040-A026E240F8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C7036ED-95C3-4D96-A194-DDA59CD3B1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87BE9-3A9C-4683-8678-DA1A77CB5D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6636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56204520-AB04-4573-8761-4E18A205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A29C4BB5-4EB3-4C90-B738-1E4EEB9E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1FE4CCC8-32FC-47FF-955C-14865613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76A2E0-DF36-4D43-A630-9D38AC778E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130073"/>
      </p:ext>
    </p:extLst>
  </p:cSld>
  <p:clrMapOvr>
    <a:masterClrMapping/>
  </p:clrMapOvr>
  <p:transition spd="slow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787A9534-26FE-4C4F-81E0-14F2C780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32430848-3F23-48F6-8688-74EE445F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0E149E9-3657-4FD8-BDCF-16BFC028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E4511-9FE7-4D0B-93B3-3C01EFDC609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2272"/>
      </p:ext>
    </p:extLst>
  </p:cSld>
  <p:clrMapOvr>
    <a:masterClrMapping/>
  </p:clrMapOvr>
  <p:transition spd="slow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8961ECA-1A9F-4F69-9212-835AFBE2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7CC5F36-6D56-4905-9FAD-9D65A08F1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660C2F2-FA87-481A-9CC2-13E2CA52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052C99-F4E9-4DFA-BE8B-338A9FAFE20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898028"/>
      </p:ext>
    </p:extLst>
  </p:cSld>
  <p:clrMapOvr>
    <a:masterClrMapping/>
  </p:clrMapOvr>
  <p:transition spd="slow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3964E62-E63E-47FF-BB04-1A95E4D2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18E392E-1CFE-4F21-8B23-3E77F035A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7E5C687-9D75-4B69-BF15-F143E12A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1F2DF-164C-49FA-8D9E-371360CC501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413862"/>
      </p:ext>
    </p:extLst>
  </p:cSld>
  <p:clrMapOvr>
    <a:masterClrMapping/>
  </p:clrMapOvr>
  <p:transition spd="slow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B85F4-A6C3-45A3-93ED-71A85C9E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02DA5-22FE-4864-B7F7-5538186B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C8F19-C8FE-4FB6-8662-94B98A4C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15330F-D688-43D5-ADDA-51188265EEB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056917"/>
      </p:ext>
    </p:extLst>
  </p:cSld>
  <p:clrMapOvr>
    <a:masterClrMapping/>
  </p:clrMapOvr>
  <p:transition spd="slow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6E008-D126-4872-8EBC-088B1F8D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C065D-6EBA-4E70-96C9-6E7B629B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63AFA-363C-4182-B808-EAAB525D7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49E6B-AB25-409B-BB9F-1712AAC1E0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89703"/>
      </p:ext>
    </p:extLst>
  </p:cSld>
  <p:clrMapOvr>
    <a:masterClrMapping/>
  </p:clrMapOvr>
  <p:transition spd="slow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2D7E7E-E80A-474A-8A4B-279F3C05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96B2D-8A61-4754-BBE8-2621425F8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B6265F-FDC4-4F7E-9FDB-06F3208E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324652-FBB7-4325-A5C7-D8A37EBED91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54270"/>
      </p:ext>
    </p:extLst>
  </p:cSld>
  <p:clrMapOvr>
    <a:masterClrMapping/>
  </p:clrMapOvr>
  <p:transition spd="slow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98310716-F312-4918-BB7F-083CA43377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 bwMode="auto">
          <a:xfrm>
            <a:off x="0" y="0"/>
            <a:ext cx="9144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>
            <a:extLst>
              <a:ext uri="{FF2B5EF4-FFF2-40B4-BE49-F238E27FC236}">
                <a16:creationId xmlns:a16="http://schemas.microsoft.com/office/drawing/2014/main" id="{360BC6A8-0468-452E-B137-1FC0F680F9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1"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E5936C3E-A82A-4266-B218-1075E0957418}"/>
              </a:ext>
            </a:extLst>
          </p:cNvPr>
          <p:cNvGrpSpPr/>
          <p:nvPr/>
        </p:nvGrpSpPr>
        <p:grpSpPr>
          <a:xfrm>
            <a:off x="-20" y="134543"/>
            <a:ext cx="349017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B60991EE-58D3-4913-9A08-D3B194B6AFF5}"/>
                </a:ext>
              </a:extLst>
            </p:cNvPr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6CC119DB-C908-4FEA-AAF6-2A73ECC31437}"/>
                </a:ext>
              </a:extLst>
            </p:cNvPr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CE93D609-CF10-4AAA-99C4-E79CBFECC8BE}"/>
                </a:ext>
              </a:extLst>
            </p:cNvPr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8" name="文本框 2">
            <a:extLst>
              <a:ext uri="{FF2B5EF4-FFF2-40B4-BE49-F238E27FC236}">
                <a16:creationId xmlns:a16="http://schemas.microsoft.com/office/drawing/2014/main" id="{B35B8FB5-C9DA-402D-92E3-5597511FB1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27338" y="6402388"/>
            <a:ext cx="6223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用户名：</a:t>
            </a:r>
            <a:r>
              <a:rPr lang="en-US" altLang="zh-CN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2020LLXXXX</a:t>
            </a: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密码：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姓名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（小写全拼）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@</a:t>
            </a:r>
            <a:r>
              <a:rPr lang="en-US" altLang="zh-CN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1943</a:t>
            </a:r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id="{73B94846-D4E8-47F2-BC48-177B149EB26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97338" y="201613"/>
            <a:ext cx="5008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学习在线   </a:t>
            </a:r>
            <a:r>
              <a:rPr lang="en-US" altLang="zh-CN" sz="2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https://study.wjszzx.com.cn</a:t>
            </a:r>
          </a:p>
        </p:txBody>
      </p:sp>
      <p:sp>
        <p:nvSpPr>
          <p:cNvPr id="10" name="日期占位符 1">
            <a:extLst>
              <a:ext uri="{FF2B5EF4-FFF2-40B4-BE49-F238E27FC236}">
                <a16:creationId xmlns:a16="http://schemas.microsoft.com/office/drawing/2014/main" id="{7DB3BFD9-2FAC-4578-BDC7-F12EAF1D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11" name="页脚占位符 2">
            <a:extLst>
              <a:ext uri="{FF2B5EF4-FFF2-40B4-BE49-F238E27FC236}">
                <a16:creationId xmlns:a16="http://schemas.microsoft.com/office/drawing/2014/main" id="{B452C435-6621-4ECE-936E-CC55DB641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B8CC8D0D-1CD9-43DA-8303-7C4740AE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E75344-0FC2-44BE-A8B3-0EA83EA8572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714652"/>
      </p:ext>
    </p:extLst>
  </p:cSld>
  <p:clrMapOvr>
    <a:masterClrMapping/>
  </p:clrMapOvr>
  <p:transition spd="slow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327CE6-B329-445C-82A9-4720215E8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06715-0B25-4A6C-86DD-039DD587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0BBD0-7352-4D70-8B40-6527CF55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F29A4D-CECA-4ED4-8478-4C537365D01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44277"/>
      </p:ext>
    </p:extLst>
  </p:cSld>
  <p:clrMapOvr>
    <a:masterClrMapping/>
  </p:clrMapOvr>
  <p:transition spd="slow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1AF336E-0375-4B81-A39C-38CE794C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A1E39B8-C95A-43AA-A99B-B0673294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EC7FD47-0C0F-48B3-B433-4663AD21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FE932-F804-488B-8DF8-D8BF372CE68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91334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1B51999E-784D-497D-A681-FBCA67B14A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301B6-AF6C-44EB-B986-2DC6D51FEA13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4F577AEF-B6D2-4424-A838-ADF295CF30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1424606-A695-4BA0-BC44-27C4684DFE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301AD-791F-4F9F-AA03-4DD1CAF537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60384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A84C8CBD-71C4-499B-98C6-648107DBC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DBFE8102-2A5F-4BB2-8B49-A32AE898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63C3D9BB-DC55-4E6F-AAD6-5BC10C85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058CE0-15DC-40C0-BBAA-A845896BD2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084530"/>
      </p:ext>
    </p:extLst>
  </p:cSld>
  <p:clrMapOvr>
    <a:masterClrMapping/>
  </p:clrMapOvr>
  <p:transition spd="slow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88CF35B4-7E6C-4D5D-B41D-D429FDEF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9E6985C-071A-4E91-822F-CFF40EA8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B59018A-B0F9-4737-A514-EA884251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3AA60A-B062-4EAE-9999-914D743DA26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963245"/>
      </p:ext>
    </p:extLst>
  </p:cSld>
  <p:clrMapOvr>
    <a:masterClrMapping/>
  </p:clrMapOvr>
  <p:transition spd="slow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4158471-62D7-4898-A262-E6DC476E30E4}"/>
              </a:ext>
            </a:extLst>
          </p:cNvPr>
          <p:cNvSpPr/>
          <p:nvPr userDrawn="1"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algn="ctr"/>
            <a:endParaRPr lang="zh-CN" altLang="en-US" sz="1500" noProof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6B9F63-3EBA-4CBF-8B08-368AABC1F59E}"/>
              </a:ext>
            </a:extLst>
          </p:cNvPr>
          <p:cNvSpPr/>
          <p:nvPr userDrawn="1"/>
        </p:nvSpPr>
        <p:spPr>
          <a:xfrm>
            <a:off x="0" y="6211888"/>
            <a:ext cx="9144000" cy="6477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algn="ctr"/>
            <a:endParaRPr lang="zh-CN" altLang="en-US" sz="1500" noProof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FE5233D0-3525-456E-AC54-298B225B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601977A1-614D-43DD-85E3-60230C003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6C738424-152D-46DC-9BD7-984F3B50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A5E1B-3BBB-4F40-95E8-B9332ABA99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892826"/>
      </p:ext>
    </p:extLst>
  </p:cSld>
  <p:clrMapOvr>
    <a:masterClrMapping/>
  </p:clrMapOvr>
  <p:transition spd="slow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B5DB3D3-C88B-4563-9077-B226EE17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382F755-76B1-4156-B979-A68C76A5F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44D9C47-AD42-4EBE-9777-55078097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E900E-083D-4CEA-8E26-06A6F8FF14B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28738"/>
      </p:ext>
    </p:extLst>
  </p:cSld>
  <p:clrMapOvr>
    <a:masterClrMapping/>
  </p:clrMapOvr>
  <p:transition spd="slow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3C41C27-809D-4008-AF97-CC26D2F0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C25424C-1D6A-4650-88AB-DFE87C680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E256213-2CD6-47CB-9727-E44CB1BB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BE867B-79B3-4835-8B2C-E36CC5F99B7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099289"/>
      </p:ext>
    </p:extLst>
  </p:cSld>
  <p:clrMapOvr>
    <a:masterClrMapping/>
  </p:clrMapOvr>
  <p:transition spd="slow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2693A5-2131-43F5-8A99-54F1934A1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BB32D-2018-42E3-8999-CA48BFC5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562178-6A41-4D28-B69B-000E2CC2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C6CDFD-3983-4438-95A4-E304FA5440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54935"/>
      </p:ext>
    </p:extLst>
  </p:cSld>
  <p:clrMapOvr>
    <a:masterClrMapping/>
  </p:clrMapOvr>
  <p:transition spd="slow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3C577-99D4-4642-B5E8-5FEA3B3E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577402-C54C-4C67-9F01-2EE366C9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9F4A06-9248-4AAD-8836-D8688EAA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B6961-3FE0-4207-9023-97374CA9F2B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18874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89752F7B-5ECA-4871-827F-14C3D05EB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88870-7B07-40E7-9597-B2D51B414754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700D36D1-1FF5-43E2-9FF8-901A8ED30A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8CA9A6A-EEA8-4761-A0A1-DD37391AE6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5F098-F1A8-4A47-9B47-51560E6633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84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00BB01E-C9C1-47A4-8B3A-044AE162A7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F656B-507B-49B5-BB09-D4AEECD19CB7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2B1A5FE-C395-48CB-831E-DFC37B1F43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3088F09-13A5-4E46-A9FF-2348808D60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FFC96-FD63-498A-B1B8-703E907AB1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13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852C0BB-28B0-47D2-86E9-5F7DCDAD96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F5AD9-2B5D-44FC-8E75-5EE08EC35100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A9FC773-AEDB-4F61-B503-D028B5EACC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FB55A81-59F1-43BD-9BF5-082C256479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7F2F5-076B-4A7B-A20E-F5250136B4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61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C4561E6-AFE3-4A65-934A-04AF8B874D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F4D93DB9-6D53-496E-A8AF-F568CF8D711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8" name="日期占位符 3">
            <a:extLst>
              <a:ext uri="{FF2B5EF4-FFF2-40B4-BE49-F238E27FC236}">
                <a16:creationId xmlns:a16="http://schemas.microsoft.com/office/drawing/2014/main" id="{977138B8-82BC-4D63-BA7C-75B5D231551D}"/>
              </a:ext>
            </a:extLst>
          </p:cNvPr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8F11288-035E-44FF-8C3B-7208D1D0DBDB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1048579" name="页脚占位符 4">
            <a:extLst>
              <a:ext uri="{FF2B5EF4-FFF2-40B4-BE49-F238E27FC236}">
                <a16:creationId xmlns:a16="http://schemas.microsoft.com/office/drawing/2014/main" id="{03992E9C-A603-4227-A06B-621FA53F53CF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8580" name="灯片编号占位符 5">
            <a:extLst>
              <a:ext uri="{FF2B5EF4-FFF2-40B4-BE49-F238E27FC236}">
                <a16:creationId xmlns:a16="http://schemas.microsoft.com/office/drawing/2014/main" id="{5B10B98D-A583-4813-BB5B-DC10BDD6BB1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12933F9-456A-4CB2-81FF-EE36C2F5F1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2FA16DE5-5AFB-4A55-BB4A-44C5271971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8C35650D-FDEB-413F-AA65-7A1A00B6E7C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630" name="日期占位符 3">
            <a:extLst>
              <a:ext uri="{FF2B5EF4-FFF2-40B4-BE49-F238E27FC236}">
                <a16:creationId xmlns:a16="http://schemas.microsoft.com/office/drawing/2014/main" id="{FF6D2D39-46D1-4A39-9E33-5232C337872E}"/>
              </a:ext>
            </a:extLst>
          </p:cNvPr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2D8B215-C2AD-41BA-8A24-58D9CDD2F9D6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1048631" name="页脚占位符 4">
            <a:extLst>
              <a:ext uri="{FF2B5EF4-FFF2-40B4-BE49-F238E27FC236}">
                <a16:creationId xmlns:a16="http://schemas.microsoft.com/office/drawing/2014/main" id="{5FB0D7BA-6B5F-480A-BA1F-3B04ED2BCCE3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8632" name="灯片编号占位符 5">
            <a:extLst>
              <a:ext uri="{FF2B5EF4-FFF2-40B4-BE49-F238E27FC236}">
                <a16:creationId xmlns:a16="http://schemas.microsoft.com/office/drawing/2014/main" id="{F433793E-0695-4713-87FA-E8F1CBFCAD5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D1C26B1-3B7A-4EDF-879C-52801A9F5B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>
            <a:extLst>
              <a:ext uri="{FF2B5EF4-FFF2-40B4-BE49-F238E27FC236}">
                <a16:creationId xmlns:a16="http://schemas.microsoft.com/office/drawing/2014/main" id="{4C53EBD1-789C-4EC3-8460-5EDAEAAC6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 bwMode="auto">
          <a:xfrm>
            <a:off x="0" y="0"/>
            <a:ext cx="9144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7">
            <a:extLst>
              <a:ext uri="{FF2B5EF4-FFF2-40B4-BE49-F238E27FC236}">
                <a16:creationId xmlns:a16="http://schemas.microsoft.com/office/drawing/2014/main" id="{9CDCAFB4-A4C4-4667-A39A-316F99987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1"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组合 8">
            <a:extLst>
              <a:ext uri="{FF2B5EF4-FFF2-40B4-BE49-F238E27FC236}">
                <a16:creationId xmlns:a16="http://schemas.microsoft.com/office/drawing/2014/main" id="{4798FA1C-7BD0-4C5F-B961-98B4244BF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136525"/>
            <a:ext cx="40322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8672" name="文本框 2">
            <a:extLst>
              <a:ext uri="{FF2B5EF4-FFF2-40B4-BE49-F238E27FC236}">
                <a16:creationId xmlns:a16="http://schemas.microsoft.com/office/drawing/2014/main" id="{E89BFDC7-6C8B-4090-8CDB-D5EFD681F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7338" y="6402388"/>
            <a:ext cx="6283325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用户名：</a:t>
            </a:r>
            <a:r>
              <a:rPr lang="en-US" altLang="zh-CN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2020LLXXXX</a:t>
            </a:r>
            <a:r>
              <a:rPr lang="en-US" altLang="zh-CN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</a:t>
            </a:r>
            <a:r>
              <a:rPr lang="zh-CN" altLang="en-US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密码：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姓名</a:t>
            </a:r>
            <a:r>
              <a:rPr lang="zh-CN" altLang="en-US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（小写全拼）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@</a:t>
            </a:r>
            <a:r>
              <a:rPr lang="en-US" altLang="zh-CN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1943</a:t>
            </a:r>
            <a:endParaRPr lang="zh-CN" altLang="zh-CN"/>
          </a:p>
        </p:txBody>
      </p:sp>
      <p:sp>
        <p:nvSpPr>
          <p:cNvPr id="1048673" name="文本框 2">
            <a:extLst>
              <a:ext uri="{FF2B5EF4-FFF2-40B4-BE49-F238E27FC236}">
                <a16:creationId xmlns:a16="http://schemas.microsoft.com/office/drawing/2014/main" id="{19CD91B7-F34B-4CB9-A209-2102260E5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8" y="201613"/>
            <a:ext cx="5057775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学习在线   </a:t>
            </a:r>
            <a:r>
              <a:rPr lang="en-US" altLang="zh-CN" sz="20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https://study.wjszzx.com.cn</a:t>
            </a:r>
            <a:endParaRPr lang="zh-CN" altLang="zh-CN"/>
          </a:p>
        </p:txBody>
      </p:sp>
      <p:sp>
        <p:nvSpPr>
          <p:cNvPr id="3079" name="标题占位符 1">
            <a:extLst>
              <a:ext uri="{FF2B5EF4-FFF2-40B4-BE49-F238E27FC236}">
                <a16:creationId xmlns:a16="http://schemas.microsoft.com/office/drawing/2014/main" id="{F16E4377-4868-4E07-9C29-7BBE8D95738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3080" name="文本占位符 2">
            <a:extLst>
              <a:ext uri="{FF2B5EF4-FFF2-40B4-BE49-F238E27FC236}">
                <a16:creationId xmlns:a16="http://schemas.microsoft.com/office/drawing/2014/main" id="{28E2700B-88D6-4827-AF7D-31050917A3E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676" name="日期占位符 1">
            <a:extLst>
              <a:ext uri="{FF2B5EF4-FFF2-40B4-BE49-F238E27FC236}">
                <a16:creationId xmlns:a16="http://schemas.microsoft.com/office/drawing/2014/main" id="{88460EE9-6441-4D94-B821-9448C3F85142}"/>
              </a:ext>
            </a:extLst>
          </p:cNvPr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090B3EB-6CAE-4D2E-876B-7F69AB7558FF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1048677" name="页脚占位符 2">
            <a:extLst>
              <a:ext uri="{FF2B5EF4-FFF2-40B4-BE49-F238E27FC236}">
                <a16:creationId xmlns:a16="http://schemas.microsoft.com/office/drawing/2014/main" id="{8092A39C-4769-4C8A-9DEA-47223E7C8FEF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8678" name="灯片编号占位符 3">
            <a:extLst>
              <a:ext uri="{FF2B5EF4-FFF2-40B4-BE49-F238E27FC236}">
                <a16:creationId xmlns:a16="http://schemas.microsoft.com/office/drawing/2014/main" id="{61364F63-C0A2-4559-8FEB-B0988D88290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647E0FA-D973-40AA-9831-FA5EE7612E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>
            <a:extLst>
              <a:ext uri="{FF2B5EF4-FFF2-40B4-BE49-F238E27FC236}">
                <a16:creationId xmlns:a16="http://schemas.microsoft.com/office/drawing/2014/main" id="{53EFC104-824C-44BC-A11C-89BA5576E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 bwMode="auto">
          <a:xfrm>
            <a:off x="0" y="0"/>
            <a:ext cx="9144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7">
            <a:extLst>
              <a:ext uri="{FF2B5EF4-FFF2-40B4-BE49-F238E27FC236}">
                <a16:creationId xmlns:a16="http://schemas.microsoft.com/office/drawing/2014/main" id="{9D6A7020-1B1F-4B2C-989A-13285B8AB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1"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组合 8">
            <a:extLst>
              <a:ext uri="{FF2B5EF4-FFF2-40B4-BE49-F238E27FC236}">
                <a16:creationId xmlns:a16="http://schemas.microsoft.com/office/drawing/2014/main" id="{E53E5B7D-E234-407A-BE9B-CC3F300EB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136525"/>
            <a:ext cx="40322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9088" name="文本框 2">
            <a:extLst>
              <a:ext uri="{FF2B5EF4-FFF2-40B4-BE49-F238E27FC236}">
                <a16:creationId xmlns:a16="http://schemas.microsoft.com/office/drawing/2014/main" id="{A02A8BE7-B018-433B-A8DD-EBD711FBF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7338" y="6402388"/>
            <a:ext cx="6283325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用户名：</a:t>
            </a:r>
            <a:r>
              <a:rPr lang="en-US" altLang="zh-CN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2020LLXXXX</a:t>
            </a:r>
            <a:r>
              <a:rPr lang="en-US" altLang="zh-CN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</a:t>
            </a:r>
            <a:r>
              <a:rPr lang="zh-CN" altLang="en-US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密码：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姓名</a:t>
            </a:r>
            <a:r>
              <a:rPr lang="zh-CN" altLang="en-US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（小写全拼）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@</a:t>
            </a:r>
            <a:r>
              <a:rPr lang="en-US" altLang="zh-CN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1943</a:t>
            </a:r>
            <a:endParaRPr lang="zh-CN" altLang="zh-CN"/>
          </a:p>
        </p:txBody>
      </p:sp>
      <p:sp>
        <p:nvSpPr>
          <p:cNvPr id="1049089" name="文本框 2">
            <a:extLst>
              <a:ext uri="{FF2B5EF4-FFF2-40B4-BE49-F238E27FC236}">
                <a16:creationId xmlns:a16="http://schemas.microsoft.com/office/drawing/2014/main" id="{BB37D9D0-6811-49BD-8E34-9E98D7203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8" y="201613"/>
            <a:ext cx="5057775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学习在线   </a:t>
            </a:r>
            <a:r>
              <a:rPr lang="en-US" altLang="zh-CN" sz="20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https://study.wjszzx.com.cn</a:t>
            </a:r>
            <a:endParaRPr lang="zh-CN" altLang="zh-CN"/>
          </a:p>
        </p:txBody>
      </p:sp>
      <p:sp>
        <p:nvSpPr>
          <p:cNvPr id="4103" name="标题占位符 1">
            <a:extLst>
              <a:ext uri="{FF2B5EF4-FFF2-40B4-BE49-F238E27FC236}">
                <a16:creationId xmlns:a16="http://schemas.microsoft.com/office/drawing/2014/main" id="{694DE456-0F50-4206-A0E5-A67B85CBA3F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4104" name="文本占位符 2">
            <a:extLst>
              <a:ext uri="{FF2B5EF4-FFF2-40B4-BE49-F238E27FC236}">
                <a16:creationId xmlns:a16="http://schemas.microsoft.com/office/drawing/2014/main" id="{A9B9B18B-4452-4DAC-8F55-879844E707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9092" name="日期占位符 1">
            <a:extLst>
              <a:ext uri="{FF2B5EF4-FFF2-40B4-BE49-F238E27FC236}">
                <a16:creationId xmlns:a16="http://schemas.microsoft.com/office/drawing/2014/main" id="{78441556-2033-458C-8604-525607031BA7}"/>
              </a:ext>
            </a:extLst>
          </p:cNvPr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9CBE6B7-15D2-4627-B5DF-57544FA3E2DD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1049093" name="页脚占位符 2">
            <a:extLst>
              <a:ext uri="{FF2B5EF4-FFF2-40B4-BE49-F238E27FC236}">
                <a16:creationId xmlns:a16="http://schemas.microsoft.com/office/drawing/2014/main" id="{AE5C542C-6D80-4865-BFD8-8C83B89F5AF8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9094" name="灯片编号占位符 3">
            <a:extLst>
              <a:ext uri="{FF2B5EF4-FFF2-40B4-BE49-F238E27FC236}">
                <a16:creationId xmlns:a16="http://schemas.microsoft.com/office/drawing/2014/main" id="{96C102B1-90FA-4A7F-A307-3C6D953C24F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6045239-A14D-45EE-9C7F-33C1AD6796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A87C90AA-4A65-4D66-9A45-A065E61D06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6FB823A9-B3FB-4FBE-B97C-7E7B247E27C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23169E-F2B8-42B3-A780-C616BA343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97C14-8465-4324-A039-3EE494C46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126F5F-840E-48BF-8896-506E2BE6D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6A7169BB-31BD-4C77-8EE4-16036522106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8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FD095AB5-A093-4D2B-8329-D8B9C38398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3D980DCE-74F4-4DAB-BD81-B60F413DAB0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F74A26-B256-4DC3-AAE0-E007F7B45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996BF-BBE7-4A24-945D-649A92E22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63A17-7E49-44F3-8E3C-99B67042E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2F11D39C-4A86-487A-9BD9-8E50A1A68BC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06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-854">
            <a:extLst>
              <a:ext uri="{FF2B5EF4-FFF2-40B4-BE49-F238E27FC236}">
                <a16:creationId xmlns:a16="http://schemas.microsoft.com/office/drawing/2014/main" id="{3FDB76D1-BB7F-4B57-848B-85BB27FA20C4}"/>
              </a:ext>
            </a:extLst>
          </p:cNvPr>
          <p:cNvGrpSpPr>
            <a:grpSpLocks/>
          </p:cNvGrpSpPr>
          <p:nvPr/>
        </p:nvGrpSpPr>
        <p:grpSpPr bwMode="auto">
          <a:xfrm>
            <a:off x="-676275" y="-4760913"/>
            <a:ext cx="10496550" cy="10799763"/>
            <a:chOff x="-901373" y="-7490705"/>
            <a:chExt cx="13994746" cy="14398984"/>
          </a:xfrm>
        </p:grpSpPr>
        <p:sp>
          <p:nvSpPr>
            <p:cNvPr id="7194" name="矩形 12">
              <a:extLst>
                <a:ext uri="{FF2B5EF4-FFF2-40B4-BE49-F238E27FC236}">
                  <a16:creationId xmlns:a16="http://schemas.microsoft.com/office/drawing/2014/main" id="{297C845E-4719-41C9-9CE4-5EE73317C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0279"/>
              <a:ext cx="12192000" cy="6858000"/>
            </a:xfrm>
            <a:prstGeom prst="rect">
              <a:avLst/>
            </a:prstGeom>
            <a:solidFill>
              <a:srgbClr val="1B90A2"/>
            </a:solidFill>
            <a:ln w="12700">
              <a:solidFill>
                <a:srgbClr val="41719C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5" name="弦形 18">
              <a:extLst>
                <a:ext uri="{FF2B5EF4-FFF2-40B4-BE49-F238E27FC236}">
                  <a16:creationId xmlns:a16="http://schemas.microsoft.com/office/drawing/2014/main" id="{93E16436-9E4B-4954-A93B-93DAAE4F95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249365">
              <a:off x="-901373" y="-7490705"/>
              <a:ext cx="13994746" cy="14310154"/>
            </a:xfrm>
            <a:custGeom>
              <a:avLst/>
              <a:gdLst>
                <a:gd name="T0" fmla="*/ 8644026 w 13994746"/>
                <a:gd name="T1" fmla="*/ 14109216 h 14310154"/>
                <a:gd name="T2" fmla="*/ 6997373 w 13994746"/>
                <a:gd name="T3" fmla="*/ 14310153 h 14310154"/>
                <a:gd name="T4" fmla="*/ 0 w 13994746"/>
                <a:gd name="T5" fmla="*/ 7155076 h 14310154"/>
                <a:gd name="T6" fmla="*/ 6997373 w 13994746"/>
                <a:gd name="T7" fmla="*/ -1 h 14310154"/>
                <a:gd name="T8" fmla="*/ 11970668 w 13994746"/>
                <a:gd name="T9" fmla="*/ 2121783 h 14310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994746" h="14310154">
                  <a:moveTo>
                    <a:pt x="8644026" y="14109216"/>
                  </a:moveTo>
                  <a:cubicBezTo>
                    <a:pt x="8117038" y="14241017"/>
                    <a:pt x="7565101" y="14310153"/>
                    <a:pt x="6997373" y="14310153"/>
                  </a:cubicBezTo>
                  <a:cubicBezTo>
                    <a:pt x="3132831" y="14310153"/>
                    <a:pt x="0" y="11106716"/>
                    <a:pt x="0" y="7155076"/>
                  </a:cubicBezTo>
                  <a:cubicBezTo>
                    <a:pt x="0" y="3203436"/>
                    <a:pt x="3132831" y="-1"/>
                    <a:pt x="6997373" y="-1"/>
                  </a:cubicBezTo>
                  <a:cubicBezTo>
                    <a:pt x="8942600" y="-1"/>
                    <a:pt x="10702437" y="811633"/>
                    <a:pt x="11970668" y="21217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7171" name="等腰三角形 11">
            <a:extLst>
              <a:ext uri="{FF2B5EF4-FFF2-40B4-BE49-F238E27FC236}">
                <a16:creationId xmlns:a16="http://schemas.microsoft.com/office/drawing/2014/main" id="{5130BFC2-9B0D-4589-A99E-488F894B87B8}"/>
              </a:ext>
            </a:extLst>
          </p:cNvPr>
          <p:cNvSpPr>
            <a:spLocks noChangeArrowheads="1"/>
          </p:cNvSpPr>
          <p:nvPr/>
        </p:nvSpPr>
        <p:spPr bwMode="auto">
          <a:xfrm rot="18000000" flipH="1">
            <a:off x="6198394" y="2947194"/>
            <a:ext cx="331787" cy="288925"/>
          </a:xfrm>
          <a:prstGeom prst="triangle">
            <a:avLst>
              <a:gd name="adj" fmla="val 50000"/>
            </a:avLst>
          </a:prstGeom>
          <a:solidFill>
            <a:srgbClr val="E7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等腰三角形 13">
            <a:extLst>
              <a:ext uri="{FF2B5EF4-FFF2-40B4-BE49-F238E27FC236}">
                <a16:creationId xmlns:a16="http://schemas.microsoft.com/office/drawing/2014/main" id="{4785B91D-4AB0-4705-A5E1-39C6AB47F29E}"/>
              </a:ext>
            </a:extLst>
          </p:cNvPr>
          <p:cNvSpPr>
            <a:spLocks noChangeArrowheads="1"/>
          </p:cNvSpPr>
          <p:nvPr/>
        </p:nvSpPr>
        <p:spPr bwMode="auto">
          <a:xfrm rot="19813541" flipH="1">
            <a:off x="3702050" y="1973263"/>
            <a:ext cx="331788" cy="288925"/>
          </a:xfrm>
          <a:prstGeom prst="triangle">
            <a:avLst>
              <a:gd name="adj" fmla="val 50000"/>
            </a:avLst>
          </a:prstGeom>
          <a:solidFill>
            <a:srgbClr val="1B9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73" name="等腰三角形 14">
            <a:extLst>
              <a:ext uri="{FF2B5EF4-FFF2-40B4-BE49-F238E27FC236}">
                <a16:creationId xmlns:a16="http://schemas.microsoft.com/office/drawing/2014/main" id="{E7CB1AEE-56F2-4F9F-8C6A-71573EBF6B2E}"/>
              </a:ext>
            </a:extLst>
          </p:cNvPr>
          <p:cNvSpPr>
            <a:spLocks noChangeArrowheads="1"/>
          </p:cNvSpPr>
          <p:nvPr/>
        </p:nvSpPr>
        <p:spPr bwMode="auto">
          <a:xfrm rot="18000000" flipH="1">
            <a:off x="2274888" y="5540375"/>
            <a:ext cx="333375" cy="288925"/>
          </a:xfrm>
          <a:prstGeom prst="triangle">
            <a:avLst>
              <a:gd name="adj" fmla="val 50000"/>
            </a:avLst>
          </a:prstGeom>
          <a:solidFill>
            <a:srgbClr val="E7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74" name="等腰三角形 15">
            <a:extLst>
              <a:ext uri="{FF2B5EF4-FFF2-40B4-BE49-F238E27FC236}">
                <a16:creationId xmlns:a16="http://schemas.microsoft.com/office/drawing/2014/main" id="{CB6913A7-FC88-44FD-BA21-5BEE17C47CBC}"/>
              </a:ext>
            </a:extLst>
          </p:cNvPr>
          <p:cNvSpPr>
            <a:spLocks noChangeArrowheads="1"/>
          </p:cNvSpPr>
          <p:nvPr/>
        </p:nvSpPr>
        <p:spPr bwMode="auto">
          <a:xfrm rot="19813541" flipH="1">
            <a:off x="1685925" y="1641475"/>
            <a:ext cx="333375" cy="290513"/>
          </a:xfrm>
          <a:prstGeom prst="triangle">
            <a:avLst>
              <a:gd name="adj" fmla="val 50000"/>
            </a:avLst>
          </a:prstGeom>
          <a:solidFill>
            <a:srgbClr val="FDCD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75" name="等腰三角形 16">
            <a:extLst>
              <a:ext uri="{FF2B5EF4-FFF2-40B4-BE49-F238E27FC236}">
                <a16:creationId xmlns:a16="http://schemas.microsoft.com/office/drawing/2014/main" id="{D80D716A-6374-4CF6-9564-054304E91F43}"/>
              </a:ext>
            </a:extLst>
          </p:cNvPr>
          <p:cNvSpPr>
            <a:spLocks noChangeArrowheads="1"/>
          </p:cNvSpPr>
          <p:nvPr/>
        </p:nvSpPr>
        <p:spPr bwMode="auto">
          <a:xfrm rot="18000000" flipH="1">
            <a:off x="2693194" y="4736306"/>
            <a:ext cx="331788" cy="288925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76" name="等腰三角形 17">
            <a:extLst>
              <a:ext uri="{FF2B5EF4-FFF2-40B4-BE49-F238E27FC236}">
                <a16:creationId xmlns:a16="http://schemas.microsoft.com/office/drawing/2014/main" id="{EDD0DB24-258F-461F-99AC-998A0F9F3845}"/>
              </a:ext>
            </a:extLst>
          </p:cNvPr>
          <p:cNvSpPr>
            <a:spLocks noChangeArrowheads="1"/>
          </p:cNvSpPr>
          <p:nvPr/>
        </p:nvSpPr>
        <p:spPr bwMode="auto">
          <a:xfrm rot="18000000" flipH="1">
            <a:off x="1018381" y="2729707"/>
            <a:ext cx="333375" cy="290512"/>
          </a:xfrm>
          <a:prstGeom prst="triangle">
            <a:avLst>
              <a:gd name="adj" fmla="val 50000"/>
            </a:avLst>
          </a:prstGeom>
          <a:solidFill>
            <a:srgbClr val="E7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77" name="文本框 22">
            <a:extLst>
              <a:ext uri="{FF2B5EF4-FFF2-40B4-BE49-F238E27FC236}">
                <a16:creationId xmlns:a16="http://schemas.microsoft.com/office/drawing/2014/main" id="{54F872D5-1384-4218-AE6B-1690FFE27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3" y="2420938"/>
            <a:ext cx="5978525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80000"/>
              </a:lnSpc>
            </a:pPr>
            <a:r>
              <a:rPr lang="zh-CN" altLang="en-US" sz="4400" b="1" dirty="0">
                <a:latin typeface="楷体" panose="02010609060101010101" pitchFamily="49" charset="-122"/>
              </a:rPr>
              <a:t>第</a:t>
            </a:r>
            <a:r>
              <a:rPr lang="en-US" altLang="zh-CN" sz="4400" b="1" dirty="0">
                <a:latin typeface="楷体" panose="02010609060101010101" pitchFamily="49" charset="-122"/>
              </a:rPr>
              <a:t>11</a:t>
            </a:r>
            <a:r>
              <a:rPr lang="zh-CN" altLang="en-US" sz="4400" b="1" dirty="0">
                <a:latin typeface="楷体" panose="02010609060101010101" pitchFamily="49" charset="-122"/>
              </a:rPr>
              <a:t>课时  迭代算法</a:t>
            </a:r>
            <a:endParaRPr lang="en-US" altLang="en-US" dirty="0"/>
          </a:p>
        </p:txBody>
      </p:sp>
      <p:grpSp>
        <p:nvGrpSpPr>
          <p:cNvPr id="7178" name="Group -852">
            <a:extLst>
              <a:ext uri="{FF2B5EF4-FFF2-40B4-BE49-F238E27FC236}">
                <a16:creationId xmlns:a16="http://schemas.microsoft.com/office/drawing/2014/main" id="{70E01BFA-24E2-46AF-A50C-800083A651AD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3363913"/>
            <a:ext cx="901700" cy="622300"/>
            <a:chOff x="1720243" y="1975504"/>
            <a:chExt cx="1202722" cy="831130"/>
          </a:xfrm>
        </p:grpSpPr>
        <p:sp>
          <p:nvSpPr>
            <p:cNvPr id="7190" name="等腰三角形 6">
              <a:extLst>
                <a:ext uri="{FF2B5EF4-FFF2-40B4-BE49-F238E27FC236}">
                  <a16:creationId xmlns:a16="http://schemas.microsoft.com/office/drawing/2014/main" id="{894DB14F-D2A4-409D-A887-235A2EC146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099842" y="1975504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1B90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1" name="等腰三角形 7">
              <a:extLst>
                <a:ext uri="{FF2B5EF4-FFF2-40B4-BE49-F238E27FC236}">
                  <a16:creationId xmlns:a16="http://schemas.microsoft.com/office/drawing/2014/main" id="{CE615464-44C4-4FCB-BD23-E42ABB44FC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099844" y="2420553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93B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2" name="等腰三角形 8">
              <a:extLst>
                <a:ext uri="{FF2B5EF4-FFF2-40B4-BE49-F238E27FC236}">
                  <a16:creationId xmlns:a16="http://schemas.microsoft.com/office/drawing/2014/main" id="{08D5DAA6-3E4E-4891-8FF7-77FF5E07A3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479441" y="2198028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55C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3" name="等腰三角形 36">
              <a:extLst>
                <a:ext uri="{FF2B5EF4-FFF2-40B4-BE49-F238E27FC236}">
                  <a16:creationId xmlns:a16="http://schemas.microsoft.com/office/drawing/2014/main" id="{0B632165-9E86-4D2C-A50A-57025708A8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1720243" y="2198028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FDC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9" name="Group -850">
            <a:extLst>
              <a:ext uri="{FF2B5EF4-FFF2-40B4-BE49-F238E27FC236}">
                <a16:creationId xmlns:a16="http://schemas.microsoft.com/office/drawing/2014/main" id="{60B9C5D2-C4D4-400B-9DC2-FFC713DD0DD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23088" y="3363913"/>
            <a:ext cx="901700" cy="622300"/>
            <a:chOff x="1720243" y="1975504"/>
            <a:chExt cx="1202722" cy="831130"/>
          </a:xfrm>
        </p:grpSpPr>
        <p:sp>
          <p:nvSpPr>
            <p:cNvPr id="7186" name="等腰三角形 27">
              <a:extLst>
                <a:ext uri="{FF2B5EF4-FFF2-40B4-BE49-F238E27FC236}">
                  <a16:creationId xmlns:a16="http://schemas.microsoft.com/office/drawing/2014/main" id="{8651267D-C51D-490D-88C4-4D6B576A24C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099842" y="1975504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1B90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7" name="等腰三角形 28">
              <a:extLst>
                <a:ext uri="{FF2B5EF4-FFF2-40B4-BE49-F238E27FC236}">
                  <a16:creationId xmlns:a16="http://schemas.microsoft.com/office/drawing/2014/main" id="{5B3546C5-E091-4EA9-A3B8-0EF135D743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099844" y="2420553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93B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8" name="等腰三角形 29">
              <a:extLst>
                <a:ext uri="{FF2B5EF4-FFF2-40B4-BE49-F238E27FC236}">
                  <a16:creationId xmlns:a16="http://schemas.microsoft.com/office/drawing/2014/main" id="{58BADCE3-25C6-4106-80B4-D29B0B9277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479441" y="2198028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55C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9" name="等腰三角形 37">
              <a:extLst>
                <a:ext uri="{FF2B5EF4-FFF2-40B4-BE49-F238E27FC236}">
                  <a16:creationId xmlns:a16="http://schemas.microsoft.com/office/drawing/2014/main" id="{710538E7-AC75-4CAD-90C1-B51910B30E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1720243" y="2198028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FDC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180" name="等腰三角形 30">
            <a:extLst>
              <a:ext uri="{FF2B5EF4-FFF2-40B4-BE49-F238E27FC236}">
                <a16:creationId xmlns:a16="http://schemas.microsoft.com/office/drawing/2014/main" id="{53276A78-3C38-435E-9E98-DD3FAC67EF6D}"/>
              </a:ext>
            </a:extLst>
          </p:cNvPr>
          <p:cNvSpPr>
            <a:spLocks noChangeArrowheads="1"/>
          </p:cNvSpPr>
          <p:nvPr/>
        </p:nvSpPr>
        <p:spPr bwMode="auto">
          <a:xfrm rot="6300000" flipH="1">
            <a:off x="8012113" y="4716463"/>
            <a:ext cx="333375" cy="288925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81" name="等腰三角形 31">
            <a:extLst>
              <a:ext uri="{FF2B5EF4-FFF2-40B4-BE49-F238E27FC236}">
                <a16:creationId xmlns:a16="http://schemas.microsoft.com/office/drawing/2014/main" id="{FA49F0CA-DAB7-4844-ACF6-2066C713490B}"/>
              </a:ext>
            </a:extLst>
          </p:cNvPr>
          <p:cNvSpPr>
            <a:spLocks noChangeArrowheads="1"/>
          </p:cNvSpPr>
          <p:nvPr/>
        </p:nvSpPr>
        <p:spPr bwMode="auto">
          <a:xfrm rot="21257021" flipH="1">
            <a:off x="452438" y="4932363"/>
            <a:ext cx="333375" cy="288925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82" name="等腰三角形 32">
            <a:extLst>
              <a:ext uri="{FF2B5EF4-FFF2-40B4-BE49-F238E27FC236}">
                <a16:creationId xmlns:a16="http://schemas.microsoft.com/office/drawing/2014/main" id="{26827D4B-1C76-4895-BCDA-6032726AFB48}"/>
              </a:ext>
            </a:extLst>
          </p:cNvPr>
          <p:cNvSpPr>
            <a:spLocks noChangeArrowheads="1"/>
          </p:cNvSpPr>
          <p:nvPr/>
        </p:nvSpPr>
        <p:spPr bwMode="auto">
          <a:xfrm rot="1539677" flipH="1">
            <a:off x="809625" y="5029200"/>
            <a:ext cx="333375" cy="290513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83" name="等腰三角形 33">
            <a:extLst>
              <a:ext uri="{FF2B5EF4-FFF2-40B4-BE49-F238E27FC236}">
                <a16:creationId xmlns:a16="http://schemas.microsoft.com/office/drawing/2014/main" id="{E253C904-76B0-41BB-AF98-0253FB31DF4D}"/>
              </a:ext>
            </a:extLst>
          </p:cNvPr>
          <p:cNvSpPr>
            <a:spLocks noChangeArrowheads="1"/>
          </p:cNvSpPr>
          <p:nvPr/>
        </p:nvSpPr>
        <p:spPr bwMode="auto">
          <a:xfrm rot="20540865" flipH="1">
            <a:off x="1387475" y="5567363"/>
            <a:ext cx="331788" cy="290512"/>
          </a:xfrm>
          <a:prstGeom prst="triangle">
            <a:avLst>
              <a:gd name="adj" fmla="val 50000"/>
            </a:avLst>
          </a:prstGeom>
          <a:solidFill>
            <a:srgbClr val="FDCD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84" name="等腰三角形 34">
            <a:extLst>
              <a:ext uri="{FF2B5EF4-FFF2-40B4-BE49-F238E27FC236}">
                <a16:creationId xmlns:a16="http://schemas.microsoft.com/office/drawing/2014/main" id="{7D4785AA-5D5F-4A95-A00A-988894561F2D}"/>
              </a:ext>
            </a:extLst>
          </p:cNvPr>
          <p:cNvSpPr>
            <a:spLocks noChangeArrowheads="1"/>
          </p:cNvSpPr>
          <p:nvPr/>
        </p:nvSpPr>
        <p:spPr bwMode="auto">
          <a:xfrm rot="20540865" flipH="1">
            <a:off x="7246938" y="5567363"/>
            <a:ext cx="331787" cy="29051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85" name="等腰三角形 35">
            <a:extLst>
              <a:ext uri="{FF2B5EF4-FFF2-40B4-BE49-F238E27FC236}">
                <a16:creationId xmlns:a16="http://schemas.microsoft.com/office/drawing/2014/main" id="{4509299E-F6F6-4044-97EE-2B8D9774117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497888" y="5483225"/>
            <a:ext cx="333375" cy="288925"/>
          </a:xfrm>
          <a:prstGeom prst="triangle">
            <a:avLst>
              <a:gd name="adj" fmla="val 50000"/>
            </a:avLst>
          </a:prstGeom>
          <a:solidFill>
            <a:srgbClr val="FDCD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4">
            <a:extLst>
              <a:ext uri="{FF2B5EF4-FFF2-40B4-BE49-F238E27FC236}">
                <a16:creationId xmlns:a16="http://schemas.microsoft.com/office/drawing/2014/main" id="{DC03F0A2-9920-4A05-AAC9-473A6E6B335A}"/>
              </a:ext>
            </a:extLst>
          </p:cNvPr>
          <p:cNvSpPr>
            <a:spLocks/>
          </p:cNvSpPr>
          <p:nvPr/>
        </p:nvSpPr>
        <p:spPr bwMode="auto">
          <a:xfrm>
            <a:off x="709613" y="1955800"/>
            <a:ext cx="7808912" cy="2908300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迭代算法三步骤：</a:t>
            </a:r>
            <a:endParaRPr lang="en-US" altLang="en-US"/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</a:rPr>
              <a:t>） 确定迭代变量</a:t>
            </a:r>
            <a:endParaRPr lang="en-US" altLang="en-US"/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</a:rPr>
              <a:t>） 建立迭代关系式</a:t>
            </a:r>
            <a:endParaRPr lang="en-US" altLang="en-US"/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3</a:t>
            </a:r>
            <a:r>
              <a:rPr lang="zh-CN" altLang="en-US" sz="2800">
                <a:latin typeface="Times New Roman" panose="02020603050405020304" pitchFamily="18" charset="0"/>
              </a:rPr>
              <a:t>） 控制迭代过程（不能无休止地重复执行）</a:t>
            </a:r>
            <a:endParaRPr lang="en-US" altLang="en-US"/>
          </a:p>
        </p:txBody>
      </p:sp>
      <p:sp>
        <p:nvSpPr>
          <p:cNvPr id="1050003" name="矩形 3">
            <a:extLst>
              <a:ext uri="{FF2B5EF4-FFF2-40B4-BE49-F238E27FC236}">
                <a16:creationId xmlns:a16="http://schemas.microsoft.com/office/drawing/2014/main" id="{BA9AA199-E2DF-4DBD-8EC6-8F92CEFA3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2806700"/>
            <a:ext cx="7378700" cy="552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50005" name="矩形 1">
            <a:extLst>
              <a:ext uri="{FF2B5EF4-FFF2-40B4-BE49-F238E27FC236}">
                <a16:creationId xmlns:a16="http://schemas.microsoft.com/office/drawing/2014/main" id="{04921A3D-C2A3-4389-838A-A2137EAE4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3511550"/>
            <a:ext cx="7378700" cy="552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50007" name="文本框 4">
            <a:extLst>
              <a:ext uri="{FF2B5EF4-FFF2-40B4-BE49-F238E27FC236}">
                <a16:creationId xmlns:a16="http://schemas.microsoft.com/office/drawing/2014/main" id="{49AC38E1-FB7B-4644-83B0-2A2D478C6F9C}"/>
              </a:ext>
            </a:extLst>
          </p:cNvPr>
          <p:cNvSpPr>
            <a:spLocks/>
          </p:cNvSpPr>
          <p:nvPr/>
        </p:nvSpPr>
        <p:spPr bwMode="auto">
          <a:xfrm>
            <a:off x="5548313" y="2760663"/>
            <a:ext cx="2589212" cy="576262"/>
          </a:xfrm>
          <a:prstGeom prst="rect">
            <a:avLst/>
          </a:prstGeom>
          <a:solidFill>
            <a:srgbClr val="FFFFFF"/>
          </a:solidFill>
          <a:ln w="28575">
            <a:solidFill>
              <a:srgbClr val="41719C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f1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 f2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400">
                <a:solidFill>
                  <a:srgbClr val="ED7D3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初始值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 </a:t>
            </a:r>
            <a:endParaRPr lang="en-US" altLang="en-US"/>
          </a:p>
        </p:txBody>
      </p:sp>
      <p:sp>
        <p:nvSpPr>
          <p:cNvPr id="1050009" name="矩形 2">
            <a:extLst>
              <a:ext uri="{FF2B5EF4-FFF2-40B4-BE49-F238E27FC236}">
                <a16:creationId xmlns:a16="http://schemas.microsoft.com/office/drawing/2014/main" id="{9A5D116B-7516-45BE-9D3F-34684ACDB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13" y="4241800"/>
            <a:ext cx="7378700" cy="552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50011" name="文本框 4">
            <a:extLst>
              <a:ext uri="{FF2B5EF4-FFF2-40B4-BE49-F238E27FC236}">
                <a16:creationId xmlns:a16="http://schemas.microsoft.com/office/drawing/2014/main" id="{C295EA18-F279-4F5A-8B50-6DA8B14E50A4}"/>
              </a:ext>
            </a:extLst>
          </p:cNvPr>
          <p:cNvSpPr>
            <a:spLocks/>
          </p:cNvSpPr>
          <p:nvPr/>
        </p:nvSpPr>
        <p:spPr bwMode="auto">
          <a:xfrm>
            <a:off x="5548313" y="3465513"/>
            <a:ext cx="2589212" cy="579437"/>
          </a:xfrm>
          <a:prstGeom prst="rect">
            <a:avLst/>
          </a:prstGeom>
          <a:solidFill>
            <a:srgbClr val="FFFFFF"/>
          </a:solidFill>
          <a:ln w="28575">
            <a:solidFill>
              <a:srgbClr val="41719C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f1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f2 = f2, f1+f2</a:t>
            </a: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  </a:t>
            </a:r>
            <a:endParaRPr lang="en-US" altLang="en-US"/>
          </a:p>
        </p:txBody>
      </p:sp>
      <p:sp>
        <p:nvSpPr>
          <p:cNvPr id="1050013" name="矩形 6">
            <a:extLst>
              <a:ext uri="{FF2B5EF4-FFF2-40B4-BE49-F238E27FC236}">
                <a16:creationId xmlns:a16="http://schemas.microsoft.com/office/drawing/2014/main" id="{89933A04-F3DC-47CA-873D-B7A763E85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225" y="2581275"/>
            <a:ext cx="2905125" cy="838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50015" name="矩形 7">
            <a:extLst>
              <a:ext uri="{FF2B5EF4-FFF2-40B4-BE49-F238E27FC236}">
                <a16:creationId xmlns:a16="http://schemas.microsoft.com/office/drawing/2014/main" id="{2FBBD642-F04C-4A6A-8D80-D113499A8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225" y="3433763"/>
            <a:ext cx="2906713" cy="838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50017" name="文本框 5">
            <a:extLst>
              <a:ext uri="{FF2B5EF4-FFF2-40B4-BE49-F238E27FC236}">
                <a16:creationId xmlns:a16="http://schemas.microsoft.com/office/drawing/2014/main" id="{E395CFB2-3162-4DDE-A949-79730B193C7F}"/>
              </a:ext>
            </a:extLst>
          </p:cNvPr>
          <p:cNvSpPr>
            <a:spLocks/>
          </p:cNvSpPr>
          <p:nvPr/>
        </p:nvSpPr>
        <p:spPr bwMode="auto">
          <a:xfrm>
            <a:off x="4759325" y="5116513"/>
            <a:ext cx="3378200" cy="579437"/>
          </a:xfrm>
          <a:prstGeom prst="rect">
            <a:avLst/>
          </a:prstGeom>
          <a:solidFill>
            <a:srgbClr val="FFFFFF"/>
          </a:solidFill>
          <a:ln w="28575">
            <a:solidFill>
              <a:srgbClr val="41719C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solidFill>
                  <a:srgbClr val="ED7D3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for i in range(3,n+1):</a:t>
            </a:r>
            <a:endParaRPr lang="en-US" altLang="en-US"/>
          </a:p>
        </p:txBody>
      </p:sp>
      <p:sp>
        <p:nvSpPr>
          <p:cNvPr id="1050019" name="矩形 8">
            <a:extLst>
              <a:ext uri="{FF2B5EF4-FFF2-40B4-BE49-F238E27FC236}">
                <a16:creationId xmlns:a16="http://schemas.microsoft.com/office/drawing/2014/main" id="{53264BFD-5E18-479A-8F75-DEF731D83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788" y="5089525"/>
            <a:ext cx="3738562" cy="838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0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50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50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50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50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50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框 4">
            <a:extLst>
              <a:ext uri="{FF2B5EF4-FFF2-40B4-BE49-F238E27FC236}">
                <a16:creationId xmlns:a16="http://schemas.microsoft.com/office/drawing/2014/main" id="{0A7F3378-80CD-4ABC-B9C9-D54DDD74A612}"/>
              </a:ext>
            </a:extLst>
          </p:cNvPr>
          <p:cNvSpPr txBox="1"/>
          <p:nvPr/>
        </p:nvSpPr>
        <p:spPr>
          <a:xfrm>
            <a:off x="234950" y="877888"/>
            <a:ext cx="7808913" cy="5357812"/>
          </a:xfrm>
          <a:prstGeom prst="rect">
            <a:avLst/>
          </a:prstGeom>
          <a:noFill/>
          <a:ln w="28575" cap="flat" cmpd="sng">
            <a:solidFill>
              <a:srgbClr val="41719C"/>
            </a:solidFill>
            <a:prstDash val="sysDash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print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('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这是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用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迭代算法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求斐波那契数列第n个值的程序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')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def  fib (n): 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595E6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f1 = f2 = 1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for  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in  range (3, n+1):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		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f1 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,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f2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=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f2 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,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f1 + f2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	return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f2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a =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int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595E6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(</a:t>
            </a:r>
            <a:r>
              <a:rPr kumimoji="0" lang="zh-CN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input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('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请输入想要求的第n个值：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')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595E6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print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'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斐波那契数列第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{}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个值为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{}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'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.format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a,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fib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a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)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)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)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rgbClr val="595E64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input('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程序运行结束···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')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016BE92-8815-4C38-AD89-12114CEEA836}"/>
              </a:ext>
            </a:extLst>
          </p:cNvPr>
          <p:cNvSpPr/>
          <p:nvPr/>
        </p:nvSpPr>
        <p:spPr>
          <a:xfrm>
            <a:off x="307975" y="1624013"/>
            <a:ext cx="4467225" cy="2759075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线形标注 1 2">
            <a:extLst>
              <a:ext uri="{FF2B5EF4-FFF2-40B4-BE49-F238E27FC236}">
                <a16:creationId xmlns:a16="http://schemas.microsoft.com/office/drawing/2014/main" id="{823554B5-B1C0-48B5-9864-6149663E8087}"/>
              </a:ext>
            </a:extLst>
          </p:cNvPr>
          <p:cNvSpPr/>
          <p:nvPr/>
        </p:nvSpPr>
        <p:spPr>
          <a:xfrm>
            <a:off x="4840288" y="1801813"/>
            <a:ext cx="4040187" cy="733425"/>
          </a:xfrm>
          <a:prstGeom prst="borderCallout1">
            <a:avLst>
              <a:gd name="adj1" fmla="val 18750"/>
              <a:gd name="adj2" fmla="val -8333"/>
              <a:gd name="adj3" fmla="val 141558"/>
              <a:gd name="adj4" fmla="val -53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range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生成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[3,n]</a:t>
            </a: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（</a:t>
            </a: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数学区间表示</a:t>
            </a: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）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的整数列表，构成循环</a:t>
            </a:r>
          </a:p>
        </p:txBody>
      </p:sp>
      <p:sp>
        <p:nvSpPr>
          <p:cNvPr id="4" name="线形标注 1 3">
            <a:extLst>
              <a:ext uri="{FF2B5EF4-FFF2-40B4-BE49-F238E27FC236}">
                <a16:creationId xmlns:a16="http://schemas.microsoft.com/office/drawing/2014/main" id="{BA4F3B44-AFDF-4BE3-9105-94FEDADBD3A2}"/>
              </a:ext>
            </a:extLst>
          </p:cNvPr>
          <p:cNvSpPr/>
          <p:nvPr/>
        </p:nvSpPr>
        <p:spPr>
          <a:xfrm>
            <a:off x="4854575" y="3659188"/>
            <a:ext cx="4025900" cy="731837"/>
          </a:xfrm>
          <a:prstGeom prst="borderCallout1">
            <a:avLst>
              <a:gd name="adj1" fmla="val 76529"/>
              <a:gd name="adj2" fmla="val -7979"/>
              <a:gd name="adj3" fmla="val 19349"/>
              <a:gd name="adj4" fmla="val -49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赋值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  先算右侧值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赋给左侧变量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FD2AFA3A-1BAC-4CFF-8605-EA727AD69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7562"/>
            <a:ext cx="9144000" cy="6040437"/>
          </a:xfrm>
          <a:prstGeom prst="rect">
            <a:avLst/>
          </a:prstGeom>
        </p:spPr>
      </p:pic>
      <p:sp>
        <p:nvSpPr>
          <p:cNvPr id="22530" name="矩形 1">
            <a:extLst>
              <a:ext uri="{FF2B5EF4-FFF2-40B4-BE49-F238E27FC236}">
                <a16:creationId xmlns:a16="http://schemas.microsoft.com/office/drawing/2014/main" id="{E78A647B-10FD-461A-9D93-74A8BC9DD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06" y="817563"/>
            <a:ext cx="7673788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5400" dirty="0">
                <a:solidFill>
                  <a:srgbClr val="FF0000"/>
                </a:solidFill>
              </a:rPr>
              <a:t>割圆术</a:t>
            </a:r>
          </a:p>
          <a:p>
            <a:pPr eaLnBrk="1" hangingPunct="1"/>
            <a:r>
              <a:rPr lang="zh-CN" altLang="en-US" sz="3200" dirty="0"/>
              <a:t>　　割之弥细，失之弥少，割之又圆，以至于不可割，则与圆和体，而无所失矣。</a:t>
            </a:r>
            <a:r>
              <a:rPr lang="zh-CN" altLang="en-US" sz="2800" dirty="0"/>
              <a:t>　　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  <p:pic>
        <p:nvPicPr>
          <p:cNvPr id="3" name="图片 2" descr="图片包含 自行车, 照片, 轮子, 对着&#10;&#10;描述已自动生成">
            <a:extLst>
              <a:ext uri="{FF2B5EF4-FFF2-40B4-BE49-F238E27FC236}">
                <a16:creationId xmlns:a16="http://schemas.microsoft.com/office/drawing/2014/main" id="{8C7BC63F-7E78-4118-8ED9-61B1FB469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3783106"/>
            <a:ext cx="5715000" cy="1285875"/>
          </a:xfrm>
          <a:prstGeom prst="rect">
            <a:avLst/>
          </a:prstGeom>
        </p:spPr>
      </p:pic>
      <p:sp>
        <p:nvSpPr>
          <p:cNvPr id="4" name="思想气泡: 云 3">
            <a:extLst>
              <a:ext uri="{FF2B5EF4-FFF2-40B4-BE49-F238E27FC236}">
                <a16:creationId xmlns:a16="http://schemas.microsoft.com/office/drawing/2014/main" id="{DA045213-2EDB-4889-BD14-5A0E00EA8574}"/>
              </a:ext>
            </a:extLst>
          </p:cNvPr>
          <p:cNvSpPr/>
          <p:nvPr/>
        </p:nvSpPr>
        <p:spPr bwMode="auto">
          <a:xfrm>
            <a:off x="466165" y="4198841"/>
            <a:ext cx="2646829" cy="1785104"/>
          </a:xfrm>
          <a:prstGeom prst="cloudCallout">
            <a:avLst>
              <a:gd name="adj1" fmla="val -63509"/>
              <a:gd name="adj2" fmla="val 625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楷体" panose="02010609060101010101" pitchFamily="49" charset="-122"/>
              </a:rPr>
              <a:t>以“直”代“曲”无限逼近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1">
            <a:extLst>
              <a:ext uri="{FF2B5EF4-FFF2-40B4-BE49-F238E27FC236}">
                <a16:creationId xmlns:a16="http://schemas.microsoft.com/office/drawing/2014/main" id="{EC442F5A-3938-422B-A4C4-25326FCD1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3" y="817563"/>
            <a:ext cx="85613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FF0000"/>
                </a:solidFill>
              </a:rPr>
              <a:t>割圆术</a:t>
            </a:r>
          </a:p>
        </p:txBody>
      </p:sp>
      <p:pic>
        <p:nvPicPr>
          <p:cNvPr id="23555" name="图片 3" descr="图片包含 饼图&#10;&#10;描述已自动生成">
            <a:extLst>
              <a:ext uri="{FF2B5EF4-FFF2-40B4-BE49-F238E27FC236}">
                <a16:creationId xmlns:a16="http://schemas.microsoft.com/office/drawing/2014/main" id="{60192056-E36C-49D6-8816-30CFDCCAC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1743075"/>
            <a:ext cx="4230687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图片 32">
            <a:extLst>
              <a:ext uri="{FF2B5EF4-FFF2-40B4-BE49-F238E27FC236}">
                <a16:creationId xmlns:a16="http://schemas.microsoft.com/office/drawing/2014/main" id="{78DA3FEF-6292-43AC-BEBC-BF895729C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314450"/>
            <a:ext cx="42291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99FF83AC-EB12-42E3-8FEA-C9631E5BA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63" y="2887663"/>
            <a:ext cx="22764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ED5B3694-C58E-4E71-86BA-31D19BC9A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63" y="3976688"/>
            <a:ext cx="19526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369BBD96-D097-4261-9711-36A93F34A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63" y="4713288"/>
            <a:ext cx="3524250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1">
            <a:extLst>
              <a:ext uri="{FF2B5EF4-FFF2-40B4-BE49-F238E27FC236}">
                <a16:creationId xmlns:a16="http://schemas.microsoft.com/office/drawing/2014/main" id="{2D6C4AF9-9AB0-4F1B-8928-B620E0758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3" y="817563"/>
            <a:ext cx="85613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FF0000"/>
                </a:solidFill>
              </a:rPr>
              <a:t>割圆术</a:t>
            </a:r>
          </a:p>
        </p:txBody>
      </p:sp>
      <p:sp>
        <p:nvSpPr>
          <p:cNvPr id="24579" name="矩形 4">
            <a:extLst>
              <a:ext uri="{FF2B5EF4-FFF2-40B4-BE49-F238E27FC236}">
                <a16:creationId xmlns:a16="http://schemas.microsoft.com/office/drawing/2014/main" id="{93F90EA1-E0B1-46D8-A946-FC544120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555750"/>
            <a:ext cx="7418387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accent2"/>
                </a:solidFill>
              </a:rPr>
              <a:t>impor</a:t>
            </a:r>
            <a:r>
              <a:rPr lang="zh-CN" altLang="en-US"/>
              <a:t>t math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>
                <a:solidFill>
                  <a:schemeClr val="accent2"/>
                </a:solidFill>
              </a:rPr>
              <a:t>def</a:t>
            </a:r>
            <a:r>
              <a:rPr lang="zh-CN" altLang="en-US"/>
              <a:t> </a:t>
            </a:r>
            <a:r>
              <a:rPr lang="zh-CN" altLang="en-US">
                <a:solidFill>
                  <a:srgbClr val="0070C0"/>
                </a:solidFill>
              </a:rPr>
              <a:t>cyclotomic_method</a:t>
            </a:r>
            <a:r>
              <a:rPr lang="zh-CN" altLang="en-US"/>
              <a:t>(step):</a:t>
            </a:r>
          </a:p>
          <a:p>
            <a:pPr eaLnBrk="1" hangingPunct="1"/>
            <a:r>
              <a:rPr lang="zh-CN" altLang="en-US"/>
              <a:t>    </a:t>
            </a:r>
            <a:r>
              <a:rPr lang="zh-CN" altLang="en-US">
                <a:solidFill>
                  <a:srgbClr val="FF0000"/>
                </a:solidFill>
              </a:rPr>
              <a:t># step: 割圆次数</a:t>
            </a:r>
          </a:p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    # k = 6 * 2 ** step：内接正k边形边数</a:t>
            </a:r>
          </a:p>
          <a:p>
            <a:pPr eaLnBrk="1" hangingPunct="1"/>
            <a:r>
              <a:rPr lang="zh-CN" altLang="en-US"/>
              <a:t>    k = 6</a:t>
            </a:r>
          </a:p>
          <a:p>
            <a:pPr eaLnBrk="1" hangingPunct="1"/>
            <a:r>
              <a:rPr lang="zh-CN" altLang="en-US"/>
              <a:t>    x = 1</a:t>
            </a:r>
          </a:p>
          <a:p>
            <a:pPr eaLnBrk="1" hangingPunct="1"/>
            <a:r>
              <a:rPr lang="zh-CN" altLang="en-US"/>
              <a:t>    s = 6 * math.sqrt(3) / 4</a:t>
            </a:r>
          </a:p>
          <a:p>
            <a:pPr eaLnBrk="1" hangingPunct="1"/>
            <a:r>
              <a:rPr lang="zh-CN" altLang="en-US"/>
              <a:t>    </a:t>
            </a:r>
            <a:r>
              <a:rPr lang="zh-CN" altLang="en-US">
                <a:solidFill>
                  <a:schemeClr val="accent2"/>
                </a:solidFill>
              </a:rPr>
              <a:t>while</a:t>
            </a:r>
            <a:r>
              <a:rPr lang="zh-CN" altLang="en-US"/>
              <a:t> k &lt; 6 * 2 ** step:</a:t>
            </a:r>
          </a:p>
          <a:p>
            <a:pPr eaLnBrk="1" hangingPunct="1"/>
            <a:r>
              <a:rPr lang="zh-CN" altLang="en-US"/>
              <a:t>        h = math.sqrt(1 - (x / 2) ** 2)</a:t>
            </a:r>
          </a:p>
          <a:p>
            <a:pPr eaLnBrk="1" hangingPunct="1"/>
            <a:r>
              <a:rPr lang="zh-CN" altLang="en-US"/>
              <a:t>        s = k * x / 2</a:t>
            </a:r>
          </a:p>
          <a:p>
            <a:pPr eaLnBrk="1" hangingPunct="1"/>
            <a:r>
              <a:rPr lang="zh-CN" altLang="en-US"/>
              <a:t>        x = math.sqrt((x / 2) ** 2 + (1 - h) ** 2)</a:t>
            </a:r>
          </a:p>
          <a:p>
            <a:pPr eaLnBrk="1" hangingPunct="1"/>
            <a:r>
              <a:rPr lang="zh-CN" altLang="en-US"/>
              <a:t>        k *= 2</a:t>
            </a:r>
          </a:p>
          <a:p>
            <a:pPr eaLnBrk="1" hangingPunct="1"/>
            <a:r>
              <a:rPr lang="zh-CN" altLang="en-US"/>
              <a:t>    </a:t>
            </a:r>
            <a:r>
              <a:rPr lang="zh-CN" altLang="en-US">
                <a:solidFill>
                  <a:schemeClr val="accent2"/>
                </a:solidFill>
              </a:rPr>
              <a:t>return</a:t>
            </a:r>
            <a:r>
              <a:rPr lang="zh-CN" altLang="en-US"/>
              <a:t> k, s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>
                <a:solidFill>
                  <a:srgbClr val="7030A0"/>
                </a:solidFill>
              </a:rPr>
              <a:t>print</a:t>
            </a:r>
            <a:r>
              <a:rPr lang="zh-CN" altLang="en-US"/>
              <a:t>(cyclotomic_method(6))</a:t>
            </a:r>
          </a:p>
          <a:p>
            <a:pPr eaLnBrk="1" hangingPunct="1"/>
            <a:r>
              <a:rPr lang="zh-CN" altLang="en-US">
                <a:solidFill>
                  <a:srgbClr val="7030A0"/>
                </a:solidFill>
              </a:rPr>
              <a:t>print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"计算内接正{}边形，得圆周率约{}"</a:t>
            </a:r>
            <a:r>
              <a:rPr lang="zh-CN" altLang="en-US"/>
              <a:t>.format(*cyclotomic_method(6)))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Group 2">
            <a:extLst>
              <a:ext uri="{FF2B5EF4-FFF2-40B4-BE49-F238E27FC236}">
                <a16:creationId xmlns:a16="http://schemas.microsoft.com/office/drawing/2014/main" id="{7AC9A1FC-AFEB-4EAB-B0AA-675A9499B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886745"/>
              </p:ext>
            </p:extLst>
          </p:nvPr>
        </p:nvGraphicFramePr>
        <p:xfrm>
          <a:off x="155575" y="741363"/>
          <a:ext cx="8832850" cy="5599358"/>
        </p:xfrm>
        <a:graphic>
          <a:graphicData uri="http://schemas.openxmlformats.org/drawingml/2006/table">
            <a:tbl>
              <a:tblPr/>
              <a:tblGrid>
                <a:gridCol w="3962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3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7729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迭代 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91445" marR="91445" marT="45713" marB="4571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递归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91445" marR="91445" marT="45713" marB="4571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729">
                <a:tc gridSpan="3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两种算法均需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重复执行某些代码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91445" marR="91445" marT="45713" marB="4571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0800">
                <a:tc grid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sym typeface="宋体" panose="02010600030101010101" pitchFamily="2" charset="-122"/>
                        </a:rPr>
                        <a:t>一次次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sym typeface="宋体" panose="02010600030101010101" pitchFamily="2" charset="-122"/>
                        </a:rPr>
                        <a:t>重复过程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sym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sym typeface="宋体" panose="02010600030101010101" pitchFamily="2" charset="-122"/>
                        </a:rPr>
                        <a:t>循环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sym typeface="宋体" panose="02010600030101010101" pitchFamily="2" charset="-122"/>
                        </a:rPr>
                        <a:t>)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sym typeface="宋体" panose="02010600030101010101" pitchFamily="2" charset="-122"/>
                        </a:rPr>
                        <a:t>从而接近或达到目标或结果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91445" marR="91445" marT="45713" marB="4571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重复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调用函数自己本身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层层化解为规模较小的同类问题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重复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调用函数自己本身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层层化解为规模较小的同类问题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91445" marR="91445" marT="45713" marB="4571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6044">
                <a:tc grid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三步骤：确定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迭代变量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          建立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迭代关系式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        控制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迭代过程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91445" marR="91445" marT="45713" marB="4571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递归二要素：递推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+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回归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步骤：确定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递推关系式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            确定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边界条件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递归二要素：递推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+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回归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步骤：确定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递推关系式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           确定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边界条件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91445" marR="91445" marT="45713" marB="4571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6810">
                <a:tc grid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满足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终止条件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时结束循环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效率较高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 用时较短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91445" marR="91445" marT="45713" marB="4571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遇到满足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终止条件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的情况逐层返回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效率低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  用时长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满足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边界条件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时逐层返回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效率较低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95E64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宋体" panose="02010600030101010101" pitchFamily="2" charset="-122"/>
                        </a:rPr>
                        <a:t>  用时较长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91445" marR="91445" marT="45713" marB="4571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2">
            <a:extLst>
              <a:ext uri="{FF2B5EF4-FFF2-40B4-BE49-F238E27FC236}">
                <a16:creationId xmlns:a16="http://schemas.microsoft.com/office/drawing/2014/main" id="{62512506-E5E4-4CE7-BBCF-740AD59C7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7250"/>
            <a:ext cx="2708275" cy="5143500"/>
          </a:xfrm>
          <a:prstGeom prst="rect">
            <a:avLst/>
          </a:prstGeom>
          <a:solidFill>
            <a:srgbClr val="1B9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楷体" panose="02010609060101010101" pitchFamily="49" charset="-122"/>
            </a:endParaRPr>
          </a:p>
        </p:txBody>
      </p:sp>
      <p:pic>
        <p:nvPicPr>
          <p:cNvPr id="9220" name="组合 22">
            <a:extLst>
              <a:ext uri="{FF2B5EF4-FFF2-40B4-BE49-F238E27FC236}">
                <a16:creationId xmlns:a16="http://schemas.microsoft.com/office/drawing/2014/main" id="{3A2709ED-DF57-473F-BD56-1D91AA2D3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2905125"/>
            <a:ext cx="3825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等腰三角形 7">
            <a:extLst>
              <a:ext uri="{FF2B5EF4-FFF2-40B4-BE49-F238E27FC236}">
                <a16:creationId xmlns:a16="http://schemas.microsoft.com/office/drawing/2014/main" id="{58012064-C7C0-4CCF-BA44-83D53B272B1D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2870200" y="1576388"/>
            <a:ext cx="388937" cy="338138"/>
          </a:xfrm>
          <a:prstGeom prst="triangle">
            <a:avLst>
              <a:gd name="adj" fmla="val 50000"/>
            </a:avLst>
          </a:prstGeom>
          <a:solidFill>
            <a:srgbClr val="1B9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楷体" panose="02010609060101010101" pitchFamily="49" charset="-122"/>
            </a:endParaRPr>
          </a:p>
        </p:txBody>
      </p:sp>
      <p:sp>
        <p:nvSpPr>
          <p:cNvPr id="9222" name="文本框 14">
            <a:extLst>
              <a:ext uri="{FF2B5EF4-FFF2-40B4-BE49-F238E27FC236}">
                <a16:creationId xmlns:a16="http://schemas.microsoft.com/office/drawing/2014/main" id="{A1B0593E-E3AB-49CC-812B-EC15E435A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1525588"/>
            <a:ext cx="1731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" panose="02010609060101010101" pitchFamily="49" charset="-122"/>
              </a:rPr>
              <a:t>回顾</a:t>
            </a:r>
            <a:endParaRPr lang="en-US" altLang="en-US"/>
          </a:p>
        </p:txBody>
      </p:sp>
      <p:sp>
        <p:nvSpPr>
          <p:cNvPr id="9223" name="文本框 18">
            <a:extLst>
              <a:ext uri="{FF2B5EF4-FFF2-40B4-BE49-F238E27FC236}">
                <a16:creationId xmlns:a16="http://schemas.microsoft.com/office/drawing/2014/main" id="{EE83E8D8-8AD3-48C2-BE63-8EF5175EF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2555875"/>
            <a:ext cx="33274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anose="02010609060101010101" pitchFamily="49" charset="-122"/>
                <a:sym typeface="SimSun-ExtB" panose="02010609060101010101" pitchFamily="49" charset="-122"/>
              </a:rPr>
              <a:t>再谈斐波那契</a:t>
            </a:r>
            <a:endParaRPr lang="en-US" altLang="en-US"/>
          </a:p>
        </p:txBody>
      </p:sp>
      <p:sp>
        <p:nvSpPr>
          <p:cNvPr id="9224" name="文本框 15">
            <a:extLst>
              <a:ext uri="{FF2B5EF4-FFF2-40B4-BE49-F238E27FC236}">
                <a16:creationId xmlns:a16="http://schemas.microsoft.com/office/drawing/2014/main" id="{A085C905-F60A-4982-95E2-A32238478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2566988"/>
            <a:ext cx="1843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" panose="02010609060101010101" pitchFamily="49" charset="-122"/>
              </a:rPr>
              <a:t>引入</a:t>
            </a:r>
            <a:endParaRPr lang="en-US" altLang="en-US"/>
          </a:p>
        </p:txBody>
      </p:sp>
      <p:sp>
        <p:nvSpPr>
          <p:cNvPr id="9225" name="文本框 19">
            <a:extLst>
              <a:ext uri="{FF2B5EF4-FFF2-40B4-BE49-F238E27FC236}">
                <a16:creationId xmlns:a16="http://schemas.microsoft.com/office/drawing/2014/main" id="{AA194924-1A59-4CA7-9324-657758DD2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3595688"/>
            <a:ext cx="33274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anose="02010609060101010101" pitchFamily="49" charset="-122"/>
                <a:sym typeface="SimSun-ExtB" panose="02010609060101010101" pitchFamily="49" charset="-122"/>
              </a:rPr>
              <a:t>编程操作练习</a:t>
            </a:r>
            <a:endParaRPr lang="en-US" altLang="en-US"/>
          </a:p>
        </p:txBody>
      </p:sp>
      <p:sp>
        <p:nvSpPr>
          <p:cNvPr id="9226" name="等腰三角形 26">
            <a:extLst>
              <a:ext uri="{FF2B5EF4-FFF2-40B4-BE49-F238E27FC236}">
                <a16:creationId xmlns:a16="http://schemas.microsoft.com/office/drawing/2014/main" id="{C5C21D17-DAEC-418C-8173-993824C824AD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2870200" y="2617788"/>
            <a:ext cx="388937" cy="338138"/>
          </a:xfrm>
          <a:prstGeom prst="triangle">
            <a:avLst>
              <a:gd name="adj" fmla="val 50000"/>
            </a:avLst>
          </a:prstGeom>
          <a:solidFill>
            <a:srgbClr val="93B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楷体" panose="02010609060101010101" pitchFamily="49" charset="-122"/>
            </a:endParaRPr>
          </a:p>
        </p:txBody>
      </p:sp>
      <p:sp>
        <p:nvSpPr>
          <p:cNvPr id="9227" name="文本框 16">
            <a:extLst>
              <a:ext uri="{FF2B5EF4-FFF2-40B4-BE49-F238E27FC236}">
                <a16:creationId xmlns:a16="http://schemas.microsoft.com/office/drawing/2014/main" id="{E1138D61-FAAC-42C7-9674-C674C7FEC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3608388"/>
            <a:ext cx="2082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" panose="02010609060101010101" pitchFamily="49" charset="-122"/>
              </a:rPr>
              <a:t>迭代</a:t>
            </a:r>
            <a:endParaRPr lang="en-US" altLang="en-US"/>
          </a:p>
        </p:txBody>
      </p:sp>
      <p:sp>
        <p:nvSpPr>
          <p:cNvPr id="9228" name="文本框 20">
            <a:extLst>
              <a:ext uri="{FF2B5EF4-FFF2-40B4-BE49-F238E27FC236}">
                <a16:creationId xmlns:a16="http://schemas.microsoft.com/office/drawing/2014/main" id="{A80275F2-0F98-429F-8AC1-B87657C37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4614863"/>
            <a:ext cx="36877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anose="02010609060101010101" pitchFamily="49" charset="-122"/>
                <a:sym typeface="SimSun-ExtB" panose="02010609060101010101" pitchFamily="49" charset="-122"/>
              </a:rPr>
              <a:t>两种算法对比</a:t>
            </a:r>
            <a:endParaRPr lang="en-US" altLang="en-US"/>
          </a:p>
        </p:txBody>
      </p:sp>
      <p:sp>
        <p:nvSpPr>
          <p:cNvPr id="9229" name="等腰三角形 28">
            <a:extLst>
              <a:ext uri="{FF2B5EF4-FFF2-40B4-BE49-F238E27FC236}">
                <a16:creationId xmlns:a16="http://schemas.microsoft.com/office/drawing/2014/main" id="{839B49FA-C538-48CC-B0FE-78A8D28D0933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2869406" y="3658394"/>
            <a:ext cx="390525" cy="3381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楷体" panose="02010609060101010101" pitchFamily="49" charset="-122"/>
            </a:endParaRPr>
          </a:p>
        </p:txBody>
      </p:sp>
      <p:sp>
        <p:nvSpPr>
          <p:cNvPr id="9230" name="等腰三角形 1">
            <a:extLst>
              <a:ext uri="{FF2B5EF4-FFF2-40B4-BE49-F238E27FC236}">
                <a16:creationId xmlns:a16="http://schemas.microsoft.com/office/drawing/2014/main" id="{5288B63B-78A3-492A-8928-ABEBA382A80B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2885282" y="4664869"/>
            <a:ext cx="388937" cy="339725"/>
          </a:xfrm>
          <a:prstGeom prst="triangle">
            <a:avLst>
              <a:gd name="adj" fmla="val 50000"/>
            </a:avLst>
          </a:prstGeom>
          <a:solidFill>
            <a:srgbClr val="1B9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楷体" panose="02010609060101010101" pitchFamily="49" charset="-122"/>
            </a:endParaRPr>
          </a:p>
        </p:txBody>
      </p:sp>
      <p:sp>
        <p:nvSpPr>
          <p:cNvPr id="9231" name="文本框 3">
            <a:extLst>
              <a:ext uri="{FF2B5EF4-FFF2-40B4-BE49-F238E27FC236}">
                <a16:creationId xmlns:a16="http://schemas.microsoft.com/office/drawing/2014/main" id="{804FAFCB-0B20-4233-896D-25D07A548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350" y="4614863"/>
            <a:ext cx="2279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" panose="02010609060101010101" pitchFamily="49" charset="-122"/>
              </a:rPr>
              <a:t>小结</a:t>
            </a:r>
            <a:endParaRPr lang="en-US" altLang="en-US"/>
          </a:p>
        </p:txBody>
      </p:sp>
      <p:sp>
        <p:nvSpPr>
          <p:cNvPr id="9232" name="文本框 4">
            <a:extLst>
              <a:ext uri="{FF2B5EF4-FFF2-40B4-BE49-F238E27FC236}">
                <a16:creationId xmlns:a16="http://schemas.microsoft.com/office/drawing/2014/main" id="{17B46800-B057-4865-B317-6A04F3C2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3350" y="1539875"/>
            <a:ext cx="33258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anose="02010609060101010101" pitchFamily="49" charset="-122"/>
                <a:sym typeface="SimSun-ExtB" panose="02010609060101010101" pitchFamily="49" charset="-122"/>
              </a:rPr>
              <a:t>递归编程练习</a:t>
            </a:r>
            <a:endParaRPr lang="en-US" altLang="en-US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23CE468A-DB05-4F42-B93F-8A275D0990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F2F30-0608-47EA-A293-A8C19040B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/>
              <a:t>用递归或迭代算法编程解决以下问题：</a:t>
            </a:r>
            <a:endParaRPr lang="en-US" altLang="zh-CN" dirty="0"/>
          </a:p>
          <a:p>
            <a:pPr eaLnBrk="1" hangingPunct="1">
              <a:defRPr/>
            </a:pPr>
            <a:r>
              <a:rPr lang="en-US" altLang="zh-CN" dirty="0"/>
              <a:t>Q1</a:t>
            </a:r>
            <a:r>
              <a:rPr lang="zh-CN" altLang="en-US" dirty="0"/>
              <a:t>：求</a:t>
            </a:r>
            <a:r>
              <a:rPr lang="en-US" altLang="zh-CN" dirty="0"/>
              <a:t>1/2+2/3+3/4+</a:t>
            </a:r>
            <a:r>
              <a:rPr lang="en-US" altLang="zh-CN" dirty="0">
                <a:latin typeface="Times New Roman" panose="02020603050405020304" pitchFamily="18" charset="0"/>
              </a:rPr>
              <a:t> ··· </a:t>
            </a:r>
            <a:r>
              <a:rPr lang="en-US" altLang="zh-CN" dirty="0"/>
              <a:t>+(n-1)/n</a:t>
            </a:r>
            <a:r>
              <a:rPr lang="zh-CN" altLang="en-US" dirty="0"/>
              <a:t>的值。</a:t>
            </a: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en-US" altLang="zh-CN" dirty="0"/>
              <a:t>Q2</a:t>
            </a:r>
            <a:r>
              <a:rPr lang="zh-CN" altLang="en-US" dirty="0"/>
              <a:t>：求解两个正整数的最大公约数。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-776">
            <a:extLst>
              <a:ext uri="{FF2B5EF4-FFF2-40B4-BE49-F238E27FC236}">
                <a16:creationId xmlns:a16="http://schemas.microsoft.com/office/drawing/2014/main" id="{27DFF382-D8B2-4907-9C20-6224AE0FE3D4}"/>
              </a:ext>
            </a:extLst>
          </p:cNvPr>
          <p:cNvGrpSpPr>
            <a:grpSpLocks/>
          </p:cNvGrpSpPr>
          <p:nvPr/>
        </p:nvGrpSpPr>
        <p:grpSpPr bwMode="auto">
          <a:xfrm>
            <a:off x="-676275" y="-4760913"/>
            <a:ext cx="10496550" cy="10799763"/>
            <a:chOff x="-901373" y="-7490705"/>
            <a:chExt cx="13994746" cy="14398984"/>
          </a:xfrm>
        </p:grpSpPr>
        <p:sp>
          <p:nvSpPr>
            <p:cNvPr id="28698" name="矩形 12">
              <a:extLst>
                <a:ext uri="{FF2B5EF4-FFF2-40B4-BE49-F238E27FC236}">
                  <a16:creationId xmlns:a16="http://schemas.microsoft.com/office/drawing/2014/main" id="{793264BD-5019-4651-854B-A61BFB81C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0279"/>
              <a:ext cx="12192000" cy="6858000"/>
            </a:xfrm>
            <a:prstGeom prst="rect">
              <a:avLst/>
            </a:prstGeom>
            <a:solidFill>
              <a:srgbClr val="1B90A2"/>
            </a:solidFill>
            <a:ln w="12700">
              <a:solidFill>
                <a:srgbClr val="41719C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99" name="弦形 18">
              <a:extLst>
                <a:ext uri="{FF2B5EF4-FFF2-40B4-BE49-F238E27FC236}">
                  <a16:creationId xmlns:a16="http://schemas.microsoft.com/office/drawing/2014/main" id="{65442C5E-BF65-4A1D-AB85-46C40C211F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249365">
              <a:off x="-901373" y="-7490705"/>
              <a:ext cx="13994746" cy="14310154"/>
            </a:xfrm>
            <a:custGeom>
              <a:avLst/>
              <a:gdLst>
                <a:gd name="T0" fmla="*/ 8644026 w 13994746"/>
                <a:gd name="T1" fmla="*/ 14109216 h 14310154"/>
                <a:gd name="T2" fmla="*/ 6997373 w 13994746"/>
                <a:gd name="T3" fmla="*/ 14310153 h 14310154"/>
                <a:gd name="T4" fmla="*/ 0 w 13994746"/>
                <a:gd name="T5" fmla="*/ 7155076 h 14310154"/>
                <a:gd name="T6" fmla="*/ 6997373 w 13994746"/>
                <a:gd name="T7" fmla="*/ -1 h 14310154"/>
                <a:gd name="T8" fmla="*/ 11970668 w 13994746"/>
                <a:gd name="T9" fmla="*/ 2121783 h 14310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994746" h="14310154">
                  <a:moveTo>
                    <a:pt x="8644026" y="14109216"/>
                  </a:moveTo>
                  <a:cubicBezTo>
                    <a:pt x="8117038" y="14241017"/>
                    <a:pt x="7565101" y="14310153"/>
                    <a:pt x="6997373" y="14310153"/>
                  </a:cubicBezTo>
                  <a:cubicBezTo>
                    <a:pt x="3132831" y="14310153"/>
                    <a:pt x="0" y="11106716"/>
                    <a:pt x="0" y="7155076"/>
                  </a:cubicBezTo>
                  <a:cubicBezTo>
                    <a:pt x="0" y="3203436"/>
                    <a:pt x="3132831" y="-1"/>
                    <a:pt x="6997373" y="-1"/>
                  </a:cubicBezTo>
                  <a:cubicBezTo>
                    <a:pt x="8942600" y="-1"/>
                    <a:pt x="10702437" y="811633"/>
                    <a:pt x="11970668" y="21217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8675" name="等腰三角形 11">
            <a:extLst>
              <a:ext uri="{FF2B5EF4-FFF2-40B4-BE49-F238E27FC236}">
                <a16:creationId xmlns:a16="http://schemas.microsoft.com/office/drawing/2014/main" id="{9809C5E3-9CAD-437D-B628-9D37F4BBF1A6}"/>
              </a:ext>
            </a:extLst>
          </p:cNvPr>
          <p:cNvSpPr>
            <a:spLocks noChangeArrowheads="1"/>
          </p:cNvSpPr>
          <p:nvPr/>
        </p:nvSpPr>
        <p:spPr bwMode="auto">
          <a:xfrm rot="18000000" flipH="1">
            <a:off x="6198394" y="2947194"/>
            <a:ext cx="331787" cy="288925"/>
          </a:xfrm>
          <a:prstGeom prst="triangle">
            <a:avLst>
              <a:gd name="adj" fmla="val 50000"/>
            </a:avLst>
          </a:prstGeom>
          <a:solidFill>
            <a:srgbClr val="E7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76" name="等腰三角形 13">
            <a:extLst>
              <a:ext uri="{FF2B5EF4-FFF2-40B4-BE49-F238E27FC236}">
                <a16:creationId xmlns:a16="http://schemas.microsoft.com/office/drawing/2014/main" id="{DE33796B-E197-4CEA-A3CB-D871784F1084}"/>
              </a:ext>
            </a:extLst>
          </p:cNvPr>
          <p:cNvSpPr>
            <a:spLocks noChangeArrowheads="1"/>
          </p:cNvSpPr>
          <p:nvPr/>
        </p:nvSpPr>
        <p:spPr bwMode="auto">
          <a:xfrm rot="19813541" flipH="1">
            <a:off x="3702050" y="1973263"/>
            <a:ext cx="331788" cy="288925"/>
          </a:xfrm>
          <a:prstGeom prst="triangle">
            <a:avLst>
              <a:gd name="adj" fmla="val 50000"/>
            </a:avLst>
          </a:prstGeom>
          <a:solidFill>
            <a:srgbClr val="1B9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77" name="等腰三角形 14">
            <a:extLst>
              <a:ext uri="{FF2B5EF4-FFF2-40B4-BE49-F238E27FC236}">
                <a16:creationId xmlns:a16="http://schemas.microsoft.com/office/drawing/2014/main" id="{8E123E35-570E-4329-A540-92DFC16BC0C4}"/>
              </a:ext>
            </a:extLst>
          </p:cNvPr>
          <p:cNvSpPr>
            <a:spLocks noChangeArrowheads="1"/>
          </p:cNvSpPr>
          <p:nvPr/>
        </p:nvSpPr>
        <p:spPr bwMode="auto">
          <a:xfrm rot="18000000" flipH="1">
            <a:off x="2274888" y="5540375"/>
            <a:ext cx="333375" cy="288925"/>
          </a:xfrm>
          <a:prstGeom prst="triangle">
            <a:avLst>
              <a:gd name="adj" fmla="val 50000"/>
            </a:avLst>
          </a:prstGeom>
          <a:solidFill>
            <a:srgbClr val="E7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78" name="等腰三角形 15">
            <a:extLst>
              <a:ext uri="{FF2B5EF4-FFF2-40B4-BE49-F238E27FC236}">
                <a16:creationId xmlns:a16="http://schemas.microsoft.com/office/drawing/2014/main" id="{A77C1278-FEF3-46C3-BE5E-5B5B89C3637C}"/>
              </a:ext>
            </a:extLst>
          </p:cNvPr>
          <p:cNvSpPr>
            <a:spLocks noChangeArrowheads="1"/>
          </p:cNvSpPr>
          <p:nvPr/>
        </p:nvSpPr>
        <p:spPr bwMode="auto">
          <a:xfrm rot="19813541" flipH="1">
            <a:off x="1685925" y="1641475"/>
            <a:ext cx="333375" cy="290513"/>
          </a:xfrm>
          <a:prstGeom prst="triangle">
            <a:avLst>
              <a:gd name="adj" fmla="val 50000"/>
            </a:avLst>
          </a:prstGeom>
          <a:solidFill>
            <a:srgbClr val="FDCD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79" name="等腰三角形 16">
            <a:extLst>
              <a:ext uri="{FF2B5EF4-FFF2-40B4-BE49-F238E27FC236}">
                <a16:creationId xmlns:a16="http://schemas.microsoft.com/office/drawing/2014/main" id="{B40550FB-F457-4B94-AB29-4BEF64802C1E}"/>
              </a:ext>
            </a:extLst>
          </p:cNvPr>
          <p:cNvSpPr>
            <a:spLocks noChangeArrowheads="1"/>
          </p:cNvSpPr>
          <p:nvPr/>
        </p:nvSpPr>
        <p:spPr bwMode="auto">
          <a:xfrm rot="18000000" flipH="1">
            <a:off x="2693194" y="4736306"/>
            <a:ext cx="331788" cy="288925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80" name="等腰三角形 17">
            <a:extLst>
              <a:ext uri="{FF2B5EF4-FFF2-40B4-BE49-F238E27FC236}">
                <a16:creationId xmlns:a16="http://schemas.microsoft.com/office/drawing/2014/main" id="{B4FE8DA0-C90A-48B3-A651-CF95225E13C8}"/>
              </a:ext>
            </a:extLst>
          </p:cNvPr>
          <p:cNvSpPr>
            <a:spLocks noChangeArrowheads="1"/>
          </p:cNvSpPr>
          <p:nvPr/>
        </p:nvSpPr>
        <p:spPr bwMode="auto">
          <a:xfrm rot="18000000" flipH="1">
            <a:off x="1018381" y="2729707"/>
            <a:ext cx="333375" cy="290512"/>
          </a:xfrm>
          <a:prstGeom prst="triangle">
            <a:avLst>
              <a:gd name="adj" fmla="val 50000"/>
            </a:avLst>
          </a:prstGeom>
          <a:solidFill>
            <a:srgbClr val="E7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81" name="文本框 22">
            <a:extLst>
              <a:ext uri="{FF2B5EF4-FFF2-40B4-BE49-F238E27FC236}">
                <a16:creationId xmlns:a16="http://schemas.microsoft.com/office/drawing/2014/main" id="{FDC7EF44-A0E6-47B2-999A-AAA32472C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975" y="3092450"/>
            <a:ext cx="34496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dist" eaLnBrk="1" hangingPunct="1"/>
            <a:r>
              <a:rPr lang="en-US" altLang="zh-CN" sz="4000" b="1">
                <a:solidFill>
                  <a:srgbClr val="595E64"/>
                </a:solidFill>
                <a:latin typeface="楷体" panose="02010609060101010101" pitchFamily="49" charset="-122"/>
              </a:rPr>
              <a:t>THANKS</a:t>
            </a:r>
            <a:endParaRPr lang="en-US" altLang="en-US"/>
          </a:p>
        </p:txBody>
      </p:sp>
      <p:grpSp>
        <p:nvGrpSpPr>
          <p:cNvPr id="28682" name="Group -774">
            <a:extLst>
              <a:ext uri="{FF2B5EF4-FFF2-40B4-BE49-F238E27FC236}">
                <a16:creationId xmlns:a16="http://schemas.microsoft.com/office/drawing/2014/main" id="{0056AC8E-A5E9-4C2C-B2D9-079F8A77FA04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3363913"/>
            <a:ext cx="901700" cy="622300"/>
            <a:chOff x="1720243" y="1975504"/>
            <a:chExt cx="1202722" cy="831130"/>
          </a:xfrm>
        </p:grpSpPr>
        <p:sp>
          <p:nvSpPr>
            <p:cNvPr id="28694" name="等腰三角形 6">
              <a:extLst>
                <a:ext uri="{FF2B5EF4-FFF2-40B4-BE49-F238E27FC236}">
                  <a16:creationId xmlns:a16="http://schemas.microsoft.com/office/drawing/2014/main" id="{F28926CA-8001-4DB1-B943-ECC37746E4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099842" y="1975504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1B90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95" name="等腰三角形 7">
              <a:extLst>
                <a:ext uri="{FF2B5EF4-FFF2-40B4-BE49-F238E27FC236}">
                  <a16:creationId xmlns:a16="http://schemas.microsoft.com/office/drawing/2014/main" id="{E5FDF6EA-36D8-4C76-97D7-2B5EAD431B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099844" y="2420553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93B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96" name="等腰三角形 8">
              <a:extLst>
                <a:ext uri="{FF2B5EF4-FFF2-40B4-BE49-F238E27FC236}">
                  <a16:creationId xmlns:a16="http://schemas.microsoft.com/office/drawing/2014/main" id="{4D30BDEE-3E7D-4067-B9C0-42EA054ADE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479441" y="2198028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55C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97" name="等腰三角形 36">
              <a:extLst>
                <a:ext uri="{FF2B5EF4-FFF2-40B4-BE49-F238E27FC236}">
                  <a16:creationId xmlns:a16="http://schemas.microsoft.com/office/drawing/2014/main" id="{9391ED76-61D7-416E-A0F1-B4BA6AB8AB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1720243" y="2198028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FDC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8683" name="Group -772">
            <a:extLst>
              <a:ext uri="{FF2B5EF4-FFF2-40B4-BE49-F238E27FC236}">
                <a16:creationId xmlns:a16="http://schemas.microsoft.com/office/drawing/2014/main" id="{22AF09E7-B1C1-4735-9361-39C63DBD0C7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23088" y="3363913"/>
            <a:ext cx="901700" cy="622300"/>
            <a:chOff x="1720243" y="1975504"/>
            <a:chExt cx="1202722" cy="831130"/>
          </a:xfrm>
        </p:grpSpPr>
        <p:sp>
          <p:nvSpPr>
            <p:cNvPr id="28690" name="等腰三角形 27">
              <a:extLst>
                <a:ext uri="{FF2B5EF4-FFF2-40B4-BE49-F238E27FC236}">
                  <a16:creationId xmlns:a16="http://schemas.microsoft.com/office/drawing/2014/main" id="{A93CA9E8-94D8-439E-8C5C-FF9949DD9F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099842" y="1975504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1B90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91" name="等腰三角形 28">
              <a:extLst>
                <a:ext uri="{FF2B5EF4-FFF2-40B4-BE49-F238E27FC236}">
                  <a16:creationId xmlns:a16="http://schemas.microsoft.com/office/drawing/2014/main" id="{75A0EEAB-E4DC-4B41-90B2-2FB820775BA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099844" y="2420553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93B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92" name="等腰三角形 29">
              <a:extLst>
                <a:ext uri="{FF2B5EF4-FFF2-40B4-BE49-F238E27FC236}">
                  <a16:creationId xmlns:a16="http://schemas.microsoft.com/office/drawing/2014/main" id="{5B3E7CB3-EA61-428C-8488-5EA03DEC79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2479441" y="2198028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55C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93" name="等腰三角形 37">
              <a:extLst>
                <a:ext uri="{FF2B5EF4-FFF2-40B4-BE49-F238E27FC236}">
                  <a16:creationId xmlns:a16="http://schemas.microsoft.com/office/drawing/2014/main" id="{C73D78A5-499C-4C59-BABC-908973B87D0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13541" flipH="1">
              <a:off x="1720243" y="2198028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rgbClr val="FDC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8684" name="等腰三角形 30">
            <a:extLst>
              <a:ext uri="{FF2B5EF4-FFF2-40B4-BE49-F238E27FC236}">
                <a16:creationId xmlns:a16="http://schemas.microsoft.com/office/drawing/2014/main" id="{E9D201C9-DAD8-43F3-B4EB-9829D126326C}"/>
              </a:ext>
            </a:extLst>
          </p:cNvPr>
          <p:cNvSpPr>
            <a:spLocks noChangeArrowheads="1"/>
          </p:cNvSpPr>
          <p:nvPr/>
        </p:nvSpPr>
        <p:spPr bwMode="auto">
          <a:xfrm rot="6300000" flipH="1">
            <a:off x="8012113" y="4716463"/>
            <a:ext cx="333375" cy="288925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85" name="等腰三角形 31">
            <a:extLst>
              <a:ext uri="{FF2B5EF4-FFF2-40B4-BE49-F238E27FC236}">
                <a16:creationId xmlns:a16="http://schemas.microsoft.com/office/drawing/2014/main" id="{E4262F95-068F-4914-88FA-700FD30A3845}"/>
              </a:ext>
            </a:extLst>
          </p:cNvPr>
          <p:cNvSpPr>
            <a:spLocks noChangeArrowheads="1"/>
          </p:cNvSpPr>
          <p:nvPr/>
        </p:nvSpPr>
        <p:spPr bwMode="auto">
          <a:xfrm rot="21257021" flipH="1">
            <a:off x="452438" y="4932363"/>
            <a:ext cx="333375" cy="288925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86" name="等腰三角形 32">
            <a:extLst>
              <a:ext uri="{FF2B5EF4-FFF2-40B4-BE49-F238E27FC236}">
                <a16:creationId xmlns:a16="http://schemas.microsoft.com/office/drawing/2014/main" id="{444EE13E-EB98-4A70-9075-3C41250F694E}"/>
              </a:ext>
            </a:extLst>
          </p:cNvPr>
          <p:cNvSpPr>
            <a:spLocks noChangeArrowheads="1"/>
          </p:cNvSpPr>
          <p:nvPr/>
        </p:nvSpPr>
        <p:spPr bwMode="auto">
          <a:xfrm rot="1539677" flipH="1">
            <a:off x="809625" y="5029200"/>
            <a:ext cx="333375" cy="290513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87" name="等腰三角形 33">
            <a:extLst>
              <a:ext uri="{FF2B5EF4-FFF2-40B4-BE49-F238E27FC236}">
                <a16:creationId xmlns:a16="http://schemas.microsoft.com/office/drawing/2014/main" id="{A9D25073-C688-4325-ADB5-40CC5AA6E570}"/>
              </a:ext>
            </a:extLst>
          </p:cNvPr>
          <p:cNvSpPr>
            <a:spLocks noChangeArrowheads="1"/>
          </p:cNvSpPr>
          <p:nvPr/>
        </p:nvSpPr>
        <p:spPr bwMode="auto">
          <a:xfrm rot="20540865" flipH="1">
            <a:off x="1387475" y="5567363"/>
            <a:ext cx="331788" cy="290512"/>
          </a:xfrm>
          <a:prstGeom prst="triangle">
            <a:avLst>
              <a:gd name="adj" fmla="val 50000"/>
            </a:avLst>
          </a:prstGeom>
          <a:solidFill>
            <a:srgbClr val="FDCD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88" name="等腰三角形 34">
            <a:extLst>
              <a:ext uri="{FF2B5EF4-FFF2-40B4-BE49-F238E27FC236}">
                <a16:creationId xmlns:a16="http://schemas.microsoft.com/office/drawing/2014/main" id="{4F282F07-F799-4344-83DC-BED1BC446F07}"/>
              </a:ext>
            </a:extLst>
          </p:cNvPr>
          <p:cNvSpPr>
            <a:spLocks noChangeArrowheads="1"/>
          </p:cNvSpPr>
          <p:nvPr/>
        </p:nvSpPr>
        <p:spPr bwMode="auto">
          <a:xfrm rot="20540865" flipH="1">
            <a:off x="7246938" y="5567363"/>
            <a:ext cx="331787" cy="29051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89" name="等腰三角形 35">
            <a:extLst>
              <a:ext uri="{FF2B5EF4-FFF2-40B4-BE49-F238E27FC236}">
                <a16:creationId xmlns:a16="http://schemas.microsoft.com/office/drawing/2014/main" id="{F62ABF70-792D-4E92-B475-FA3803F5AFF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497888" y="5483225"/>
            <a:ext cx="333375" cy="288925"/>
          </a:xfrm>
          <a:prstGeom prst="triangle">
            <a:avLst>
              <a:gd name="adj" fmla="val 50000"/>
            </a:avLst>
          </a:prstGeom>
          <a:solidFill>
            <a:srgbClr val="FDCD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6922">
            <a:extLst>
              <a:ext uri="{FF2B5EF4-FFF2-40B4-BE49-F238E27FC236}">
                <a16:creationId xmlns:a16="http://schemas.microsoft.com/office/drawing/2014/main" id="{84869E49-6DAE-495D-8D69-FB165ABF3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1355725"/>
            <a:ext cx="1663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图片 6924">
            <a:extLst>
              <a:ext uri="{FF2B5EF4-FFF2-40B4-BE49-F238E27FC236}">
                <a16:creationId xmlns:a16="http://schemas.microsoft.com/office/drawing/2014/main" id="{9110558A-008F-4086-BA94-159BD2443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3671888"/>
            <a:ext cx="1663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矩形 6925">
            <a:extLst>
              <a:ext uri="{FF2B5EF4-FFF2-40B4-BE49-F238E27FC236}">
                <a16:creationId xmlns:a16="http://schemas.microsoft.com/office/drawing/2014/main" id="{C88E752F-52C6-4BF7-9506-C761FFD13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4975"/>
            <a:ext cx="449263" cy="371475"/>
          </a:xfrm>
          <a:prstGeom prst="rect">
            <a:avLst/>
          </a:prstGeom>
          <a:solidFill>
            <a:srgbClr val="87C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1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197" name="文本框 3118">
            <a:extLst>
              <a:ext uri="{FF2B5EF4-FFF2-40B4-BE49-F238E27FC236}">
                <a16:creationId xmlns:a16="http://schemas.microsoft.com/office/drawing/2014/main" id="{8332CCFE-50AD-45D1-81BA-03E14DEC2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434975"/>
            <a:ext cx="3057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注意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！！！</a:t>
            </a:r>
            <a:endParaRPr lang="en-US" altLang="en-US"/>
          </a:p>
        </p:txBody>
      </p:sp>
      <p:grpSp>
        <p:nvGrpSpPr>
          <p:cNvPr id="8198" name="Group -844">
            <a:extLst>
              <a:ext uri="{FF2B5EF4-FFF2-40B4-BE49-F238E27FC236}">
                <a16:creationId xmlns:a16="http://schemas.microsoft.com/office/drawing/2014/main" id="{472DDA77-6F65-45A5-97E6-BA11055D0BFE}"/>
              </a:ext>
            </a:extLst>
          </p:cNvPr>
          <p:cNvGrpSpPr>
            <a:grpSpLocks/>
          </p:cNvGrpSpPr>
          <p:nvPr/>
        </p:nvGrpSpPr>
        <p:grpSpPr bwMode="auto">
          <a:xfrm>
            <a:off x="6188075" y="966788"/>
            <a:ext cx="6000750" cy="5227637"/>
            <a:chOff x="13146" y="2338"/>
            <a:chExt cx="9450" cy="8234"/>
          </a:xfrm>
        </p:grpSpPr>
        <p:pic>
          <p:nvPicPr>
            <p:cNvPr id="8201" name="图片 1" descr="笔记">
              <a:extLst>
                <a:ext uri="{FF2B5EF4-FFF2-40B4-BE49-F238E27FC236}">
                  <a16:creationId xmlns:a16="http://schemas.microsoft.com/office/drawing/2014/main" id="{AC46D32E-202C-472D-9474-5DEFBA3AC7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6" y="2338"/>
              <a:ext cx="9450" cy="8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2" name="矩形 2">
              <a:extLst>
                <a:ext uri="{FF2B5EF4-FFF2-40B4-BE49-F238E27FC236}">
                  <a16:creationId xmlns:a16="http://schemas.microsoft.com/office/drawing/2014/main" id="{F1F18E96-3992-4874-8749-52C09338D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74" y="4433"/>
              <a:ext cx="4480" cy="698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3" name="矩形 3">
              <a:extLst>
                <a:ext uri="{FF2B5EF4-FFF2-40B4-BE49-F238E27FC236}">
                  <a16:creationId xmlns:a16="http://schemas.microsoft.com/office/drawing/2014/main" id="{5D3A4314-2B15-4B8E-9838-288BB2BBB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74" y="6707"/>
              <a:ext cx="4480" cy="698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199" name="文本框 3119">
            <a:extLst>
              <a:ext uri="{FF2B5EF4-FFF2-40B4-BE49-F238E27FC236}">
                <a16:creationId xmlns:a16="http://schemas.microsoft.com/office/drawing/2014/main" id="{FC21C749-7987-4B31-B9B4-C6EF5FB96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50" y="1265238"/>
            <a:ext cx="72263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课前先登录</a:t>
            </a:r>
            <a:r>
              <a:rPr lang="en-US" altLang="zh-CN" sz="2400" b="1">
                <a:ea typeface="楷体_GB2312" panose="02010609030101010101" pitchFamily="49" charset="-122"/>
              </a:rPr>
              <a:t>“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学习在线</a:t>
            </a:r>
            <a:r>
              <a:rPr lang="en-US" altLang="zh-CN" sz="2400" b="1">
                <a:ea typeface="楷体_GB2312" panose="02010609030101010101" pitchFamily="49" charset="-122"/>
              </a:rPr>
              <a:t>”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平台</a:t>
            </a:r>
            <a:endParaRPr lang="en-US" altLang="en-US"/>
          </a:p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账号: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2020LL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XXXX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（饭卡号</a:t>
            </a:r>
            <a:r>
              <a:rPr lang="zh-CN" altLang="en-US" sz="2400" b="1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    </a:t>
            </a:r>
            <a:endParaRPr lang="en-US" altLang="en-US"/>
          </a:p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密码: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姓名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小写全拼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@1943</a:t>
            </a:r>
            <a:endParaRPr lang="en-US" altLang="en-US"/>
          </a:p>
        </p:txBody>
      </p:sp>
      <p:sp>
        <p:nvSpPr>
          <p:cNvPr id="8200" name="文本框 3121">
            <a:extLst>
              <a:ext uri="{FF2B5EF4-FFF2-40B4-BE49-F238E27FC236}">
                <a16:creationId xmlns:a16="http://schemas.microsoft.com/office/drawing/2014/main" id="{D52CBCBE-47E5-4402-8CCC-5D116E153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0" y="3546475"/>
            <a:ext cx="55372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编程练习提交：</a:t>
            </a:r>
            <a:endParaRPr lang="en-US" altLang="en-US"/>
          </a:p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ea typeface="楷体_GB2312" panose="02010609030101010101" pitchFamily="49" charset="-122"/>
              </a:rPr>
              <a:t>“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开学第一课</a:t>
            </a:r>
            <a:r>
              <a:rPr lang="en-US" altLang="zh-CN" sz="2400" b="1">
                <a:ea typeface="楷体_GB2312" panose="02010609030101010101" pitchFamily="49" charset="-122"/>
              </a:rPr>
              <a:t>”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栏目下</a:t>
            </a:r>
            <a:r>
              <a:rPr lang="en-US" altLang="zh-CN" sz="2400" b="1">
                <a:ea typeface="楷体_GB2312" panose="02010609030101010101" pitchFamily="49" charset="-122"/>
              </a:rPr>
              <a:t>“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代码提交处</a:t>
            </a:r>
            <a:r>
              <a:rPr lang="en-US" altLang="zh-CN" sz="2400" b="1">
                <a:ea typeface="楷体_GB2312" panose="02010609030101010101" pitchFamily="49" charset="-122"/>
              </a:rPr>
              <a:t>”</a:t>
            </a:r>
            <a:endParaRPr lang="en-US" altLang="en-US"/>
          </a:p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编辑作业 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- 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提交 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- 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保存更改</a:t>
            </a:r>
            <a:endParaRPr lang="en-US" altLang="en-US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33325A1-54B5-44DF-8621-BAA4B6C29A77}"/>
              </a:ext>
            </a:extLst>
          </p:cNvPr>
          <p:cNvSpPr/>
          <p:nvPr/>
        </p:nvSpPr>
        <p:spPr>
          <a:xfrm>
            <a:off x="0" y="0"/>
            <a:ext cx="9144000" cy="1001713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algn="ctr"/>
            <a:endParaRPr lang="zh-CN" altLang="en-US" sz="1500" noProof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14" name="文本框 5">
            <a:extLst>
              <a:ext uri="{FF2B5EF4-FFF2-40B4-BE49-F238E27FC236}">
                <a16:creationId xmlns:a16="http://schemas.microsoft.com/office/drawing/2014/main" id="{445808C2-A824-414A-A606-A23DB00C3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0963" y="219075"/>
            <a:ext cx="40259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运行程序</a:t>
            </a:r>
          </a:p>
        </p:txBody>
      </p:sp>
      <p:grpSp>
        <p:nvGrpSpPr>
          <p:cNvPr id="2" name="组合 22">
            <a:extLst>
              <a:ext uri="{FF2B5EF4-FFF2-40B4-BE49-F238E27FC236}">
                <a16:creationId xmlns:a16="http://schemas.microsoft.com/office/drawing/2014/main" id="{B357BA04-F24E-4418-893D-4D59CDEDE7EA}"/>
              </a:ext>
            </a:extLst>
          </p:cNvPr>
          <p:cNvGrpSpPr/>
          <p:nvPr/>
        </p:nvGrpSpPr>
        <p:grpSpPr>
          <a:xfrm rot="5400000">
            <a:off x="5977280" y="289872"/>
            <a:ext cx="349016" cy="352422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56F4E773-AD7D-40F9-A548-4340209E17B1}"/>
                </a:ext>
              </a:extLst>
            </p:cNvPr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2B023455-7BD5-43AB-8925-D9435E126F84}"/>
                </a:ext>
              </a:extLst>
            </p:cNvPr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558A05A8-670E-4DD2-A32A-E9AA9FA05F9A}"/>
                </a:ext>
              </a:extLst>
            </p:cNvPr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29" name="文本框 4">
            <a:extLst>
              <a:ext uri="{FF2B5EF4-FFF2-40B4-BE49-F238E27FC236}">
                <a16:creationId xmlns:a16="http://schemas.microsoft.com/office/drawing/2014/main" id="{239BB3B8-35B4-4ABE-878D-F7A1A75D7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3933724"/>
            <a:ext cx="3562350" cy="1744708"/>
          </a:xfrm>
          <a:prstGeom prst="rect">
            <a:avLst/>
          </a:prstGeom>
          <a:solidFill>
            <a:schemeClr val="bg1"/>
          </a:solidFill>
          <a:ln w="28575">
            <a:solidFill>
              <a:srgbClr val="41719C"/>
            </a:solidFill>
            <a:prstDash val="sysDash"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递归</a:t>
            </a:r>
            <a:endParaRPr lang="zh-CN" altLang="en-US" sz="24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①</a:t>
            </a:r>
            <a:r>
              <a:rPr lang="zh-CN" altLang="en-US" sz="2400" dirty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求斐波那契数列第n个值</a:t>
            </a:r>
            <a:r>
              <a:rPr lang="en-US" altLang="zh-CN" sz="2400" dirty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递归</a:t>
            </a:r>
            <a:r>
              <a:rPr lang="en-US" altLang="zh-CN" sz="2400" dirty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  <a:r>
              <a:rPr lang="en-US" altLang="zh-CN" sz="2400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</a:t>
            </a:r>
            <a:endParaRPr lang="en-US" altLang="zh-CN" sz="24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id="{73FF3FED-F641-4548-BB3B-187B3062A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025" y="3933724"/>
            <a:ext cx="3884613" cy="1744708"/>
          </a:xfrm>
          <a:prstGeom prst="rect">
            <a:avLst/>
          </a:prstGeom>
          <a:solidFill>
            <a:schemeClr val="bg1"/>
          </a:solidFill>
          <a:ln w="28575">
            <a:solidFill>
              <a:srgbClr val="41719C"/>
            </a:solidFill>
            <a:prstDash val="sysDash"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优化</a:t>
            </a:r>
            <a:endParaRPr lang="zh-CN" altLang="en-US" sz="2400" dirty="0">
              <a:solidFill>
                <a:srgbClr val="7030A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②</a:t>
            </a:r>
            <a:r>
              <a:rPr lang="zh-CN" altLang="zh-CN" sz="2400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求斐波那契数列第n个值</a:t>
            </a:r>
            <a:r>
              <a:rPr lang="en-US" altLang="zh-CN" sz="2400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(</a:t>
            </a:r>
            <a:r>
              <a:rPr lang="zh-CN" altLang="zh-CN" sz="2400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优化</a:t>
            </a:r>
            <a:r>
              <a:rPr lang="en-US" altLang="zh-CN" sz="2400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  <a:r>
              <a:rPr lang="en-US" altLang="zh-CN" sz="2400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</a:t>
            </a:r>
            <a:endParaRPr lang="en-US" altLang="zh-CN" sz="24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C8A3D7-38F3-4BC4-AD87-13E65E5A534D}"/>
              </a:ext>
            </a:extLst>
          </p:cNvPr>
          <p:cNvSpPr/>
          <p:nvPr/>
        </p:nvSpPr>
        <p:spPr>
          <a:xfrm>
            <a:off x="0" y="5856288"/>
            <a:ext cx="9144000" cy="1001712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algn="ctr"/>
            <a:endParaRPr lang="zh-CN" altLang="en-US" sz="1500" noProof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19" name="文本框 5">
            <a:extLst>
              <a:ext uri="{FF2B5EF4-FFF2-40B4-BE49-F238E27FC236}">
                <a16:creationId xmlns:a16="http://schemas.microsoft.com/office/drawing/2014/main" id="{FB1EB582-D183-43D0-A0D9-FA3A2D9BB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6089650"/>
            <a:ext cx="74803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输入相同</a:t>
            </a:r>
            <a:r>
              <a:rPr lang="en-US" altLang="zh-CN" sz="36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</a:t>
            </a:r>
            <a:r>
              <a:rPr lang="zh-CN" altLang="en-US" sz="36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值体验算法区别</a:t>
            </a:r>
          </a:p>
        </p:txBody>
      </p:sp>
      <p:grpSp>
        <p:nvGrpSpPr>
          <p:cNvPr id="6" name="组合 22">
            <a:extLst>
              <a:ext uri="{FF2B5EF4-FFF2-40B4-BE49-F238E27FC236}">
                <a16:creationId xmlns:a16="http://schemas.microsoft.com/office/drawing/2014/main" id="{03010868-9E76-4670-9A20-E7FB76CB9C9E}"/>
              </a:ext>
            </a:extLst>
          </p:cNvPr>
          <p:cNvGrpSpPr/>
          <p:nvPr/>
        </p:nvGrpSpPr>
        <p:grpSpPr>
          <a:xfrm rot="16200000" flipV="1">
            <a:off x="8226461" y="6261412"/>
            <a:ext cx="349016" cy="35241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CCE9AADD-B8B5-4985-9D43-ED69ACEEE0A2}"/>
                </a:ext>
              </a:extLst>
            </p:cNvPr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6941BEF1-926F-44DF-93B9-49FEA9707B5C}"/>
                </a:ext>
              </a:extLst>
            </p:cNvPr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0A964874-23CD-4D03-81EC-C8BDE3DDEB5E}"/>
                </a:ext>
              </a:extLst>
            </p:cNvPr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16" name="副标题 2">
            <a:extLst>
              <a:ext uri="{FF2B5EF4-FFF2-40B4-BE49-F238E27FC236}">
                <a16:creationId xmlns:a16="http://schemas.microsoft.com/office/drawing/2014/main" id="{BBE700E4-6C91-4FD2-B642-913A053CAF1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001713"/>
            <a:ext cx="9144000" cy="2771056"/>
          </a:xfrm>
          <a:prstGeom prst="rect">
            <a:avLst/>
          </a:prstGeom>
          <a:ln w="28575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　　故事得从西元1202年说起，话说有一位意大利青年，名叫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斐波那契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。在他的一部著作中提出了一个有趣的问题：假设一对刚出生的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小兔一个月后就能长成大兔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再过一个月就能生下一对小兔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，并且此后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每个月都生一对小兔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一年内没有发生死亡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，问：一对刚出生的兔子，一年内繁殖成多少对兔子?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年呢？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年呢？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5" name="文本框 2">
            <a:extLst>
              <a:ext uri="{FF2B5EF4-FFF2-40B4-BE49-F238E27FC236}">
                <a16:creationId xmlns:a16="http://schemas.microsoft.com/office/drawing/2014/main" id="{FAD2AA6C-D713-4ECB-AB8A-5C178492B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975" y="804863"/>
            <a:ext cx="787082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</a:rPr>
              <a:t>递归算法：</a:t>
            </a:r>
            <a:r>
              <a:rPr lang="zh-CN" altLang="en-US" sz="2800" dirty="0">
                <a:latin typeface="楷体" panose="02010609060101010101" pitchFamily="49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latin typeface="楷体" panose="02010609060101010101" pitchFamily="49" charset="-122"/>
              </a:rPr>
              <a:t>   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</a:rPr>
              <a:t>递推 </a:t>
            </a:r>
            <a:r>
              <a:rPr lang="en-US" altLang="zh-CN" sz="2800" b="1" dirty="0">
                <a:latin typeface="楷体" panose="02010609060101010101" pitchFamily="49" charset="-122"/>
              </a:rPr>
              <a:t>+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</a:rPr>
              <a:t>回归</a:t>
            </a:r>
            <a:endParaRPr lang="en-US" altLang="en-US" dirty="0"/>
          </a:p>
        </p:txBody>
      </p:sp>
      <p:sp>
        <p:nvSpPr>
          <p:cNvPr id="1049277" name="文本框 2">
            <a:extLst>
              <a:ext uri="{FF2B5EF4-FFF2-40B4-BE49-F238E27FC236}">
                <a16:creationId xmlns:a16="http://schemas.microsoft.com/office/drawing/2014/main" id="{E45E8BB3-A852-48BD-AF59-A3A813D42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5" y="1582738"/>
            <a:ext cx="787082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800"/>
              </a:spcBef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</a:rPr>
              <a:t>递推：</a:t>
            </a:r>
            <a:r>
              <a:rPr lang="en-US" altLang="zh-CN" sz="2800" dirty="0">
                <a:solidFill>
                  <a:srgbClr val="0070C0"/>
                </a:solidFill>
                <a:latin typeface="楷体" panose="02010609060101010101" pitchFamily="49" charset="-122"/>
              </a:rPr>
              <a:t>fib(n) = </a:t>
            </a:r>
            <a:r>
              <a:rPr lang="en-US" altLang="zh-CN" sz="2800" dirty="0">
                <a:solidFill>
                  <a:srgbClr val="002060"/>
                </a:solidFill>
                <a:latin typeface="楷体" panose="02010609060101010101" pitchFamily="49" charset="-122"/>
              </a:rPr>
              <a:t>fib(n-1)</a:t>
            </a:r>
            <a:r>
              <a:rPr lang="en-US" altLang="zh-CN" sz="2800" dirty="0">
                <a:solidFill>
                  <a:srgbClr val="0070C0"/>
                </a:solidFill>
                <a:latin typeface="楷体" panose="02010609060101010101" pitchFamily="49" charset="-122"/>
              </a:rPr>
              <a:t> + </a:t>
            </a:r>
            <a:r>
              <a:rPr lang="en-US" altLang="zh-CN" sz="2800" dirty="0">
                <a:solidFill>
                  <a:srgbClr val="548235"/>
                </a:solidFill>
                <a:latin typeface="楷体" panose="02010609060101010101" pitchFamily="49" charset="-122"/>
              </a:rPr>
              <a:t>fib(n-2)</a:t>
            </a:r>
            <a:endParaRPr lang="en-US" altLang="en-US" dirty="0"/>
          </a:p>
        </p:txBody>
      </p:sp>
      <p:sp>
        <p:nvSpPr>
          <p:cNvPr id="1049279" name="文本框 2">
            <a:extLst>
              <a:ext uri="{FF2B5EF4-FFF2-40B4-BE49-F238E27FC236}">
                <a16:creationId xmlns:a16="http://schemas.microsoft.com/office/drawing/2014/main" id="{8FC3287D-D934-4B40-B1F2-95EBBDFE2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688" y="4013200"/>
            <a:ext cx="998537" cy="655638"/>
          </a:xfrm>
          <a:prstGeom prst="rect">
            <a:avLst/>
          </a:prstGeom>
          <a:solidFill>
            <a:srgbClr val="C5E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1800"/>
              </a:spcBef>
            </a:pP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</a:rPr>
              <a:t>回归</a:t>
            </a:r>
            <a:endParaRPr lang="en-US" altLang="en-US"/>
          </a:p>
        </p:txBody>
      </p:sp>
      <p:sp>
        <p:nvSpPr>
          <p:cNvPr id="1049281" name="文本框 2">
            <a:extLst>
              <a:ext uri="{FF2B5EF4-FFF2-40B4-BE49-F238E27FC236}">
                <a16:creationId xmlns:a16="http://schemas.microsoft.com/office/drawing/2014/main" id="{EA9B6550-ABEC-4DEF-AF60-69C45AAB0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25" y="2305050"/>
            <a:ext cx="7870825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800"/>
              </a:spcBef>
            </a:pPr>
            <a:r>
              <a:rPr lang="en-US" altLang="zh-CN" sz="2800" dirty="0">
                <a:solidFill>
                  <a:srgbClr val="0070C0"/>
                </a:solidFill>
                <a:latin typeface="楷体" panose="02010609060101010101" pitchFamily="49" charset="-122"/>
              </a:rPr>
              <a:t>	</a:t>
            </a:r>
            <a:r>
              <a:rPr lang="en-US" altLang="zh-CN" sz="2800" dirty="0">
                <a:solidFill>
                  <a:srgbClr val="002060"/>
                </a:solidFill>
                <a:latin typeface="楷体" panose="02010609060101010101" pitchFamily="49" charset="-122"/>
              </a:rPr>
              <a:t>fib(n-1)</a:t>
            </a:r>
            <a:r>
              <a:rPr lang="en-US" altLang="zh-CN" sz="2800" dirty="0">
                <a:solidFill>
                  <a:srgbClr val="0070C0"/>
                </a:solidFill>
                <a:latin typeface="楷体" panose="02010609060101010101" pitchFamily="49" charset="-122"/>
              </a:rPr>
              <a:t> = </a:t>
            </a:r>
            <a:r>
              <a:rPr lang="en-US" altLang="zh-CN" sz="2800" dirty="0">
                <a:solidFill>
                  <a:srgbClr val="548235"/>
                </a:solidFill>
                <a:latin typeface="楷体" panose="02010609060101010101" pitchFamily="49" charset="-122"/>
              </a:rPr>
              <a:t>fib(n-2)</a:t>
            </a:r>
            <a:r>
              <a:rPr lang="en-US" altLang="zh-CN" sz="2800" dirty="0">
                <a:solidFill>
                  <a:srgbClr val="0070C0"/>
                </a:solidFill>
                <a:latin typeface="楷体" panose="02010609060101010101" pitchFamily="49" charset="-122"/>
              </a:rPr>
              <a:t> + </a:t>
            </a:r>
            <a:r>
              <a:rPr lang="en-US" altLang="zh-CN" sz="2800" dirty="0">
                <a:latin typeface="楷体" panose="02010609060101010101" pitchFamily="49" charset="-122"/>
              </a:rPr>
              <a:t>fib(n-3)</a:t>
            </a:r>
            <a:endParaRPr lang="en-US" altLang="en-US" dirty="0"/>
          </a:p>
        </p:txBody>
      </p:sp>
      <p:sp>
        <p:nvSpPr>
          <p:cNvPr id="1049283" name="文本框 2">
            <a:extLst>
              <a:ext uri="{FF2B5EF4-FFF2-40B4-BE49-F238E27FC236}">
                <a16:creationId xmlns:a16="http://schemas.microsoft.com/office/drawing/2014/main" id="{88AC0C53-4C71-4A4C-8266-97724F9C0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25" y="3159125"/>
            <a:ext cx="7870825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800"/>
              </a:spcBef>
            </a:pPr>
            <a:r>
              <a:rPr lang="en-US" altLang="zh-CN" sz="2800" dirty="0">
                <a:solidFill>
                  <a:srgbClr val="0070C0"/>
                </a:solidFill>
                <a:latin typeface="楷体" panose="02010609060101010101" pitchFamily="49" charset="-122"/>
              </a:rPr>
              <a:t>	</a:t>
            </a:r>
            <a:r>
              <a:rPr lang="en-US" altLang="zh-CN" sz="2800" dirty="0">
                <a:solidFill>
                  <a:srgbClr val="548235"/>
                </a:solidFill>
                <a:latin typeface="楷体" panose="02010609060101010101" pitchFamily="49" charset="-122"/>
              </a:rPr>
              <a:t>fib(n-2)</a:t>
            </a:r>
            <a:r>
              <a:rPr lang="en-US" altLang="zh-CN" sz="2800" dirty="0">
                <a:solidFill>
                  <a:srgbClr val="0070C0"/>
                </a:solidFill>
                <a:latin typeface="楷体" panose="02010609060101010101" pitchFamily="49" charset="-122"/>
              </a:rPr>
              <a:t> = </a:t>
            </a:r>
            <a:r>
              <a:rPr lang="en-US" altLang="zh-CN" sz="2800" dirty="0">
                <a:latin typeface="楷体" panose="02010609060101010101" pitchFamily="49" charset="-122"/>
              </a:rPr>
              <a:t>fib(n-3)</a:t>
            </a:r>
            <a:r>
              <a:rPr lang="en-US" altLang="zh-CN" sz="2800" dirty="0">
                <a:solidFill>
                  <a:srgbClr val="0070C0"/>
                </a:solidFill>
                <a:latin typeface="楷体" panose="02010609060101010101" pitchFamily="49" charset="-122"/>
              </a:rPr>
              <a:t> + fib(n-4)</a:t>
            </a:r>
            <a:endParaRPr lang="en-US" altLang="en-US" dirty="0"/>
          </a:p>
        </p:txBody>
      </p:sp>
      <p:sp>
        <p:nvSpPr>
          <p:cNvPr id="1049285" name="文本框 2">
            <a:extLst>
              <a:ext uri="{FF2B5EF4-FFF2-40B4-BE49-F238E27FC236}">
                <a16:creationId xmlns:a16="http://schemas.microsoft.com/office/drawing/2014/main" id="{B10DC7FB-20DE-4E58-95F9-26FB03666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25" y="4249738"/>
            <a:ext cx="78708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en-US" altLang="zh-CN" sz="2800" dirty="0">
                <a:solidFill>
                  <a:srgbClr val="0070C0"/>
                </a:solidFill>
                <a:latin typeface="楷体" panose="02010609060101010101" pitchFamily="49" charset="-122"/>
              </a:rPr>
              <a:t>	···</a:t>
            </a:r>
            <a:endParaRPr lang="en-US" altLang="en-US" dirty="0"/>
          </a:p>
          <a:p>
            <a:pPr eaLnBrk="1" hangingPunct="1"/>
            <a:r>
              <a:rPr lang="en-US" altLang="zh-CN" sz="2800" dirty="0">
                <a:solidFill>
                  <a:srgbClr val="0070C0"/>
                </a:solidFill>
                <a:latin typeface="楷体" panose="02010609060101010101" pitchFamily="49" charset="-122"/>
              </a:rPr>
              <a:t>	fib(3) = 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</a:rPr>
              <a:t>fib(2)</a:t>
            </a:r>
            <a:r>
              <a:rPr lang="en-US" altLang="zh-CN" sz="2800" dirty="0">
                <a:solidFill>
                  <a:srgbClr val="0070C0"/>
                </a:solidFill>
                <a:latin typeface="楷体" panose="02010609060101010101" pitchFamily="49" charset="-122"/>
              </a:rPr>
              <a:t> + 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</a:rPr>
              <a:t>fib(1)</a:t>
            </a:r>
            <a:endParaRPr lang="en-US" altLang="en-US" dirty="0"/>
          </a:p>
        </p:txBody>
      </p:sp>
      <p:sp>
        <p:nvSpPr>
          <p:cNvPr id="1049287" name="文本框 2">
            <a:extLst>
              <a:ext uri="{FF2B5EF4-FFF2-40B4-BE49-F238E27FC236}">
                <a16:creationId xmlns:a16="http://schemas.microsoft.com/office/drawing/2014/main" id="{08CEA4A5-A004-4A6A-930D-BE16AF9C3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038" y="5535613"/>
            <a:ext cx="3509962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800"/>
              </a:spcBef>
            </a:pPr>
            <a:r>
              <a:rPr lang="en-US" altLang="zh-CN" sz="2800" dirty="0">
                <a:solidFill>
                  <a:srgbClr val="0070C0"/>
                </a:solidFill>
                <a:latin typeface="楷体" panose="02010609060101010101" pitchFamily="49" charset="-122"/>
              </a:rPr>
              <a:t>	fib(2) = 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</a:rPr>
              <a:t>1</a:t>
            </a:r>
            <a:endParaRPr lang="en-US" altLang="en-US" dirty="0"/>
          </a:p>
        </p:txBody>
      </p:sp>
      <p:sp>
        <p:nvSpPr>
          <p:cNvPr id="1049289" name="文本框 2">
            <a:extLst>
              <a:ext uri="{FF2B5EF4-FFF2-40B4-BE49-F238E27FC236}">
                <a16:creationId xmlns:a16="http://schemas.microsoft.com/office/drawing/2014/main" id="{35DF9CEF-410E-4B52-B219-30189A631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525" y="5535613"/>
            <a:ext cx="313372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800"/>
              </a:spcBef>
            </a:pPr>
            <a:r>
              <a:rPr lang="en-US" altLang="zh-CN" sz="2800">
                <a:solidFill>
                  <a:srgbClr val="0070C0"/>
                </a:solidFill>
                <a:latin typeface="楷体" panose="02010609060101010101" pitchFamily="49" charset="-122"/>
              </a:rPr>
              <a:t>	fib(1) = </a:t>
            </a:r>
            <a:r>
              <a:rPr lang="en-US" altLang="zh-CN" sz="2800">
                <a:solidFill>
                  <a:srgbClr val="FF0000"/>
                </a:solidFill>
                <a:latin typeface="楷体" panose="02010609060101010101" pitchFamily="49" charset="-122"/>
              </a:rPr>
              <a:t>1</a:t>
            </a:r>
            <a:endParaRPr lang="en-US" altLang="en-US"/>
          </a:p>
        </p:txBody>
      </p:sp>
      <p:sp>
        <p:nvSpPr>
          <p:cNvPr id="1049291" name="下箭头 8">
            <a:extLst>
              <a:ext uri="{FF2B5EF4-FFF2-40B4-BE49-F238E27FC236}">
                <a16:creationId xmlns:a16="http://schemas.microsoft.com/office/drawing/2014/main" id="{96C8BC86-44CF-4A32-BA65-173A9C88C43B}"/>
              </a:ext>
            </a:extLst>
          </p:cNvPr>
          <p:cNvSpPr>
            <a:spLocks noChangeArrowheads="1"/>
          </p:cNvSpPr>
          <p:nvPr/>
        </p:nvSpPr>
        <p:spPr bwMode="auto">
          <a:xfrm rot="4380000">
            <a:off x="4096543" y="1789907"/>
            <a:ext cx="144463" cy="1149350"/>
          </a:xfrm>
          <a:prstGeom prst="downArrow">
            <a:avLst>
              <a:gd name="adj1" fmla="val 50000"/>
              <a:gd name="adj2" fmla="val 49946"/>
            </a:avLst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293" name="下箭头 10">
            <a:extLst>
              <a:ext uri="{FF2B5EF4-FFF2-40B4-BE49-F238E27FC236}">
                <a16:creationId xmlns:a16="http://schemas.microsoft.com/office/drawing/2014/main" id="{7E1FE92C-8022-426D-8172-91510D3CA997}"/>
              </a:ext>
            </a:extLst>
          </p:cNvPr>
          <p:cNvSpPr>
            <a:spLocks noChangeArrowheads="1"/>
          </p:cNvSpPr>
          <p:nvPr/>
        </p:nvSpPr>
        <p:spPr bwMode="auto">
          <a:xfrm rot="4380000">
            <a:off x="4118768" y="2567782"/>
            <a:ext cx="144463" cy="1149350"/>
          </a:xfrm>
          <a:prstGeom prst="downArrow">
            <a:avLst>
              <a:gd name="adj1" fmla="val 50000"/>
              <a:gd name="adj2" fmla="val 49946"/>
            </a:avLst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295" name="下箭头 11">
            <a:extLst>
              <a:ext uri="{FF2B5EF4-FFF2-40B4-BE49-F238E27FC236}">
                <a16:creationId xmlns:a16="http://schemas.microsoft.com/office/drawing/2014/main" id="{63F80731-2F2B-400C-93C4-3579A21D2AC6}"/>
              </a:ext>
            </a:extLst>
          </p:cNvPr>
          <p:cNvSpPr>
            <a:spLocks noChangeArrowheads="1"/>
          </p:cNvSpPr>
          <p:nvPr/>
        </p:nvSpPr>
        <p:spPr bwMode="auto">
          <a:xfrm rot="4380000">
            <a:off x="4129088" y="3554413"/>
            <a:ext cx="144462" cy="1141412"/>
          </a:xfrm>
          <a:prstGeom prst="downArrow">
            <a:avLst>
              <a:gd name="adj1" fmla="val 50000"/>
              <a:gd name="adj2" fmla="val 49931"/>
            </a:avLst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297" name="下箭头 12">
            <a:extLst>
              <a:ext uri="{FF2B5EF4-FFF2-40B4-BE49-F238E27FC236}">
                <a16:creationId xmlns:a16="http://schemas.microsoft.com/office/drawing/2014/main" id="{0D4BA8BB-7726-42C4-B400-C60D739C3F33}"/>
              </a:ext>
            </a:extLst>
          </p:cNvPr>
          <p:cNvSpPr>
            <a:spLocks noChangeArrowheads="1"/>
          </p:cNvSpPr>
          <p:nvPr/>
        </p:nvSpPr>
        <p:spPr bwMode="auto">
          <a:xfrm rot="4380000">
            <a:off x="4096544" y="4836319"/>
            <a:ext cx="144462" cy="1149350"/>
          </a:xfrm>
          <a:prstGeom prst="downArrow">
            <a:avLst>
              <a:gd name="adj1" fmla="val 50000"/>
              <a:gd name="adj2" fmla="val 49946"/>
            </a:avLst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299" name="上箭头 13">
            <a:extLst>
              <a:ext uri="{FF2B5EF4-FFF2-40B4-BE49-F238E27FC236}">
                <a16:creationId xmlns:a16="http://schemas.microsoft.com/office/drawing/2014/main" id="{F1303732-16EB-4192-BE8B-C465E1A77B2C}"/>
              </a:ext>
            </a:extLst>
          </p:cNvPr>
          <p:cNvSpPr>
            <a:spLocks noChangeArrowheads="1"/>
          </p:cNvSpPr>
          <p:nvPr/>
        </p:nvSpPr>
        <p:spPr bwMode="auto">
          <a:xfrm rot="6480000">
            <a:off x="6712744" y="4883944"/>
            <a:ext cx="144462" cy="1149350"/>
          </a:xfrm>
          <a:custGeom>
            <a:avLst/>
            <a:gdLst>
              <a:gd name="T0" fmla="*/ 0 w 144462"/>
              <a:gd name="T1" fmla="*/ 72206 h 1149350"/>
              <a:gd name="T2" fmla="*/ 72231 w 144462"/>
              <a:gd name="T3" fmla="*/ 0 h 1149350"/>
              <a:gd name="T4" fmla="*/ 144462 w 144462"/>
              <a:gd name="T5" fmla="*/ 72206 h 1149350"/>
              <a:gd name="T6" fmla="*/ 108346 w 144462"/>
              <a:gd name="T7" fmla="*/ 72206 h 1149350"/>
              <a:gd name="T8" fmla="*/ 108346 w 144462"/>
              <a:gd name="T9" fmla="*/ 1149350 h 1149350"/>
              <a:gd name="T10" fmla="*/ 36115 w 144462"/>
              <a:gd name="T11" fmla="*/ 1149350 h 1149350"/>
              <a:gd name="T12" fmla="*/ 36115 w 144462"/>
              <a:gd name="T13" fmla="*/ 72206 h 11493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4462" h="1149350">
                <a:moveTo>
                  <a:pt x="0" y="72206"/>
                </a:moveTo>
                <a:lnTo>
                  <a:pt x="72231" y="0"/>
                </a:lnTo>
                <a:lnTo>
                  <a:pt x="144462" y="72206"/>
                </a:lnTo>
                <a:lnTo>
                  <a:pt x="108346" y="72206"/>
                </a:lnTo>
                <a:lnTo>
                  <a:pt x="108346" y="1149350"/>
                </a:lnTo>
                <a:lnTo>
                  <a:pt x="36115" y="1149350"/>
                </a:lnTo>
                <a:lnTo>
                  <a:pt x="36115" y="72206"/>
                </a:lnTo>
                <a:lnTo>
                  <a:pt x="0" y="72206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49301" name="下弧形箭头 18">
            <a:extLst>
              <a:ext uri="{FF2B5EF4-FFF2-40B4-BE49-F238E27FC236}">
                <a16:creationId xmlns:a16="http://schemas.microsoft.com/office/drawing/2014/main" id="{B95B45DD-C735-446B-962F-BA8774E49A3F}"/>
              </a:ext>
            </a:extLst>
          </p:cNvPr>
          <p:cNvSpPr>
            <a:spLocks noChangeArrowheads="1"/>
          </p:cNvSpPr>
          <p:nvPr/>
        </p:nvSpPr>
        <p:spPr bwMode="auto">
          <a:xfrm rot="-8160000">
            <a:off x="6394450" y="4764088"/>
            <a:ext cx="1697038" cy="536575"/>
          </a:xfrm>
          <a:prstGeom prst="curvedUpArrow">
            <a:avLst>
              <a:gd name="adj1" fmla="val 25009"/>
              <a:gd name="adj2" fmla="val 49989"/>
              <a:gd name="adj3" fmla="val 2500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303" name="下弧形箭头 19">
            <a:extLst>
              <a:ext uri="{FF2B5EF4-FFF2-40B4-BE49-F238E27FC236}">
                <a16:creationId xmlns:a16="http://schemas.microsoft.com/office/drawing/2014/main" id="{6BD11ACD-B1F0-4AAF-ADDD-BBBD0AEEFE7C}"/>
              </a:ext>
            </a:extLst>
          </p:cNvPr>
          <p:cNvSpPr>
            <a:spLocks noChangeArrowheads="1"/>
          </p:cNvSpPr>
          <p:nvPr/>
        </p:nvSpPr>
        <p:spPr bwMode="auto">
          <a:xfrm rot="8160000" flipH="1">
            <a:off x="3140075" y="4776788"/>
            <a:ext cx="1657350" cy="560387"/>
          </a:xfrm>
          <a:prstGeom prst="curvedUpArrow">
            <a:avLst>
              <a:gd name="adj1" fmla="val 25016"/>
              <a:gd name="adj2" fmla="val 49990"/>
              <a:gd name="adj3" fmla="val 2500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305" name="下弧形箭头 21">
            <a:extLst>
              <a:ext uri="{FF2B5EF4-FFF2-40B4-BE49-F238E27FC236}">
                <a16:creationId xmlns:a16="http://schemas.microsoft.com/office/drawing/2014/main" id="{D845BD1F-D793-4A2F-ADD6-2E75C4DEDCE7}"/>
              </a:ext>
            </a:extLst>
          </p:cNvPr>
          <p:cNvSpPr>
            <a:spLocks noChangeArrowheads="1"/>
          </p:cNvSpPr>
          <p:nvPr/>
        </p:nvSpPr>
        <p:spPr bwMode="auto">
          <a:xfrm rot="9000000" flipH="1">
            <a:off x="3151188" y="1743075"/>
            <a:ext cx="1974850" cy="417513"/>
          </a:xfrm>
          <a:prstGeom prst="curvedUpArrow">
            <a:avLst>
              <a:gd name="adj1" fmla="val 25008"/>
              <a:gd name="adj2" fmla="val 49972"/>
              <a:gd name="adj3" fmla="val 2500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9307" name="下弧形箭头 22">
            <a:extLst>
              <a:ext uri="{FF2B5EF4-FFF2-40B4-BE49-F238E27FC236}">
                <a16:creationId xmlns:a16="http://schemas.microsoft.com/office/drawing/2014/main" id="{7D454008-41A3-442D-B646-0189227E99DD}"/>
              </a:ext>
            </a:extLst>
          </p:cNvPr>
          <p:cNvSpPr>
            <a:spLocks noChangeArrowheads="1"/>
          </p:cNvSpPr>
          <p:nvPr/>
        </p:nvSpPr>
        <p:spPr bwMode="auto">
          <a:xfrm rot="9000000" flipH="1">
            <a:off x="3259138" y="2593975"/>
            <a:ext cx="1976437" cy="417513"/>
          </a:xfrm>
          <a:prstGeom prst="curvedUpArrow">
            <a:avLst>
              <a:gd name="adj1" fmla="val 25028"/>
              <a:gd name="adj2" fmla="val 49968"/>
              <a:gd name="adj3" fmla="val 2500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259" name="Group -838">
            <a:extLst>
              <a:ext uri="{FF2B5EF4-FFF2-40B4-BE49-F238E27FC236}">
                <a16:creationId xmlns:a16="http://schemas.microsoft.com/office/drawing/2014/main" id="{87A43126-55FD-4F69-9908-E6ECAF362917}"/>
              </a:ext>
            </a:extLst>
          </p:cNvPr>
          <p:cNvGrpSpPr>
            <a:grpSpLocks/>
          </p:cNvGrpSpPr>
          <p:nvPr/>
        </p:nvGrpSpPr>
        <p:grpSpPr bwMode="auto">
          <a:xfrm>
            <a:off x="0" y="857250"/>
            <a:ext cx="1517650" cy="5143500"/>
            <a:chOff x="0" y="1350"/>
            <a:chExt cx="2390" cy="8100"/>
          </a:xfrm>
        </p:grpSpPr>
        <p:sp>
          <p:nvSpPr>
            <p:cNvPr id="10262" name="矩形 9">
              <a:extLst>
                <a:ext uri="{FF2B5EF4-FFF2-40B4-BE49-F238E27FC236}">
                  <a16:creationId xmlns:a16="http://schemas.microsoft.com/office/drawing/2014/main" id="{8906D5C1-0FB3-45F9-B3EE-F24ECCDEB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350"/>
              <a:ext cx="2390" cy="81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rgbClr val="FFFFFF"/>
                </a:solidFill>
                <a:latin typeface="楷体" panose="02010609060101010101" pitchFamily="49" charset="-122"/>
              </a:endParaRPr>
            </a:p>
          </p:txBody>
        </p:sp>
        <p:sp>
          <p:nvSpPr>
            <p:cNvPr id="10263" name="文本框 5">
              <a:extLst>
                <a:ext uri="{FF2B5EF4-FFF2-40B4-BE49-F238E27FC236}">
                  <a16:creationId xmlns:a16="http://schemas.microsoft.com/office/drawing/2014/main" id="{16B5FD6A-9C76-48A3-AF89-866871CF8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" y="3582"/>
              <a:ext cx="1022" cy="1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3600" b="1">
                  <a:solidFill>
                    <a:srgbClr val="FFFFFF"/>
                  </a:solidFill>
                  <a:latin typeface="楷体" panose="02010609060101010101" pitchFamily="49" charset="-122"/>
                </a:rPr>
                <a:t>回顾</a:t>
              </a:r>
              <a:endParaRPr lang="en-US" altLang="en-US"/>
            </a:p>
          </p:txBody>
        </p:sp>
      </p:grpSp>
      <p:sp>
        <p:nvSpPr>
          <p:cNvPr id="1049313" name="文本框 5">
            <a:extLst>
              <a:ext uri="{FF2B5EF4-FFF2-40B4-BE49-F238E27FC236}">
                <a16:creationId xmlns:a16="http://schemas.microsoft.com/office/drawing/2014/main" id="{1CC6EA11-AC2D-477D-9978-38529A1C8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3" y="182563"/>
            <a:ext cx="8445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385723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斐波那契数列：</a:t>
            </a:r>
            <a:r>
              <a:rPr lang="en-US" altLang="zh-CN" sz="2800">
                <a:solidFill>
                  <a:srgbClr val="385723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1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rgbClr val="385723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1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rgbClr val="7030A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2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rgbClr val="7030A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3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rgbClr val="7030A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5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rgbClr val="7030A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8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rgbClr val="7030A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13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rgbClr val="7030A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21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rgbClr val="7030A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34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···</a:t>
            </a:r>
            <a:endParaRPr lang="en-US" altLang="en-US"/>
          </a:p>
        </p:txBody>
      </p:sp>
      <p:sp>
        <p:nvSpPr>
          <p:cNvPr id="1049315" name="上箭头标注 15">
            <a:extLst>
              <a:ext uri="{FF2B5EF4-FFF2-40B4-BE49-F238E27FC236}">
                <a16:creationId xmlns:a16="http://schemas.microsoft.com/office/drawing/2014/main" id="{3F8E17E9-7F15-4C2C-B2A1-EA9EF9190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213" y="6000750"/>
            <a:ext cx="1722437" cy="635000"/>
          </a:xfrm>
          <a:prstGeom prst="upArrowCallout">
            <a:avLst>
              <a:gd name="adj1" fmla="val 24990"/>
              <a:gd name="adj2" fmla="val 24990"/>
              <a:gd name="adj3" fmla="val 25000"/>
              <a:gd name="adj4" fmla="val 6497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FFFFFF"/>
                </a:solidFill>
                <a:latin typeface="楷体" panose="02010609060101010101" pitchFamily="49" charset="-122"/>
              </a:rPr>
              <a:t>边界条件</a:t>
            </a:r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6A27D94-C733-475E-82DD-D44097C57479}"/>
              </a:ext>
            </a:extLst>
          </p:cNvPr>
          <p:cNvSpPr/>
          <p:nvPr/>
        </p:nvSpPr>
        <p:spPr>
          <a:xfrm>
            <a:off x="0" y="857250"/>
            <a:ext cx="1787525" cy="51435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6386" name="文本框 5">
            <a:extLst>
              <a:ext uri="{FF2B5EF4-FFF2-40B4-BE49-F238E27FC236}">
                <a16:creationId xmlns:a16="http://schemas.microsoft.com/office/drawing/2014/main" id="{D9F3B45F-BD4B-420A-B575-FEB222AAC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1485900"/>
            <a:ext cx="736600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 panose="02010609030101010101" pitchFamily="49" charset="-122"/>
                <a:cs typeface="+mn-cs"/>
              </a:rPr>
              <a:t>再谈斐波那契数列</a:t>
            </a:r>
          </a:p>
        </p:txBody>
      </p:sp>
      <p:sp>
        <p:nvSpPr>
          <p:cNvPr id="9219" name="文本框 5">
            <a:extLst>
              <a:ext uri="{FF2B5EF4-FFF2-40B4-BE49-F238E27FC236}">
                <a16:creationId xmlns:a16="http://schemas.microsoft.com/office/drawing/2014/main" id="{6982F1BB-79C5-4ABA-8693-7D22280E5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163" y="1485900"/>
            <a:ext cx="2671762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纸笔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→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自行计算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楷体_GB2312" panose="02010609030101010101" pitchFamily="49" charset="-122"/>
              <a:ea typeface="楷体_GB2312" panose="02010609030101010101" pitchFamily="49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224E12-7674-424D-A076-BBABDEDB0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4225" y="3938588"/>
            <a:ext cx="60499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表格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|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公式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：单元格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= 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上一行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+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再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上行</a:t>
            </a:r>
          </a:p>
        </p:txBody>
      </p:sp>
      <p:grpSp>
        <p:nvGrpSpPr>
          <p:cNvPr id="2" name="组合 22">
            <a:extLst>
              <a:ext uri="{FF2B5EF4-FFF2-40B4-BE49-F238E27FC236}">
                <a16:creationId xmlns:a16="http://schemas.microsoft.com/office/drawing/2014/main" id="{9CD7AA92-1290-4149-90CD-5366FBC62206}"/>
              </a:ext>
            </a:extLst>
          </p:cNvPr>
          <p:cNvGrpSpPr/>
          <p:nvPr/>
        </p:nvGrpSpPr>
        <p:grpSpPr>
          <a:xfrm>
            <a:off x="1224940" y="3087047"/>
            <a:ext cx="349027" cy="35241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0A164CE1-CCB2-4F55-B77F-C17D6A9B5A01}"/>
                </a:ext>
              </a:extLst>
            </p:cNvPr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FEA755E3-7458-4E99-87A3-3458CEBB3A49}"/>
                </a:ext>
              </a:extLst>
            </p:cNvPr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8AAE32EA-7E6F-4935-A966-158DFE910D56}"/>
                </a:ext>
              </a:extLst>
            </p:cNvPr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3AE8F3B6-5BD0-4F94-B2E4-7F917DE40CEB}"/>
              </a:ext>
            </a:extLst>
          </p:cNvPr>
          <p:cNvSpPr/>
          <p:nvPr/>
        </p:nvSpPr>
        <p:spPr>
          <a:xfrm>
            <a:off x="2022475" y="3648075"/>
            <a:ext cx="6451600" cy="1276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3A31CA97-5767-45E1-AE24-19070FDB7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" y="231775"/>
            <a:ext cx="85375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用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你会的方法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去解决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求斐波那契数列第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n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个值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的问题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···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楷体_GB2312" panose="02010609030101010101" pitchFamily="49" charset="-122"/>
              <a:ea typeface="楷体_GB2312" panose="02010609030101010101" pitchFamily="49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4F72D135-727C-41F8-AF22-EF9E0DF26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9950" y="2555875"/>
            <a:ext cx="60499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用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表格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解决，求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斐波那契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数列第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n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个值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96DF6C5-DEAC-4FD4-8509-EDE03E3FBCA0}"/>
              </a:ext>
            </a:extLst>
          </p:cNvPr>
          <p:cNvSpPr/>
          <p:nvPr/>
        </p:nvSpPr>
        <p:spPr>
          <a:xfrm>
            <a:off x="2139950" y="1374775"/>
            <a:ext cx="6584950" cy="1704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6" grpId="0"/>
      <p:bldP spid="10" grpId="0" bldLvl="0" animBg="1"/>
      <p:bldP spid="5" grpId="0"/>
      <p:bldP spid="4" grpId="0"/>
      <p:bldP spid="9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5">
            <a:extLst>
              <a:ext uri="{FF2B5EF4-FFF2-40B4-BE49-F238E27FC236}">
                <a16:creationId xmlns:a16="http://schemas.microsoft.com/office/drawing/2014/main" id="{B88756F0-4B81-4902-BD51-37A5237ED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1204913"/>
            <a:ext cx="55165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问题解决思想：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迭代法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（辗转法）</a:t>
            </a:r>
          </a:p>
        </p:txBody>
      </p:sp>
      <p:sp>
        <p:nvSpPr>
          <p:cNvPr id="3" name="文本框 5">
            <a:extLst>
              <a:ext uri="{FF2B5EF4-FFF2-40B4-BE49-F238E27FC236}">
                <a16:creationId xmlns:a16="http://schemas.microsoft.com/office/drawing/2014/main" id="{E72C5EDB-10B4-4CF3-802D-D1877DAC6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0" y="2006600"/>
            <a:ext cx="5059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是计算机解决问题的一种基本的方法</a:t>
            </a:r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D26C83E5-91C4-41C9-9CA3-2D594F250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00" y="3189288"/>
            <a:ext cx="6694488" cy="2308225"/>
          </a:xfrm>
          <a:prstGeom prst="rect">
            <a:avLst/>
          </a:prstGeom>
          <a:noFill/>
          <a:ln w="28575">
            <a:solidFill>
              <a:srgbClr val="41719C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宋体" panose="02010600030101010101" pitchFamily="2" charset="-122"/>
              </a:rPr>
              <a:t>  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每一次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对过程的重复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被称为一次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“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迭代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”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，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而每一次迭代得到的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结果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会被用来作为下一次迭代的</a:t>
            </a:r>
            <a:r>
              <a:rPr kumimoji="0" lang="zh-CN" altLang="en-US" sz="2400" b="0" i="0" u="sng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初始值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。                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P97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D50BEED-1789-48FF-B091-9766866A2D00}"/>
              </a:ext>
            </a:extLst>
          </p:cNvPr>
          <p:cNvSpPr/>
          <p:nvPr/>
        </p:nvSpPr>
        <p:spPr>
          <a:xfrm>
            <a:off x="2446338" y="928688"/>
            <a:ext cx="5473700" cy="1497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0DC0A824-02D6-4E93-B423-BC321F545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" y="2974975"/>
            <a:ext cx="21494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何为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迭代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  <a:sym typeface="宋体" panose="02010600030101010101" pitchFamily="2" charset="-122"/>
              </a:rPr>
              <a:t>？</a:t>
            </a:r>
          </a:p>
        </p:txBody>
      </p:sp>
      <p:pic>
        <p:nvPicPr>
          <p:cNvPr id="16386" name="图片 1" descr="u=1579613266,1672981401&amp;fm=26&amp;gp=0">
            <a:extLst>
              <a:ext uri="{FF2B5EF4-FFF2-40B4-BE49-F238E27FC236}">
                <a16:creationId xmlns:a16="http://schemas.microsoft.com/office/drawing/2014/main" id="{98F03C8E-0FDF-40B4-9EB8-5BA4D41D2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3692525"/>
            <a:ext cx="1874838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 bldLvl="0" animBg="1"/>
      <p:bldP spid="2" grpId="0" bldLvl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2EF9DD0-0D25-4A20-93F5-C3B8D834A118}"/>
              </a:ext>
            </a:extLst>
          </p:cNvPr>
          <p:cNvGrpSpPr>
            <a:grpSpLocks/>
          </p:cNvGrpSpPr>
          <p:nvPr/>
        </p:nvGrpSpPr>
        <p:grpSpPr bwMode="auto">
          <a:xfrm>
            <a:off x="196850" y="871538"/>
            <a:ext cx="5248275" cy="2800350"/>
            <a:chOff x="310" y="1372"/>
            <a:chExt cx="8265" cy="4410"/>
          </a:xfrm>
        </p:grpSpPr>
        <p:pic>
          <p:nvPicPr>
            <p:cNvPr id="18434" name="图片 1">
              <a:extLst>
                <a:ext uri="{FF2B5EF4-FFF2-40B4-BE49-F238E27FC236}">
                  <a16:creationId xmlns:a16="http://schemas.microsoft.com/office/drawing/2014/main" id="{68FA008F-9F8F-4A1E-A356-9836C86BB9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" y="1372"/>
              <a:ext cx="8265" cy="441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8B25DBD-C987-424A-81F6-359F7330FA75}"/>
                </a:ext>
              </a:extLst>
            </p:cNvPr>
            <p:cNvSpPr/>
            <p:nvPr/>
          </p:nvSpPr>
          <p:spPr>
            <a:xfrm>
              <a:off x="1140" y="2687"/>
              <a:ext cx="5445" cy="935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55789E0-29B2-48EF-8F3C-A636A1EABA3F}"/>
              </a:ext>
            </a:extLst>
          </p:cNvPr>
          <p:cNvGrpSpPr>
            <a:grpSpLocks/>
          </p:cNvGrpSpPr>
          <p:nvPr/>
        </p:nvGrpSpPr>
        <p:grpSpPr bwMode="auto">
          <a:xfrm>
            <a:off x="2978150" y="3152775"/>
            <a:ext cx="5938838" cy="3081338"/>
            <a:chOff x="4111" y="5789"/>
            <a:chExt cx="9354" cy="485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8583192-554F-4D33-844C-5D1695A2B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951"/>
            <a:stretch>
              <a:fillRect/>
            </a:stretch>
          </p:blipFill>
          <p:spPr>
            <a:xfrm>
              <a:off x="4111" y="5789"/>
              <a:ext cx="9354" cy="4852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C1016CB-B5BD-4226-B642-EA7B28304F63}"/>
                </a:ext>
              </a:extLst>
            </p:cNvPr>
            <p:cNvSpPr/>
            <p:nvPr/>
          </p:nvSpPr>
          <p:spPr>
            <a:xfrm>
              <a:off x="4854" y="7154"/>
              <a:ext cx="5443" cy="932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" name="文本框 4">
            <a:extLst>
              <a:ext uri="{FF2B5EF4-FFF2-40B4-BE49-F238E27FC236}">
                <a16:creationId xmlns:a16="http://schemas.microsoft.com/office/drawing/2014/main" id="{1EBB4D0C-BAC9-4B51-82D9-651ACCD0D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" y="4835525"/>
            <a:ext cx="2867025" cy="906463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求1+1/2+1/3+···+1/n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→ s = s + 1/i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E37D25-F07E-4C8F-BEC6-924BD0E1D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1236663"/>
            <a:ext cx="3357563" cy="906462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求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1+2+3+···+n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→ s = s + i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图片 1" descr="1">
            <a:extLst>
              <a:ext uri="{FF2B5EF4-FFF2-40B4-BE49-F238E27FC236}">
                <a16:creationId xmlns:a16="http://schemas.microsoft.com/office/drawing/2014/main" id="{9A8F697F-86AF-47DC-ACCC-3708F6430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"/>
          <a:stretch>
            <a:fillRect/>
          </a:stretch>
        </p:blipFill>
        <p:spPr bwMode="auto">
          <a:xfrm>
            <a:off x="188913" y="954088"/>
            <a:ext cx="6715125" cy="473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文本框 5">
            <a:extLst>
              <a:ext uri="{FF2B5EF4-FFF2-40B4-BE49-F238E27FC236}">
                <a16:creationId xmlns:a16="http://schemas.microsoft.com/office/drawing/2014/main" id="{3F1CE1FB-BA15-413E-BCA1-0697F87AB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0963" y="25400"/>
            <a:ext cx="40259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迭代求解</a:t>
            </a:r>
          </a:p>
        </p:txBody>
      </p:sp>
      <p:grpSp>
        <p:nvGrpSpPr>
          <p:cNvPr id="2" name="组合 22">
            <a:extLst>
              <a:ext uri="{FF2B5EF4-FFF2-40B4-BE49-F238E27FC236}">
                <a16:creationId xmlns:a16="http://schemas.microsoft.com/office/drawing/2014/main" id="{A91B3D5A-C4C9-4E95-86D3-E0DD74C70838}"/>
              </a:ext>
            </a:extLst>
          </p:cNvPr>
          <p:cNvGrpSpPr/>
          <p:nvPr/>
        </p:nvGrpSpPr>
        <p:grpSpPr>
          <a:xfrm rot="5400000">
            <a:off x="5977280" y="95573"/>
            <a:ext cx="349016" cy="35241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60045CF4-D4F5-4CDC-8B81-2C51C50AA593}"/>
                </a:ext>
              </a:extLst>
            </p:cNvPr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791583E0-C51A-43BB-B265-4DCA20A68926}"/>
                </a:ext>
              </a:extLst>
            </p:cNvPr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52D7BC0D-6D0A-483B-8328-EB74452133C8}"/>
                </a:ext>
              </a:extLst>
            </p:cNvPr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7CAD329-2263-4654-84A0-C841B0842E2A}"/>
              </a:ext>
            </a:extLst>
          </p:cNvPr>
          <p:cNvSpPr/>
          <p:nvPr/>
        </p:nvSpPr>
        <p:spPr>
          <a:xfrm>
            <a:off x="2254250" y="1762125"/>
            <a:ext cx="831850" cy="8604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9A39A3-99A8-4442-91B7-284D87739DAD}"/>
              </a:ext>
            </a:extLst>
          </p:cNvPr>
          <p:cNvSpPr/>
          <p:nvPr/>
        </p:nvSpPr>
        <p:spPr>
          <a:xfrm>
            <a:off x="2225675" y="2368550"/>
            <a:ext cx="831850" cy="124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403E47-E26C-4070-858E-E190FC90AB42}"/>
              </a:ext>
            </a:extLst>
          </p:cNvPr>
          <p:cNvSpPr/>
          <p:nvPr/>
        </p:nvSpPr>
        <p:spPr>
          <a:xfrm>
            <a:off x="3162300" y="2111375"/>
            <a:ext cx="831850" cy="16398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6CA3F9-87FB-4DF8-8235-C4AF588A28DF}"/>
              </a:ext>
            </a:extLst>
          </p:cNvPr>
          <p:cNvSpPr/>
          <p:nvPr/>
        </p:nvSpPr>
        <p:spPr>
          <a:xfrm>
            <a:off x="4133850" y="2438400"/>
            <a:ext cx="831850" cy="16398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CBFD56E-3630-495E-90BC-F37B7811EBF3}"/>
              </a:ext>
            </a:extLst>
          </p:cNvPr>
          <p:cNvSpPr/>
          <p:nvPr/>
        </p:nvSpPr>
        <p:spPr>
          <a:xfrm>
            <a:off x="5075238" y="2776538"/>
            <a:ext cx="831850" cy="163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E4EA55-7326-4F68-A6AA-1531442A1A46}"/>
              </a:ext>
            </a:extLst>
          </p:cNvPr>
          <p:cNvSpPr/>
          <p:nvPr/>
        </p:nvSpPr>
        <p:spPr>
          <a:xfrm>
            <a:off x="6022975" y="3082925"/>
            <a:ext cx="831850" cy="16398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5" name="文本框 4">
            <a:extLst>
              <a:ext uri="{FF2B5EF4-FFF2-40B4-BE49-F238E27FC236}">
                <a16:creationId xmlns:a16="http://schemas.microsoft.com/office/drawing/2014/main" id="{32B72878-D8EC-4914-B79C-18A6C7B31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9013" y="2160588"/>
            <a:ext cx="1614487" cy="644525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a,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b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=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b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, a</a:t>
            </a:r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99730E14-29F8-44EC-B543-F21074530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9013" y="1138238"/>
            <a:ext cx="1614487" cy="644525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a,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b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= 1 ,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2</a:t>
            </a:r>
          </a:p>
        </p:txBody>
      </p:sp>
      <p:sp>
        <p:nvSpPr>
          <p:cNvPr id="11" name="文本框 4">
            <a:extLst>
              <a:ext uri="{FF2B5EF4-FFF2-40B4-BE49-F238E27FC236}">
                <a16:creationId xmlns:a16="http://schemas.microsoft.com/office/drawing/2014/main" id="{F98FB8A5-B9F6-404F-AF13-60C58E8B8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9013" y="3370263"/>
            <a:ext cx="1614487" cy="460375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2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, 1</a:t>
            </a:r>
          </a:p>
        </p:txBody>
      </p:sp>
      <p:sp>
        <p:nvSpPr>
          <p:cNvPr id="12" name="文本框 4">
            <a:extLst>
              <a:ext uri="{FF2B5EF4-FFF2-40B4-BE49-F238E27FC236}">
                <a16:creationId xmlns:a16="http://schemas.microsoft.com/office/drawing/2014/main" id="{5F836894-BD4C-40A3-82CF-3CD6943A9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9013" y="5230813"/>
            <a:ext cx="1614487" cy="906462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a =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2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b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= 1</a:t>
            </a:r>
          </a:p>
        </p:txBody>
      </p:sp>
      <p:sp>
        <p:nvSpPr>
          <p:cNvPr id="13" name="环形箭头 12">
            <a:extLst>
              <a:ext uri="{FF2B5EF4-FFF2-40B4-BE49-F238E27FC236}">
                <a16:creationId xmlns:a16="http://schemas.microsoft.com/office/drawing/2014/main" id="{762BB0EA-2EF4-46B3-901D-C544B222745A}"/>
              </a:ext>
            </a:extLst>
          </p:cNvPr>
          <p:cNvSpPr/>
          <p:nvPr/>
        </p:nvSpPr>
        <p:spPr>
          <a:xfrm flipH="1">
            <a:off x="7369175" y="792163"/>
            <a:ext cx="1058863" cy="1169987"/>
          </a:xfrm>
          <a:prstGeom prst="circular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环形箭头 13">
            <a:extLst>
              <a:ext uri="{FF2B5EF4-FFF2-40B4-BE49-F238E27FC236}">
                <a16:creationId xmlns:a16="http://schemas.microsoft.com/office/drawing/2014/main" id="{74E783DE-9F68-4503-A79C-6C5E064638F6}"/>
              </a:ext>
            </a:extLst>
          </p:cNvPr>
          <p:cNvSpPr/>
          <p:nvPr/>
        </p:nvSpPr>
        <p:spPr>
          <a:xfrm flipH="1">
            <a:off x="7715250" y="774700"/>
            <a:ext cx="1057275" cy="1171575"/>
          </a:xfrm>
          <a:prstGeom prst="circularArrow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9B5C5A5-41AD-4E74-B064-B617C8C8FDAF}"/>
              </a:ext>
            </a:extLst>
          </p:cNvPr>
          <p:cNvSpPr/>
          <p:nvPr/>
        </p:nvSpPr>
        <p:spPr>
          <a:xfrm>
            <a:off x="2254250" y="2084388"/>
            <a:ext cx="831850" cy="124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957D136-3DC3-4CD6-89F3-905AC8374E21}"/>
              </a:ext>
            </a:extLst>
          </p:cNvPr>
          <p:cNvSpPr/>
          <p:nvPr/>
        </p:nvSpPr>
        <p:spPr>
          <a:xfrm>
            <a:off x="3163888" y="2476500"/>
            <a:ext cx="831850" cy="163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CA8BEA7-6A7D-4F34-AF6A-6333722CA072}"/>
              </a:ext>
            </a:extLst>
          </p:cNvPr>
          <p:cNvSpPr/>
          <p:nvPr/>
        </p:nvSpPr>
        <p:spPr>
          <a:xfrm>
            <a:off x="3149600" y="2755900"/>
            <a:ext cx="831850" cy="163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五边形 18">
            <a:extLst>
              <a:ext uri="{FF2B5EF4-FFF2-40B4-BE49-F238E27FC236}">
                <a16:creationId xmlns:a16="http://schemas.microsoft.com/office/drawing/2014/main" id="{14737B7E-E386-4A2B-B793-DFE59C213F4A}"/>
              </a:ext>
            </a:extLst>
          </p:cNvPr>
          <p:cNvSpPr/>
          <p:nvPr/>
        </p:nvSpPr>
        <p:spPr>
          <a:xfrm>
            <a:off x="4503738" y="2159000"/>
            <a:ext cx="2776537" cy="63500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交换变量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a,b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的值</a:t>
            </a:r>
          </a:p>
        </p:txBody>
      </p:sp>
      <p:sp>
        <p:nvSpPr>
          <p:cNvPr id="20" name="下箭头 19">
            <a:extLst>
              <a:ext uri="{FF2B5EF4-FFF2-40B4-BE49-F238E27FC236}">
                <a16:creationId xmlns:a16="http://schemas.microsoft.com/office/drawing/2014/main" id="{9F892428-E7DA-47D9-A8B1-5AC506B45409}"/>
              </a:ext>
            </a:extLst>
          </p:cNvPr>
          <p:cNvSpPr/>
          <p:nvPr/>
        </p:nvSpPr>
        <p:spPr>
          <a:xfrm>
            <a:off x="8545513" y="2860675"/>
            <a:ext cx="241300" cy="436563"/>
          </a:xfrm>
          <a:prstGeom prst="downArrow">
            <a:avLst/>
          </a:prstGeom>
          <a:noFill/>
          <a:ln>
            <a:solidFill>
              <a:srgbClr val="CC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下箭头 20">
            <a:extLst>
              <a:ext uri="{FF2B5EF4-FFF2-40B4-BE49-F238E27FC236}">
                <a16:creationId xmlns:a16="http://schemas.microsoft.com/office/drawing/2014/main" id="{6315AE37-B3C9-47B4-9592-A090C91DF13F}"/>
              </a:ext>
            </a:extLst>
          </p:cNvPr>
          <p:cNvSpPr/>
          <p:nvPr/>
        </p:nvSpPr>
        <p:spPr>
          <a:xfrm>
            <a:off x="8166100" y="2871788"/>
            <a:ext cx="239713" cy="436562"/>
          </a:xfrm>
          <a:prstGeom prst="downArrow">
            <a:avLst/>
          </a:prstGeom>
          <a:noFill/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284FC27-DF80-4A60-822C-DBB8F776BD0D}"/>
              </a:ext>
            </a:extLst>
          </p:cNvPr>
          <p:cNvSpPr/>
          <p:nvPr/>
        </p:nvSpPr>
        <p:spPr>
          <a:xfrm>
            <a:off x="1211263" y="2755900"/>
            <a:ext cx="863600" cy="250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A4BF68CD-330C-4850-8CFB-7F61BE26388B}"/>
              </a:ext>
            </a:extLst>
          </p:cNvPr>
          <p:cNvSpPr/>
          <p:nvPr/>
        </p:nvSpPr>
        <p:spPr>
          <a:xfrm>
            <a:off x="8188325" y="4713288"/>
            <a:ext cx="358775" cy="461962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9D05421-5B04-40E0-A653-DCF2944C5C4F}"/>
              </a:ext>
            </a:extLst>
          </p:cNvPr>
          <p:cNvSpPr/>
          <p:nvPr/>
        </p:nvSpPr>
        <p:spPr>
          <a:xfrm>
            <a:off x="1225550" y="3090863"/>
            <a:ext cx="863600" cy="252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下箭头 2">
            <a:extLst>
              <a:ext uri="{FF2B5EF4-FFF2-40B4-BE49-F238E27FC236}">
                <a16:creationId xmlns:a16="http://schemas.microsoft.com/office/drawing/2014/main" id="{C435CAB4-ED81-458D-A189-1BF4752430A5}"/>
              </a:ext>
            </a:extLst>
          </p:cNvPr>
          <p:cNvSpPr/>
          <p:nvPr/>
        </p:nvSpPr>
        <p:spPr>
          <a:xfrm rot="16200000">
            <a:off x="2367757" y="2312194"/>
            <a:ext cx="266700" cy="1112837"/>
          </a:xfrm>
          <a:prstGeom prst="downArrow">
            <a:avLst/>
          </a:prstGeom>
          <a:noFill/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97E5707-D87F-4150-BCDF-3DD70CD6C9F9}"/>
              </a:ext>
            </a:extLst>
          </p:cNvPr>
          <p:cNvSpPr/>
          <p:nvPr/>
        </p:nvSpPr>
        <p:spPr>
          <a:xfrm>
            <a:off x="1154113" y="3409950"/>
            <a:ext cx="863600" cy="252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下箭头 22">
            <a:extLst>
              <a:ext uri="{FF2B5EF4-FFF2-40B4-BE49-F238E27FC236}">
                <a16:creationId xmlns:a16="http://schemas.microsoft.com/office/drawing/2014/main" id="{BA2F2A33-5803-4910-BBBF-84C656F949F1}"/>
              </a:ext>
            </a:extLst>
          </p:cNvPr>
          <p:cNvSpPr/>
          <p:nvPr/>
        </p:nvSpPr>
        <p:spPr>
          <a:xfrm rot="16200000">
            <a:off x="2843213" y="2192338"/>
            <a:ext cx="252412" cy="2049462"/>
          </a:xfrm>
          <a:prstGeom prst="down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ECEDA23-42F0-4356-9448-2579B4ACAA0A}"/>
              </a:ext>
            </a:extLst>
          </p:cNvPr>
          <p:cNvSpPr/>
          <p:nvPr/>
        </p:nvSpPr>
        <p:spPr>
          <a:xfrm>
            <a:off x="1123950" y="3759200"/>
            <a:ext cx="865188" cy="252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下箭头 26">
            <a:extLst>
              <a:ext uri="{FF2B5EF4-FFF2-40B4-BE49-F238E27FC236}">
                <a16:creationId xmlns:a16="http://schemas.microsoft.com/office/drawing/2014/main" id="{5B8AFE06-DC7C-435A-8590-D16869240574}"/>
              </a:ext>
            </a:extLst>
          </p:cNvPr>
          <p:cNvSpPr/>
          <p:nvPr/>
        </p:nvSpPr>
        <p:spPr>
          <a:xfrm rot="16200000">
            <a:off x="3312319" y="2032794"/>
            <a:ext cx="287338" cy="3022600"/>
          </a:xfrm>
          <a:prstGeom prst="down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下箭头 27">
            <a:extLst>
              <a:ext uri="{FF2B5EF4-FFF2-40B4-BE49-F238E27FC236}">
                <a16:creationId xmlns:a16="http://schemas.microsoft.com/office/drawing/2014/main" id="{3CE75318-D6D6-4561-B428-4DA902044A68}"/>
              </a:ext>
            </a:extLst>
          </p:cNvPr>
          <p:cNvSpPr/>
          <p:nvPr/>
        </p:nvSpPr>
        <p:spPr>
          <a:xfrm rot="16200000">
            <a:off x="3821906" y="1883570"/>
            <a:ext cx="250825" cy="4005262"/>
          </a:xfrm>
          <a:prstGeom prst="down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文本框 4">
            <a:extLst>
              <a:ext uri="{FF2B5EF4-FFF2-40B4-BE49-F238E27FC236}">
                <a16:creationId xmlns:a16="http://schemas.microsoft.com/office/drawing/2014/main" id="{B24C4546-DCE2-4CD7-ABA5-07C11F493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9013" y="-141288"/>
            <a:ext cx="16144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赋值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B67F009-4836-4702-A726-037B2BF6B75D}"/>
              </a:ext>
            </a:extLst>
          </p:cNvPr>
          <p:cNvSpPr/>
          <p:nvPr/>
        </p:nvSpPr>
        <p:spPr>
          <a:xfrm>
            <a:off x="1154113" y="2438400"/>
            <a:ext cx="863600" cy="252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1567BAD-7C63-4E9F-BC2C-9E874F627CEA}"/>
              </a:ext>
            </a:extLst>
          </p:cNvPr>
          <p:cNvSpPr/>
          <p:nvPr/>
        </p:nvSpPr>
        <p:spPr>
          <a:xfrm>
            <a:off x="1154113" y="4078288"/>
            <a:ext cx="863600" cy="252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文本框 4">
            <a:extLst>
              <a:ext uri="{FF2B5EF4-FFF2-40B4-BE49-F238E27FC236}">
                <a16:creationId xmlns:a16="http://schemas.microsoft.com/office/drawing/2014/main" id="{1276B91C-44DF-4DEE-990F-16DDCD59C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300" y="4198938"/>
            <a:ext cx="1614488" cy="460375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a,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b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=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, 1 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6400856-F280-49FA-9A2E-B8587AFD756A}"/>
              </a:ext>
            </a:extLst>
          </p:cNvPr>
          <p:cNvSpPr/>
          <p:nvPr/>
        </p:nvSpPr>
        <p:spPr>
          <a:xfrm>
            <a:off x="1155700" y="4424363"/>
            <a:ext cx="863600" cy="252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938133F-098F-4DD4-AE62-AD5C14587A9D}"/>
              </a:ext>
            </a:extLst>
          </p:cNvPr>
          <p:cNvSpPr/>
          <p:nvPr/>
        </p:nvSpPr>
        <p:spPr>
          <a:xfrm>
            <a:off x="1225550" y="4770438"/>
            <a:ext cx="865188" cy="252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2CC2006-E096-46D2-87C6-C130ADABC416}"/>
              </a:ext>
            </a:extLst>
          </p:cNvPr>
          <p:cNvSpPr/>
          <p:nvPr/>
        </p:nvSpPr>
        <p:spPr>
          <a:xfrm>
            <a:off x="1241425" y="5073650"/>
            <a:ext cx="863600" cy="250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下箭头 21">
            <a:extLst>
              <a:ext uri="{FF2B5EF4-FFF2-40B4-BE49-F238E27FC236}">
                <a16:creationId xmlns:a16="http://schemas.microsoft.com/office/drawing/2014/main" id="{1144DC03-A0F6-433A-A306-04C92EE39F2A}"/>
              </a:ext>
            </a:extLst>
          </p:cNvPr>
          <p:cNvSpPr/>
          <p:nvPr/>
        </p:nvSpPr>
        <p:spPr>
          <a:xfrm>
            <a:off x="7877175" y="2886075"/>
            <a:ext cx="338138" cy="231457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480E061-53E7-4A63-BFA0-F64C4A715B04}"/>
              </a:ext>
            </a:extLst>
          </p:cNvPr>
          <p:cNvSpPr/>
          <p:nvPr/>
        </p:nvSpPr>
        <p:spPr>
          <a:xfrm>
            <a:off x="1282700" y="5422900"/>
            <a:ext cx="865188" cy="252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5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6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2"/>
                            </p:stCondLst>
                            <p:childTnLst>
                              <p:par>
                                <p:cTn id="9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6" grpId="0" bldLvl="0" animBg="1"/>
      <p:bldP spid="5" grpId="0" bldLvl="0" animBg="1"/>
      <p:bldP spid="6" grpId="0" bldLvl="0" animBg="1"/>
      <p:bldP spid="7" grpId="0" bldLvl="0" animBg="1"/>
      <p:bldP spid="9" grpId="0" bldLvl="0" animBg="1"/>
      <p:bldP spid="7175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31" grpId="0" bldLvl="0" animBg="1"/>
      <p:bldP spid="8" grpId="0" bldLvl="0" animBg="1"/>
      <p:bldP spid="32" grpId="0" bldLvl="0" animBg="1"/>
      <p:bldP spid="3" grpId="0" bldLvl="0" animBg="1"/>
      <p:bldP spid="3" grpId="1" bldLvl="0" animBg="1"/>
      <p:bldP spid="33" grpId="0" bldLvl="0" animBg="1"/>
      <p:bldP spid="23" grpId="0" bldLvl="0" animBg="1"/>
      <p:bldP spid="23" grpId="1" bldLvl="0" animBg="1"/>
      <p:bldP spid="34" grpId="0" bldLvl="0" animBg="1"/>
      <p:bldP spid="27" grpId="0" bldLvl="0" animBg="1"/>
      <p:bldP spid="27" grpId="1" bldLvl="0" animBg="1"/>
      <p:bldP spid="28" grpId="0" bldLvl="0" animBg="1"/>
      <p:bldP spid="28" grpId="1" bldLvl="0" animBg="1"/>
      <p:bldP spid="29" grpId="0" bldLvl="0" animBg="1"/>
      <p:bldP spid="30" grpId="0" bldLvl="0" animBg="1"/>
      <p:bldP spid="35" grpId="0" animBg="1"/>
      <p:bldP spid="40" grpId="0" bldLvl="0" animBg="1"/>
      <p:bldP spid="36" grpId="0" animBg="1"/>
      <p:bldP spid="37" grpId="0" animBg="1"/>
      <p:bldP spid="38" grpId="0" animBg="1"/>
      <p:bldP spid="22" grpId="0" bldLvl="0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图片 1" descr="2">
            <a:extLst>
              <a:ext uri="{FF2B5EF4-FFF2-40B4-BE49-F238E27FC236}">
                <a16:creationId xmlns:a16="http://schemas.microsoft.com/office/drawing/2014/main" id="{455BDFF1-72A1-47A8-BFBF-704F55E03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765175"/>
            <a:ext cx="7888287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200E203-32EF-4D6A-9CCF-EF919D222C35}"/>
              </a:ext>
            </a:extLst>
          </p:cNvPr>
          <p:cNvSpPr/>
          <p:nvPr/>
        </p:nvSpPr>
        <p:spPr>
          <a:xfrm>
            <a:off x="3028950" y="2032000"/>
            <a:ext cx="550863" cy="2333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92D7DD39-896A-4FCC-80DE-E420B57B3C26}"/>
              </a:ext>
            </a:extLst>
          </p:cNvPr>
          <p:cNvSpPr txBox="1"/>
          <p:nvPr/>
        </p:nvSpPr>
        <p:spPr>
          <a:xfrm>
            <a:off x="6232525" y="5478463"/>
            <a:ext cx="2589213" cy="646112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1719C"/>
            </a:solidFill>
            <a:prstDash val="sysDash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f1, </a:t>
            </a: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f2</a:t>
            </a: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= f2 , </a:t>
            </a: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f1+f2</a:t>
            </a: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8" name="环形箭头 7">
            <a:extLst>
              <a:ext uri="{FF2B5EF4-FFF2-40B4-BE49-F238E27FC236}">
                <a16:creationId xmlns:a16="http://schemas.microsoft.com/office/drawing/2014/main" id="{122A6E64-755A-4370-A6BB-93507A4544B4}"/>
              </a:ext>
            </a:extLst>
          </p:cNvPr>
          <p:cNvSpPr/>
          <p:nvPr/>
        </p:nvSpPr>
        <p:spPr>
          <a:xfrm flipH="1">
            <a:off x="6262688" y="5067300"/>
            <a:ext cx="1425575" cy="1169988"/>
          </a:xfrm>
          <a:prstGeom prst="circularArrow">
            <a:avLst/>
          </a:prstGeom>
          <a:solidFill>
            <a:srgbClr val="C55A1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环形箭头 9">
            <a:extLst>
              <a:ext uri="{FF2B5EF4-FFF2-40B4-BE49-F238E27FC236}">
                <a16:creationId xmlns:a16="http://schemas.microsoft.com/office/drawing/2014/main" id="{AE215846-62D6-4D11-90BE-F2E84B246473}"/>
              </a:ext>
            </a:extLst>
          </p:cNvPr>
          <p:cNvSpPr/>
          <p:nvPr/>
        </p:nvSpPr>
        <p:spPr>
          <a:xfrm flipH="1">
            <a:off x="6608763" y="5072063"/>
            <a:ext cx="1776412" cy="1171575"/>
          </a:xfrm>
          <a:prstGeom prst="circularArrow">
            <a:avLst/>
          </a:prstGeom>
          <a:solidFill>
            <a:srgbClr val="5482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4">
            <a:extLst>
              <a:ext uri="{FF2B5EF4-FFF2-40B4-BE49-F238E27FC236}">
                <a16:creationId xmlns:a16="http://schemas.microsoft.com/office/drawing/2014/main" id="{821F8AF6-462E-4523-A537-16142E7FE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2688" y="3790950"/>
            <a:ext cx="2587625" cy="1276350"/>
          </a:xfrm>
          <a:prstGeom prst="rect">
            <a:avLst/>
          </a:prstGeom>
          <a:solidFill>
            <a:schemeClr val="bg1"/>
          </a:solidFill>
          <a:ln w="28575">
            <a:solidFill>
              <a:srgbClr val="41719C"/>
            </a:solidFill>
            <a:prstDash val="sysDash"/>
            <a:round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f1 ←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f2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C55A1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f2 ←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f1+f2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27E6B5F-97D6-4986-A0E8-E2DCAD5833FE}"/>
              </a:ext>
            </a:extLst>
          </p:cNvPr>
          <p:cNvSpPr/>
          <p:nvPr/>
        </p:nvSpPr>
        <p:spPr>
          <a:xfrm>
            <a:off x="3422650" y="2411413"/>
            <a:ext cx="366713" cy="24765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E508913-64BE-430A-B040-9414C22AF784}"/>
              </a:ext>
            </a:extLst>
          </p:cNvPr>
          <p:cNvSpPr/>
          <p:nvPr/>
        </p:nvSpPr>
        <p:spPr>
          <a:xfrm>
            <a:off x="4437063" y="2454275"/>
            <a:ext cx="733425" cy="23495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6179B7B-8757-4F3B-97D0-4F73ACB91805}"/>
              </a:ext>
            </a:extLst>
          </p:cNvPr>
          <p:cNvSpPr/>
          <p:nvPr/>
        </p:nvSpPr>
        <p:spPr>
          <a:xfrm>
            <a:off x="4943475" y="2820988"/>
            <a:ext cx="366713" cy="247650"/>
          </a:xfrm>
          <a:prstGeom prst="rect">
            <a:avLst/>
          </a:prstGeom>
          <a:solidFill>
            <a:srgbClr val="E2E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CEC969-B89B-4244-8464-EA36E9B6D257}"/>
              </a:ext>
            </a:extLst>
          </p:cNvPr>
          <p:cNvSpPr/>
          <p:nvPr/>
        </p:nvSpPr>
        <p:spPr>
          <a:xfrm>
            <a:off x="5945188" y="2800350"/>
            <a:ext cx="817562" cy="233363"/>
          </a:xfrm>
          <a:prstGeom prst="rect">
            <a:avLst/>
          </a:prstGeom>
          <a:solidFill>
            <a:srgbClr val="E2E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45011E-7B59-4E5D-B6C5-250BA3BCBA29}"/>
              </a:ext>
            </a:extLst>
          </p:cNvPr>
          <p:cNvSpPr/>
          <p:nvPr/>
        </p:nvSpPr>
        <p:spPr>
          <a:xfrm>
            <a:off x="6480175" y="3194050"/>
            <a:ext cx="366713" cy="247650"/>
          </a:xfrm>
          <a:prstGeom prst="rect">
            <a:avLst/>
          </a:prstGeom>
          <a:solidFill>
            <a:srgbClr val="D9E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A783D40-5A14-4AE4-95E4-743D2ED36463}"/>
              </a:ext>
            </a:extLst>
          </p:cNvPr>
          <p:cNvSpPr/>
          <p:nvPr/>
        </p:nvSpPr>
        <p:spPr>
          <a:xfrm>
            <a:off x="2538413" y="1654175"/>
            <a:ext cx="1785937" cy="1079500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434A8B4-0422-4E0F-B82D-8FD1F2BD81CA}"/>
              </a:ext>
            </a:extLst>
          </p:cNvPr>
          <p:cNvSpPr/>
          <p:nvPr/>
        </p:nvSpPr>
        <p:spPr>
          <a:xfrm>
            <a:off x="2538413" y="2370138"/>
            <a:ext cx="827087" cy="360362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ED1B7C9-B1AD-4968-B1F2-3AD396923293}"/>
              </a:ext>
            </a:extLst>
          </p:cNvPr>
          <p:cNvSpPr/>
          <p:nvPr/>
        </p:nvSpPr>
        <p:spPr>
          <a:xfrm>
            <a:off x="3965575" y="1989138"/>
            <a:ext cx="2032000" cy="1152525"/>
          </a:xfrm>
          <a:prstGeom prst="rect">
            <a:avLst/>
          </a:prstGeom>
          <a:noFill/>
          <a:ln w="28575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F7C5084-BBED-4BBA-9107-D8EA55515943}"/>
              </a:ext>
            </a:extLst>
          </p:cNvPr>
          <p:cNvSpPr/>
          <p:nvPr/>
        </p:nvSpPr>
        <p:spPr>
          <a:xfrm>
            <a:off x="3965575" y="2762250"/>
            <a:ext cx="827088" cy="395288"/>
          </a:xfrm>
          <a:prstGeom prst="rect">
            <a:avLst/>
          </a:prstGeom>
          <a:noFill/>
          <a:ln w="28575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A3248B4-5F0C-4257-A0A9-36B73D890995}"/>
              </a:ext>
            </a:extLst>
          </p:cNvPr>
          <p:cNvSpPr/>
          <p:nvPr/>
        </p:nvSpPr>
        <p:spPr>
          <a:xfrm>
            <a:off x="5473700" y="2384425"/>
            <a:ext cx="2052638" cy="1116013"/>
          </a:xfrm>
          <a:prstGeom prst="rect">
            <a:avLst/>
          </a:prstGeom>
          <a:noFill/>
          <a:ln w="28575" cmpd="sng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D7BF022-4D18-4075-A632-02D22C743697}"/>
              </a:ext>
            </a:extLst>
          </p:cNvPr>
          <p:cNvSpPr/>
          <p:nvPr/>
        </p:nvSpPr>
        <p:spPr>
          <a:xfrm>
            <a:off x="5480050" y="3171825"/>
            <a:ext cx="828675" cy="314325"/>
          </a:xfrm>
          <a:prstGeom prst="rect">
            <a:avLst/>
          </a:prstGeom>
          <a:noFill/>
          <a:ln w="28575" cmpd="sng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五边形 30">
            <a:extLst>
              <a:ext uri="{FF2B5EF4-FFF2-40B4-BE49-F238E27FC236}">
                <a16:creationId xmlns:a16="http://schemas.microsoft.com/office/drawing/2014/main" id="{96DB1C2E-F0BB-4015-BEC9-C048440138D3}"/>
              </a:ext>
            </a:extLst>
          </p:cNvPr>
          <p:cNvSpPr/>
          <p:nvPr/>
        </p:nvSpPr>
        <p:spPr>
          <a:xfrm>
            <a:off x="2817813" y="5478463"/>
            <a:ext cx="2592387" cy="63500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循环执行：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迭代</a:t>
            </a:r>
          </a:p>
        </p:txBody>
      </p:sp>
      <p:sp>
        <p:nvSpPr>
          <p:cNvPr id="32" name="五边形 31">
            <a:extLst>
              <a:ext uri="{FF2B5EF4-FFF2-40B4-BE49-F238E27FC236}">
                <a16:creationId xmlns:a16="http://schemas.microsoft.com/office/drawing/2014/main" id="{B2DA4DEE-5CD9-4DE3-963A-351A9293F43C}"/>
              </a:ext>
            </a:extLst>
          </p:cNvPr>
          <p:cNvSpPr/>
          <p:nvPr/>
        </p:nvSpPr>
        <p:spPr>
          <a:xfrm>
            <a:off x="2832100" y="4724400"/>
            <a:ext cx="2593975" cy="63500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return  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f2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1ECD1C3-5D4F-4427-9467-D7BE26AA3CD0}"/>
              </a:ext>
            </a:extLst>
          </p:cNvPr>
          <p:cNvSpPr/>
          <p:nvPr/>
        </p:nvSpPr>
        <p:spPr>
          <a:xfrm>
            <a:off x="4248150" y="4837113"/>
            <a:ext cx="735013" cy="347662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014 -0.001204 L 0.141875 -0.001204 " pathEditMode="relative" rAng="0" ptsTypes="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014 -0.001204 L 0.141875 -0.001204 " pathEditMode="relative" rAng="0" ptsTypes="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014 -0.001296 L 0.143750 -0.001296 " pathEditMode="relative" rAng="0" ptsTypes="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3" grpId="0" bldLvl="0" animBg="1"/>
      <p:bldP spid="8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2" grpId="1" bldLvl="0" animBg="1"/>
      <p:bldP spid="24" grpId="0" bldLvl="0" animBg="1"/>
      <p:bldP spid="25" grpId="0" bldLvl="0" animBg="1"/>
      <p:bldP spid="25" grpId="1" bldLvl="0" animBg="1"/>
      <p:bldP spid="26" grpId="0" bldLvl="0" animBg="1"/>
      <p:bldP spid="30" grpId="0" bldLvl="0" animBg="1"/>
      <p:bldP spid="30" grpId="1" bldLvl="0" animBg="1"/>
      <p:bldP spid="31" grpId="0" bldLvl="0" animBg="1"/>
      <p:bldP spid="32" grpId="0" bldLvl="0" animBg="1"/>
      <p:bldP spid="33" grpId="0" bldLvl="0" animBg="1"/>
      <p:bldP spid="33" grpId="1" bldLvl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楷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楷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楷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楷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楷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楷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楷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楷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1001</Words>
  <Application>Microsoft Office PowerPoint</Application>
  <DocSecurity>0</DocSecurity>
  <PresentationFormat>全屏显示(4:3)</PresentationFormat>
  <Paragraphs>127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楷体</vt:lpstr>
      <vt:lpstr>楷体_GB2312</vt:lpstr>
      <vt:lpstr>微软雅黑</vt:lpstr>
      <vt:lpstr>Arial</vt:lpstr>
      <vt:lpstr>Calibri</vt:lpstr>
      <vt:lpstr>Calibri Light</vt:lpstr>
      <vt:lpstr>Times New Roman</vt:lpstr>
      <vt:lpstr>Wingdings</vt:lpstr>
      <vt:lpstr>默认设计模板</vt:lpstr>
      <vt:lpstr>默认设计模板</vt:lpstr>
      <vt:lpstr>默认设计模板</vt:lpstr>
      <vt:lpstr>默认设计模板</vt:lpstr>
      <vt:lpstr>1_Office 主题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hongming xu</dc:creator>
  <cp:lastModifiedBy>hongming xu</cp:lastModifiedBy>
  <cp:revision>17</cp:revision>
  <dcterms:created xsi:type="dcterms:W3CDTF">2014-10-16T00:35:00Z</dcterms:created>
  <dcterms:modified xsi:type="dcterms:W3CDTF">2020-11-18T04:43:03Z</dcterms:modified>
</cp:coreProperties>
</file>